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353" r:id="rId4"/>
    <p:sldId id="397" r:id="rId5"/>
    <p:sldId id="398" r:id="rId6"/>
    <p:sldId id="400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3911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9682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0951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06445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8338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258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350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4264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523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baseline="0" dirty="0" smtClean="0"/>
              <a:t>훈련의 목표는 학습을 통해서 </a:t>
            </a:r>
            <a:r>
              <a:rPr kumimoji="1" lang="en-US" altLang="ko-KR" baseline="0" dirty="0" err="1" smtClean="0"/>
              <a:t>cpu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사용률의 이상이 있는지 없는지 판별하는 것입니다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데이터는 훈련용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테스트용 각각 </a:t>
            </a:r>
            <a:r>
              <a:rPr kumimoji="1" lang="en-US" altLang="ko-KR" baseline="0" dirty="0" smtClean="0"/>
              <a:t>4032</a:t>
            </a:r>
            <a:r>
              <a:rPr kumimoji="1" lang="ko-KR" altLang="en-US" baseline="0" dirty="0" smtClean="0"/>
              <a:t>개의 </a:t>
            </a:r>
            <a:r>
              <a:rPr kumimoji="1" lang="en-US" altLang="ko-KR" baseline="0" dirty="0" smtClean="0"/>
              <a:t>row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개의 컬럼이 있습니다</a:t>
            </a:r>
            <a:r>
              <a:rPr kumimoji="1" lang="en-US" altLang="ko-KR" baseline="0" dirty="0" smtClean="0"/>
              <a:t>. Label</a:t>
            </a:r>
            <a:r>
              <a:rPr kumimoji="1" lang="ko-KR" altLang="en-US" baseline="0" dirty="0" smtClean="0"/>
              <a:t>값의 경우 </a:t>
            </a:r>
            <a:r>
              <a:rPr kumimoji="1" lang="en-US" altLang="ko-KR" baseline="0" dirty="0" err="1" smtClean="0"/>
              <a:t>jason</a:t>
            </a:r>
            <a:r>
              <a:rPr kumimoji="1" lang="ko-KR" altLang="en-US" baseline="0" dirty="0" smtClean="0"/>
              <a:t>파일로 따로 지원합니다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이상탐지를</a:t>
            </a:r>
            <a:r>
              <a:rPr kumimoji="1" lang="ko-KR" altLang="en-US" baseline="0" dirty="0" smtClean="0"/>
              <a:t> 위해서 훈련용 데이터의 길이와 테스트용 데이터의 길이가 같아야 합니다</a:t>
            </a:r>
            <a:r>
              <a:rPr kumimoji="1" lang="en-US" altLang="ko-KR" baseline="0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1132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178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5350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869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2020.03.13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이상탐지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12474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초기값 및 최적화 함수 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556129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Xavier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는 모든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layers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에서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gradient scale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이 거의 동일하게 유지하도록 설계됨</a:t>
            </a:r>
            <a:endParaRPr kumimoji="0" lang="en-US" altLang="ko-KR" sz="800" i="1" dirty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M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odel.collect_params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mx.init.Xavier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최적화 함수 및 </a:t>
            </a:r>
            <a:r>
              <a:rPr kumimoji="0" lang="ko-KR" altLang="en-US" sz="8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학습률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gluon.Trainer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model.collect_params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sgd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{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7" name="그룹 5"/>
          <p:cNvGrpSpPr>
            <a:grpSpLocks/>
          </p:cNvGrpSpPr>
          <p:nvPr/>
        </p:nvGrpSpPr>
        <p:grpSpPr bwMode="auto">
          <a:xfrm>
            <a:off x="474531" y="26369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Trainnig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loop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474531" y="30682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Let’s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loop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and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plot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MSEs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평균 제곱 오차를 기록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str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(epoch+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autograd.record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loss.backward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trainer.step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75856" y="1063264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초기값은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Xavier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방법을 선택합니다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최정확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방법은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학습률은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0.01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3275856" y="2702390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학습할 횟수를 설정합니다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mse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 및 시각화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그래프를 통해서 확인합니다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training_mse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validation_mse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b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5650" y="3068960"/>
            <a:ext cx="7380312" cy="3224274"/>
            <a:chOff x="474531" y="2264591"/>
            <a:chExt cx="7380312" cy="32242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31" y="2264591"/>
              <a:ext cx="7380312" cy="3224274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5652120" y="2697925"/>
              <a:ext cx="1482644" cy="454186"/>
              <a:chOff x="7236295" y="2818676"/>
              <a:chExt cx="1482644" cy="454186"/>
            </a:xfrm>
          </p:grpSpPr>
          <p:cxnSp>
            <p:nvCxnSpPr>
              <p:cNvPr id="5" name="직선 연결선 4"/>
              <p:cNvCxnSpPr/>
              <p:nvPr/>
            </p:nvCxnSpPr>
            <p:spPr bwMode="auto">
              <a:xfrm>
                <a:off x="7236295" y="3170911"/>
                <a:ext cx="4745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1B6AD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/>
              <p:cNvCxnSpPr/>
              <p:nvPr/>
            </p:nvCxnSpPr>
            <p:spPr bwMode="auto">
              <a:xfrm>
                <a:off x="7236296" y="2934092"/>
                <a:ext cx="4745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텍스트 개체 틀 2"/>
              <p:cNvSpPr txBox="1">
                <a:spLocks/>
              </p:cNvSpPr>
              <p:nvPr/>
            </p:nvSpPr>
            <p:spPr>
              <a:xfrm>
                <a:off x="7854843" y="2818676"/>
                <a:ext cx="86409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defRPr/>
                </a:pPr>
                <a:r>
                  <a:rPr lang="en-US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Training_mse</a:t>
                </a:r>
                <a:endParaRPr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텍스트 개체 틀 2"/>
              <p:cNvSpPr txBox="1">
                <a:spLocks/>
              </p:cNvSpPr>
              <p:nvPr/>
            </p:nvSpPr>
            <p:spPr>
              <a:xfrm>
                <a:off x="7854843" y="3068960"/>
                <a:ext cx="864096" cy="203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defRPr/>
                </a:pPr>
                <a:r>
                  <a:rPr lang="en-US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Test_mse</a:t>
                </a:r>
                <a:endParaRPr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1" y="2492896"/>
            <a:ext cx="4686954" cy="600159"/>
          </a:xfrm>
          <a:prstGeom prst="rect">
            <a:avLst/>
          </a:prstGeom>
        </p:spPr>
      </p:pic>
      <p:sp>
        <p:nvSpPr>
          <p:cNvPr id="27" name="텍스트 개체 틀 2"/>
          <p:cNvSpPr txBox="1">
            <a:spLocks/>
          </p:cNvSpPr>
          <p:nvPr/>
        </p:nvSpPr>
        <p:spPr>
          <a:xfrm>
            <a:off x="3240931" y="1268858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Epoch=30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번째의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출력합니다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통해서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변화를 살펴봅니다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4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Reconstruction error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계산 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 error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구해서 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sigma approach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적용합니다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predicted_value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predicted_value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flatten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np.append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reconstruction_errors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5"/>
          <p:cNvGrpSpPr>
            <a:grpSpLocks/>
          </p:cNvGrpSpPr>
          <p:nvPr/>
        </p:nvGrpSpPr>
        <p:grpSpPr bwMode="auto">
          <a:xfrm>
            <a:off x="474531" y="316287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3 sigma approach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적용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3594264"/>
            <a:ext cx="810377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원래의 트레이닝 셋을 다시 불러옴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all_training_data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트레이닝셋과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오차를 구함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all_training_data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3*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sigma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평균에서 3*표준편차를 더한 값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np.mean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np.std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training_reconstruction_errors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5042234"/>
            <a:ext cx="4191585" cy="285790"/>
          </a:xfrm>
          <a:prstGeom prst="rect">
            <a:avLst/>
          </a:prstGeom>
        </p:spPr>
      </p:pic>
      <p:sp>
        <p:nvSpPr>
          <p:cNvPr id="15" name="텍스트 개체 틀 2"/>
          <p:cNvSpPr txBox="1">
            <a:spLocks/>
          </p:cNvSpPr>
          <p:nvPr/>
        </p:nvSpPr>
        <p:spPr>
          <a:xfrm>
            <a:off x="3275856" y="1395816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통해 복제된 데이터와 원래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구하기 위해 함수를 정의합니다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75856" y="3107236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들을 구합니다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들의 평균에서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3*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표준편차를 합한 값이 이상인지 아닌지 기준이 되는 값입니다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Testset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reconstruction errors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dataset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확인합니다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124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표준화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data_scaler.fit_transform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배치로 나누기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구하기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calculate_reconstruction_errors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3140968"/>
            <a:ext cx="6525536" cy="581106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38548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Anomaly_predicted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변수 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74531" y="4286209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테스트셋의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errors들이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3시그마 법칙보다 이상이면 1, 아니면 0값으로 반환</a:t>
            </a:r>
            <a:b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predicted_test_anomalies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v: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test_reconstruction_errors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predicted_test_anomalies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32" y="4997401"/>
            <a:ext cx="3988766" cy="1743967"/>
          </a:xfrm>
          <a:prstGeom prst="rect">
            <a:avLst/>
          </a:prstGeom>
        </p:spPr>
      </p:pic>
      <p:sp>
        <p:nvSpPr>
          <p:cNvPr id="25" name="텍스트 개체 틀 2"/>
          <p:cNvSpPr txBox="1">
            <a:spLocks/>
          </p:cNvSpPr>
          <p:nvPr/>
        </p:nvSpPr>
        <p:spPr>
          <a:xfrm>
            <a:off x="3240931" y="1254343"/>
            <a:ext cx="5868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예측하기 위해 표준화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배치사이즈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reconstruction error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3240931" y="3786747"/>
            <a:ext cx="5868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앞서 구한 </a:t>
            </a:r>
            <a:r>
              <a:rPr lang="ko-KR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reconstruction_error_threshold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넘으면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1,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넘지 않으면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반환하고 컬럼을 생성해 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5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11431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Test prediction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545699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16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test_data_frame.loc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anomaly_predicted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red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4" y="2708920"/>
            <a:ext cx="7087483" cy="3096344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240931" y="1179791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번이었으나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예측결과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빨간점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1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Tesetset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으로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Prediction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474531" y="4560242"/>
            <a:ext cx="810377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 Positive(TP)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 Positive(FP)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 Negative(FN)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True Negative(TN)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정답을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예측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정답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(np.float32)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f1_score(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predicted_test_anomalies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'F1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str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score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443827"/>
            <a:ext cx="1600423" cy="295316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47362"/>
              </p:ext>
            </p:extLst>
          </p:nvPr>
        </p:nvGraphicFramePr>
        <p:xfrm>
          <a:off x="474531" y="2924944"/>
          <a:ext cx="6096000" cy="148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752996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077866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43525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691774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 = 4032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정답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643672"/>
                  </a:ext>
                </a:extLst>
              </a:tr>
              <a:tr h="37345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821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결과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Positive =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Positive =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694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False Negative = 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 Negative = 4029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05310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정밀도와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재현율의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조화평균을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계산하는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평가를 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40931" y="1395816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clustering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평가에 많이 사용되는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평가합니다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7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 Prediction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77613"/>
              </p:ext>
            </p:extLst>
          </p:nvPr>
        </p:nvGraphicFramePr>
        <p:xfrm>
          <a:off x="467544" y="1484784"/>
          <a:ext cx="8136906" cy="41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1">
                  <a:extLst>
                    <a:ext uri="{9D8B030D-6E8A-4147-A177-3AD203B41FA5}">
                      <a16:colId xmlns:a16="http://schemas.microsoft.com/office/drawing/2014/main" val="2275299691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607786655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2344352579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616917746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414743264"/>
                    </a:ext>
                  </a:extLst>
                </a:gridCol>
                <a:gridCol w="1356151">
                  <a:extLst>
                    <a:ext uri="{9D8B030D-6E8A-4147-A177-3AD203B41FA5}">
                      <a16:colId xmlns:a16="http://schemas.microsoft.com/office/drawing/2014/main" val="33022098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tanh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sigmoid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softsign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4367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8394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Initializer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Xavier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Uniform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MSRAPrelu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66942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0531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trainer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sgd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RMSProp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Adam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Signum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50755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88997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Learning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0.0075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88987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774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LSTM/Dense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Layers number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1/1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2812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41111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epoch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3531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score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31810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아키텍처와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변경하면서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F1 score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계산합니다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67544" y="5767372"/>
            <a:ext cx="8136906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파라미터값은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첫번째 값들을 기준으로 하나씩 값을 바꿔가면서 진행했습니다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6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1.6 Conclusion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95536" y="1391703"/>
            <a:ext cx="842493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훈련용 데이터와 테스트용 데이터의 길이가 같아야 테스트가 가능합니다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 진행한 학습 모델은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이상값과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정상값의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차이가 커야 가능합니다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이상탐지는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사업분석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구매량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주문량 등의 증감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시스템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서비스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공정 관리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보안 분야 등에서 사용됩니다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내용에 대해서 궁금하신 점이나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피드백할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부분이 있으시다면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알려주시면 감사하겠습니다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첨부된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실행시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path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확인하시고 한 줄씩 실행하시면 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CPU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사용률 </a:t>
            </a: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이상탐지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사용률 데이터를 가지고 이상이 생겼을 때 이를 이상을 탐지하는 것입니다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구현할 신경망은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방식입니다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CPU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사용률의 이상감지하고 식별하는 방법 모색하기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훈련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 (row=4032, column=2)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2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(140410 12:02AM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5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 단위로 수집된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jason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(row=4032, column=2)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2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(140214 02:30PM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5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 단위로 수집된 데이터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값은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jason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3916213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matplotlib.pyplot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IPython.core.pylabtools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mxnet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autograd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gluon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sklearn.metrics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f1_score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569434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nab_data_path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combined_labels.json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realAWSCloudwatch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/rds_cpu_utilization_e47b3b.csv'</a:t>
            </a:r>
            <a:b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realAWSCloudwatch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/rds_cpu_utilization_cc0c53.csv'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5"/>
          <p:cNvGrpSpPr>
            <a:grpSpLocks/>
          </p:cNvGrpSpPr>
          <p:nvPr/>
        </p:nvGrpSpPr>
        <p:grpSpPr bwMode="auto">
          <a:xfrm>
            <a:off x="474534" y="5292467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path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지정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 Load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label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abels_file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json.loads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labels_file.read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labels_file.close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label을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trainset과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testset에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컬럼으로 만들어 줍니다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nab_data_path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isin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training_file_name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load_data_frame_with_labels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test_file_name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4277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3882534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label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training_data_frame.head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1" y="4442962"/>
            <a:ext cx="412490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시각화를 위한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time epochs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392609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 smtClean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pd.to_datetime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timestamp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astype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(np.int64)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convert_timestamps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5"/>
          <p:cNvGrpSpPr>
            <a:grpSpLocks/>
          </p:cNvGrpSpPr>
          <p:nvPr/>
        </p:nvGrpSpPr>
        <p:grpSpPr bwMode="auto">
          <a:xfrm>
            <a:off x="474531" y="24928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시각화를 위한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time epochs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생성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74531" y="2904777"/>
            <a:ext cx="810377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plt.subplots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scatter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산포그래프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en-US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data_frame.loc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ax.scatter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time_epoch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labled_anomalies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green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</a:t>
            </a:r>
            <a:endParaRPr kumimoji="0"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prepare_plot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7504" y="4509120"/>
            <a:ext cx="4402196" cy="1999471"/>
            <a:chOff x="107504" y="4741897"/>
            <a:chExt cx="4402196" cy="199947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4818158"/>
              <a:ext cx="4402196" cy="192321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610334" y="4741897"/>
              <a:ext cx="13965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00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training_data_frame</a:t>
              </a:r>
              <a:endParaRPr lang="ko-KR" altLang="en-US" sz="1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9504" y="4509120"/>
            <a:ext cx="4402197" cy="1999471"/>
            <a:chOff x="4679504" y="4741897"/>
            <a:chExt cx="4402197" cy="199947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504" y="4818158"/>
              <a:ext cx="4402197" cy="1923210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6300956" y="4741897"/>
              <a:ext cx="1159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ko-KR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</a:t>
              </a:r>
              <a:r>
                <a:rPr kumimoji="0" lang="en-US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est</a:t>
              </a:r>
              <a:r>
                <a:rPr kumimoji="0" lang="ko-KR" altLang="ko-KR" sz="100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kumimoji="0" lang="ko-KR" altLang="ko-KR" sz="1000" dirty="0" err="1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data_frame</a:t>
              </a:r>
              <a:endParaRPr lang="ko-KR" altLang="en-US" sz="1000" dirty="0"/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3275856" y="1030914"/>
            <a:ext cx="58681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만들어내 시각화에 활용하기 위함입니다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275856" y="2427273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그래프를 통해서 이상이 어느 시기에 생기는지 알 수 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발생 했을 시에만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것을 확인할 수 있습니다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9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1600" y="2636912"/>
            <a:ext cx="2567202" cy="3093968"/>
            <a:chOff x="516313" y="2636912"/>
            <a:chExt cx="2567202" cy="3093968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13" y="2636912"/>
              <a:ext cx="2567202" cy="3093968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 bwMode="auto">
            <a:xfrm>
              <a:off x="1519007" y="4335399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1519007" y="4617705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31343" y="2636912"/>
            <a:ext cx="2654189" cy="3093968"/>
            <a:chOff x="4173196" y="2636912"/>
            <a:chExt cx="2654189" cy="3093968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3196" y="2636912"/>
              <a:ext cx="2654189" cy="3093968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 bwMode="auto">
            <a:xfrm>
              <a:off x="5175892" y="4335402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5175890" y="4617716"/>
              <a:ext cx="530839" cy="26130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결측값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처리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742219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변수 지정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anomaly_label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앞 값으로 채우기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fillna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 smtClean="0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method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ffill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준비하는 과정에서 중요한 부분은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채우는 것입니다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3945919" y="4411759"/>
            <a:ext cx="1296144" cy="36989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3275856" y="1401548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발생하기 바로 전 정상 값으로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결측값을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처리해줍니다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1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5273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표준화</a:t>
              </a: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84121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value_no_anomaly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[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kumimoji="0" lang="ko-KR" altLang="ko-KR" sz="800" b="1" dirty="0">
                <a:solidFill>
                  <a:srgbClr val="0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표준화는 평균은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0,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 </a:t>
            </a:r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줍니다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preprocessing.StandardScaler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data_scaler.fit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data_scaler.transform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training_data_frame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values.astype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(np.float32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661248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교육 및 검증 데이터 준비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kumimoji="0" lang="ko-KR" altLang="ko-KR" sz="800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split_factor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):]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" name="그룹 5"/>
          <p:cNvGrpSpPr>
            <a:grpSpLocks/>
          </p:cNvGrpSpPr>
          <p:nvPr/>
        </p:nvGrpSpPr>
        <p:grpSpPr bwMode="auto">
          <a:xfrm>
            <a:off x="474531" y="52237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Training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validation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698094"/>
            <a:ext cx="4296375" cy="2143424"/>
          </a:xfrm>
          <a:prstGeom prst="rect">
            <a:avLst/>
          </a:prstGeom>
        </p:spPr>
      </p:pic>
      <p:sp>
        <p:nvSpPr>
          <p:cNvPr id="13" name="텍스트 개체 틀 2"/>
          <p:cNvSpPr txBox="1">
            <a:spLocks/>
          </p:cNvSpPr>
          <p:nvPr/>
        </p:nvSpPr>
        <p:spPr>
          <a:xfrm>
            <a:off x="3276370" y="1129505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추론을 방지하기 위해 평균은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이고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분산이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 표준화를 시켜줍니다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3276370" y="5289194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학습할 데이터와 검증할 데이터를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비율로 나누어 줍니다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3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3033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우리가 사용할 모델을 정의합니다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761723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순차적으로 블록을 쌓는다</a:t>
            </a:r>
            <a:endParaRPr kumimoji="0" lang="en-US" altLang="ko-KR" sz="800" i="1" dirty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m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odel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mx.gluon.nn.Sequential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kumimoji="0" lang="ko-KR" altLang="en-US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스택 위로 블록을 추가한다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model.name_scope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mx.gluon.rnn.LSTM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mx.gluon.nn.Dense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tanh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" y="2780502"/>
            <a:ext cx="3982006" cy="1200318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275856" y="1268858"/>
            <a:ext cx="5868144" cy="47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LSTM layer 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dense layer 1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모델을 설계 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Activation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tanh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CPU </a:t>
            </a:r>
            <a:r>
              <a:rPr lang="ko-KR" altLang="en-US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사용률 </a:t>
            </a:r>
            <a:r>
              <a:rPr lang="ko-KR" altLang="en-US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이상탐지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6791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Loss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함수 및 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Accuracy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474531" y="1499300"/>
            <a:ext cx="810377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L2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)제곱해서 더한 값, L1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예측치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절대값해서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더한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kumimoji="0" lang="en-US" altLang="ko-KR" sz="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gluon.loss.L2Loss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en-US" altLang="ko-KR" sz="800" i="1" dirty="0" smtClean="0">
              <a:solidFill>
                <a:srgbClr val="8080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br>
              <a:rPr kumimoji="0" lang="ko-KR" altLang="ko-KR" sz="800" i="1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evaluate_accuracy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enumerate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data_iterator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data.as_in_context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reshape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((-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feature_count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nd.mean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asscalar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 / 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+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loss_avg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5"/>
          <p:cNvGrpSpPr>
            <a:grpSpLocks/>
          </p:cNvGrpSpPr>
          <p:nvPr/>
        </p:nvGrpSpPr>
        <p:grpSpPr bwMode="auto">
          <a:xfrm>
            <a:off x="474531" y="335699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CPU or GPU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선택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378837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ctx = mx.cpu()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5"/>
          <p:cNvGrpSpPr>
            <a:grpSpLocks/>
          </p:cNvGrpSpPr>
          <p:nvPr/>
        </p:nvGrpSpPr>
        <p:grpSpPr bwMode="auto">
          <a:xfrm>
            <a:off x="474531" y="429309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Batch_size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설정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4724481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48</a:t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validation_data_batches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mx.gluon.data.DataLoader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shuffle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3275856" y="1118581"/>
            <a:ext cx="586814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평균제곱오차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mean squared error)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3275856" y="4358574"/>
            <a:ext cx="5868144" cy="2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한번에 학습할 양을 정합니다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사양에 따라서 높게 설정할 수 있음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49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1123</Words>
  <Application>Microsoft Office PowerPoint</Application>
  <PresentationFormat>화면 슬라이드 쇼(4:3)</PresentationFormat>
  <Paragraphs>261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Arial Unicode MS</vt:lpstr>
      <vt:lpstr>Inconsolata</vt:lpstr>
      <vt:lpstr>Monotype Sorts</vt:lpstr>
      <vt:lpstr>Nanum Gothic</vt:lpstr>
      <vt:lpstr>NanumSquareOTF</vt:lpstr>
      <vt:lpstr>굴림</vt:lpstr>
      <vt:lpstr>굴림체</vt:lpstr>
      <vt:lpstr>나눔고딕</vt:lpstr>
      <vt:lpstr>나눔고딕 ExtraBold</vt:lpstr>
      <vt:lpstr>다음_Regular</vt:lpstr>
      <vt:lpstr>Malgun Gothic</vt:lpstr>
      <vt:lpstr>Malgun Gothic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925</cp:revision>
  <dcterms:created xsi:type="dcterms:W3CDTF">2007-11-11T16:17:21Z</dcterms:created>
  <dcterms:modified xsi:type="dcterms:W3CDTF">2020-03-13T10:43:05Z</dcterms:modified>
</cp:coreProperties>
</file>