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4" r:id="rId3"/>
    <p:sldId id="308" r:id="rId4"/>
    <p:sldId id="309" r:id="rId5"/>
    <p:sldId id="310" r:id="rId6"/>
    <p:sldId id="323" r:id="rId7"/>
    <p:sldId id="311" r:id="rId8"/>
    <p:sldId id="314" r:id="rId9"/>
    <p:sldId id="315" r:id="rId10"/>
    <p:sldId id="316" r:id="rId11"/>
    <p:sldId id="317" r:id="rId12"/>
    <p:sldId id="318" r:id="rId13"/>
    <p:sldId id="319" r:id="rId14"/>
    <p:sldId id="312" r:id="rId15"/>
    <p:sldId id="313" r:id="rId16"/>
    <p:sldId id="320" r:id="rId17"/>
    <p:sldId id="322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grammer.com/translation-10-common-software-architectural-patterns-in-a-nutshell/#8-%EB%AA%A8%EB%8D%B8-%EB%B7%B0-%EC%BB%A8%ED%8A%B8%EB%A1%A4%EB%9F%AC-%ED%8C%A8%ED%84%B4-model-view-controller-pattern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1963" y="2404534"/>
            <a:ext cx="8217144" cy="1646302"/>
          </a:xfrm>
        </p:spPr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 design a web application: software architecture 101</a:t>
            </a:r>
            <a:endParaRPr lang="ko-KR" altLang="en-US" sz="3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패턴은 데이터 스트림을 생성하고 처리하는 시스템에서 사용할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처리 과정은 필터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(filter)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컴포넌트에서 이루어지며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처리되는 데이터는 파이프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(pipes)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흐른다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파이프는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버퍼링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또는 동기화 목적으로 사용될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파이프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 패턴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(Pipe-filter pattern)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25D26-366B-42F0-B80F-A5F41F371243}"/>
              </a:ext>
            </a:extLst>
          </p:cNvPr>
          <p:cNvSpPr/>
          <p:nvPr/>
        </p:nvSpPr>
        <p:spPr>
          <a:xfrm>
            <a:off x="914788" y="3347507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컴파일러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연속한 필터들은 어휘 분석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파싱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 분석 그리고 코드 생성을 수행한다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생물정보학에서의 워크플로우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B9B2-145D-4933-ABF9-17CCA9428FB9}"/>
              </a:ext>
            </a:extLst>
          </p:cNvPr>
          <p:cNvSpPr/>
          <p:nvPr/>
        </p:nvSpPr>
        <p:spPr>
          <a:xfrm>
            <a:off x="677333" y="2958939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099610-7AFC-4DB2-BF9A-F6668C5FF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235089"/>
            <a:ext cx="730669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9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패턴은 분리된 컴포넌트들로 이루어진 분산 시스템에서 사용된다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컴포넌트들은 원격 서비스 실행을 통해 서로 상호 작용을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브로커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(broker)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컴포넌트는 컴포넌트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(components)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간의 통신을 조정하는 역할을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서버는 자신의 기능들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및 특성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브로커에 넘겨주며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(publish),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클라이언트가 브로커에 서비스를 요청하면 브로커는 클라이언트를 자신의 레지스트리에 있는 적합한 서비스로 리디렉션한다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브로커 패턴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(Broker pattern)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25D26-366B-42F0-B80F-A5F41F371243}"/>
              </a:ext>
            </a:extLst>
          </p:cNvPr>
          <p:cNvSpPr/>
          <p:nvPr/>
        </p:nvSpPr>
        <p:spPr>
          <a:xfrm>
            <a:off x="914788" y="3901689"/>
            <a:ext cx="1034434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Apache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AcriveMQ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apache Kafka, RabbitMQ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Jboss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Messaging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메시지 브로커 소프트웨어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B9B2-145D-4933-ABF9-17CCA9428FB9}"/>
              </a:ext>
            </a:extLst>
          </p:cNvPr>
          <p:cNvSpPr/>
          <p:nvPr/>
        </p:nvSpPr>
        <p:spPr>
          <a:xfrm>
            <a:off x="677333" y="3513121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4A5D5-9D95-43B3-A0E4-9AB2384A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377891"/>
            <a:ext cx="4118533" cy="24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패턴은 주로 이벤트를 처리하며 이벤트 소수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(event source),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리스너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(event listener),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(channel)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이벤트 버스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(event bus)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주요 컴포넌트들을 갖는다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소스는 이벤트 버스를 통해 특정 채널로 메시지를 발행하며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(publish),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리스너는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특정 채널에서 메시지를 구독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(subscribe)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리스너는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이전에 구독한 채널에 발행된 메시지에 대해 알림을 받는다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패턴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(Event-bus pattern)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25D26-366B-42F0-B80F-A5F41F371243}"/>
              </a:ext>
            </a:extLst>
          </p:cNvPr>
          <p:cNvSpPr/>
          <p:nvPr/>
        </p:nvSpPr>
        <p:spPr>
          <a:xfrm>
            <a:off x="914788" y="3623284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 개발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알림 서비스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B9B2-145D-4933-ABF9-17CCA9428FB9}"/>
              </a:ext>
            </a:extLst>
          </p:cNvPr>
          <p:cNvSpPr/>
          <p:nvPr/>
        </p:nvSpPr>
        <p:spPr>
          <a:xfrm>
            <a:off x="677333" y="3234716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A6BDFF-B21F-455C-BF73-0B6EA7B23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761" y="3526130"/>
            <a:ext cx="4589201" cy="29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8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패턴은 결정 가능한 해결 전략이 알려지지 않은 문제에 유용하다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패턴은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주요 컴포넌트로 구성된다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블랙보드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(blackboard) 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솔루션의 객체를 포함하는 구조화된 전역 메모리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지식 소스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(knowledge source) 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표현을 가진 특수 모듈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 컴포넌트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(control component) 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선택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및 실행을 담당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컴포넌트는 블랙보드에 접근한다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컴포넌트는 블랙보드에 추가되는 새로운 데이터 객체를 생성할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컴포넌트는 블랙보드에서 특정 종류의 데이터를 찾으며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지식 소스와의 패턴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매칭으로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데이터를 찾는다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블랙보드 패턴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(Blackboard pattern)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25D26-366B-42F0-B80F-A5F41F371243}"/>
              </a:ext>
            </a:extLst>
          </p:cNvPr>
          <p:cNvSpPr/>
          <p:nvPr/>
        </p:nvSpPr>
        <p:spPr>
          <a:xfrm>
            <a:off x="914788" y="4737790"/>
            <a:ext cx="10344340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음성 인식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 식별 및 추적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단백질 구조 식별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수중 음파 탐지기 신호 해석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B9B2-145D-4933-ABF9-17CCA9428FB9}"/>
              </a:ext>
            </a:extLst>
          </p:cNvPr>
          <p:cNvSpPr/>
          <p:nvPr/>
        </p:nvSpPr>
        <p:spPr>
          <a:xfrm>
            <a:off x="677333" y="4349222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F5718-AA5B-4120-BAE0-26023E25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470" y="4188378"/>
            <a:ext cx="4291109" cy="24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7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896315" y="1781514"/>
            <a:ext cx="10381286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패턴에서는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컴포넌트를 피어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(peers)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부른다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피어는 클라이언트로서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피어에게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서비스를 요청할 수도 있고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서버로서 각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피어에게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서비스를 제공할 수도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피어는 클라이언트 또는 서버 혹은 둘 모두로서 동작할 수 있으며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시간이 지남에 따라 역할이 유동적으로 바뀔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피어 투 피어 패턴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(Peer-to-peer pattern)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013C9E-3F71-42FE-B915-15A8C5BDE25C}"/>
              </a:ext>
            </a:extLst>
          </p:cNvPr>
          <p:cNvSpPr/>
          <p:nvPr/>
        </p:nvSpPr>
        <p:spPr>
          <a:xfrm>
            <a:off x="914788" y="3066009"/>
            <a:ext cx="1034434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Gnutella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G2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파일 공유 네트워크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P2PTV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PDTP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멀티미디어 프로토콜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Spotify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독점적 멀티미디어 애플리케이션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B2697D-8A0B-4B05-9606-F6E64894C885}"/>
              </a:ext>
            </a:extLst>
          </p:cNvPr>
          <p:cNvSpPr/>
          <p:nvPr/>
        </p:nvSpPr>
        <p:spPr>
          <a:xfrm>
            <a:off x="677333" y="2677441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1C854A-A27E-4F77-BE7D-D3B79E36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602" y="3066009"/>
            <a:ext cx="337232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7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05551" y="1781514"/>
            <a:ext cx="10362814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패턴이라고도 하는 이 패턴은 대화형 애플리케이션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(interactive application)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다음의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부분으로 나눈 것이다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(model) 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 기능과 데이터를 포함한다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2.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뷰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(view) 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정보를 표시한다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 이상의 뷰가 정의될 수 있음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3.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컨트롤러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(controller) 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사용자로부터의 입력을 처리한다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정보가 사용자에게 제공되는 방식과 사용자로부터 받아 들여지는 방식에서 정보의 내부적인 표현을 분리하기 위해 나뉘어진다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컴포넌트를 분리하며 코드의 효율적인 재사용을 가능케한다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Model-View-Controller (MVC)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Picture 2" descr="model view controller pattern">
            <a:extLst>
              <a:ext uri="{FF2B5EF4-FFF2-40B4-BE49-F238E27FC236}">
                <a16:creationId xmlns:a16="http://schemas.microsoft.com/office/drawing/2014/main" id="{E12517ED-E268-450C-9AF5-3AC3989B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88" y="3681381"/>
            <a:ext cx="6582449" cy="298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8A2DF6-CE42-429A-A7B6-B3D6DCC03C5D}"/>
              </a:ext>
            </a:extLst>
          </p:cNvPr>
          <p:cNvSpPr/>
          <p:nvPr/>
        </p:nvSpPr>
        <p:spPr>
          <a:xfrm>
            <a:off x="914788" y="4169413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웹 애플리케이션 설계 아키텍처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Django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Rails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웹 프레임워크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DA2116-A074-4760-B79D-506258202BC8}"/>
              </a:ext>
            </a:extLst>
          </p:cNvPr>
          <p:cNvSpPr/>
          <p:nvPr/>
        </p:nvSpPr>
        <p:spPr>
          <a:xfrm>
            <a:off x="677333" y="3780845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68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패턴은 특정 언어로 작성된 프로그램을 해석하는 컴포넌트를 설계할 때 사용된다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주로 특정 언어로 작성된 문장 혹은 표현식이라고 하는 프로그램의 각 라인을 수행하는 방법을 지정한다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아이디어는 언어의 각 기호에 대해 클래스를 만드는 것이다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인터프리터 패턴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(Interpreter pattern)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25D26-366B-42F0-B80F-A5F41F371243}"/>
              </a:ext>
            </a:extLst>
          </p:cNvPr>
          <p:cNvSpPr/>
          <p:nvPr/>
        </p:nvSpPr>
        <p:spPr>
          <a:xfrm>
            <a:off x="914788" y="3352335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같은 데이터베이스 쿼리 언어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프로토콜 정의하기 위한 언어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B9B2-145D-4933-ABF9-17CCA9428FB9}"/>
              </a:ext>
            </a:extLst>
          </p:cNvPr>
          <p:cNvSpPr/>
          <p:nvPr/>
        </p:nvSpPr>
        <p:spPr>
          <a:xfrm>
            <a:off x="677333" y="2963767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D086AA-4986-413D-BF7A-8CCDD351C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838" y="2963767"/>
            <a:ext cx="5264580" cy="35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How Many Tiers Should Your App Have?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대기시간이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쉬고 빠르게 이용할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데이터는 네트워크를 통해 전송되지 않으므로 데이터 안전이 보장된다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 프로그램에 대한 통제력이 거의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기능이나 코드 변경 사항이 새롭게 나오면 구현하기가 힘들다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최소한의 실수로 테스트를 철저히 수행해야한다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계층 응용 프로그램은 조정 또는 역설계에 취약하다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Single tier application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09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How Many Tiers Should Your App Have?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패턴은 특정 언어로 작성된 프로그램을 해석하는 컴포넌트를 설계할 때 사용된다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서버와 비즈니스 로직은 물리적으로 가깝고 더 높은 성능을 제공한다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클라이언트는 대부분의 응용 프로그램 논리를 보유하므로 소프트웨어 버전을 제어하고 새 버전을 다시 배포 할 때 문제가 발생한다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제한된 수의 사용자만 지원하므로 확장 성이 부족하다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클라이언트 요청이 증가하면 클라이언트가 별도의 연결과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메모리를 진행해야 하므로 응용 프로그램 성능이 저하 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 프로그램 논리가 클라이언트와 연결되어 있으므로 논리를 재사용하기가 어렵다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Two-tier application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76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How Many Tiers Should Your App Have?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업데이트를 위해 중간 계층으로 전달 된 데이터가 유효성을 보장하므로 클라이언트 응용 프로그램을 통한 데이터 손상을 제거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중앙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집중식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서버에 비즈니스 로직을 배치하면 데이터가 더 안전해 진다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 프로그램 서버의 분산 배포로 인해 각 클라이언트와 별도의 연결이 필요하지 않지만 일부 응용 프로그램 서버의 연결이 충분하기 때문에 시스템의 확장 성이 향상된다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 포인트가 증가하고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클라이언트에서 서버로 직접 전송하는 대신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middle-tier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Visual Basic, PowerBuilder, Delphi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도구로 성능이 향상됨에 따라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Three-tier application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만들 때 더 많은 노력을 기울여야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Three-tier application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75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What is software architecture?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Why is software architecture important?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The difference between software architecture and software design.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How to decide on the number of tiers your app should have.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Horizontal or vertical scaling — which is right for your app?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Monolith or microservice?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When should you use NoSQL or SQL?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Picking the right technology for the job.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How to become a software architect.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Where to go from here.</a:t>
            </a: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How Many Tiers Should Your App Have?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Three-tier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아키텍처의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장점으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가지고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계층과 클라이언트 계층의 오프로드로 인해 성능이 향상 되어 중소 규모 산업에 적합하다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계층의 구성 요소로 인해 복잡한 구조를 구현하거나 유지하기가 어렵다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N-tier application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35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How Many Tiers Should Your App Have?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대기 시간을 원하지 않는 경우는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single-tier application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사용하면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대기 시간을 최소화 해야 하고 응용 프로그램 내에서 더 많은 데이터를 제어 해야 하는 경우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Two-tier application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사용하면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 프로그램의 코드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 논리를 제어 해야 하고 보안을 유지하고 응용 프로그램의 데이터를 제어 해야 하는 경우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Three-tier application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사용하면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양의 데이터를 확장하고 처리하기 위해 응용 프로그램이 필요할 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 아키텍처를 선택해야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65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11177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Horizontal or vertical scaling — which is right for your app?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앱이 최소한의 일관된 트래픽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조직의 내부 도구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받을 것으로 예상되는 유틸리티 또는 도구인 경우 분산 환경에서 호스팅 하지 않아도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서버로 트래픽을 관리하기에 충분하며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트래픽로드가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크게 증가하지 않음을 알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Vertical scaling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40493C-91D6-4AFD-8AD5-76EF1E7A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87" y="2653039"/>
            <a:ext cx="4561001" cy="28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11177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Horizontal or vertical scaling — which is right for your app?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앱이 소셜 네트워크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피트니스 앱 또는 이와 유사한 것과 같은 공개 소셜 앱인 경우 가까운 시일 내에 트래픽이 기하 급수적으로 급증 할 것으로 예상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경우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고가용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성과 수평 확장 성이 모두 중요하다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Horizontal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51CBB9-122D-4755-A349-0069660A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88" y="2891885"/>
            <a:ext cx="4747103" cy="24583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D3F9E3C-5654-46E5-A973-A204B153123F}"/>
              </a:ext>
            </a:extLst>
          </p:cNvPr>
          <p:cNvSpPr/>
          <p:nvPr/>
        </p:nvSpPr>
        <p:spPr>
          <a:xfrm>
            <a:off x="914788" y="5625152"/>
            <a:ext cx="1034434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클라우드에 구축하고 처음부터 항상 수평적 확장성을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염두해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주고 구축해야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636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11177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Monolith or microservice?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Monolithic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애플리케이션은 요구 사항이 단순하고 앱이 제한된 양의 트래픽을 처리할 것으로 예상되는 경우에 가장 적합하다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조직의 내부 세금 계산 앱 또는 이야 유사한 공개 도구이다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비즈니스가 시간이 지남에 따라 사용자 기반과 트래픽이 기하 급수적으로 증가 하지 않을 것으로 확신하는 사용 사례이다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팀이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monolithic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아키텍처로 시작하여 나중에 분산 마이크로 서비스 아키텍처로 확장한 사례도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필요할 때마다 단계별로 응용 프로그램의 복잡성을 처리하는 데 도움이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LinkedIn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monolithic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아키텍처를 사용한다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to use monolithic architecture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8DE86-258F-46AF-A13F-2B4A9D0F0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000" y="2133026"/>
            <a:ext cx="238158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6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11177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Monolith or microservice?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Microservice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아키텍처는 복잡한 소셜 네트워크 애플리케이션과 같이 복잡한 사용 사례와 향후 트래픽이 기하 급수적으로 증가 할 것으로 예상되는 앱에 적합하다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소셜 네트워킹 응용 프로그램에는 메시징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 비디오 스트리밍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업로드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 및 공유 기능 등과 같은 다양한 구성 요소가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경우 각 구성 요소를 별도로 개발하여 단일 책임과 우려 사항을 분리하여 유지하는 것이 좋다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코드베이스로 작성된 모든 기능은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될 시간이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to use microservice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40E304-1ABC-43C3-BFC1-57C3EEC8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25" y="2688798"/>
            <a:ext cx="456311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01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11177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Monolith or microservice?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가지 접근 방식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Monolithic architecture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Microservice architecture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Monolithic architecture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시작한 수 나중에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microservice architecture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확장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Monolithic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microservice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선택하는 것은 주로 사용 사례에 달려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일은 단순하게 유지하고 요구 사항은 철저히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이해하는것이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좋다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197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11177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When should you use NoSQL or SQL?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거래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또는 금융 기반 앱을 작성하거나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Facebook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같은 소셜 네트워킹 앱을 작성할 때 많은 관계를 저장 해야 하는 경우 관계형 데이터베이스를 선택하는 것이 좋다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Transactions and Data Consistency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돈이나 숫자와 관련이 있거나 거래를 하거나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ACID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준수해야하는 소프트웨어를 작성하는 경우 데이터 일관성이 매우 중요하다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관계형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트랜잭션 및 데이터 일관성과 관련하여 빛을 발한다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ACID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규칙을 준수하고 오랜 세원 테스트를 거쳐 왔다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Storing Relationship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특정 소시에 사는 친구와 같은 많은 관계가 있다면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방문 할 식당에서 어느 친구가 이미 음식을 먹었는지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이런 종류의 데이터를 저장하는 관계형 데이터베이스보다 더 좋은 것은 없다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to pick a SQL database?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579F0-01FB-4CBE-86DD-AE1FDED2BE8A}"/>
              </a:ext>
            </a:extLst>
          </p:cNvPr>
          <p:cNvSpPr/>
          <p:nvPr/>
        </p:nvSpPr>
        <p:spPr>
          <a:xfrm>
            <a:off x="914788" y="5070963"/>
            <a:ext cx="10344340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Microsoft SQL Server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PostgreSQL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MariaDB   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FAC77A-45A5-48F7-B767-196F399B4402}"/>
              </a:ext>
            </a:extLst>
          </p:cNvPr>
          <p:cNvSpPr/>
          <p:nvPr/>
        </p:nvSpPr>
        <p:spPr>
          <a:xfrm>
            <a:off x="677333" y="4681091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Popular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398076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11177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When should you use NoSQL or SQL?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NoSQL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데이터베이스를 선택해야하는 몇 가지 이유가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Handling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large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number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read-write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operations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빠르게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확장해야하는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NoSQL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데이터베이스를 사용하는게 적합하다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 웹 사이트에 많은 수의 읽기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쓰기 작업이 있고 많은 양의 데이터를 처리 할 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NoSQL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데이터베이스가 이러한 시나리오에 가장 적합하다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 즉시 추가 할 수 있으므로 대기 시간을 최소화하면서 더 많은 동시 트래픽과 대량의 데이터를 처리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Running data analytics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NoSQL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데이터베이스는 또한 대량의 데이터 유입을 처리해야하는 데이터 분석 사용 사례에 가장 적합하다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When to pick a NoSQL database?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3579F0-01FB-4CBE-86DD-AE1FDED2BE8A}"/>
              </a:ext>
            </a:extLst>
          </p:cNvPr>
          <p:cNvSpPr/>
          <p:nvPr/>
        </p:nvSpPr>
        <p:spPr>
          <a:xfrm>
            <a:off x="914788" y="4461363"/>
            <a:ext cx="10344340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MongoDB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Redis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Cassandra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HBASE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FAC77A-45A5-48F7-B767-196F399B4402}"/>
              </a:ext>
            </a:extLst>
          </p:cNvPr>
          <p:cNvSpPr/>
          <p:nvPr/>
        </p:nvSpPr>
        <p:spPr>
          <a:xfrm>
            <a:off x="677333" y="4071491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Popular 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1331478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11177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Picking the right technology for the job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앱을 빌드하는 경우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메시징 응용 프로그램 또는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Spotify, Netflix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등과 같은 오디오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스트리밍 응용 프로그램과 같은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서버와 실시간으로 상호 작용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클라이언트와 서버 간의 지속적인 연결 및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백엔드의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non-blocking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technology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앱을 작성할 수 있는 인기 기술 중 일부는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node.js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프레임워크인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Tornado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Real-time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interaction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2F8923-82AA-4BA1-A7E9-0B0EBF650289}"/>
              </a:ext>
            </a:extLst>
          </p:cNvPr>
          <p:cNvSpPr/>
          <p:nvPr/>
        </p:nvSpPr>
        <p:spPr>
          <a:xfrm>
            <a:off x="914788" y="3624588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P2P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 검색 엔진 또는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P2P,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TV,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라디오 서비스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Microsoft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LiveStation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유사한 것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P2P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응용 프로그램을 구축하려는 경우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IPFS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프로토콜을 살펴봐야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D392D6-763E-4859-B51E-AF23B70DF1D8}"/>
              </a:ext>
            </a:extLst>
          </p:cNvPr>
          <p:cNvSpPr/>
          <p:nvPr/>
        </p:nvSpPr>
        <p:spPr>
          <a:xfrm>
            <a:off x="677333" y="3234716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Peer-to-peer web application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3DA2A4-8A0D-4DA9-B94B-C424E946DF80}"/>
              </a:ext>
            </a:extLst>
          </p:cNvPr>
          <p:cNvSpPr/>
          <p:nvPr/>
        </p:nvSpPr>
        <p:spPr>
          <a:xfrm>
            <a:off x="914788" y="4908442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CRUD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앱과 같은 간단한 사용 사례가 있는 경우 사용할 수 있는 기술 중 일부는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MVC, Python Django, Ruby on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Ralis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PHP </a:t>
            </a:r>
            <a:r>
              <a:rPr lang="en-US" altLang="ko-KR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Larvavel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ASP .NET MVC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F37C75-512F-459C-920F-1E04EB27A7FE}"/>
              </a:ext>
            </a:extLst>
          </p:cNvPr>
          <p:cNvSpPr/>
          <p:nvPr/>
        </p:nvSpPr>
        <p:spPr>
          <a:xfrm>
            <a:off x="677333" y="4518570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CRUD-based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regular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34946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What is software architecture?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시스템의 소프트웨어 아키텍처는 주요 구성 요소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관계 및 상호 작용 방식을 설명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청사진 역할을 함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복잡성을 관리하기 위한 추상화를 제공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 요소 간의 통신 및 조정을 설정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756935-A4B4-48E1-A9D6-8B0B8782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52" y="1781514"/>
            <a:ext cx="5028250" cy="29740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402609-F0E1-45F7-ACCE-B935C2615687}"/>
              </a:ext>
            </a:extLst>
          </p:cNvPr>
          <p:cNvSpPr/>
          <p:nvPr/>
        </p:nvSpPr>
        <p:spPr>
          <a:xfrm>
            <a:off x="677333" y="4755582"/>
            <a:ext cx="10819249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아키텍처는 성능 및 보안을 최적화한다는 공통의 목표와 함께 모든 기술 및 운영 요구 사항을 충족하는 솔루션을 정의하는데 도움이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아키텍처를 설계하려면 조직의 요구와 개발팀의 요구가 교차된다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결정은 품질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 관리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등에 상당한 영향을 줄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11177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Picking the right technology for the job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블로그나 간단한 온라인 양식 도는 포털의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Iframe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내에서 소셜 미디어와 통합되는 간단한 앱과 같이 복잡하지 않은 앱을 작성하려면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사용하면 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Ruby on Rails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다른 웹 프레임워크를 고려할 수도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프레임워크는 세부 사항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시간을 노치별로 줄이고 바른 개발을 촉진시킨다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PHP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호스팅은 다른 기술을 호스팅하는 것에 비해 훨씬 저렴하다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 간단한 사례에 이상적이다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Simple, small scale applications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2F8923-82AA-4BA1-A7E9-0B0EBF650289}"/>
              </a:ext>
            </a:extLst>
          </p:cNvPr>
          <p:cNvSpPr/>
          <p:nvPr/>
        </p:nvSpPr>
        <p:spPr>
          <a:xfrm>
            <a:off x="914788" y="3904986"/>
            <a:ext cx="10344340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성능이 뛰어나고 확장 가능한 분산 시스템을 작성하기 위해 업계에서 일반적으로 사용되는 기술은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C++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저수준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메모리 조작을 용이하게 하는 기능이 있어 분산 시스템을 작성할 때 개발자에게 메모리를 보다 강력하게 제어 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암호 화폐의 대부분은 이 언어를 사용하여 작성되었다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Rust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C++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유사한 프로그래밍 언어이다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고성능 및 안전한 동시성을 위해 만들어진 언어이다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개발자들 사이에서 인기가 높아지고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Java, Scala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Erlang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좋은 언어이고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대부분의 대규모 엔터프라이즈 시스템은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작성된다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멀티 코어 머신 용 앱을 작성하고 많은 양의 데이터를 처리하기 위한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Google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프로그래밍 언어이다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Julia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고성능 및 실행 계산 및 수치 분석을 위해 동적으로 사용하는 프로그래밍 언어이다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D392D6-763E-4859-B51E-AF23B70DF1D8}"/>
              </a:ext>
            </a:extLst>
          </p:cNvPr>
          <p:cNvSpPr/>
          <p:nvPr/>
        </p:nvSpPr>
        <p:spPr>
          <a:xfrm>
            <a:off x="677333" y="351511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 and memory-intensive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43715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11177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How to become a software architect.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29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 소프트웨어 아키텍처로 일을 시작하지는 않고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몇 년간 경험을 쌓고 시작한다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아키텍처에 익숙해지는 가장 좋은 방법은 자신의 웹 응용 프로그램을 디자인 하는 것이다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통해 로드 </a:t>
            </a:r>
            <a:r>
              <a:rPr lang="ko-KR" altLang="en-US" sz="14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밸런싱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 </a:t>
            </a:r>
            <a:r>
              <a:rPr lang="ko-KR" altLang="en-US" sz="14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큐잉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스트림 처리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캐싱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 애플리케이션의 다양한 측면을 생각할 수 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개념이 앱에 어떻게 적용되는지 이해할 수 있다면 소프트웨어 아키텍처가 될 수 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주목받는 소프트웨어 아키텍처가 되고 싶다면 지속적으로 지식을 확장해야 하고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 업계 동향을 파악해야 한다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 이상의 프로그래밍 언어를 배우는 것으로 시작하여 소프트웨어 개발자로 일하면서 역량을 키울 수 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대학에서는 소프트웨어 아키텍처 학위를 취득할 수는 없지만 유용한 다른 과정들이 많다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032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11177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Where to go from here.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200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P2P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 아키텍처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 서비스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애플리케이션의 데이터 흐름 기본 사항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계층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확장성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 가용성 등의 개념을 같은 다양한 아키텍처 스타일에 대해 배워야 합니다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올바른 아키텍처와 기술 스택을 선택하여 사용 사례를 구현하는 기술을 경험한다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개발 분야에서 경력을 쌓기 시작한 초보자라면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 to design a web application: software architecture 101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과정을 권장합니다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42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Why is software architecture important?</a:t>
            </a:r>
            <a:b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무엇이든 성공적으로 만들려면 베이스를 제대로 확보해야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베이스를 제대로 하지 못하면 무엇인가 잘못 될 것이고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이때에는 다시 처음부터 시작하는 방법밖에 없습니다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애플리케이션 또한 마찬가지입니다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중요한 디자인 변경 및 코드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리팩토링을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피하기 위해 아키텍처는 신중하게 고려되어야 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 설계 단계에서 성급한 결정을 내리면 개발 프로세스의 모든 단계에서 문제가 발생할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개발은 반복적이고 진화적인 과정이고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항상 완벽한 제품을 얻을 수 있는 것은 아니다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우리는 이것을 그냥 지나치면 안된다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43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The difference between software architecture and  </a:t>
            </a:r>
            <a:b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software design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781514"/>
            <a:ext cx="108192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아키텍처는 시스템의 기본 구성 요소와 상위 구성 요소 및 이것들이 함께 작동하는 방식을 정의한다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아키텍처가 한 소프트웨어의 뼈대나 고수준의 기반을 담당하는 데에 반해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디자인은 각각의 모듈들이 어떤 것을 하는지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클래스의 범위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목적 등 코드 수준의 디자인을 담당한다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68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패턴이란 주어진 상황에서의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소스트웨어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아키텍처에서 일반적으로 발생하는 문제점들에 대한 일반화되고 재사용 가능한 솔루션이다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패턴은 소프트웨어 디자인 패턴과 유사하지만 더 큰 범주에 속한다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패턴이란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53B126-7457-4456-A404-58F4844FBB31}"/>
              </a:ext>
            </a:extLst>
          </p:cNvPr>
          <p:cNvSpPr/>
          <p:nvPr/>
        </p:nvSpPr>
        <p:spPr>
          <a:xfrm>
            <a:off x="914788" y="2985918"/>
            <a:ext cx="10344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https://mingrammer.com/translation-10-common-software-architectural-patterns-in-a-nutshell/#8-%EB%AA%A8%EB%8D%B8-%EB%B7%B0-%EC%BB%A8%ED%8A%B8%EB%A1%A4%EB%9F%AC-%ED%8C%A8%ED%84%B4-model-view-controller-pattern</a:t>
            </a:r>
            <a:endParaRPr lang="ko-KR" altLang="en-US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B2FB32-BA53-407E-AB20-BB487CA9ACB6}"/>
              </a:ext>
            </a:extLst>
          </p:cNvPr>
          <p:cNvSpPr/>
          <p:nvPr/>
        </p:nvSpPr>
        <p:spPr>
          <a:xfrm>
            <a:off x="677333" y="2597350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링크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3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패턴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(Client-server pattern)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B9B2-145D-4933-ABF9-17CCA9428FB9}"/>
              </a:ext>
            </a:extLst>
          </p:cNvPr>
          <p:cNvSpPr/>
          <p:nvPr/>
        </p:nvSpPr>
        <p:spPr>
          <a:xfrm>
            <a:off x="677333" y="3146215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4BC1F7-89FA-4BE6-AF7C-FC3CA78DD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133" y="1958415"/>
            <a:ext cx="2721649" cy="26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FED847-696A-412D-A7CA-CB9E2227F8C8}"/>
              </a:ext>
            </a:extLst>
          </p:cNvPr>
          <p:cNvSpPr/>
          <p:nvPr/>
        </p:nvSpPr>
        <p:spPr>
          <a:xfrm>
            <a:off x="914788" y="1788342"/>
            <a:ext cx="10344340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패턴은 하나의 서버와 다수의 클라이언트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부분으로 구성된다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컴포넌트는 다수의 클라이언트 컴포넌트로 서비스를 제공한다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클라이언트가 서버에 서비스를 요청하면 서버는 클라이언트에게 적절한 서비스를 제공한다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서버는 계속 클라이언트로부터의 요청을 대기한다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7B0448-F0BA-40BF-B5BA-3BCD31EFBF51}"/>
              </a:ext>
            </a:extLst>
          </p:cNvPr>
          <p:cNvSpPr/>
          <p:nvPr/>
        </p:nvSpPr>
        <p:spPr>
          <a:xfrm>
            <a:off x="914788" y="3531731"/>
            <a:ext cx="1034434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공유 및 은행 등의 온라인 애플리케이션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53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패턴은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n-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티어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패턴이라고도 불린다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하위 모듈들의 그룹으로 나눌 수 있는 구조화된 프로그램에서 사용할 수 있다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하위 모듈들은 특정한 수준의 추상화를 제공한다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계층은 다음 상위 계층에 서비스를 제공한다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프레젠테이션 계층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(Presentation layer) – UI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(UI layer)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이라고도 함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계층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(Application layer) 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계층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(Service layer)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이라고도 함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 논리 계층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(Business logic layer) 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도메인 계층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(Domain layer)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이라고도 함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접근 계층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 access layer) –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영속 계층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(Persistence layer)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이라고도 함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계층화 패턴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(Layered pattern)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25D26-366B-42F0-B80F-A5F41F371243}"/>
              </a:ext>
            </a:extLst>
          </p:cNvPr>
          <p:cNvSpPr/>
          <p:nvPr/>
        </p:nvSpPr>
        <p:spPr>
          <a:xfrm>
            <a:off x="914788" y="4465106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데스크톱 애플리케이션</a:t>
            </a:r>
            <a:endParaRPr lang="en-US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E-commerce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애플리케이션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B9B2-145D-4933-ABF9-17CCA9428FB9}"/>
              </a:ext>
            </a:extLst>
          </p:cNvPr>
          <p:cNvSpPr/>
          <p:nvPr/>
        </p:nvSpPr>
        <p:spPr>
          <a:xfrm>
            <a:off x="677333" y="4076538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0DAE2-C023-48CB-BA94-EC3E7CBA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641" y="2060652"/>
            <a:ext cx="194337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Software architecture patterns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44CB4-CDCD-4854-BFB2-5BD0F88A0B90}"/>
              </a:ext>
            </a:extLst>
          </p:cNvPr>
          <p:cNvSpPr/>
          <p:nvPr/>
        </p:nvSpPr>
        <p:spPr>
          <a:xfrm>
            <a:off x="914788" y="1789646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패턴은 마스터와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슬레이브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부분으로 구성된다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마스터 컴포넌트는 동등한 구조를 지닌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슬레이브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컴포넌트들로 작업을 분산하고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슬레이브가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반환한 결과값으로부터 최종 결과값을 계산한다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06D460-187E-464C-A8E8-6D6C91FE09FB}"/>
              </a:ext>
            </a:extLst>
          </p:cNvPr>
          <p:cNvSpPr/>
          <p:nvPr/>
        </p:nvSpPr>
        <p:spPr>
          <a:xfrm>
            <a:off x="677333" y="1399774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마스터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슬레이브</a:t>
            </a: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패턴 </a:t>
            </a:r>
            <a:r>
              <a:rPr lang="en-US" altLang="ko-KR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(Master-slave pattern)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825D26-366B-42F0-B80F-A5F41F371243}"/>
              </a:ext>
            </a:extLst>
          </p:cNvPr>
          <p:cNvSpPr/>
          <p:nvPr/>
        </p:nvSpPr>
        <p:spPr>
          <a:xfrm>
            <a:off x="914788" y="3070415"/>
            <a:ext cx="1034434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복제에서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마스터 데이터베이스는 신뢰할 수 있는 데이터 소스로 간주되며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슬레이브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데이터베이스는 마스터 데이터 베이스와 동기화된다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lvl="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시스템에서 버스와 연결된 주변장치 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마스터 드라이버와 </a:t>
            </a:r>
            <a:r>
              <a:rPr lang="ko-KR" altLang="en-US" sz="1200" dirty="0" err="1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슬레이브</a:t>
            </a:r>
            <a:r>
              <a:rPr lang="ko-KR" altLang="en-US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드라이버</a:t>
            </a:r>
            <a:r>
              <a:rPr lang="en-US" altLang="ko-KR" sz="12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2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FB9B2-145D-4933-ABF9-17CCA9428FB9}"/>
              </a:ext>
            </a:extLst>
          </p:cNvPr>
          <p:cNvSpPr/>
          <p:nvPr/>
        </p:nvSpPr>
        <p:spPr>
          <a:xfrm>
            <a:off x="677333" y="2681847"/>
            <a:ext cx="1081924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55555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endParaRPr lang="ko-KR" altLang="ko-KR" sz="14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02D7B-1EC6-470D-AE5B-B071ED4A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963920"/>
            <a:ext cx="573485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4558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1417</TotalTime>
  <Words>2834</Words>
  <Application>Microsoft Office PowerPoint</Application>
  <PresentationFormat>와이드스크린</PresentationFormat>
  <Paragraphs>274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나눔바른고딕</vt:lpstr>
      <vt:lpstr>맑은 고딕</vt:lpstr>
      <vt:lpstr>Arial</vt:lpstr>
      <vt:lpstr>Trebuchet MS</vt:lpstr>
      <vt:lpstr>Wingdings</vt:lpstr>
      <vt:lpstr>Wingdings 3</vt:lpstr>
      <vt:lpstr>패싯</vt:lpstr>
      <vt:lpstr>How to design a web application: software architecture 101</vt:lpstr>
      <vt:lpstr>목차</vt:lpstr>
      <vt:lpstr>1. What is software architecture?</vt:lpstr>
      <vt:lpstr>2. Why is software architecture important? </vt:lpstr>
      <vt:lpstr>3. The difference between software architecture and        software design</vt:lpstr>
      <vt:lpstr>4. Software architecture patterns</vt:lpstr>
      <vt:lpstr>4. Software architecture patterns</vt:lpstr>
      <vt:lpstr>4. Software architecture patterns</vt:lpstr>
      <vt:lpstr>4. Software architecture patterns</vt:lpstr>
      <vt:lpstr>4. Software architecture patterns</vt:lpstr>
      <vt:lpstr>4. Software architecture patterns</vt:lpstr>
      <vt:lpstr>4. Software architecture patterns</vt:lpstr>
      <vt:lpstr>4. Software architecture patterns</vt:lpstr>
      <vt:lpstr>4. Software architecture patterns</vt:lpstr>
      <vt:lpstr>4. Software architecture patterns</vt:lpstr>
      <vt:lpstr>4. Software architecture patterns</vt:lpstr>
      <vt:lpstr>5. How Many Tiers Should Your App Have?</vt:lpstr>
      <vt:lpstr>5. How Many Tiers Should Your App Have?</vt:lpstr>
      <vt:lpstr>5. How Many Tiers Should Your App Have?</vt:lpstr>
      <vt:lpstr>5. How Many Tiers Should Your App Have?</vt:lpstr>
      <vt:lpstr>5. How Many Tiers Should Your App Have?</vt:lpstr>
      <vt:lpstr>6. Horizontal or vertical scaling — which is right for your app?</vt:lpstr>
      <vt:lpstr>6. Horizontal or vertical scaling — which is right for your app?</vt:lpstr>
      <vt:lpstr>7. Monolith or microservice?</vt:lpstr>
      <vt:lpstr>7. Monolith or microservice?</vt:lpstr>
      <vt:lpstr>7. Monolith or microservice?</vt:lpstr>
      <vt:lpstr>8. When should you use NoSQL or SQL?</vt:lpstr>
      <vt:lpstr>8. When should you use NoSQL or SQL?</vt:lpstr>
      <vt:lpstr>9. Picking the right technology for the job</vt:lpstr>
      <vt:lpstr>9. Picking the right technology for the job</vt:lpstr>
      <vt:lpstr>10. How to become a software architect.</vt:lpstr>
      <vt:lpstr>11. Where to go from here.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135</cp:revision>
  <dcterms:created xsi:type="dcterms:W3CDTF">2020-06-18T13:12:50Z</dcterms:created>
  <dcterms:modified xsi:type="dcterms:W3CDTF">2020-07-20T06:32:55Z</dcterms:modified>
</cp:coreProperties>
</file>