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sldIdLst>
    <p:sldId id="256" r:id="rId2"/>
    <p:sldId id="262" r:id="rId3"/>
    <p:sldId id="257" r:id="rId4"/>
    <p:sldId id="263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vertBarState="minimized"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230" y="108"/>
      </p:cViewPr>
      <p:guideLst>
        <p:guide orient="horz" pos="2159"/>
        <p:guide pos="311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70B4-0A10-44AD-8BD8-4DA12F9F0E65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62BD-622D-4494-AD8C-9368A5D2F1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832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70B4-0A10-44AD-8BD8-4DA12F9F0E65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62BD-622D-4494-AD8C-9368A5D2F1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12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70B4-0A10-44AD-8BD8-4DA12F9F0E65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62BD-622D-4494-AD8C-9368A5D2F1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668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70B4-0A10-44AD-8BD8-4DA12F9F0E65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62BD-622D-4494-AD8C-9368A5D2F1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70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70B4-0A10-44AD-8BD8-4DA12F9F0E65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62BD-622D-4494-AD8C-9368A5D2F1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52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70B4-0A10-44AD-8BD8-4DA12F9F0E65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62BD-622D-4494-AD8C-9368A5D2F1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712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70B4-0A10-44AD-8BD8-4DA12F9F0E65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62BD-622D-4494-AD8C-9368A5D2F1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65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70B4-0A10-44AD-8BD8-4DA12F9F0E65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62BD-622D-4494-AD8C-9368A5D2F1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176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70B4-0A10-44AD-8BD8-4DA12F9F0E65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62BD-622D-4494-AD8C-9368A5D2F1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36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70B4-0A10-44AD-8BD8-4DA12F9F0E65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62BD-622D-4494-AD8C-9368A5D2F1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724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70B4-0A10-44AD-8BD8-4DA12F9F0E65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62BD-622D-4494-AD8C-9368A5D2F1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6502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E70B4-0A10-44AD-8BD8-4DA12F9F0E65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2BD-622D-4494-AD8C-9368A5D2F1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028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60389" y="368299"/>
            <a:ext cx="8193174" cy="7767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나눔스퀘어 ExtraBold"/>
                <a:ea typeface="나눔스퀘어 ExtraBold"/>
              </a:rPr>
              <a:t>RIOT</a:t>
            </a:r>
            <a:r>
              <a:rPr lang="ko-KR" altLang="en-US">
                <a:latin typeface="나눔스퀘어 ExtraBold"/>
                <a:ea typeface="나눔스퀘어 ExtraBold"/>
              </a:rPr>
              <a:t> </a:t>
            </a:r>
            <a:r>
              <a:rPr lang="en-US" altLang="ko-KR">
                <a:latin typeface="나눔스퀘어 ExtraBold"/>
                <a:ea typeface="나눔스퀘어 ExtraBold"/>
              </a:rPr>
              <a:t>API</a:t>
            </a:r>
            <a:r>
              <a:rPr lang="ko-KR" altLang="en-US">
                <a:latin typeface="나눔스퀘어 ExtraBold"/>
                <a:ea typeface="나눔스퀘어 ExtraBold"/>
              </a:rPr>
              <a:t>를 활용한 사용자 전적 분석 및 피드백 제공 서비스 프로젝트</a:t>
            </a:r>
            <a:endParaRPr lang="ko-KR" altLang="en-US">
              <a:latin typeface="나눔스퀘어 ExtraBold"/>
              <a:ea typeface="나눔스퀘어 ExtraBold"/>
            </a:endParaRPr>
          </a:p>
          <a:p>
            <a:pPr algn="ctr">
              <a:defRPr/>
            </a:pPr>
            <a:r>
              <a:rPr lang="ko-KR" altLang="en-US" sz="2000" b="1">
                <a:latin typeface="나눔스퀘어 ExtraBold"/>
                <a:ea typeface="나눔스퀘어 ExtraBold"/>
              </a:rPr>
              <a:t>웹페이지 개발 역량 증대</a:t>
            </a:r>
            <a:endParaRPr lang="ko-KR" altLang="en-US" sz="2000">
              <a:latin typeface="나눔스퀘어 ExtraBold"/>
              <a:ea typeface="나눔스퀘어 ExtraBold"/>
            </a:endParaRPr>
          </a:p>
          <a:p>
            <a:pPr algn="ctr">
              <a:defRPr/>
            </a:pPr>
            <a:r>
              <a:rPr lang="en-US" altLang="ko-KR" sz="1200">
                <a:latin typeface="나눔스퀘어"/>
                <a:ea typeface="나눔스퀘어"/>
              </a:rPr>
              <a:t>DCX</a:t>
            </a:r>
            <a:r>
              <a:rPr lang="ko-KR" altLang="en-US" sz="1200">
                <a:latin typeface="나눔스퀘어"/>
                <a:ea typeface="나눔스퀘어"/>
              </a:rPr>
              <a:t>기반 빅데이터 분석서비스 개발자과정</a:t>
            </a:r>
            <a:endParaRPr lang="ko-KR" altLang="en-US" sz="1200">
              <a:latin typeface="나눔스퀘어"/>
              <a:ea typeface="나눔스퀘어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39" y="1278580"/>
            <a:ext cx="2875648" cy="4925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latin typeface="나눔스퀘어 Bold"/>
                <a:ea typeface="나눔스퀘어 Bold"/>
              </a:rPr>
              <a:t>요구사항 정의</a:t>
            </a:r>
            <a:endParaRPr lang="ko-KR" altLang="en-US" sz="1400">
              <a:latin typeface="나눔스퀘어 Bold"/>
              <a:ea typeface="나눔스퀘어 Bold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15177" y="1278580"/>
            <a:ext cx="2875648" cy="4925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latin typeface="나눔스퀘어 Bold"/>
                <a:ea typeface="나눔스퀘어 Bold"/>
              </a:rPr>
              <a:t>데이터 전처리 및 구현</a:t>
            </a:r>
            <a:endParaRPr lang="ko-KR" altLang="en-US" sz="1400">
              <a:latin typeface="나눔스퀘어 Bold"/>
              <a:ea typeface="나눔스퀘어 Bold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577915" y="1278580"/>
            <a:ext cx="2875648" cy="4925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latin typeface="나눔스퀘어 Bold"/>
                <a:ea typeface="나눔스퀘어 Bold"/>
              </a:rPr>
              <a:t>웹 서비스 구현</a:t>
            </a:r>
            <a:endParaRPr lang="ko-KR" altLang="en-US" sz="1400">
              <a:latin typeface="나눔스퀘어 Bold"/>
              <a:ea typeface="나눔스퀘어 Bold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52439" y="1771135"/>
            <a:ext cx="2875648" cy="354227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171450" indent="-171450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/>
                <a:ea typeface="나눔스퀘어"/>
              </a:rPr>
              <a:t>서비스 목표기능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나눔스퀘어"/>
              <a:ea typeface="나눔스퀘어"/>
            </a:endParaRPr>
          </a:p>
          <a:p>
            <a:pPr marL="288000" lvl="1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/>
                <a:ea typeface="나눔스퀘어 Light"/>
              </a:rPr>
              <a:t>유저 최근 대전기록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/>
                <a:ea typeface="나눔스퀘어 Light"/>
              </a:rPr>
              <a:t>20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/>
                <a:ea typeface="나눔스퀘어 Light"/>
              </a:rPr>
              <a:t>개 제공</a:t>
            </a:r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  <a:latin typeface="나눔스퀘어 Light"/>
              <a:ea typeface="나눔스퀘어 Light"/>
            </a:endParaRPr>
          </a:p>
          <a:p>
            <a:pPr marL="288000" lvl="1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/>
                <a:ea typeface="나눔스퀘어 Light"/>
              </a:rPr>
              <a:t>E-Chart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/>
                <a:ea typeface="나눔스퀘어 Light"/>
              </a:rPr>
              <a:t>를 활용한 시간대별 플레이어정보 시각화</a:t>
            </a:r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  <a:latin typeface="나눔스퀘어 Light"/>
              <a:ea typeface="나눔스퀘어 Light"/>
            </a:endParaRPr>
          </a:p>
          <a:p>
            <a:pPr marL="288000" lvl="1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/>
                <a:ea typeface="나눔스퀘어 Light"/>
              </a:rPr>
              <a:t>고스트데이터와 비교 유저 피드백 제안</a:t>
            </a:r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  <a:latin typeface="나눔스퀘어 Light"/>
              <a:ea typeface="나눔스퀘어 Light"/>
            </a:endParaRPr>
          </a:p>
          <a:p>
            <a:pPr marL="288000" lvl="1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/>
                <a:ea typeface="나눔스퀘어 Light"/>
              </a:rPr>
              <a:t>챔피언별 아이템 빌드 제공</a:t>
            </a:r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  <a:latin typeface="나눔스퀘어 Light"/>
              <a:ea typeface="나눔스퀘어 Light"/>
            </a:endParaRPr>
          </a:p>
          <a:p>
            <a:pPr marL="288000" lvl="1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/>
                <a:ea typeface="나눔스퀘어 Light"/>
              </a:rPr>
              <a:t>유저 최신플레이 반영 데이터 갱신기능</a:t>
            </a:r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  <a:latin typeface="나눔스퀘어 Light"/>
              <a:ea typeface="나눔스퀘어 Light"/>
            </a:endParaRPr>
          </a:p>
          <a:p>
            <a:pPr marL="171450" indent="-171450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 sz="10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/>
                <a:ea typeface="나눔스퀘어"/>
              </a:rPr>
              <a:t>개발환경</a:t>
            </a:r>
            <a:endParaRPr lang="ko-KR" altLang="en-US" sz="1000" b="1">
              <a:solidFill>
                <a:schemeClr val="tx1">
                  <a:lumMod val="75000"/>
                  <a:lumOff val="25000"/>
                </a:schemeClr>
              </a:solidFill>
              <a:latin typeface="나눔스퀘어"/>
              <a:ea typeface="나눔스퀘어"/>
            </a:endParaRPr>
          </a:p>
          <a:p>
            <a:pPr marL="116550" lvl="1" indent="0">
              <a:lnSpc>
                <a:spcPct val="150000"/>
              </a:lnSpc>
              <a:buFont typeface="Arial"/>
              <a:buNone/>
              <a:defRPr/>
            </a:pPr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  <a:latin typeface="나눔스퀘어 Light"/>
              <a:ea typeface="나눔스퀘어 Light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15177" y="1771135"/>
            <a:ext cx="2875648" cy="354227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171450" indent="-171450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/>
                <a:ea typeface="나눔스퀘어"/>
              </a:rPr>
              <a:t>데이터 전처리 수행 방법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나눔스퀘어"/>
              <a:ea typeface="나눔스퀘어"/>
            </a:endParaRPr>
          </a:p>
          <a:p>
            <a:pPr marL="288000" lvl="1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/>
                <a:ea typeface="나눔스퀘어 Light"/>
              </a:rPr>
              <a:t>Selenium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/>
                <a:ea typeface="나눔스퀘어 Light"/>
              </a:rPr>
              <a:t> 을 활용한 클롤링 </a:t>
            </a:r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  <a:latin typeface="나눔스퀘어 Light"/>
              <a:ea typeface="나눔스퀘어 Light"/>
            </a:endParaRPr>
          </a:p>
          <a:p>
            <a:pPr marL="116550" lvl="1" indent="0">
              <a:lnSpc>
                <a:spcPct val="150000"/>
              </a:lnSpc>
              <a:buFont typeface="Arial"/>
              <a:buNone/>
              <a:defRPr/>
            </a:pP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/>
                <a:ea typeface="나눔스퀘어 Light"/>
              </a:rPr>
              <a:t>	비교용 고스트데이터를 위한 다른 유저 	닉네임 수집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/>
                <a:ea typeface="나눔스퀘어 Light"/>
              </a:rPr>
              <a:t>(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/>
                <a:ea typeface="나눔스퀘어 Light"/>
              </a:rPr>
              <a:t>출처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/>
                <a:ea typeface="나눔스퀘어 Light"/>
              </a:rPr>
              <a:t>: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/>
                <a:ea typeface="나눔스퀘어 Light"/>
              </a:rPr>
              <a:t>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/>
                <a:ea typeface="나눔스퀘어 Light"/>
              </a:rPr>
              <a:t>Fow.fg)</a:t>
            </a:r>
            <a:endParaRPr lang="en-US" altLang="ko-KR" sz="1000">
              <a:solidFill>
                <a:schemeClr val="tx1">
                  <a:lumMod val="75000"/>
                  <a:lumOff val="25000"/>
                </a:schemeClr>
              </a:solidFill>
              <a:latin typeface="나눔스퀘어 Light"/>
              <a:ea typeface="나눔스퀘어 Light"/>
            </a:endParaRPr>
          </a:p>
          <a:p>
            <a:pPr marL="116550" lvl="1" indent="0">
              <a:lnSpc>
                <a:spcPct val="150000"/>
              </a:lnSpc>
              <a:buFont typeface="Arial"/>
              <a:buNone/>
              <a:defRPr/>
            </a:pP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/>
                <a:ea typeface="나눔스퀘어 Light"/>
              </a:rPr>
              <a:t>	챔프별 정보 빌드 수집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/>
                <a:ea typeface="나눔스퀘어 Light"/>
              </a:rPr>
              <a:t> (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/>
                <a:ea typeface="나눔스퀘어 Light"/>
              </a:rPr>
              <a:t>출처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/>
                <a:ea typeface="나눔스퀘어 Light"/>
              </a:rPr>
              <a:t> :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/>
                <a:ea typeface="나눔스퀘어 Light"/>
              </a:rPr>
              <a:t>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/>
                <a:ea typeface="나눔스퀘어 Light"/>
              </a:rPr>
              <a:t>op.gg)</a:t>
            </a:r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나눔스퀘어"/>
              <a:ea typeface="나눔스퀘어"/>
            </a:endParaRPr>
          </a:p>
          <a:p>
            <a:pPr marL="288000" lvl="1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/>
                <a:ea typeface="나눔스퀘어 Light"/>
              </a:rPr>
              <a:t>RIOT API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/>
                <a:ea typeface="나눔스퀘어 Light"/>
              </a:rPr>
              <a:t> 활용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/>
                <a:ea typeface="나눔스퀘어 Light"/>
              </a:rPr>
              <a:t>json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/>
                <a:ea typeface="나눔스퀘어 Light"/>
              </a:rPr>
              <a:t> 형태로 유저데이터 수집</a:t>
            </a:r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  <a:latin typeface="나눔스퀘어 Light"/>
              <a:ea typeface="나눔스퀘어 Light"/>
            </a:endParaRPr>
          </a:p>
          <a:p>
            <a:pPr marL="116550" lvl="1" indent="0">
              <a:lnSpc>
                <a:spcPct val="150000"/>
              </a:lnSpc>
              <a:buFont typeface="Arial"/>
              <a:buNone/>
              <a:defRPr/>
            </a:pP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/>
                <a:ea typeface="나눔스퀘어 Light"/>
              </a:rPr>
              <a:t>	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/>
                <a:ea typeface="나눔스퀘어 Light"/>
              </a:rPr>
              <a:t>(Open API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/>
                <a:ea typeface="나눔스퀘어 Light"/>
              </a:rPr>
              <a:t> 활용 이해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/>
                <a:ea typeface="나눔스퀘어 Light"/>
              </a:rPr>
              <a:t>)</a:t>
            </a:r>
            <a:endParaRPr lang="en-US" altLang="ko-KR" sz="1000">
              <a:solidFill>
                <a:schemeClr val="tx1">
                  <a:lumMod val="75000"/>
                  <a:lumOff val="25000"/>
                </a:schemeClr>
              </a:solidFill>
              <a:latin typeface="나눔스퀘어 Light"/>
              <a:ea typeface="나눔스퀘어 Light"/>
            </a:endParaRPr>
          </a:p>
          <a:p>
            <a:pPr marL="288000" lvl="1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/>
                <a:ea typeface="나눔스퀘어 Light"/>
              </a:rPr>
              <a:t>jsp/servlet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/>
                <a:ea typeface="나눔스퀘어 Light"/>
              </a:rPr>
              <a:t> 활용 전반적 프로젝트 수행</a:t>
            </a:r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  <a:latin typeface="나눔스퀘어 Light"/>
              <a:ea typeface="나눔스퀘어 Light"/>
            </a:endParaRPr>
          </a:p>
          <a:p>
            <a:pPr marL="116550" lvl="1" indent="0">
              <a:lnSpc>
                <a:spcPct val="150000"/>
              </a:lnSpc>
              <a:buFont typeface="Arial"/>
              <a:buNone/>
              <a:defRPr/>
            </a:pP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/>
                <a:ea typeface="나눔스퀘어 Light"/>
              </a:rPr>
              <a:t>     톰캣 서버 활용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/>
                <a:ea typeface="나눔스퀘어 Light"/>
              </a:rPr>
              <a:t>DB,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/>
                <a:ea typeface="나눔스퀘어 Light"/>
              </a:rPr>
              <a:t> 웹 연결</a:t>
            </a:r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  <a:latin typeface="나눔스퀘어 Light"/>
              <a:ea typeface="나눔스퀘어 Light"/>
            </a:endParaRPr>
          </a:p>
          <a:p>
            <a:pPr marL="116550" lvl="1" indent="0">
              <a:lnSpc>
                <a:spcPct val="150000"/>
              </a:lnSpc>
              <a:buFont typeface="Arial"/>
              <a:buNone/>
              <a:defRPr/>
            </a:pP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/>
                <a:ea typeface="나눔스퀘어 Light"/>
              </a:rPr>
              <a:t>	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/>
                <a:ea typeface="나눔스퀘어 Light"/>
              </a:rPr>
              <a:t>(Client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/>
                <a:ea typeface="나눔스퀘어 Light"/>
              </a:rPr>
              <a:t> 와 서버에 요청 응답 과정 이해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/>
                <a:ea typeface="나눔스퀘어 Light"/>
              </a:rPr>
              <a:t>)</a:t>
            </a:r>
            <a:endParaRPr lang="en-US" altLang="ko-KR" sz="1000">
              <a:solidFill>
                <a:schemeClr val="tx1">
                  <a:lumMod val="75000"/>
                  <a:lumOff val="25000"/>
                </a:schemeClr>
              </a:solidFill>
              <a:latin typeface="나눔스퀘어 Light"/>
              <a:ea typeface="나눔스퀘어 Light"/>
            </a:endParaRPr>
          </a:p>
          <a:p>
            <a:pPr marL="288000" lvl="1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/>
                <a:ea typeface="나눔스퀘어 Light"/>
              </a:rPr>
              <a:t>E-Chart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/>
                <a:ea typeface="나눔스퀘어 Light"/>
              </a:rPr>
              <a:t> 라이브러리 활용</a:t>
            </a:r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  <a:latin typeface="나눔스퀘어 Light"/>
              <a:ea typeface="나눔스퀘어 Light"/>
            </a:endParaRPr>
          </a:p>
          <a:p>
            <a:pPr marL="116550" lvl="1" indent="0">
              <a:lnSpc>
                <a:spcPct val="150000"/>
              </a:lnSpc>
              <a:buFont typeface="Arial"/>
              <a:buNone/>
              <a:defRPr/>
            </a:pP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/>
                <a:ea typeface="나눔스퀘어 Light"/>
              </a:rPr>
              <a:t>	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/>
                <a:ea typeface="나눔스퀘어 Light"/>
              </a:rPr>
              <a:t>(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/>
                <a:ea typeface="나눔스퀘어 Light"/>
              </a:rPr>
              <a:t>데이터 값 차트적용 이해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/>
                <a:ea typeface="나눔스퀘어 Light"/>
              </a:rPr>
              <a:t>)</a:t>
            </a:r>
            <a:endParaRPr lang="en-US" altLang="ko-KR" sz="1000">
              <a:solidFill>
                <a:schemeClr val="tx1">
                  <a:lumMod val="75000"/>
                  <a:lumOff val="25000"/>
                </a:schemeClr>
              </a:solidFill>
              <a:latin typeface="나눔스퀘어 Light"/>
              <a:ea typeface="나눔스퀘어 Light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577915" y="1771135"/>
            <a:ext cx="2875648" cy="354227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171450" indent="-171450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/>
                <a:ea typeface="나눔스퀘어"/>
              </a:rPr>
              <a:t>반응형 웹 페이지 구현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나눔스퀘어"/>
              <a:ea typeface="나눔스퀘어"/>
            </a:endParaRPr>
          </a:p>
          <a:p>
            <a:pPr marL="171450" indent="-171450">
              <a:lnSpc>
                <a:spcPct val="150000"/>
              </a:lnSpc>
              <a:buFont typeface="Wingdings"/>
              <a:buChar char="§"/>
              <a:defRPr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/>
                <a:ea typeface="나눔스퀘어"/>
              </a:rPr>
              <a:t>Tomcat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/>
                <a:ea typeface="나눔스퀘어"/>
              </a:rPr>
              <a:t>을 활용한 웹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/>
                <a:ea typeface="나눔스퀘어"/>
              </a:rPr>
              <a:t>-DB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/>
                <a:ea typeface="나눔스퀘어"/>
              </a:rPr>
              <a:t>연동</a:t>
            </a:r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  <a:latin typeface="나눔스퀘어"/>
              <a:ea typeface="나눔스퀘어"/>
            </a:endParaRPr>
          </a:p>
          <a:p>
            <a:pPr marL="171450" indent="-171450">
              <a:lnSpc>
                <a:spcPct val="150000"/>
              </a:lnSpc>
              <a:buFont typeface="Wingdings"/>
              <a:buChar char="§"/>
              <a:defRPr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/>
                <a:ea typeface="나눔스퀘어"/>
              </a:rPr>
              <a:t>JSP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/>
                <a:ea typeface="나눔스퀘어"/>
              </a:rPr>
              <a:t>를 활용한 홈페이지 구성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나눔스퀘어"/>
              <a:ea typeface="나눔스퀘어"/>
            </a:endParaRPr>
          </a:p>
          <a:p>
            <a:pPr marL="288000" lvl="1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/>
                <a:ea typeface="나눔스퀘어"/>
              </a:rPr>
              <a:t>MVC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/>
                <a:ea typeface="나눔스퀘어"/>
              </a:rPr>
              <a:t> 패턴 기반 구성</a:t>
            </a:r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  <a:latin typeface="나눔스퀘어"/>
              <a:ea typeface="나눔스퀘어"/>
            </a:endParaRPr>
          </a:p>
          <a:p>
            <a:pPr marL="288000" lvl="1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/>
                <a:ea typeface="나눔스퀘어"/>
              </a:rPr>
              <a:t>Maven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/>
                <a:ea typeface="나눔스퀘어"/>
              </a:rPr>
              <a:t>활용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나눔스퀘어"/>
              <a:ea typeface="나눔스퀘어"/>
            </a:endParaRPr>
          </a:p>
          <a:p>
            <a:pPr marL="171450" indent="-171450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/>
                <a:ea typeface="나눔스퀘어"/>
              </a:rPr>
              <a:t>비동기 통신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/>
                <a:ea typeface="나눔스퀘어"/>
              </a:rPr>
              <a:t>Ajax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/>
                <a:ea typeface="나눔스퀘어"/>
              </a:rPr>
              <a:t> 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나눔스퀘어"/>
              <a:ea typeface="나눔스퀘어"/>
            </a:endParaRPr>
          </a:p>
          <a:p>
            <a:pPr marL="288000" lvl="1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/>
                <a:ea typeface="나눔스퀘어 Light"/>
              </a:rPr>
              <a:t>회원가입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/>
                <a:ea typeface="나눔스퀘어 Light"/>
              </a:rPr>
              <a:t>,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/>
                <a:ea typeface="나눔스퀘어 Light"/>
              </a:rPr>
              <a:t> 로그인 시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/>
                <a:ea typeface="나눔스퀘어 Light"/>
              </a:rPr>
              <a:t>Ajax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/>
                <a:ea typeface="나눔스퀘어 Light"/>
              </a:rPr>
              <a:t>활용 </a:t>
            </a:r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  <a:latin typeface="나눔스퀘어 Light"/>
              <a:ea typeface="나눔스퀘어 Light"/>
            </a:endParaRPr>
          </a:p>
          <a:p>
            <a:pPr marL="116550" lvl="1" indent="0">
              <a:lnSpc>
                <a:spcPct val="150000"/>
              </a:lnSpc>
              <a:buFont typeface="Arial"/>
              <a:buNone/>
              <a:defRPr/>
            </a:pP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/>
                <a:ea typeface="나눔스퀘어 Light"/>
              </a:rPr>
              <a:t>	ID, E-mail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/>
                <a:ea typeface="나눔스퀘어 Light"/>
              </a:rPr>
              <a:t> 중복 방지 기능 구현</a:t>
            </a:r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  <a:latin typeface="나눔스퀘어 Light"/>
              <a:ea typeface="나눔스퀘어 Light"/>
            </a:endParaRPr>
          </a:p>
          <a:p>
            <a:pPr marL="116550" lvl="1" indent="0">
              <a:lnSpc>
                <a:spcPct val="150000"/>
              </a:lnSpc>
              <a:buFont typeface="Arial"/>
              <a:buNone/>
              <a:defRPr/>
            </a:pP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/>
                <a:ea typeface="나눔스퀘어 Light"/>
              </a:rPr>
              <a:t>	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/>
                <a:ea typeface="나눔스퀘어 Light"/>
              </a:rPr>
              <a:t>Riot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/>
                <a:ea typeface="나눔스퀘어 Light"/>
              </a:rPr>
              <a:t>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/>
                <a:ea typeface="나눔스퀘어 Light"/>
              </a:rPr>
              <a:t>open API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/>
                <a:ea typeface="나눔스퀘어 Light"/>
              </a:rPr>
              <a:t> 유저 닉네임 중복 방지</a:t>
            </a:r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  <a:latin typeface="나눔스퀘어 Light"/>
              <a:ea typeface="나눔스퀘어 Light"/>
            </a:endParaRPr>
          </a:p>
          <a:p>
            <a:pPr marL="116550" lvl="1" indent="0">
              <a:lnSpc>
                <a:spcPct val="150000"/>
              </a:lnSpc>
              <a:buFont typeface="Arial"/>
              <a:buNone/>
              <a:defRPr/>
            </a:pP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/>
                <a:ea typeface="나눔스퀘어 Light"/>
              </a:rPr>
              <a:t>	유저 최신정보 비동기 통신 반영</a:t>
            </a:r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  <a:latin typeface="나눔스퀘어 Light"/>
              <a:ea typeface="나눔스퀘어 Light"/>
            </a:endParaRPr>
          </a:p>
          <a:p>
            <a:pPr marL="171450" indent="-171450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/>
                <a:ea typeface="나눔스퀘어"/>
              </a:rPr>
              <a:t>이슈체크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나눔스퀘어"/>
              <a:ea typeface="나눔스퀘어"/>
            </a:endParaRPr>
          </a:p>
          <a:p>
            <a:pPr marL="288000" lvl="1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/>
                <a:ea typeface="나눔스퀘어"/>
              </a:rPr>
              <a:t>E-Chart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/>
                <a:ea typeface="나눔스퀘어"/>
              </a:rPr>
              <a:t> 구현 문제</a:t>
            </a:r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  <a:latin typeface="나눔스퀘어"/>
              <a:ea typeface="나눔스퀘어"/>
            </a:endParaRPr>
          </a:p>
          <a:p>
            <a:pPr marL="288000" lvl="1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/>
                <a:ea typeface="나눔스퀘어"/>
              </a:rPr>
              <a:t>JS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/>
                <a:ea typeface="나눔스퀘어"/>
              </a:rPr>
              <a:t> 클릭이벤트 실행오류</a:t>
            </a:r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  <a:latin typeface="나눔스퀘어"/>
              <a:ea typeface="나눔스퀘어"/>
            </a:endParaRPr>
          </a:p>
          <a:p>
            <a:pPr marL="288000" lvl="1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/>
                <a:ea typeface="나눔스퀘어"/>
              </a:rPr>
              <a:t>동적 페이지 구현 오류</a:t>
            </a:r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  <a:latin typeface="나눔스퀘어"/>
              <a:ea typeface="나눔스퀘어"/>
            </a:endParaRPr>
          </a:p>
          <a:p>
            <a:pPr marL="288000" lvl="1" indent="-171450">
              <a:lnSpc>
                <a:spcPct val="150000"/>
              </a:lnSpc>
              <a:buFont typeface="Arial"/>
              <a:buChar char="•"/>
              <a:defRPr/>
            </a:pPr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  <a:latin typeface="나눔스퀘어"/>
              <a:ea typeface="나눔스퀘어"/>
            </a:endParaRPr>
          </a:p>
          <a:p>
            <a:pPr marL="288000" lvl="1" indent="-171450">
              <a:lnSpc>
                <a:spcPct val="150000"/>
              </a:lnSpc>
              <a:buFont typeface="Arial"/>
              <a:buChar char="•"/>
              <a:defRPr/>
            </a:pPr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  <a:latin typeface="나눔스퀘어"/>
              <a:ea typeface="나눔스퀘어"/>
            </a:endParaRPr>
          </a:p>
          <a:p>
            <a:pPr marL="0" indent="0">
              <a:lnSpc>
                <a:spcPct val="150000"/>
              </a:lnSpc>
              <a:buFont typeface="Wingdings"/>
              <a:buNone/>
              <a:defRPr/>
            </a:pPr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나눔스퀘어"/>
              <a:ea typeface="나눔스퀘어"/>
            </a:endParaRPr>
          </a:p>
          <a:p>
            <a:pPr marL="171450" indent="-171450">
              <a:lnSpc>
                <a:spcPct val="150000"/>
              </a:lnSpc>
              <a:buFont typeface="Wingdings"/>
              <a:buChar char="§"/>
              <a:defRPr/>
            </a:pP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나눔스퀘어"/>
              <a:ea typeface="나눔스퀘어"/>
            </a:endParaRPr>
          </a:p>
          <a:p>
            <a:pPr marL="171450" indent="-171450">
              <a:lnSpc>
                <a:spcPct val="150000"/>
              </a:lnSpc>
              <a:buFont typeface="Wingdings"/>
              <a:buChar char="§"/>
              <a:defRPr/>
            </a:pP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나눔스퀘어"/>
              <a:ea typeface="나눔스퀘어"/>
            </a:endParaRPr>
          </a:p>
          <a:p>
            <a:pPr marL="116550" lvl="1" indent="0">
              <a:lnSpc>
                <a:spcPct val="150000"/>
              </a:lnSpc>
              <a:buFont typeface="Arial"/>
              <a:buNone/>
              <a:defRPr/>
            </a:pPr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  <a:latin typeface="나눔스퀘어 Light"/>
              <a:ea typeface="나눔스퀘어 Light"/>
            </a:endParaRPr>
          </a:p>
          <a:p>
            <a:pPr marL="116550" lvl="1" indent="0">
              <a:lnSpc>
                <a:spcPct val="150000"/>
              </a:lnSpc>
              <a:buFont typeface="Arial"/>
              <a:buNone/>
              <a:defRPr/>
            </a:pPr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  <a:latin typeface="나눔스퀘어 Light"/>
              <a:ea typeface="나눔스퀘어 Light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2438" y="5579421"/>
            <a:ext cx="9001125" cy="910280"/>
          </a:xfrm>
          <a:prstGeom prst="rect">
            <a:avLst/>
          </a:prstGeom>
          <a:solidFill>
            <a:srgbClr val="c71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>
                <a:latin typeface="나눔스퀘어 ExtraBold"/>
                <a:ea typeface="나눔스퀘어 ExtraBold"/>
              </a:rPr>
              <a:t>본 프로젝트를 통해 </a:t>
            </a:r>
            <a:r>
              <a:rPr lang="en-US" altLang="ko-KR" sz="1600">
                <a:latin typeface="나눔스퀘어 ExtraBold"/>
                <a:ea typeface="나눔스퀘어 ExtraBold"/>
              </a:rPr>
              <a:t>(HTML, CSS, JavaScript)</a:t>
            </a:r>
            <a:r>
              <a:rPr lang="ko-KR" altLang="en-US" sz="1600">
                <a:latin typeface="나눔스퀘어 ExtraBold"/>
                <a:ea typeface="나눔스퀘어 ExtraBold"/>
              </a:rPr>
              <a:t> 역량을</a:t>
            </a:r>
            <a:r>
              <a:rPr lang="en-US" altLang="ko-KR" sz="1600">
                <a:latin typeface="나눔스퀘어 ExtraBold"/>
                <a:ea typeface="나눔스퀘어 ExtraBold"/>
              </a:rPr>
              <a:t> </a:t>
            </a:r>
            <a:r>
              <a:rPr lang="ko-KR" altLang="en-US" sz="1600">
                <a:latin typeface="나눔스퀘어 ExtraBold"/>
                <a:ea typeface="나눔스퀘어 ExtraBold"/>
              </a:rPr>
              <a:t>학습할 수 있었습니다</a:t>
            </a:r>
            <a:r>
              <a:rPr lang="en-US" altLang="ko-KR" sz="1600">
                <a:latin typeface="나눔스퀘어 ExtraBold"/>
                <a:ea typeface="나눔스퀘어 ExtraBold"/>
              </a:rPr>
              <a:t>.</a:t>
            </a:r>
            <a:endParaRPr lang="en-US" altLang="ko-KR" sz="1600">
              <a:latin typeface="나눔스퀘어 ExtraBold"/>
              <a:ea typeface="나눔스퀘어 ExtraBold"/>
            </a:endParaRPr>
          </a:p>
          <a:p>
            <a:pPr algn="ctr">
              <a:defRPr/>
            </a:pPr>
            <a:r>
              <a:rPr lang="ko-KR" altLang="en-US" sz="1600">
                <a:latin typeface="나눔스퀘어 ExtraBold"/>
                <a:ea typeface="나눔스퀘어 ExtraBold"/>
              </a:rPr>
              <a:t>이러한 노력을 </a:t>
            </a:r>
            <a:r>
              <a:rPr lang="en-US" altLang="ko-KR" sz="1600">
                <a:latin typeface="나눔스퀘어 ExtraBold"/>
                <a:ea typeface="나눔스퀘어 ExtraBold"/>
              </a:rPr>
              <a:t>(</a:t>
            </a:r>
            <a:r>
              <a:rPr lang="ko-KR" altLang="en-US" sz="1600">
                <a:latin typeface="나눔스퀘어 ExtraBold"/>
                <a:ea typeface="나눔스퀘어 ExtraBold"/>
              </a:rPr>
              <a:t>회사업무</a:t>
            </a:r>
            <a:r>
              <a:rPr lang="en-US" altLang="ko-KR" sz="1600">
                <a:latin typeface="나눔스퀘어 ExtraBold"/>
                <a:ea typeface="나눔스퀘어 ExtraBold"/>
              </a:rPr>
              <a:t>)</a:t>
            </a:r>
            <a:r>
              <a:rPr lang="ko-KR" altLang="en-US" sz="1600">
                <a:latin typeface="나눔스퀘어 ExtraBold"/>
                <a:ea typeface="나눔스퀘어 ExtraBold"/>
              </a:rPr>
              <a:t> 개발</a:t>
            </a:r>
            <a:r>
              <a:rPr lang="en-US" altLang="ko-KR" sz="1600">
                <a:latin typeface="나눔스퀘어 ExtraBold"/>
                <a:ea typeface="나눔스퀘어 ExtraBold"/>
              </a:rPr>
              <a:t>(</a:t>
            </a:r>
            <a:r>
              <a:rPr lang="ko-KR" altLang="en-US" sz="1600">
                <a:latin typeface="나눔스퀘어 ExtraBold"/>
                <a:ea typeface="나눔스퀘어 ExtraBold"/>
              </a:rPr>
              <a:t>업무에서 주로 하는</a:t>
            </a:r>
            <a:r>
              <a:rPr lang="en-US" altLang="ko-KR" sz="1600">
                <a:latin typeface="나눔스퀘어 ExtraBold"/>
                <a:ea typeface="나눔스퀘어 ExtraBold"/>
              </a:rPr>
              <a:t>(</a:t>
            </a:r>
            <a:r>
              <a:rPr lang="ko-KR" altLang="en-US" sz="1600">
                <a:latin typeface="나눔스퀘어 ExtraBold"/>
                <a:ea typeface="나눔스퀘어 ExtraBold"/>
              </a:rPr>
              <a:t>업데이트 및 유지</a:t>
            </a:r>
            <a:r>
              <a:rPr lang="en-US" altLang="ko-KR" sz="1600">
                <a:latin typeface="나눔스퀘어 ExtraBold"/>
                <a:ea typeface="나눔스퀘어 ExtraBold"/>
              </a:rPr>
              <a:t>/</a:t>
            </a:r>
            <a:r>
              <a:rPr lang="ko-KR" altLang="en-US" sz="1600">
                <a:latin typeface="나눔스퀘어 ExtraBold"/>
                <a:ea typeface="나눔스퀘어 ExtraBold"/>
              </a:rPr>
              <a:t>보수</a:t>
            </a:r>
            <a:r>
              <a:rPr lang="en-US" altLang="ko-KR" sz="1600">
                <a:latin typeface="나눔스퀘어 ExtraBold"/>
                <a:ea typeface="나눔스퀘어 ExtraBold"/>
              </a:rPr>
              <a:t>))</a:t>
            </a:r>
            <a:r>
              <a:rPr lang="ko-KR" altLang="en-US" sz="1600">
                <a:latin typeface="나눔스퀘어 ExtraBold"/>
                <a:ea typeface="나눔스퀘어 ExtraBold"/>
              </a:rPr>
              <a:t>작업에 활용하고자 합니다 </a:t>
            </a:r>
            <a:r>
              <a:rPr lang="en-US" altLang="ko-KR" sz="1600">
                <a:latin typeface="나눔스퀘어 ExtraBold"/>
                <a:ea typeface="나눔스퀘어 ExtraBold"/>
              </a:rPr>
              <a:t>(</a:t>
            </a:r>
            <a:r>
              <a:rPr lang="ko-KR" altLang="en-US" sz="1600">
                <a:latin typeface="나눔스퀘어 ExtraBold"/>
                <a:ea typeface="나눔스퀘어 ExtraBold"/>
              </a:rPr>
              <a:t>회사에 맞춰 사용</a:t>
            </a:r>
            <a:r>
              <a:rPr lang="en-US" altLang="ko-KR" sz="1600">
                <a:latin typeface="나눔스퀘어 ExtraBold"/>
                <a:ea typeface="나눔스퀘어 ExtraBold"/>
              </a:rPr>
              <a:t>)[</a:t>
            </a:r>
            <a:r>
              <a:rPr lang="ko-KR" altLang="en-US" sz="1600">
                <a:latin typeface="나눔스퀘어 ExtraBold"/>
                <a:ea typeface="나눔스퀘어 ExtraBold"/>
              </a:rPr>
              <a:t>준비해 놨다가 공고 뜨면 수정해서 제출</a:t>
            </a:r>
            <a:r>
              <a:rPr lang="en-US" altLang="ko-KR" sz="1600">
                <a:latin typeface="나눔스퀘어 ExtraBold"/>
                <a:ea typeface="나눔스퀘어 ExtraBold"/>
              </a:rPr>
              <a:t>]</a:t>
            </a:r>
            <a:endParaRPr lang="en-US" altLang="ko-KR" sz="1600">
              <a:latin typeface="나눔스퀘어 ExtraBold"/>
              <a:ea typeface="나눔스퀘어 ExtraBold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3819A7E-8B4F-4A9C-92E9-DFE63D2B7877}"/>
              </a:ext>
            </a:extLst>
          </p:cNvPr>
          <p:cNvSpPr/>
          <p:nvPr/>
        </p:nvSpPr>
        <p:spPr>
          <a:xfrm>
            <a:off x="452437" y="368299"/>
            <a:ext cx="733812" cy="776759"/>
          </a:xfrm>
          <a:prstGeom prst="rect">
            <a:avLst/>
          </a:prstGeom>
          <a:solidFill>
            <a:srgbClr val="C71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6584" y="2313516"/>
            <a:ext cx="3121189" cy="662858"/>
          </a:xfrm>
          <a:prstGeom prst="rect">
            <a:avLst/>
          </a:prstGeom>
          <a:noFill/>
          <a:ln w="28575">
            <a:solidFill>
              <a:srgbClr val="c7123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사각형: 둥근 모서리 18"/>
          <p:cNvSpPr/>
          <p:nvPr/>
        </p:nvSpPr>
        <p:spPr>
          <a:xfrm rot="21597780">
            <a:off x="2392547" y="1966024"/>
            <a:ext cx="1187581" cy="351269"/>
          </a:xfrm>
          <a:prstGeom prst="roundRect">
            <a:avLst>
              <a:gd name="adj" fmla="val 50000"/>
            </a:avLst>
          </a:prstGeom>
          <a:solidFill>
            <a:srgbClr val="c7123b">
              <a:alpha val="18000"/>
            </a:srgbClr>
          </a:solidFill>
          <a:ln w="28575">
            <a:solidFill>
              <a:srgbClr val="c71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rgbClr val="c7123b"/>
                </a:solidFill>
                <a:latin typeface="나눔스퀘어 Bold"/>
                <a:ea typeface="나눔스퀘어 Bold"/>
              </a:rPr>
              <a:t>MY ROLE</a:t>
            </a:r>
            <a:endParaRPr lang="ko-KR" altLang="en-US" sz="1400">
              <a:solidFill>
                <a:srgbClr val="c7123b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28991" y="3429000"/>
            <a:ext cx="1149365" cy="698348"/>
          </a:xfrm>
          <a:prstGeom prst="rect">
            <a:avLst/>
          </a:prstGeom>
        </p:spPr>
      </p:pic>
      <p:pic>
        <p:nvPicPr>
          <p:cNvPr id="2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5674" y="4314988"/>
            <a:ext cx="1199929" cy="673731"/>
          </a:xfrm>
          <a:prstGeom prst="rect">
            <a:avLst/>
          </a:prstGeom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204883" y="4661297"/>
            <a:ext cx="1138545" cy="667423"/>
          </a:xfrm>
          <a:prstGeom prst="rect">
            <a:avLst/>
          </a:prstGeom>
        </p:spPr>
      </p:pic>
      <p:pic>
        <p:nvPicPr>
          <p:cNvPr id="3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151606" y="4032727"/>
            <a:ext cx="1214681" cy="673730"/>
          </a:xfrm>
          <a:prstGeom prst="rect">
            <a:avLst/>
          </a:prstGeom>
        </p:spPr>
      </p:pic>
      <p:pic>
        <p:nvPicPr>
          <p:cNvPr id="32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57341" y="3627914"/>
            <a:ext cx="1175341" cy="673731"/>
          </a:xfrm>
          <a:prstGeom prst="rect">
            <a:avLst/>
          </a:prstGeom>
        </p:spPr>
      </p:pic>
      <p:pic>
        <p:nvPicPr>
          <p:cNvPr id="33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453899" y="4098213"/>
            <a:ext cx="806197" cy="46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28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323B39D-E9A8-444F-B424-A590A7E04780}"/>
              </a:ext>
            </a:extLst>
          </p:cNvPr>
          <p:cNvSpPr/>
          <p:nvPr/>
        </p:nvSpPr>
        <p:spPr>
          <a:xfrm>
            <a:off x="477153" y="1278580"/>
            <a:ext cx="8976410" cy="4925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Q.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프로젝트에서 어떤 결과가 있었고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문제를 해결하고자 한 노력은 어떤 것이 있었나요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3819A7E-8B4F-4A9C-92E9-DFE63D2B7877}"/>
              </a:ext>
            </a:extLst>
          </p:cNvPr>
          <p:cNvSpPr/>
          <p:nvPr/>
        </p:nvSpPr>
        <p:spPr>
          <a:xfrm>
            <a:off x="452437" y="368299"/>
            <a:ext cx="733812" cy="776759"/>
          </a:xfrm>
          <a:prstGeom prst="rect">
            <a:avLst/>
          </a:prstGeom>
          <a:solidFill>
            <a:srgbClr val="C71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-1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92E1F1-7635-4ED1-A2A1-D14FD9670922}"/>
              </a:ext>
            </a:extLst>
          </p:cNvPr>
          <p:cNvSpPr/>
          <p:nvPr/>
        </p:nvSpPr>
        <p:spPr>
          <a:xfrm>
            <a:off x="1260389" y="368299"/>
            <a:ext cx="8193174" cy="7767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주제 작성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나눔스퀘어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Extrabold, 18)</a:t>
            </a:r>
          </a:p>
          <a:p>
            <a:pPr algn="ctr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육하원칙 개요 부분 작성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나눔스퀘어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12)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F01DA9-1314-4525-A06F-369DBB114BA9}"/>
              </a:ext>
            </a:extLst>
          </p:cNvPr>
          <p:cNvSpPr/>
          <p:nvPr/>
        </p:nvSpPr>
        <p:spPr>
          <a:xfrm>
            <a:off x="477153" y="1771135"/>
            <a:ext cx="8976410" cy="47185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84CA727-8BA8-61F0-ED90-A13635833D4F}"/>
              </a:ext>
            </a:extLst>
          </p:cNvPr>
          <p:cNvCxnSpPr>
            <a:cxnSpLocks/>
          </p:cNvCxnSpPr>
          <p:nvPr/>
        </p:nvCxnSpPr>
        <p:spPr>
          <a:xfrm>
            <a:off x="4881797" y="2881349"/>
            <a:ext cx="169402" cy="9845"/>
          </a:xfrm>
          <a:prstGeom prst="straightConnector1">
            <a:avLst/>
          </a:prstGeom>
          <a:ln>
            <a:solidFill>
              <a:srgbClr val="324D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7094C15-5283-BE0B-61B3-DA527E67E5E7}"/>
              </a:ext>
            </a:extLst>
          </p:cNvPr>
          <p:cNvCxnSpPr>
            <a:cxnSpLocks/>
          </p:cNvCxnSpPr>
          <p:nvPr/>
        </p:nvCxnSpPr>
        <p:spPr>
          <a:xfrm flipV="1">
            <a:off x="7044697" y="2885817"/>
            <a:ext cx="168045" cy="5376"/>
          </a:xfrm>
          <a:prstGeom prst="straightConnector1">
            <a:avLst/>
          </a:prstGeom>
          <a:ln>
            <a:solidFill>
              <a:srgbClr val="324D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31F6009-5A14-D646-9C91-3F12F7311518}"/>
              </a:ext>
            </a:extLst>
          </p:cNvPr>
          <p:cNvCxnSpPr>
            <a:cxnSpLocks/>
          </p:cNvCxnSpPr>
          <p:nvPr/>
        </p:nvCxnSpPr>
        <p:spPr>
          <a:xfrm>
            <a:off x="2680472" y="2881349"/>
            <a:ext cx="179406" cy="0"/>
          </a:xfrm>
          <a:prstGeom prst="straightConnector1">
            <a:avLst/>
          </a:prstGeom>
          <a:ln>
            <a:solidFill>
              <a:srgbClr val="324D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044187-F2FD-1E54-864E-3A041C3852E5}"/>
              </a:ext>
            </a:extLst>
          </p:cNvPr>
          <p:cNvSpPr/>
          <p:nvPr/>
        </p:nvSpPr>
        <p:spPr>
          <a:xfrm>
            <a:off x="668558" y="1974279"/>
            <a:ext cx="2021918" cy="17791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600" dirty="0"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48EF29-A21F-67AD-BD37-3100CEC6EF63}"/>
              </a:ext>
            </a:extLst>
          </p:cNvPr>
          <p:cNvSpPr/>
          <p:nvPr/>
        </p:nvSpPr>
        <p:spPr>
          <a:xfrm>
            <a:off x="7221952" y="1974279"/>
            <a:ext cx="2021918" cy="17791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600" dirty="0">
              <a:latin typeface="+mj-ea"/>
              <a:ea typeface="+mj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2FB918A-D8B8-CCF8-56D7-5698066D0167}"/>
              </a:ext>
            </a:extLst>
          </p:cNvPr>
          <p:cNvSpPr/>
          <p:nvPr/>
        </p:nvSpPr>
        <p:spPr>
          <a:xfrm>
            <a:off x="5037489" y="1974279"/>
            <a:ext cx="2021918" cy="17791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600" dirty="0">
              <a:latin typeface="+mj-ea"/>
              <a:ea typeface="+mj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E037C6F-D5BA-7DC6-7C92-F0020458796F}"/>
              </a:ext>
            </a:extLst>
          </p:cNvPr>
          <p:cNvSpPr/>
          <p:nvPr/>
        </p:nvSpPr>
        <p:spPr>
          <a:xfrm>
            <a:off x="2853023" y="1974279"/>
            <a:ext cx="2021918" cy="17791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600" dirty="0">
              <a:latin typeface="+mj-ea"/>
              <a:ea typeface="+mj-ea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587D6C6-4E9C-689E-BAB2-057593E7649A}"/>
              </a:ext>
            </a:extLst>
          </p:cNvPr>
          <p:cNvSpPr/>
          <p:nvPr/>
        </p:nvSpPr>
        <p:spPr>
          <a:xfrm>
            <a:off x="3037133" y="1851059"/>
            <a:ext cx="1697457" cy="31740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324D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83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Map page</a:t>
            </a:r>
            <a:endParaRPr lang="ko-KR" altLang="en-US" sz="1083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285513D-946C-1784-E7CC-31FD2983453D}"/>
              </a:ext>
            </a:extLst>
          </p:cNvPr>
          <p:cNvSpPr/>
          <p:nvPr/>
        </p:nvSpPr>
        <p:spPr>
          <a:xfrm>
            <a:off x="5219245" y="1851059"/>
            <a:ext cx="1697457" cy="31740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324D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83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Board page</a:t>
            </a:r>
            <a:endParaRPr lang="ko-KR" altLang="en-US" sz="1083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F544CB1-300C-B769-DB7B-17D331E4D451}"/>
              </a:ext>
            </a:extLst>
          </p:cNvPr>
          <p:cNvSpPr/>
          <p:nvPr/>
        </p:nvSpPr>
        <p:spPr>
          <a:xfrm>
            <a:off x="7401358" y="1851059"/>
            <a:ext cx="1697457" cy="31740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324D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83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My Page</a:t>
            </a:r>
            <a:endParaRPr lang="ko-KR" altLang="en-US" sz="1083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52FEE54-6059-E50A-F4E5-F50A3ABB40B1}"/>
              </a:ext>
            </a:extLst>
          </p:cNvPr>
          <p:cNvSpPr/>
          <p:nvPr/>
        </p:nvSpPr>
        <p:spPr>
          <a:xfrm>
            <a:off x="855019" y="1851059"/>
            <a:ext cx="1697457" cy="31740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324D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83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Main Page</a:t>
            </a:r>
            <a:endParaRPr lang="ko-KR" altLang="en-US" sz="1083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D96CB18-BA59-DC37-4C88-3ECDE85AD5C2}"/>
              </a:ext>
            </a:extLst>
          </p:cNvPr>
          <p:cNvSpPr/>
          <p:nvPr/>
        </p:nvSpPr>
        <p:spPr>
          <a:xfrm>
            <a:off x="685128" y="3750942"/>
            <a:ext cx="1995343" cy="782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902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주요 기능 설명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4C66DAA-5A17-2369-BBD0-D400A93236C3}"/>
              </a:ext>
            </a:extLst>
          </p:cNvPr>
          <p:cNvSpPr/>
          <p:nvPr/>
        </p:nvSpPr>
        <p:spPr>
          <a:xfrm>
            <a:off x="2865058" y="3750942"/>
            <a:ext cx="1995343" cy="782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902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주요 기능 설명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6DE83A-93EE-CBF1-7CE3-41AFFB2A79CC}"/>
              </a:ext>
            </a:extLst>
          </p:cNvPr>
          <p:cNvSpPr/>
          <p:nvPr/>
        </p:nvSpPr>
        <p:spPr>
          <a:xfrm>
            <a:off x="5044988" y="3750942"/>
            <a:ext cx="1995343" cy="782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902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주요 기능 설명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2F7148C-4877-AE7D-BAAF-3D1CB8B2F58D}"/>
              </a:ext>
            </a:extLst>
          </p:cNvPr>
          <p:cNvSpPr/>
          <p:nvPr/>
        </p:nvSpPr>
        <p:spPr>
          <a:xfrm>
            <a:off x="7224918" y="3750942"/>
            <a:ext cx="1995343" cy="782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902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주요 기능 설명</a:t>
            </a:r>
          </a:p>
        </p:txBody>
      </p:sp>
      <p:graphicFrame>
        <p:nvGraphicFramePr>
          <p:cNvPr id="25" name="표 2">
            <a:extLst>
              <a:ext uri="{FF2B5EF4-FFF2-40B4-BE49-F238E27FC236}">
                <a16:creationId xmlns:a16="http://schemas.microsoft.com/office/drawing/2014/main" id="{31959A16-70CC-DE78-35CF-083EAD058170}"/>
              </a:ext>
            </a:extLst>
          </p:cNvPr>
          <p:cNvGraphicFramePr>
            <a:graphicFrameLocks noGrp="1"/>
          </p:cNvGraphicFramePr>
          <p:nvPr/>
        </p:nvGraphicFramePr>
        <p:xfrm>
          <a:off x="669030" y="4499642"/>
          <a:ext cx="8574840" cy="1575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7420">
                  <a:extLst>
                    <a:ext uri="{9D8B030D-6E8A-4147-A177-3AD203B41FA5}">
                      <a16:colId xmlns:a16="http://schemas.microsoft.com/office/drawing/2014/main" val="2348749534"/>
                    </a:ext>
                  </a:extLst>
                </a:gridCol>
                <a:gridCol w="4287420">
                  <a:extLst>
                    <a:ext uri="{9D8B030D-6E8A-4147-A177-3AD203B41FA5}">
                      <a16:colId xmlns:a16="http://schemas.microsoft.com/office/drawing/2014/main" val="2558377920"/>
                    </a:ext>
                  </a:extLst>
                </a:gridCol>
              </a:tblGrid>
              <a:tr h="3751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개발 과정에서의 주요 이슈</a:t>
                      </a:r>
                    </a:p>
                  </a:txBody>
                  <a:tcPr marL="82550" marR="82550" marT="41275" marB="41275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24D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24D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24D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이슈 개선을 위한 노력</a:t>
                      </a:r>
                    </a:p>
                  </a:txBody>
                  <a:tcPr marL="82550" marR="82550" marT="41275" marB="41275" anchor="ctr">
                    <a:lnL w="9525" cap="flat" cmpd="sng" algn="ctr">
                      <a:solidFill>
                        <a:srgbClr val="324D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24D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24D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200722"/>
                  </a:ext>
                </a:extLst>
              </a:tr>
              <a:tr h="120051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2550" marR="82550" marT="41275" marB="41275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24D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24D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24D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u="none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2550" marR="82550" marT="41275" marB="41275" anchor="ctr">
                    <a:lnL w="9525" cap="flat" cmpd="sng" algn="ctr">
                      <a:solidFill>
                        <a:srgbClr val="324D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24D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24D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55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37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323B39D-E9A8-444F-B424-A590A7E04780}"/>
              </a:ext>
            </a:extLst>
          </p:cNvPr>
          <p:cNvSpPr/>
          <p:nvPr/>
        </p:nvSpPr>
        <p:spPr>
          <a:xfrm>
            <a:off x="477153" y="1278580"/>
            <a:ext cx="4445594" cy="4925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작업 내용 타이틀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Bold, 14)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2481AC-29CF-4538-90A6-7F6C81C684D4}"/>
              </a:ext>
            </a:extLst>
          </p:cNvPr>
          <p:cNvSpPr/>
          <p:nvPr/>
        </p:nvSpPr>
        <p:spPr>
          <a:xfrm>
            <a:off x="4981519" y="1278580"/>
            <a:ext cx="4445594" cy="4925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작업 내용 타이틀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Bold, 14)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3819A7E-8B4F-4A9C-92E9-DFE63D2B7877}"/>
              </a:ext>
            </a:extLst>
          </p:cNvPr>
          <p:cNvSpPr/>
          <p:nvPr/>
        </p:nvSpPr>
        <p:spPr>
          <a:xfrm>
            <a:off x="452437" y="368299"/>
            <a:ext cx="733812" cy="776759"/>
          </a:xfrm>
          <a:prstGeom prst="rect">
            <a:avLst/>
          </a:prstGeom>
          <a:solidFill>
            <a:srgbClr val="C71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-2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92E1F1-7635-4ED1-A2A1-D14FD9670922}"/>
              </a:ext>
            </a:extLst>
          </p:cNvPr>
          <p:cNvSpPr/>
          <p:nvPr/>
        </p:nvSpPr>
        <p:spPr>
          <a:xfrm>
            <a:off x="1260389" y="368299"/>
            <a:ext cx="8193174" cy="7767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주제 작성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나눔스퀘어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Extrabold, 18)</a:t>
            </a:r>
          </a:p>
          <a:p>
            <a:pPr algn="ctr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육하원칙 개요 부분 작성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나눔스퀘어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12)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EB1A35-F199-4C81-9BDC-298CA34F477B}"/>
              </a:ext>
            </a:extLst>
          </p:cNvPr>
          <p:cNvSpPr/>
          <p:nvPr/>
        </p:nvSpPr>
        <p:spPr>
          <a:xfrm>
            <a:off x="477153" y="4955177"/>
            <a:ext cx="4445594" cy="1534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324D5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위 작업 내용을 설명하는 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F2ACE4-A33A-462B-90CF-317F7615D059}"/>
              </a:ext>
            </a:extLst>
          </p:cNvPr>
          <p:cNvSpPr/>
          <p:nvPr/>
        </p:nvSpPr>
        <p:spPr>
          <a:xfrm>
            <a:off x="4990551" y="4951500"/>
            <a:ext cx="4445594" cy="1534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324D5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위 작업 내용을 설명하는 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F01DA9-1314-4525-A06F-369DBB114BA9}"/>
              </a:ext>
            </a:extLst>
          </p:cNvPr>
          <p:cNvSpPr/>
          <p:nvPr/>
        </p:nvSpPr>
        <p:spPr>
          <a:xfrm>
            <a:off x="477153" y="1771135"/>
            <a:ext cx="4445594" cy="47185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C7587B-96C8-43E3-9837-F1CDD4AF7280}"/>
              </a:ext>
            </a:extLst>
          </p:cNvPr>
          <p:cNvSpPr/>
          <p:nvPr/>
        </p:nvSpPr>
        <p:spPr>
          <a:xfrm>
            <a:off x="4981519" y="1771135"/>
            <a:ext cx="4445594" cy="47185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6410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323B39D-E9A8-444F-B424-A590A7E04780}"/>
              </a:ext>
            </a:extLst>
          </p:cNvPr>
          <p:cNvSpPr/>
          <p:nvPr/>
        </p:nvSpPr>
        <p:spPr>
          <a:xfrm>
            <a:off x="477153" y="1278580"/>
            <a:ext cx="8976410" cy="4925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작업 내용 타이틀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Bold, 14)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3819A7E-8B4F-4A9C-92E9-DFE63D2B7877}"/>
              </a:ext>
            </a:extLst>
          </p:cNvPr>
          <p:cNvSpPr/>
          <p:nvPr/>
        </p:nvSpPr>
        <p:spPr>
          <a:xfrm>
            <a:off x="452437" y="368299"/>
            <a:ext cx="733812" cy="776759"/>
          </a:xfrm>
          <a:prstGeom prst="rect">
            <a:avLst/>
          </a:prstGeom>
          <a:solidFill>
            <a:srgbClr val="C71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-3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92E1F1-7635-4ED1-A2A1-D14FD9670922}"/>
              </a:ext>
            </a:extLst>
          </p:cNvPr>
          <p:cNvSpPr/>
          <p:nvPr/>
        </p:nvSpPr>
        <p:spPr>
          <a:xfrm>
            <a:off x="1260389" y="368299"/>
            <a:ext cx="8193174" cy="7767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주제 작성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나눔스퀘어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Extrabold, 18)</a:t>
            </a:r>
          </a:p>
          <a:p>
            <a:pPr algn="ctr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육하원칙 개요 부분 작성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나눔스퀘어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12)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EB1A35-F199-4C81-9BDC-298CA34F477B}"/>
              </a:ext>
            </a:extLst>
          </p:cNvPr>
          <p:cNvSpPr/>
          <p:nvPr/>
        </p:nvSpPr>
        <p:spPr>
          <a:xfrm>
            <a:off x="477153" y="4955177"/>
            <a:ext cx="8976410" cy="1534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324D5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위 작업 내용을 설명하는 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F01DA9-1314-4525-A06F-369DBB114BA9}"/>
              </a:ext>
            </a:extLst>
          </p:cNvPr>
          <p:cNvSpPr/>
          <p:nvPr/>
        </p:nvSpPr>
        <p:spPr>
          <a:xfrm>
            <a:off x="477153" y="1771135"/>
            <a:ext cx="8976410" cy="47185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685184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269</ep:Words>
  <ep:PresentationFormat>A4 용지(210x297mm)</ep:PresentationFormat>
  <ep:Paragraphs>83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2021-10-19T05:10:29.000</dcterms:created>
  <dc:creator>smhrd</dc:creator>
  <cp:lastModifiedBy>smhrd</cp:lastModifiedBy>
  <dcterms:modified xsi:type="dcterms:W3CDTF">2023-08-28T06:20:52.271</dcterms:modified>
  <cp:revision>42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