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69" r:id="rId3"/>
    <p:sldId id="446" r:id="rId4"/>
    <p:sldId id="471" r:id="rId5"/>
    <p:sldId id="472" r:id="rId6"/>
    <p:sldId id="445" r:id="rId7"/>
    <p:sldId id="470" r:id="rId8"/>
    <p:sldId id="447" r:id="rId9"/>
    <p:sldId id="448" r:id="rId10"/>
    <p:sldId id="454" r:id="rId11"/>
    <p:sldId id="449" r:id="rId12"/>
    <p:sldId id="450" r:id="rId13"/>
    <p:sldId id="473" r:id="rId14"/>
    <p:sldId id="453" r:id="rId15"/>
    <p:sldId id="461" r:id="rId16"/>
    <p:sldId id="457" r:id="rId17"/>
    <p:sldId id="463" r:id="rId18"/>
    <p:sldId id="464" r:id="rId19"/>
    <p:sldId id="452" r:id="rId20"/>
    <p:sldId id="474" r:id="rId21"/>
    <p:sldId id="475" r:id="rId22"/>
    <p:sldId id="476" r:id="rId23"/>
    <p:sldId id="458" r:id="rId24"/>
    <p:sldId id="477" r:id="rId25"/>
    <p:sldId id="455" r:id="rId26"/>
    <p:sldId id="456" r:id="rId27"/>
    <p:sldId id="478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강남오" initials="강" lastIdx="1" clrIdx="0">
    <p:extLst>
      <p:ext uri="{19B8F6BF-5375-455C-9EA6-DF929625EA0E}">
        <p15:presenceInfo xmlns:p15="http://schemas.microsoft.com/office/powerpoint/2012/main" userId="강남오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51049-675E-46DB-8747-CEA7340AB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C437EB-11E3-4744-9E9D-FCE68D461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F36C3-B041-40D9-898C-AFD0943F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AB0DB-1963-4721-8E10-15674B75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A33DE-8E7C-48D4-AA1C-59DC0F0D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6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AA39E-F148-46AD-B264-AC123DEA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72281D-CA00-4D5D-8098-BEC4DCBC7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825329-4E4F-4338-BABD-8C700AC5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907B8-EFAD-4472-836F-FBE97B0B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63D21-8575-4F25-860F-E44D4681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57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BE9C15-4B44-4466-8632-1057D222A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85C0BC-1826-49A9-8CF9-0F99530E9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22150-81AF-4223-9FDD-267699791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B425CB-608F-47FF-8BEC-AFD22B47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963DC-B6B8-4AC7-A4D9-20F0E730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37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5312D-3176-4623-BDA2-775294DE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6C45AE-6A22-46E7-BF68-E08D529E3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866F42-21D6-4BBF-B882-0385AF0E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882E2-6683-4696-B28C-D7B84274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AD0CE-E065-4472-83CE-6AE83C36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92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6B362-27CD-461C-BC1A-6FD23800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5EC5E6-BB5E-47D6-B3A1-6B8BDA972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6293E-6110-475D-973B-9020E3CC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E6A58-B0CE-461B-84BF-E098E8D4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FCECD-CC19-4AE5-AD4D-127EE8B0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20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AE5B4-3315-42DB-99AE-7D7FD5E2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A3CC8-AE69-4586-80E5-B98773836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9EF7AA-A6A6-4C3F-989A-8A45BE4D6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6A42DA-FAAB-41ED-BDFD-26FED315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A941C4-5417-4899-AE14-5C9594D7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A4997C-7419-40C4-9399-150B44C6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49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B4374-70B3-4B88-8F63-9496B5DF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D187F0-A166-4B7B-A79E-AC163984A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D9D053-ED1B-49BA-ABDC-2FA7E7687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6C2248-2C6D-44CF-9F2E-024E62216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917EF3-4430-4CA7-846D-E93700CB3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DC619F-CAF2-4E32-8143-561D6EC2D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050961-ECF0-4A03-9738-83EFEBB3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8F0065-8D1B-4586-8792-6FFA528A7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99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6D102-0345-4CCE-B0ED-5AD3DCB35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FC40CE-F6B6-4D43-B818-618BB8E6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3C05CD-6383-4E49-A2B6-F7E36C99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BA9DF7-4D2A-4D56-8441-DB3728C3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96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E5EE44-82EF-4CC5-8079-8AF220C8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045F6A-A4FC-44D5-8B2B-95EF3C2D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A8CF88-F4E8-4060-8C67-7FEF5FB6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17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B2A08-98B8-4449-9C83-9A45293E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AFDEE9-23CF-4BA7-ACB3-25D0F91AA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EAF426-BD6A-478D-8D2D-F445DC27F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35BE54-FDDF-4887-B116-96632A39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BB7CB0-1B33-4870-B025-96CBDD82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315F25-F06D-45A1-960E-CE5B1094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99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AC95D-9988-46D3-81F3-36C1A751D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4F2CBE-8D58-47AE-9965-05D7F61AF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A3E75A-E17D-4D60-A4E7-98A4DFF4E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86A22B-5D4E-462F-839C-32B1F1AB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96BFE7-1736-440A-A766-1D45EF0D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CEC7F7-BE38-4360-B4BB-FF911563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67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86254C-31EA-4097-AF2F-E804F236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DDBDBA-B784-47C3-AA5F-CF6B64C74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D6A83E-2B76-4AE3-A7FE-E026F9E64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5F69-82FE-4F0F-B318-A5ACACDF19A1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2E925-3297-4C3F-8107-B5045BE7A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014A1-03C8-4A78-87EA-F40F5B265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2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39010-0DEF-4137-B4E3-BA686A087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시스템분석설계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sz="4400" dirty="0"/>
              <a:t>복습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808D4B-1AD5-4E4B-B949-D8A714A83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11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관계와 연관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연관</a:t>
            </a:r>
            <a:endParaRPr lang="en-US" altLang="ko-KR" dirty="0"/>
          </a:p>
          <a:p>
            <a:pPr lvl="1"/>
            <a:r>
              <a:rPr lang="ko-KR" altLang="en-US" b="0" dirty="0"/>
              <a:t>저자는 책을 </a:t>
            </a:r>
            <a:r>
              <a:rPr lang="ko-KR" altLang="en-US" dirty="0"/>
              <a:t>쓴다</a:t>
            </a:r>
            <a:r>
              <a:rPr lang="en-US" altLang="ko-KR" dirty="0"/>
              <a:t>.</a:t>
            </a:r>
            <a:endParaRPr lang="ko-KR" altLang="en-US" sz="2200" dirty="0"/>
          </a:p>
          <a:p>
            <a:pPr lvl="1"/>
            <a:r>
              <a:rPr lang="ko-KR" altLang="en-US" b="0" dirty="0"/>
              <a:t>출판사는 책을 </a:t>
            </a:r>
            <a:r>
              <a:rPr lang="ko-KR" altLang="en-US" dirty="0"/>
              <a:t>만들고 판매한다</a:t>
            </a:r>
            <a:r>
              <a:rPr lang="en-US" altLang="ko-KR" dirty="0"/>
              <a:t>.</a:t>
            </a:r>
            <a:endParaRPr lang="ko-KR" altLang="en-US" sz="2200" dirty="0"/>
          </a:p>
          <a:p>
            <a:pPr lvl="1"/>
            <a:r>
              <a:rPr lang="ko-KR" altLang="en-US" b="0" dirty="0"/>
              <a:t>고객은 책을 </a:t>
            </a:r>
            <a:r>
              <a:rPr lang="ko-KR" altLang="en-US" dirty="0"/>
              <a:t>구입한다</a:t>
            </a:r>
            <a:r>
              <a:rPr lang="en-US" altLang="ko-KR" dirty="0"/>
              <a:t>.</a:t>
            </a:r>
            <a:endParaRPr lang="ko-KR" altLang="en-US" sz="2200" dirty="0"/>
          </a:p>
          <a:p>
            <a:pPr lvl="1"/>
            <a:endParaRPr lang="ko-KR" altLang="en-US" dirty="0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361" name="_x70196176" descr="DRW000012b42e5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3307" y="3750968"/>
            <a:ext cx="4369688" cy="21977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25017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다중도</a:t>
            </a:r>
            <a:r>
              <a:rPr lang="en-US" altLang="ko-KR" dirty="0"/>
              <a:t>(Cardinality)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22C243-FA23-4504-8B2E-D1456636B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6565" y="1754603"/>
            <a:ext cx="5181600" cy="4351338"/>
          </a:xfrm>
        </p:spPr>
        <p:txBody>
          <a:bodyPr/>
          <a:lstStyle/>
          <a:p>
            <a:r>
              <a:rPr lang="ko-KR" altLang="en-US" dirty="0"/>
              <a:t>다중도는 연관에 참여하는</a:t>
            </a:r>
            <a:br>
              <a:rPr lang="en-US" altLang="ko-KR" dirty="0"/>
            </a:br>
            <a:r>
              <a:rPr lang="ko-KR" altLang="en-US" dirty="0"/>
              <a:t>클래스 인스턴스의 개수를 나타낸다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337" name="_x70193496" descr="DRW000012b42e6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2" y="284934"/>
            <a:ext cx="4357718" cy="2939338"/>
          </a:xfrm>
          <a:prstGeom prst="rect">
            <a:avLst/>
          </a:prstGeom>
          <a:noFill/>
        </p:spPr>
      </p:pic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339" name="_x70177840" descr="DRW000012b42e6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3701517"/>
            <a:ext cx="4968552" cy="27913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연관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838200" y="1384917"/>
            <a:ext cx="10515600" cy="479204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연관 클래스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연관에 참여하는 두 클래스의 추가 데이터를 갖는 클래스 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연관에 또 다른 클래스의 추가를 요청하는 경우 사용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주로 이력 또는 시간과 관련된 사항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313" name="_x70186000" descr="DRW000012b42e8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3578" y="4236868"/>
            <a:ext cx="3256388" cy="1662056"/>
          </a:xfrm>
          <a:prstGeom prst="rect">
            <a:avLst/>
          </a:prstGeom>
          <a:noFill/>
        </p:spPr>
      </p:pic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연관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838200" y="1384917"/>
            <a:ext cx="10515600" cy="479204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회귀 연관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같은 클래스의 인스턴스 사이에 존재하는 연관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계층 구조를 모델링하는데 많이 사용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폴더내에 다른 폴더의 포함을 표현하는 경우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ko-KR" altLang="en-US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315" name="_x72825640" descr="DRW000012b42e9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4244" y="4216274"/>
            <a:ext cx="2857520" cy="18237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94249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집합과 합성 연관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73693"/>
            <a:ext cx="10515600" cy="4703270"/>
          </a:xfrm>
        </p:spPr>
        <p:txBody>
          <a:bodyPr>
            <a:normAutofit/>
          </a:bodyPr>
          <a:lstStyle/>
          <a:p>
            <a:r>
              <a:rPr lang="ko-KR" altLang="en-US" dirty="0"/>
              <a:t>연관 관계의 특별한 경우로 전체와 부분의 관계를 명확하게 명시할 때 사용</a:t>
            </a:r>
            <a:endParaRPr lang="en-US" altLang="ko-KR" dirty="0"/>
          </a:p>
          <a:p>
            <a:r>
              <a:rPr lang="ko-KR" altLang="en-US" dirty="0"/>
              <a:t>클래스에 소속된 컴포넌트 클래스의 관계를 표시하는 연관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집합 연관</a:t>
            </a:r>
            <a:endParaRPr lang="en-US" altLang="ko-KR" dirty="0"/>
          </a:p>
          <a:p>
            <a:pPr lvl="1"/>
            <a:r>
              <a:rPr lang="ko-KR" altLang="en-US" dirty="0"/>
              <a:t>다른 클래스의 인스턴스를 자신의 속성으로 가짐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652CBD0-59F4-4D05-9C52-60965355C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383" y="4352607"/>
            <a:ext cx="4323752" cy="223792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EBC30D1-01D9-42CD-9DF5-60311D7D1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091" y="4425126"/>
            <a:ext cx="4323752" cy="216540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A235942-EC6F-4507-B68E-8099B0508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61" y="359153"/>
            <a:ext cx="4323752" cy="21654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D0F198-7B65-40EA-B0F3-3D01DAB8E283}"/>
              </a:ext>
            </a:extLst>
          </p:cNvPr>
          <p:cNvSpPr txBox="1"/>
          <p:nvPr/>
        </p:nvSpPr>
        <p:spPr>
          <a:xfrm>
            <a:off x="159798" y="2901461"/>
            <a:ext cx="6034794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public class Computer {</a:t>
            </a:r>
          </a:p>
          <a:p>
            <a:r>
              <a:rPr lang="en-US" altLang="ko-KR" sz="1400" dirty="0"/>
              <a:t>    private Monitor </a:t>
            </a:r>
            <a:r>
              <a:rPr lang="en-US" altLang="ko-KR" sz="1400" dirty="0" err="1"/>
              <a:t>monitor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    private Keyboard </a:t>
            </a:r>
            <a:r>
              <a:rPr lang="en-US" altLang="ko-KR" sz="1400" dirty="0" err="1"/>
              <a:t>keyboard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    private Body </a:t>
            </a:r>
            <a:r>
              <a:rPr lang="en-US" altLang="ko-KR" sz="1400" dirty="0" err="1"/>
              <a:t>body</a:t>
            </a:r>
            <a:r>
              <a:rPr lang="en-US" altLang="ko-KR" sz="1400" dirty="0"/>
              <a:t>;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public Computer(Monitor </a:t>
            </a:r>
            <a:r>
              <a:rPr lang="en-US" altLang="ko-KR" sz="1400" dirty="0" err="1"/>
              <a:t>monitor</a:t>
            </a:r>
            <a:r>
              <a:rPr lang="en-US" altLang="ko-KR" sz="1400" dirty="0"/>
              <a:t>, Keyboard </a:t>
            </a:r>
            <a:r>
              <a:rPr lang="en-US" altLang="ko-KR" sz="1400" dirty="0" err="1"/>
              <a:t>keyboard</a:t>
            </a:r>
            <a:r>
              <a:rPr lang="en-US" altLang="ko-KR" sz="1400" dirty="0"/>
              <a:t>, Body body) {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this.monitor</a:t>
            </a:r>
            <a:r>
              <a:rPr lang="en-US" altLang="ko-KR" sz="1400" dirty="0"/>
              <a:t> = monitor;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this.keyboard</a:t>
            </a:r>
            <a:r>
              <a:rPr lang="en-US" altLang="ko-KR" sz="1400" dirty="0"/>
              <a:t> = keyboard;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this.body</a:t>
            </a:r>
            <a:r>
              <a:rPr lang="en-US" altLang="ko-KR" sz="1400" dirty="0"/>
              <a:t> = body;</a:t>
            </a:r>
          </a:p>
          <a:p>
            <a:r>
              <a:rPr lang="en-US" altLang="ko-KR" sz="1400" dirty="0"/>
              <a:t>    }</a:t>
            </a:r>
          </a:p>
          <a:p>
            <a:endParaRPr lang="en-US" altLang="ko-KR" sz="1400" dirty="0"/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355471-FCEE-4D78-8F4D-8C4CB819DEB8}"/>
              </a:ext>
            </a:extLst>
          </p:cNvPr>
          <p:cNvSpPr txBox="1"/>
          <p:nvPr/>
        </p:nvSpPr>
        <p:spPr>
          <a:xfrm>
            <a:off x="6445188" y="346229"/>
            <a:ext cx="245099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public class Monitor {</a:t>
            </a:r>
          </a:p>
          <a:p>
            <a:r>
              <a:rPr lang="en-US" altLang="ko-KR" dirty="0"/>
              <a:t>    ….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99AEF2-C49E-491A-A4D8-3860A5511700}"/>
              </a:ext>
            </a:extLst>
          </p:cNvPr>
          <p:cNvSpPr txBox="1"/>
          <p:nvPr/>
        </p:nvSpPr>
        <p:spPr>
          <a:xfrm>
            <a:off x="9288247" y="258932"/>
            <a:ext cx="259539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public class Keyboard {</a:t>
            </a:r>
          </a:p>
          <a:p>
            <a:r>
              <a:rPr lang="en-US" altLang="ko-KR" dirty="0"/>
              <a:t>    ….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AEF4A-C71C-4BF4-B247-40BAF24357BD}"/>
              </a:ext>
            </a:extLst>
          </p:cNvPr>
          <p:cNvSpPr txBox="1"/>
          <p:nvPr/>
        </p:nvSpPr>
        <p:spPr>
          <a:xfrm>
            <a:off x="6445188" y="1623845"/>
            <a:ext cx="214033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public class Body {</a:t>
            </a:r>
          </a:p>
          <a:p>
            <a:r>
              <a:rPr lang="en-US" altLang="ko-KR" dirty="0"/>
              <a:t>    ….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6C2089-5935-4BB4-871E-CB730F8AC148}"/>
              </a:ext>
            </a:extLst>
          </p:cNvPr>
          <p:cNvSpPr txBox="1"/>
          <p:nvPr/>
        </p:nvSpPr>
        <p:spPr>
          <a:xfrm>
            <a:off x="6274826" y="4757445"/>
            <a:ext cx="584615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    Monitor mon = new Monitor();</a:t>
            </a:r>
          </a:p>
          <a:p>
            <a:r>
              <a:rPr lang="en-US" altLang="ko-KR" dirty="0"/>
              <a:t>    Keyboard key = new Keyboard();</a:t>
            </a:r>
          </a:p>
          <a:p>
            <a:r>
              <a:rPr lang="en-US" altLang="ko-KR" dirty="0"/>
              <a:t>    Body </a:t>
            </a:r>
            <a:r>
              <a:rPr lang="en-US" altLang="ko-KR" dirty="0" err="1"/>
              <a:t>body</a:t>
            </a:r>
            <a:r>
              <a:rPr lang="en-US" altLang="ko-KR" dirty="0"/>
              <a:t> = new Body();</a:t>
            </a:r>
          </a:p>
          <a:p>
            <a:r>
              <a:rPr lang="en-US" altLang="ko-KR" dirty="0"/>
              <a:t>    Computer comp = new Computer(mon, key, body);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8957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집합과 합성 연관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73693"/>
            <a:ext cx="10515600" cy="4703270"/>
          </a:xfrm>
        </p:spPr>
        <p:txBody>
          <a:bodyPr>
            <a:normAutofit/>
          </a:bodyPr>
          <a:lstStyle/>
          <a:p>
            <a:r>
              <a:rPr lang="ko-KR" altLang="en-US" dirty="0"/>
              <a:t>합성 연관</a:t>
            </a:r>
            <a:endParaRPr lang="en-US" altLang="ko-KR" dirty="0"/>
          </a:p>
          <a:p>
            <a:pPr lvl="1"/>
            <a:r>
              <a:rPr lang="ko-KR" altLang="en-US" dirty="0"/>
              <a:t>집합 연관과 같으나 전체 개념의 클래스의 인스턴스가 삭제 될 때 부분 개념도 삭제</a:t>
            </a:r>
            <a:r>
              <a:rPr lang="en-US" altLang="ko-KR" dirty="0"/>
              <a:t>(</a:t>
            </a:r>
            <a:r>
              <a:rPr lang="ko-KR" altLang="en-US" dirty="0"/>
              <a:t>공동운명체</a:t>
            </a:r>
            <a:r>
              <a:rPr lang="en-US" altLang="ko-KR" dirty="0"/>
              <a:t>)</a:t>
            </a: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1949D21-91EC-41C5-9676-15112036F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80" y="2802738"/>
            <a:ext cx="7370338" cy="93610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B2E625E-295C-4A98-B324-8F45B9AB2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10012"/>
            <a:ext cx="54006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926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D0F198-7B65-40EA-B0F3-3D01DAB8E283}"/>
              </a:ext>
            </a:extLst>
          </p:cNvPr>
          <p:cNvSpPr txBox="1"/>
          <p:nvPr/>
        </p:nvSpPr>
        <p:spPr>
          <a:xfrm>
            <a:off x="1134424" y="3003119"/>
            <a:ext cx="3316292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public class Computer {</a:t>
            </a:r>
          </a:p>
          <a:p>
            <a:r>
              <a:rPr lang="en-US" altLang="ko-KR" sz="1400" dirty="0"/>
              <a:t>    private Monitor </a:t>
            </a:r>
            <a:r>
              <a:rPr lang="en-US" altLang="ko-KR" sz="1400" dirty="0" err="1"/>
              <a:t>monitor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    private Keyboard </a:t>
            </a:r>
            <a:r>
              <a:rPr lang="en-US" altLang="ko-KR" sz="1400" dirty="0" err="1"/>
              <a:t>keyboard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    private Body </a:t>
            </a:r>
            <a:r>
              <a:rPr lang="en-US" altLang="ko-KR" sz="1400" dirty="0" err="1"/>
              <a:t>body</a:t>
            </a:r>
            <a:r>
              <a:rPr lang="en-US" altLang="ko-KR" sz="1400" dirty="0"/>
              <a:t>;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public Computer() {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this.monitor</a:t>
            </a:r>
            <a:r>
              <a:rPr lang="en-US" altLang="ko-KR" sz="1400" dirty="0"/>
              <a:t> = new Monitor();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this.keyboard</a:t>
            </a:r>
            <a:r>
              <a:rPr lang="en-US" altLang="ko-KR" sz="1400" dirty="0"/>
              <a:t> = new Keyboard();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this.body</a:t>
            </a:r>
            <a:r>
              <a:rPr lang="en-US" altLang="ko-KR" sz="1400" dirty="0"/>
              <a:t> = new Body();</a:t>
            </a:r>
          </a:p>
          <a:p>
            <a:r>
              <a:rPr lang="en-US" altLang="ko-KR" sz="1400" dirty="0"/>
              <a:t>    }</a:t>
            </a:r>
          </a:p>
          <a:p>
            <a:endParaRPr lang="en-US" altLang="ko-KR" sz="1400" dirty="0"/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355471-FCEE-4D78-8F4D-8C4CB819DEB8}"/>
              </a:ext>
            </a:extLst>
          </p:cNvPr>
          <p:cNvSpPr txBox="1"/>
          <p:nvPr/>
        </p:nvSpPr>
        <p:spPr>
          <a:xfrm>
            <a:off x="6445188" y="346229"/>
            <a:ext cx="245099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public class Monitor {</a:t>
            </a:r>
          </a:p>
          <a:p>
            <a:r>
              <a:rPr lang="en-US" altLang="ko-KR" dirty="0"/>
              <a:t>    ….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99AEF2-C49E-491A-A4D8-3860A5511700}"/>
              </a:ext>
            </a:extLst>
          </p:cNvPr>
          <p:cNvSpPr txBox="1"/>
          <p:nvPr/>
        </p:nvSpPr>
        <p:spPr>
          <a:xfrm>
            <a:off x="9288247" y="258932"/>
            <a:ext cx="259539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public class Keyboard {</a:t>
            </a:r>
          </a:p>
          <a:p>
            <a:r>
              <a:rPr lang="en-US" altLang="ko-KR" dirty="0"/>
              <a:t>    ….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AEF4A-C71C-4BF4-B247-40BAF24357BD}"/>
              </a:ext>
            </a:extLst>
          </p:cNvPr>
          <p:cNvSpPr txBox="1"/>
          <p:nvPr/>
        </p:nvSpPr>
        <p:spPr>
          <a:xfrm>
            <a:off x="6445188" y="1623845"/>
            <a:ext cx="214033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public class Body {</a:t>
            </a:r>
          </a:p>
          <a:p>
            <a:r>
              <a:rPr lang="en-US" altLang="ko-KR" dirty="0"/>
              <a:t>    ….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6C2089-5935-4BB4-871E-CB730F8AC148}"/>
              </a:ext>
            </a:extLst>
          </p:cNvPr>
          <p:cNvSpPr txBox="1"/>
          <p:nvPr/>
        </p:nvSpPr>
        <p:spPr>
          <a:xfrm>
            <a:off x="6445188" y="4473360"/>
            <a:ext cx="429091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    Computer comp = new Computer();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B312EF4-3495-4973-8DE5-4913CF811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572" y="183009"/>
            <a:ext cx="3899134" cy="226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817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4735EF-6A96-4661-8D14-D290960D5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연관 </a:t>
            </a:r>
            <a:r>
              <a:rPr lang="en-US" altLang="ko-KR" dirty="0"/>
              <a:t>vs </a:t>
            </a:r>
            <a:r>
              <a:rPr lang="ko-KR" altLang="en-US" dirty="0"/>
              <a:t>집합 </a:t>
            </a:r>
            <a:r>
              <a:rPr lang="en-US" altLang="ko-KR" dirty="0"/>
              <a:t>vs </a:t>
            </a:r>
            <a:r>
              <a:rPr lang="ko-KR" altLang="en-US" dirty="0"/>
              <a:t>합성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04D55B-B253-402A-A985-FCAB803F0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어느 것을 사용해야 하는가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시스템의 배경과 사용 의도에 따라 결정된다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8531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일반화</a:t>
            </a:r>
            <a:r>
              <a:rPr lang="en-US" altLang="ko-KR" dirty="0"/>
              <a:t>(Generalization)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92457" y="1482571"/>
            <a:ext cx="11168109" cy="46943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한 클래스가 다른 클래스를 포함하는 상위 개념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상속 관계</a:t>
            </a:r>
            <a:r>
              <a:rPr lang="en-US" altLang="ko-KR" dirty="0"/>
              <a:t>(is-a </a:t>
            </a:r>
            <a:r>
              <a:rPr lang="ko-KR" altLang="en-US" dirty="0"/>
              <a:t>관계</a:t>
            </a:r>
            <a:r>
              <a:rPr lang="en-US" altLang="ko-KR" dirty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슈퍼클래스와 서브클래스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클래스의 속성과 동작을 공유하는 점과 다른 점이 동시에 있을 때</a:t>
            </a:r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5" name="_x69912432" descr="DRW000012b42ea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9059" y="4825787"/>
            <a:ext cx="4366839" cy="1368332"/>
          </a:xfrm>
          <a:prstGeom prst="rect">
            <a:avLst/>
          </a:prstGeom>
          <a:noFill/>
        </p:spPr>
      </p:pic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7" name="_x71471840" descr="DRW000012b42ea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8274" y="4027382"/>
            <a:ext cx="4582292" cy="26960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5C3EAE-ACF8-4C72-964B-EB0D830A1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5504"/>
          </a:xfrm>
        </p:spPr>
        <p:txBody>
          <a:bodyPr/>
          <a:lstStyle/>
          <a:p>
            <a:r>
              <a:rPr lang="ko-KR" altLang="en-US" dirty="0"/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AEFCB4-2CEA-445C-9E82-4221A6C73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116835"/>
          </a:xfrm>
        </p:spPr>
        <p:txBody>
          <a:bodyPr/>
          <a:lstStyle/>
          <a:p>
            <a:r>
              <a:rPr lang="ko-KR" altLang="en-US" dirty="0"/>
              <a:t>시스템 빌딩 블록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시스템과 클래스</a:t>
            </a:r>
            <a:endParaRPr lang="en-US" altLang="ko-KR" dirty="0"/>
          </a:p>
          <a:p>
            <a:pPr lvl="1"/>
            <a:r>
              <a:rPr lang="ko-KR" altLang="en-US" dirty="0"/>
              <a:t>시스템은 이를 이루는 클래스로 구분해서 표현이 가능하다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클래스 다이어그램은 시스템의 내부 설계도이다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6EB81E-4F6C-44BD-A72D-32DF75C6C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5978"/>
            <a:ext cx="3173860" cy="300980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680BFA5-EBDD-4692-81AD-144DC4161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060" y="1905978"/>
            <a:ext cx="3016837" cy="297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242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F6B1BB0-F5DD-4B54-AD90-FC5443E62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203724"/>
            <a:ext cx="5286375" cy="2952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649E3A-CF78-4CFA-A14D-C6605DB4A058}"/>
              </a:ext>
            </a:extLst>
          </p:cNvPr>
          <p:cNvSpPr txBox="1"/>
          <p:nvPr/>
        </p:nvSpPr>
        <p:spPr>
          <a:xfrm>
            <a:off x="7679184" y="381740"/>
            <a:ext cx="349416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public class Product {</a:t>
            </a:r>
          </a:p>
          <a:p>
            <a:r>
              <a:rPr lang="en-US" altLang="ko-KR" dirty="0"/>
              <a:t>    protected int </a:t>
            </a:r>
            <a:r>
              <a:rPr lang="en-US" altLang="ko-KR" dirty="0" err="1"/>
              <a:t>productID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protected String title;</a:t>
            </a:r>
          </a:p>
          <a:p>
            <a:r>
              <a:rPr lang="en-US" altLang="ko-KR" dirty="0"/>
              <a:t>    protected String copyright;</a:t>
            </a:r>
          </a:p>
          <a:p>
            <a:r>
              <a:rPr lang="en-US" altLang="ko-KR" dirty="0"/>
              <a:t>    protected float </a:t>
            </a:r>
            <a:r>
              <a:rPr lang="en-US" altLang="ko-KR" dirty="0" err="1"/>
              <a:t>unitPrice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protected String description;</a:t>
            </a:r>
          </a:p>
          <a:p>
            <a:r>
              <a:rPr lang="en-US" altLang="ko-KR" dirty="0"/>
              <a:t>    …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83EDF7-1909-44D5-B505-30C40F8EDD04}"/>
              </a:ext>
            </a:extLst>
          </p:cNvPr>
          <p:cNvSpPr txBox="1"/>
          <p:nvPr/>
        </p:nvSpPr>
        <p:spPr>
          <a:xfrm>
            <a:off x="605439" y="3429000"/>
            <a:ext cx="47287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public class </a:t>
            </a:r>
            <a:r>
              <a:rPr lang="en-US" altLang="ko-KR" dirty="0" err="1"/>
              <a:t>BookProduct</a:t>
            </a:r>
            <a:r>
              <a:rPr lang="en-US" altLang="ko-KR" dirty="0"/>
              <a:t> extends Product {</a:t>
            </a:r>
          </a:p>
          <a:p>
            <a:r>
              <a:rPr lang="en-US" altLang="ko-KR" dirty="0"/>
              <a:t>    private String </a:t>
            </a:r>
            <a:r>
              <a:rPr lang="en-US" altLang="ko-KR" dirty="0" err="1"/>
              <a:t>bookNumber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private String subtitle;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2BDA9F-723D-4BB2-A8A4-27DBF21589A5}"/>
              </a:ext>
            </a:extLst>
          </p:cNvPr>
          <p:cNvSpPr txBox="1"/>
          <p:nvPr/>
        </p:nvSpPr>
        <p:spPr>
          <a:xfrm>
            <a:off x="578204" y="4629329"/>
            <a:ext cx="52522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public class </a:t>
            </a:r>
            <a:r>
              <a:rPr lang="en-US" altLang="ko-KR" dirty="0" err="1"/>
              <a:t>RecordingProduct</a:t>
            </a:r>
            <a:r>
              <a:rPr lang="en-US" altLang="ko-KR" dirty="0"/>
              <a:t> extends Product {</a:t>
            </a:r>
          </a:p>
          <a:p>
            <a:r>
              <a:rPr lang="en-US" altLang="ko-KR" dirty="0"/>
              <a:t>    private float </a:t>
            </a:r>
            <a:r>
              <a:rPr lang="en-US" altLang="ko-KR" dirty="0" err="1"/>
              <a:t>runningTime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E02CED-EA19-46F8-B76D-B0991CDE591D}"/>
              </a:ext>
            </a:extLst>
          </p:cNvPr>
          <p:cNvSpPr txBox="1"/>
          <p:nvPr/>
        </p:nvSpPr>
        <p:spPr>
          <a:xfrm>
            <a:off x="605439" y="5640519"/>
            <a:ext cx="5110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public class </a:t>
            </a:r>
            <a:r>
              <a:rPr lang="en-US" altLang="ko-KR" dirty="0" err="1"/>
              <a:t>SoftwareProduct</a:t>
            </a:r>
            <a:r>
              <a:rPr lang="en-US" altLang="ko-KR" dirty="0"/>
              <a:t> extends Product {</a:t>
            </a:r>
          </a:p>
          <a:p>
            <a:r>
              <a:rPr lang="en-US" altLang="ko-KR" dirty="0"/>
              <a:t>    private String </a:t>
            </a:r>
            <a:r>
              <a:rPr lang="en-US" altLang="ko-KR" dirty="0" err="1"/>
              <a:t>productionVersion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7A913D-2C36-4E45-80A2-31A2AB1A4E80}"/>
              </a:ext>
            </a:extLst>
          </p:cNvPr>
          <p:cNvSpPr txBox="1"/>
          <p:nvPr/>
        </p:nvSpPr>
        <p:spPr>
          <a:xfrm>
            <a:off x="7341833" y="3604334"/>
            <a:ext cx="469314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BookProduct</a:t>
            </a:r>
            <a:r>
              <a:rPr lang="en-US" altLang="ko-KR" dirty="0"/>
              <a:t> bp = new </a:t>
            </a:r>
            <a:r>
              <a:rPr lang="en-US" altLang="ko-KR" dirty="0" err="1"/>
              <a:t>BookProduct</a:t>
            </a:r>
            <a:r>
              <a:rPr lang="en-US" altLang="ko-KR" dirty="0"/>
              <a:t>();</a:t>
            </a:r>
          </a:p>
          <a:p>
            <a:endParaRPr lang="en-US" altLang="ko-KR" dirty="0"/>
          </a:p>
          <a:p>
            <a:r>
              <a:rPr lang="en-US" altLang="ko-KR" dirty="0"/>
              <a:t>    Product pd1 = new </a:t>
            </a:r>
            <a:r>
              <a:rPr lang="en-US" altLang="ko-KR" dirty="0" err="1"/>
              <a:t>BookProduct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Product pd2 = new </a:t>
            </a:r>
            <a:r>
              <a:rPr lang="en-US" altLang="ko-KR" dirty="0" err="1"/>
              <a:t>RecordingProduct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Product pd3 = new </a:t>
            </a:r>
            <a:r>
              <a:rPr lang="en-US" altLang="ko-KR" dirty="0" err="1"/>
              <a:t>SoftwareProduct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…</a:t>
            </a:r>
          </a:p>
          <a:p>
            <a:r>
              <a:rPr lang="en-US" altLang="ko-KR" dirty="0"/>
              <a:t>    …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4331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7ACC11-90A9-459C-BE1C-0E2C81C5B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의존</a:t>
            </a:r>
            <a:r>
              <a:rPr lang="en-US" altLang="ko-KR" dirty="0"/>
              <a:t>(Dependency)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CC6FDF-B2B7-4ECC-8EB7-8A241A5A4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ko-KR" altLang="en-US" dirty="0"/>
              <a:t>연관</a:t>
            </a:r>
            <a:r>
              <a:rPr lang="en-US" altLang="ko-KR" dirty="0"/>
              <a:t>, </a:t>
            </a:r>
            <a:r>
              <a:rPr lang="ko-KR" altLang="en-US" dirty="0"/>
              <a:t>일반화</a:t>
            </a:r>
            <a:r>
              <a:rPr lang="en-US" altLang="ko-KR" dirty="0"/>
              <a:t>(</a:t>
            </a:r>
            <a:r>
              <a:rPr lang="ko-KR" altLang="en-US" dirty="0"/>
              <a:t>상속</a:t>
            </a:r>
            <a:r>
              <a:rPr lang="en-US" altLang="ko-KR" dirty="0"/>
              <a:t>)</a:t>
            </a:r>
            <a:r>
              <a:rPr lang="ko-KR" altLang="en-US" dirty="0"/>
              <a:t>의 관계로 엮어 있지 않으며</a:t>
            </a:r>
            <a:r>
              <a:rPr lang="en-US" altLang="ko-KR" dirty="0"/>
              <a:t>, </a:t>
            </a:r>
            <a:r>
              <a:rPr lang="ko-KR" altLang="en-US" dirty="0"/>
              <a:t>한 곳이 변경되면 이를 사용하는 다른 곳도 변경해줘야 하는 관계</a:t>
            </a:r>
            <a:endParaRPr lang="en-US" altLang="ko-KR" dirty="0"/>
          </a:p>
          <a:p>
            <a:r>
              <a:rPr lang="ko-KR" altLang="en-US" dirty="0"/>
              <a:t>상대 클래스에서 레퍼런스를 유지하지 않는다는 점에서 연관과는 차이가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6BF3-1AA0-443C-A391-A5F1BCF93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128" y="3933825"/>
            <a:ext cx="6004373" cy="151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93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54F2307-3C29-46C4-A774-2EA91C219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676" y="313674"/>
            <a:ext cx="6004373" cy="15105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32B7DB-1479-43F6-BFC2-FE79B1294775}"/>
              </a:ext>
            </a:extLst>
          </p:cNvPr>
          <p:cNvSpPr txBox="1"/>
          <p:nvPr/>
        </p:nvSpPr>
        <p:spPr>
          <a:xfrm>
            <a:off x="702676" y="2136338"/>
            <a:ext cx="520482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public class Book {</a:t>
            </a:r>
          </a:p>
          <a:p>
            <a:r>
              <a:rPr lang="en-US" altLang="ko-KR" dirty="0"/>
              <a:t>    private float price;</a:t>
            </a:r>
          </a:p>
          <a:p>
            <a:r>
              <a:rPr lang="en-US" altLang="ko-KR" dirty="0"/>
              <a:t>    private String </a:t>
            </a:r>
            <a:r>
              <a:rPr lang="en-US" altLang="ko-KR" dirty="0" err="1"/>
              <a:t>currencyUnit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    ….</a:t>
            </a:r>
          </a:p>
          <a:p>
            <a:r>
              <a:rPr lang="en-US" altLang="ko-KR" dirty="0"/>
              <a:t>    public float </a:t>
            </a:r>
            <a:r>
              <a:rPr lang="en-US" altLang="ko-KR" dirty="0" err="1"/>
              <a:t>getPrice</a:t>
            </a:r>
            <a:r>
              <a:rPr lang="en-US" altLang="ko-KR" dirty="0"/>
              <a:t>(</a:t>
            </a:r>
            <a:r>
              <a:rPr lang="en-US" altLang="ko-KR" dirty="0" err="1"/>
              <a:t>CurrencyExchanger</a:t>
            </a:r>
            <a:r>
              <a:rPr lang="en-US" altLang="ko-KR" dirty="0"/>
              <a:t> </a:t>
            </a:r>
            <a:r>
              <a:rPr lang="en-US" altLang="ko-KR" dirty="0" err="1"/>
              <a:t>ce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        ….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E30087-2493-4516-8A26-F24C6EA7B6EC}"/>
              </a:ext>
            </a:extLst>
          </p:cNvPr>
          <p:cNvSpPr txBox="1"/>
          <p:nvPr/>
        </p:nvSpPr>
        <p:spPr>
          <a:xfrm>
            <a:off x="7528263" y="2136338"/>
            <a:ext cx="359707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public class </a:t>
            </a:r>
            <a:r>
              <a:rPr lang="en-US" altLang="ko-KR" dirty="0" err="1"/>
              <a:t>CurrencyExchanger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    private String from;</a:t>
            </a:r>
          </a:p>
          <a:p>
            <a:r>
              <a:rPr lang="en-US" altLang="ko-KR" dirty="0"/>
              <a:t>    private String to;</a:t>
            </a:r>
          </a:p>
          <a:p>
            <a:endParaRPr lang="en-US" altLang="ko-KR" dirty="0"/>
          </a:p>
          <a:p>
            <a:r>
              <a:rPr lang="en-US" altLang="ko-KR" dirty="0"/>
              <a:t>     ….</a:t>
            </a:r>
          </a:p>
          <a:p>
            <a:endParaRPr lang="en-US" altLang="ko-KR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D739D5-BFE9-4422-9772-12EC6F0C6CFD}"/>
              </a:ext>
            </a:extLst>
          </p:cNvPr>
          <p:cNvSpPr txBox="1"/>
          <p:nvPr/>
        </p:nvSpPr>
        <p:spPr>
          <a:xfrm>
            <a:off x="2645546" y="4900139"/>
            <a:ext cx="70971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public static void main(Sting[]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    Book </a:t>
            </a:r>
            <a:r>
              <a:rPr lang="en-US" altLang="ko-KR" dirty="0" err="1"/>
              <a:t>book</a:t>
            </a:r>
            <a:r>
              <a:rPr lang="en-US" altLang="ko-KR" dirty="0"/>
              <a:t> = new Book(2, “dollar”);</a:t>
            </a:r>
          </a:p>
          <a:p>
            <a:r>
              <a:rPr lang="en-US" altLang="ko-KR" dirty="0"/>
              <a:t>    float price = </a:t>
            </a:r>
            <a:r>
              <a:rPr lang="en-US" altLang="ko-KR" dirty="0" err="1"/>
              <a:t>book.getPrice</a:t>
            </a:r>
            <a:r>
              <a:rPr lang="en-US" altLang="ko-KR" dirty="0"/>
              <a:t>(</a:t>
            </a:r>
            <a:r>
              <a:rPr lang="en-US" altLang="ko-KR" dirty="0" err="1"/>
              <a:t>CurrencyExchanger</a:t>
            </a:r>
            <a:r>
              <a:rPr lang="en-US" altLang="ko-KR" dirty="0"/>
              <a:t>(“dollar”, “won”));</a:t>
            </a:r>
          </a:p>
          <a:p>
            <a:r>
              <a:rPr lang="en-US" altLang="ko-KR" dirty="0"/>
              <a:t>    ….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1401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C12A5-3C1F-45F8-B530-B87D901C8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Rule of Thumb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5C81C2-3220-4DC4-819C-9C91C8F36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관계</a:t>
            </a:r>
            <a:endParaRPr lang="en-US" altLang="ko-KR" dirty="0"/>
          </a:p>
          <a:p>
            <a:pPr lvl="1"/>
            <a:r>
              <a:rPr lang="ko-KR" altLang="en-US" dirty="0"/>
              <a:t>연관</a:t>
            </a:r>
            <a:r>
              <a:rPr lang="en-US" altLang="ko-KR" dirty="0"/>
              <a:t>, </a:t>
            </a:r>
            <a:r>
              <a:rPr lang="ko-KR" altLang="en-US" dirty="0"/>
              <a:t>의존</a:t>
            </a:r>
            <a:r>
              <a:rPr lang="en-US" altLang="ko-KR" dirty="0"/>
              <a:t>, </a:t>
            </a:r>
            <a:r>
              <a:rPr lang="ko-KR" altLang="en-US" dirty="0"/>
              <a:t>일반화 중</a:t>
            </a:r>
            <a:r>
              <a:rPr lang="en-US" altLang="ko-KR" dirty="0"/>
              <a:t> </a:t>
            </a:r>
            <a:r>
              <a:rPr lang="ko-KR" altLang="en-US" dirty="0"/>
              <a:t>무엇을 선택할 것인가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5B54A43-1E05-4860-879D-7E52679A2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873" y="3049625"/>
            <a:ext cx="6628956" cy="218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597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828"/>
          </a:xfrm>
        </p:spPr>
        <p:txBody>
          <a:bodyPr/>
          <a:lstStyle/>
          <a:p>
            <a:r>
              <a:rPr lang="ko-KR" altLang="en-US" dirty="0"/>
              <a:t>오퍼레이션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07363"/>
            <a:ext cx="10515600" cy="4969600"/>
          </a:xfrm>
        </p:spPr>
        <p:txBody>
          <a:bodyPr/>
          <a:lstStyle/>
          <a:p>
            <a:r>
              <a:rPr lang="ko-KR" altLang="en-US" dirty="0"/>
              <a:t>오퍼레이션</a:t>
            </a:r>
            <a:endParaRPr lang="en-US" altLang="ko-KR" dirty="0"/>
          </a:p>
          <a:p>
            <a:pPr lvl="1"/>
            <a:r>
              <a:rPr lang="ko-KR" altLang="en-US" dirty="0"/>
              <a:t>객체가 수행해야 할 행위</a:t>
            </a:r>
            <a:endParaRPr lang="en-US" altLang="ko-KR" dirty="0"/>
          </a:p>
          <a:p>
            <a:pPr lvl="2"/>
            <a:r>
              <a:rPr lang="ko-KR" altLang="en-US" dirty="0"/>
              <a:t>객체를 생성하고 소멸시키고</a:t>
            </a:r>
            <a:endParaRPr lang="en-US" altLang="ko-KR" dirty="0"/>
          </a:p>
          <a:p>
            <a:pPr lvl="2"/>
            <a:r>
              <a:rPr lang="ko-KR" altLang="en-US" dirty="0"/>
              <a:t>속성을 접근하고</a:t>
            </a:r>
            <a:endParaRPr lang="en-US" altLang="ko-KR" dirty="0"/>
          </a:p>
          <a:p>
            <a:pPr lvl="2"/>
            <a:r>
              <a:rPr lang="ko-KR" altLang="en-US" dirty="0"/>
              <a:t>연관을 짓고 </a:t>
            </a:r>
            <a:endParaRPr lang="en-US" altLang="ko-KR" dirty="0"/>
          </a:p>
          <a:p>
            <a:pPr lvl="2"/>
            <a:r>
              <a:rPr lang="ko-KR" altLang="en-US" dirty="0"/>
              <a:t>조건에 의하여 선택</a:t>
            </a:r>
            <a:r>
              <a:rPr lang="en-US" altLang="ko-KR" dirty="0"/>
              <a:t>, </a:t>
            </a:r>
            <a:r>
              <a:rPr lang="ko-KR" altLang="en-US" dirty="0"/>
              <a:t>반복 처리하고 자료를 변환시킴</a:t>
            </a:r>
            <a:endParaRPr lang="en-US" altLang="ko-KR" dirty="0"/>
          </a:p>
          <a:p>
            <a:r>
              <a:rPr lang="ko-KR" altLang="en-US" dirty="0"/>
              <a:t>다른 객체와 </a:t>
            </a:r>
            <a:r>
              <a:rPr lang="ko-KR" altLang="en-US" dirty="0" err="1"/>
              <a:t>협력하에</a:t>
            </a:r>
            <a:r>
              <a:rPr lang="ko-KR" altLang="en-US" dirty="0"/>
              <a:t> 이루어지는 경우가 많음</a:t>
            </a:r>
            <a:endParaRPr lang="en-US" altLang="ko-KR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11F983-4C9E-4C46-A70F-DE97E420A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7453" y="3410767"/>
            <a:ext cx="3554547" cy="308210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객체 생성과 속성 접근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ko-KR" altLang="en-US"/>
              <a:t>기본적인 오퍼레이션</a:t>
            </a:r>
            <a:endParaRPr lang="en-US" altLang="ko-KR"/>
          </a:p>
          <a:p>
            <a:pPr lvl="1" eaLnBrk="1" hangingPunct="1">
              <a:lnSpc>
                <a:spcPct val="120000"/>
              </a:lnSpc>
            </a:pPr>
            <a:r>
              <a:rPr lang="ko-KR" altLang="en-US"/>
              <a:t>정보은닉 때문에 감추어진 것을 접근할 수 있도록 도와줌</a:t>
            </a:r>
            <a:r>
              <a:rPr lang="en-US" altLang="ko-KR"/>
              <a:t>.</a:t>
            </a:r>
            <a:endParaRPr lang="en-US" altLang="ko-KR" dirty="0"/>
          </a:p>
          <a:p>
            <a:pPr lvl="1" eaLnBrk="1" hangingPunct="1">
              <a:lnSpc>
                <a:spcPct val="120000"/>
              </a:lnSpc>
            </a:pPr>
            <a:endParaRPr lang="en-US" altLang="ko-KR" dirty="0"/>
          </a:p>
          <a:p>
            <a:pPr lvl="1" eaLnBrk="1" hangingPunct="1">
              <a:lnSpc>
                <a:spcPct val="120000"/>
              </a:lnSpc>
            </a:pPr>
            <a:endParaRPr lang="en-US" altLang="ko-KR" dirty="0"/>
          </a:p>
          <a:p>
            <a:pPr lvl="1" eaLnBrk="1" hangingPunct="1">
              <a:lnSpc>
                <a:spcPct val="120000"/>
              </a:lnSpc>
            </a:pPr>
            <a:endParaRPr lang="en-US" altLang="ko-KR" dirty="0"/>
          </a:p>
          <a:p>
            <a:pPr lvl="1" eaLnBrk="1" hangingPunct="1">
              <a:lnSpc>
                <a:spcPct val="120000"/>
              </a:lnSpc>
            </a:pPr>
            <a:endParaRPr lang="en-US" altLang="ko-KR" dirty="0"/>
          </a:p>
          <a:p>
            <a:pPr lvl="1" eaLnBrk="1" hangingPunct="1">
              <a:lnSpc>
                <a:spcPct val="120000"/>
              </a:lnSpc>
            </a:pPr>
            <a:endParaRPr lang="en-US" altLang="ko-KR" dirty="0"/>
          </a:p>
          <a:p>
            <a:pPr lvl="1" eaLnBrk="1" hangingPunct="1">
              <a:lnSpc>
                <a:spcPct val="120000"/>
              </a:lnSpc>
            </a:pPr>
            <a:endParaRPr lang="en-US" altLang="ko-KR" dirty="0"/>
          </a:p>
          <a:p>
            <a:pPr lvl="1" eaLnBrk="1" hangingPunct="1">
              <a:lnSpc>
                <a:spcPct val="120000"/>
              </a:lnSpc>
              <a:buNone/>
            </a:pP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1378464" y="3076521"/>
          <a:ext cx="6929486" cy="2857518"/>
        </p:xfrm>
        <a:graphic>
          <a:graphicData uri="http://schemas.openxmlformats.org/drawingml/2006/table">
            <a:tbl>
              <a:tblPr/>
              <a:tblGrid>
                <a:gridCol w="1653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6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66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오퍼레이션 타입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F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오퍼레이션 정의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F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09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객체 생성자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Customer(InternetAddress i, PersonalName p, MailingAddress m, TelephoneNumber t) </a:t>
                      </a:r>
                      <a:endParaRPr lang="en-US" sz="140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6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속성 쓰기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putShippingAddress(MailingAddress m)</a:t>
                      </a:r>
                      <a:endParaRPr lang="en-US" sz="140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6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속성 읽기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getShippingAddress(); MailingAddress</a:t>
                      </a:r>
                      <a:endParaRPr lang="en-US" sz="140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6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객체 소멸자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~Customer()</a:t>
                      </a:r>
                      <a:endParaRPr lang="en-US" sz="1400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조건 체크와 탐색</a:t>
            </a:r>
            <a:r>
              <a:rPr lang="en-US" altLang="ko-KR"/>
              <a:t>, </a:t>
            </a:r>
            <a:r>
              <a:rPr lang="ko-KR" altLang="en-US"/>
              <a:t>조작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64816"/>
            <a:ext cx="10515600" cy="4712147"/>
          </a:xfrm>
        </p:spPr>
        <p:txBody>
          <a:bodyPr/>
          <a:lstStyle/>
          <a:p>
            <a:r>
              <a:rPr lang="ko-KR" altLang="en-US" dirty="0"/>
              <a:t>조건 체크</a:t>
            </a:r>
            <a:endParaRPr lang="en-US" altLang="ko-KR" dirty="0"/>
          </a:p>
          <a:p>
            <a:pPr lvl="1"/>
            <a:r>
              <a:rPr lang="ko-KR" altLang="en-US" dirty="0"/>
              <a:t>객체가 가지는 속성값이 특정한 값인지 체크하는 작업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탐색과 조작</a:t>
            </a: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431730" y="2462183"/>
          <a:ext cx="6929486" cy="1928828"/>
        </p:xfrm>
        <a:graphic>
          <a:graphicData uri="http://schemas.openxmlformats.org/drawingml/2006/table">
            <a:tbl>
              <a:tblPr/>
              <a:tblGrid>
                <a:gridCol w="1653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6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2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오퍼레이션 타입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F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오퍼레이션 정의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F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2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속성값 체크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IsPurchaseMade(int p) </a:t>
                      </a:r>
                      <a:endParaRPr lang="en-US" sz="140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2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속성값 체크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IsNullPhone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()</a:t>
                      </a:r>
                      <a:endParaRPr lang="en-US" sz="1400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2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속성값 체크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IsNullShippingAddress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()</a:t>
                      </a:r>
                      <a:endParaRPr lang="en-US" sz="1400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1402138" y="4944862"/>
          <a:ext cx="6786610" cy="1777947"/>
        </p:xfrm>
        <a:graphic>
          <a:graphicData uri="http://schemas.openxmlformats.org/drawingml/2006/table">
            <a:tbl>
              <a:tblPr/>
              <a:tblGrid>
                <a:gridCol w="1619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4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오퍼레이션 타입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F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오퍼레이션 정의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F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48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탐색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getAllOrders() </a:t>
                      </a:r>
                      <a:endParaRPr lang="en-US" sz="140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8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탐색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getOrders(Date d)</a:t>
                      </a:r>
                      <a:endParaRPr lang="en-US" sz="140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48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조작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makeOrder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()</a:t>
                      </a:r>
                      <a:endParaRPr lang="en-US" sz="1400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입출력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객체 안에 값을 외부에서 입력 받아 저장</a:t>
            </a:r>
            <a:endParaRPr lang="en-US" altLang="ko-KR"/>
          </a:p>
          <a:p>
            <a:r>
              <a:rPr lang="ko-KR" altLang="en-US"/>
              <a:t>객체 안의 값을 화면이나 프린터에 보내야 하는 경우</a:t>
            </a:r>
            <a:r>
              <a:rPr lang="en-US" altLang="ko-KR" dirty="0"/>
              <a:t>	</a:t>
            </a:r>
          </a:p>
          <a:p>
            <a:pPr>
              <a:buNone/>
            </a:pPr>
            <a:endParaRPr lang="ko-KR" altLang="en-US" dirty="0"/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130554" y="3001391"/>
          <a:ext cx="7572428" cy="2428892"/>
        </p:xfrm>
        <a:graphic>
          <a:graphicData uri="http://schemas.openxmlformats.org/drawingml/2006/table">
            <a:tbl>
              <a:tblPr/>
              <a:tblGrid>
                <a:gridCol w="1806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5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5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오퍼레이션 타입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F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오퍼레이션 정의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F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32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입력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setCustomer(InternetAddress i, PersonalName p, MailingAddress m, TelephoneNumber t) </a:t>
                      </a:r>
                      <a:endParaRPr lang="en-US" sz="140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5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출력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showCustomer()</a:t>
                      </a:r>
                      <a:endParaRPr lang="en-US" sz="140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85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출력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showPurchaseMade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()</a:t>
                      </a:r>
                      <a:endParaRPr lang="en-US" sz="1400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0315" y="1606858"/>
            <a:ext cx="11043821" cy="4886017"/>
          </a:xfrm>
        </p:spPr>
        <p:txBody>
          <a:bodyPr>
            <a:normAutofit fontScale="92500"/>
          </a:bodyPr>
          <a:lstStyle/>
          <a:p>
            <a:pPr marL="457200" indent="-457200"/>
            <a:r>
              <a:rPr lang="ko-KR" altLang="en-US" dirty="0"/>
              <a:t>클래스</a:t>
            </a:r>
            <a:endParaRPr lang="en-US" altLang="ko-KR" dirty="0"/>
          </a:p>
          <a:p>
            <a:pPr marL="847725" lvl="1" indent="-457200"/>
            <a:r>
              <a:rPr lang="ko-KR" altLang="en-US" dirty="0"/>
              <a:t>시스템이 처리해야할 자료와 그 자료와 관련된 오퍼레이션을 정의한 작은 모듈</a:t>
            </a:r>
            <a:endParaRPr lang="en-US" altLang="ko-KR" dirty="0"/>
          </a:p>
          <a:p>
            <a:pPr marL="457200" indent="-457200"/>
            <a:endParaRPr lang="en-US" altLang="ko-KR" dirty="0"/>
          </a:p>
          <a:p>
            <a:pPr marL="457200" indent="-457200"/>
            <a:endParaRPr lang="en-US" altLang="ko-KR" dirty="0"/>
          </a:p>
          <a:p>
            <a:pPr marL="847725" lvl="1" indent="-457200"/>
            <a:endParaRPr lang="en-US" altLang="ko-KR" dirty="0"/>
          </a:p>
          <a:p>
            <a:pPr marL="847725" lvl="1" indent="-457200"/>
            <a:endParaRPr lang="en-US" altLang="ko-KR" dirty="0"/>
          </a:p>
          <a:p>
            <a:pPr marL="457200" indent="-457200"/>
            <a:r>
              <a:rPr lang="ko-KR" altLang="en-US" dirty="0"/>
              <a:t>클래스가 될 수 있는 것</a:t>
            </a:r>
            <a:endParaRPr lang="en-US" altLang="ko-KR" dirty="0"/>
          </a:p>
          <a:p>
            <a:pPr marL="847725" lvl="1" indent="-457200"/>
            <a:r>
              <a:rPr lang="ko-KR" altLang="en-US" dirty="0"/>
              <a:t>사물 </a:t>
            </a:r>
            <a:r>
              <a:rPr lang="en-US" altLang="ko-KR" dirty="0"/>
              <a:t>– </a:t>
            </a:r>
            <a:r>
              <a:rPr lang="ko-KR" altLang="en-US" dirty="0"/>
              <a:t>항공기</a:t>
            </a:r>
            <a:r>
              <a:rPr lang="en-US" altLang="ko-KR" dirty="0"/>
              <a:t>, </a:t>
            </a:r>
            <a:r>
              <a:rPr lang="ko-KR" altLang="en-US" dirty="0"/>
              <a:t>책</a:t>
            </a:r>
            <a:r>
              <a:rPr lang="en-US" altLang="ko-KR" dirty="0"/>
              <a:t>, </a:t>
            </a:r>
            <a:r>
              <a:rPr lang="ko-KR" altLang="en-US" dirty="0"/>
              <a:t>엔진</a:t>
            </a:r>
            <a:r>
              <a:rPr lang="en-US" altLang="ko-KR" dirty="0"/>
              <a:t>, </a:t>
            </a:r>
            <a:r>
              <a:rPr lang="ko-KR" altLang="en-US" dirty="0"/>
              <a:t>핵반응기</a:t>
            </a:r>
            <a:r>
              <a:rPr lang="en-US" altLang="ko-KR" dirty="0"/>
              <a:t>, </a:t>
            </a:r>
            <a:r>
              <a:rPr lang="ko-KR" altLang="en-US" dirty="0"/>
              <a:t>애완견</a:t>
            </a:r>
            <a:r>
              <a:rPr lang="en-US" altLang="ko-KR" dirty="0"/>
              <a:t>, </a:t>
            </a:r>
            <a:r>
              <a:rPr lang="ko-KR" altLang="en-US" dirty="0"/>
              <a:t>국립공원</a:t>
            </a:r>
            <a:r>
              <a:rPr lang="en-US" altLang="ko-KR" dirty="0"/>
              <a:t>, </a:t>
            </a:r>
            <a:r>
              <a:rPr lang="ko-KR" altLang="en-US" dirty="0"/>
              <a:t>경마</a:t>
            </a:r>
            <a:r>
              <a:rPr lang="en-US" altLang="ko-KR" dirty="0"/>
              <a:t>, </a:t>
            </a:r>
            <a:r>
              <a:rPr lang="ko-KR" altLang="en-US" dirty="0"/>
              <a:t>운송수단</a:t>
            </a:r>
            <a:r>
              <a:rPr lang="en-US" altLang="ko-KR" dirty="0"/>
              <a:t>, …</a:t>
            </a:r>
          </a:p>
          <a:p>
            <a:pPr marL="847725" lvl="1" indent="-457200"/>
            <a:r>
              <a:rPr lang="ko-KR" altLang="en-US" dirty="0"/>
              <a:t>역할 </a:t>
            </a:r>
            <a:r>
              <a:rPr lang="en-US" altLang="ko-KR" dirty="0"/>
              <a:t>– </a:t>
            </a:r>
            <a:r>
              <a:rPr lang="ko-KR" altLang="en-US" dirty="0"/>
              <a:t>의사</a:t>
            </a:r>
            <a:r>
              <a:rPr lang="en-US" altLang="ko-KR" dirty="0"/>
              <a:t>, </a:t>
            </a:r>
            <a:r>
              <a:rPr lang="ko-KR" altLang="en-US" dirty="0"/>
              <a:t>배송직원</a:t>
            </a:r>
            <a:r>
              <a:rPr lang="en-US" altLang="ko-KR" dirty="0"/>
              <a:t>, </a:t>
            </a:r>
            <a:r>
              <a:rPr lang="ko-KR" altLang="en-US" dirty="0"/>
              <a:t>고객</a:t>
            </a:r>
            <a:r>
              <a:rPr lang="en-US" altLang="ko-KR" dirty="0"/>
              <a:t>, </a:t>
            </a:r>
            <a:r>
              <a:rPr lang="ko-KR" altLang="en-US" dirty="0"/>
              <a:t>부서</a:t>
            </a:r>
            <a:r>
              <a:rPr lang="en-US" altLang="ko-KR" dirty="0"/>
              <a:t>, </a:t>
            </a:r>
            <a:r>
              <a:rPr lang="ko-KR" altLang="en-US" dirty="0"/>
              <a:t>환자</a:t>
            </a:r>
            <a:r>
              <a:rPr lang="en-US" altLang="ko-KR" dirty="0"/>
              <a:t>, </a:t>
            </a:r>
            <a:r>
              <a:rPr lang="ko-KR" altLang="en-US" dirty="0"/>
              <a:t>입주자</a:t>
            </a:r>
            <a:r>
              <a:rPr lang="en-US" altLang="ko-KR" dirty="0"/>
              <a:t>, </a:t>
            </a:r>
            <a:r>
              <a:rPr lang="ko-KR" altLang="en-US" dirty="0"/>
              <a:t>사원</a:t>
            </a:r>
            <a:r>
              <a:rPr lang="en-US" altLang="ko-KR" dirty="0"/>
              <a:t>, </a:t>
            </a:r>
            <a:r>
              <a:rPr lang="ko-KR" altLang="en-US" dirty="0"/>
              <a:t>납세자</a:t>
            </a:r>
            <a:r>
              <a:rPr lang="en-US" altLang="ko-KR" dirty="0"/>
              <a:t>, …</a:t>
            </a:r>
          </a:p>
          <a:p>
            <a:pPr marL="847725" lvl="1" indent="-457200"/>
            <a:r>
              <a:rPr lang="ko-KR" altLang="en-US" dirty="0"/>
              <a:t>사건 </a:t>
            </a:r>
            <a:r>
              <a:rPr lang="en-US" altLang="ko-KR" dirty="0"/>
              <a:t>– </a:t>
            </a:r>
            <a:r>
              <a:rPr lang="ko-KR" altLang="en-US" dirty="0"/>
              <a:t>항공편</a:t>
            </a:r>
            <a:r>
              <a:rPr lang="en-US" altLang="ko-KR" dirty="0"/>
              <a:t>, </a:t>
            </a:r>
            <a:r>
              <a:rPr lang="ko-KR" altLang="en-US" dirty="0"/>
              <a:t>사고</a:t>
            </a:r>
            <a:r>
              <a:rPr lang="en-US" altLang="ko-KR" dirty="0"/>
              <a:t>, </a:t>
            </a:r>
            <a:r>
              <a:rPr lang="ko-KR" altLang="en-US" dirty="0"/>
              <a:t>공연</a:t>
            </a:r>
            <a:r>
              <a:rPr lang="en-US" altLang="ko-KR" dirty="0"/>
              <a:t>, </a:t>
            </a:r>
            <a:r>
              <a:rPr lang="ko-KR" altLang="en-US" dirty="0"/>
              <a:t>이벤트</a:t>
            </a:r>
            <a:r>
              <a:rPr lang="en-US" altLang="ko-KR" dirty="0"/>
              <a:t>, </a:t>
            </a:r>
            <a:r>
              <a:rPr lang="ko-KR" altLang="en-US" dirty="0"/>
              <a:t>시스템 장애</a:t>
            </a:r>
            <a:r>
              <a:rPr lang="en-US" altLang="ko-KR" dirty="0"/>
              <a:t>, </a:t>
            </a:r>
            <a:r>
              <a:rPr lang="ko-KR" altLang="en-US" dirty="0"/>
              <a:t>서비스 호출</a:t>
            </a:r>
            <a:endParaRPr lang="en-US" altLang="ko-KR" dirty="0"/>
          </a:p>
          <a:p>
            <a:pPr marL="847725" lvl="1" indent="-457200"/>
            <a:r>
              <a:rPr lang="ko-KR" altLang="en-US" dirty="0"/>
              <a:t>인터랙션 </a:t>
            </a:r>
            <a:r>
              <a:rPr lang="en-US" altLang="ko-KR" dirty="0"/>
              <a:t>– </a:t>
            </a:r>
            <a:r>
              <a:rPr lang="ko-KR" altLang="en-US" dirty="0"/>
              <a:t>구매</a:t>
            </a:r>
            <a:r>
              <a:rPr lang="en-US" altLang="ko-KR" dirty="0"/>
              <a:t>, </a:t>
            </a:r>
            <a:r>
              <a:rPr lang="ko-KR" altLang="en-US" dirty="0"/>
              <a:t>신용카드 결재</a:t>
            </a:r>
            <a:r>
              <a:rPr lang="en-US" altLang="ko-KR" dirty="0"/>
              <a:t>, </a:t>
            </a:r>
            <a:r>
              <a:rPr lang="ko-KR" altLang="en-US" dirty="0"/>
              <a:t>간선</a:t>
            </a:r>
            <a:endParaRPr lang="en-US" altLang="ko-KR" dirty="0"/>
          </a:p>
          <a:p>
            <a:pPr marL="847725" lvl="1" indent="-457200"/>
            <a:r>
              <a:rPr lang="ko-KR" altLang="en-US" dirty="0"/>
              <a:t>명세 </a:t>
            </a:r>
            <a:r>
              <a:rPr lang="en-US" altLang="ko-KR" dirty="0"/>
              <a:t>– </a:t>
            </a:r>
            <a:r>
              <a:rPr lang="ko-KR" altLang="en-US" dirty="0"/>
              <a:t>보험 상품</a:t>
            </a:r>
            <a:r>
              <a:rPr lang="en-US" altLang="ko-KR" dirty="0"/>
              <a:t>, </a:t>
            </a:r>
            <a:r>
              <a:rPr lang="ko-KR" altLang="en-US" dirty="0"/>
              <a:t>서적 상품</a:t>
            </a:r>
            <a:r>
              <a:rPr lang="en-US" altLang="ko-KR" dirty="0"/>
              <a:t>, </a:t>
            </a:r>
            <a:r>
              <a:rPr lang="ko-KR" altLang="en-US" dirty="0"/>
              <a:t>신용 카드 종류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B01E70-38C7-4E1C-85BD-C31B6C2C3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799" y="2453520"/>
            <a:ext cx="4012109" cy="159634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E8145-2F7F-456E-81E1-D629AC645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882647-5D06-4B2C-8A7A-31A7935AE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클래스 이름 붙이기</a:t>
            </a:r>
            <a:endParaRPr lang="en-US" altLang="ko-KR" dirty="0"/>
          </a:p>
          <a:p>
            <a:pPr lvl="1"/>
            <a:r>
              <a:rPr lang="ko-KR" altLang="en-US" dirty="0"/>
              <a:t>모델을 명확히 하기위해 클래스에 좋은 이름을 부여해야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방법</a:t>
            </a:r>
            <a:endParaRPr lang="en-US" altLang="ko-KR" dirty="0"/>
          </a:p>
          <a:p>
            <a:pPr lvl="2"/>
            <a:r>
              <a:rPr lang="ko-KR" altLang="en-US" dirty="0"/>
              <a:t>통상적인 이름 사용</a:t>
            </a:r>
            <a:endParaRPr lang="en-US" altLang="ko-KR" dirty="0"/>
          </a:p>
          <a:p>
            <a:pPr lvl="3"/>
            <a:r>
              <a:rPr lang="en-US" altLang="ko-KR" dirty="0" err="1"/>
              <a:t>TrafficLight</a:t>
            </a:r>
            <a:r>
              <a:rPr lang="en-US" altLang="ko-KR" dirty="0"/>
              <a:t> &gt; </a:t>
            </a:r>
            <a:r>
              <a:rPr lang="en-US" altLang="ko-KR" dirty="0" err="1"/>
              <a:t>SignalingUnit</a:t>
            </a:r>
            <a:endParaRPr lang="en-US" altLang="ko-KR" dirty="0"/>
          </a:p>
          <a:p>
            <a:pPr lvl="2"/>
            <a:r>
              <a:rPr lang="ko-KR" altLang="en-US" dirty="0"/>
              <a:t>명확하고 강력한 이름</a:t>
            </a:r>
            <a:endParaRPr lang="en-US" altLang="ko-KR" dirty="0"/>
          </a:p>
          <a:p>
            <a:pPr lvl="3"/>
            <a:r>
              <a:rPr lang="en-US" altLang="ko-KR" dirty="0"/>
              <a:t>Room &gt; </a:t>
            </a:r>
            <a:r>
              <a:rPr lang="en-US" altLang="ko-KR" dirty="0" err="1"/>
              <a:t>StorageEnvironment</a:t>
            </a:r>
            <a:r>
              <a:rPr lang="en-US" altLang="ko-KR" dirty="0"/>
              <a:t> </a:t>
            </a:r>
          </a:p>
          <a:p>
            <a:pPr lvl="3"/>
            <a:r>
              <a:rPr lang="en-US" altLang="ko-KR" dirty="0" err="1"/>
              <a:t>StorageRoom</a:t>
            </a:r>
            <a:r>
              <a:rPr lang="en-US" altLang="ko-KR" dirty="0"/>
              <a:t> &gt; Room</a:t>
            </a:r>
          </a:p>
          <a:p>
            <a:pPr lvl="2"/>
            <a:r>
              <a:rPr lang="ko-KR" altLang="en-US" dirty="0"/>
              <a:t>같은 수준의 이름</a:t>
            </a:r>
            <a:endParaRPr lang="en-US" altLang="ko-KR" dirty="0"/>
          </a:p>
          <a:p>
            <a:pPr lvl="3"/>
            <a:r>
              <a:rPr lang="en-US" altLang="ko-KR" dirty="0"/>
              <a:t>Teacher, Student</a:t>
            </a:r>
          </a:p>
          <a:p>
            <a:pPr lvl="2"/>
            <a:r>
              <a:rPr lang="ko-KR" altLang="en-US" dirty="0"/>
              <a:t>정의된 이름</a:t>
            </a:r>
            <a:endParaRPr lang="en-US" altLang="ko-KR" dirty="0"/>
          </a:p>
          <a:p>
            <a:pPr lvl="3"/>
            <a:endParaRPr lang="en-US" altLang="ko-KR" dirty="0"/>
          </a:p>
          <a:p>
            <a:pPr lvl="2"/>
            <a:r>
              <a:rPr lang="ko-KR" altLang="en-US" dirty="0"/>
              <a:t>배경에 기초한 이름</a:t>
            </a:r>
          </a:p>
        </p:txBody>
      </p:sp>
    </p:spTree>
    <p:extLst>
      <p:ext uri="{BB962C8B-B14F-4D97-AF65-F5344CB8AC3E}">
        <p14:creationId xmlns:p14="http://schemas.microsoft.com/office/powerpoint/2010/main" val="4173454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8E9AF-98A4-4001-9A71-4FD0E9BF1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8CFE46-2685-41FF-924D-747A9EFAD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 2" descr="프로그래머가 가장 힘들어 하는 일은">
            <a:extLst>
              <a:ext uri="{FF2B5EF4-FFF2-40B4-BE49-F238E27FC236}">
                <a16:creationId xmlns:a16="http://schemas.microsoft.com/office/drawing/2014/main" id="{B6FA9426-FF7B-433E-B55B-094816ED6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46" y="1825625"/>
            <a:ext cx="4381482" cy="3833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클린 코드 :애자일 소프트웨어 장인 정신">
            <a:extLst>
              <a:ext uri="{FF2B5EF4-FFF2-40B4-BE49-F238E27FC236}">
                <a16:creationId xmlns:a16="http://schemas.microsoft.com/office/drawing/2014/main" id="{506E98A9-4600-43E0-A295-AF88C4879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682" y="1946888"/>
            <a:ext cx="2676478" cy="3712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C5818F-51C6-4514-AF6F-1D2DEE867B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9937" y="1762919"/>
            <a:ext cx="237172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225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속성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838199" y="1615736"/>
            <a:ext cx="10871447" cy="4561227"/>
          </a:xfrm>
        </p:spPr>
        <p:txBody>
          <a:bodyPr/>
          <a:lstStyle/>
          <a:p>
            <a:r>
              <a:rPr lang="ko-KR" altLang="en-US" dirty="0"/>
              <a:t>클래스로 추상화 된 모든 개체들에 의하여 소유된 특성 하나 </a:t>
            </a:r>
            <a:r>
              <a:rPr lang="ko-KR" altLang="en-US" dirty="0" err="1"/>
              <a:t>하나</a:t>
            </a:r>
            <a:endParaRPr lang="en-US" altLang="ko-KR" dirty="0"/>
          </a:p>
          <a:p>
            <a:r>
              <a:rPr lang="ko-KR" altLang="en-US" dirty="0"/>
              <a:t>만족하여야 할 목적</a:t>
            </a:r>
            <a:endParaRPr lang="en-US" altLang="ko-KR" dirty="0"/>
          </a:p>
          <a:p>
            <a:pPr lvl="1"/>
            <a:r>
              <a:rPr lang="ko-KR" altLang="en-US" dirty="0"/>
              <a:t>완전성 </a:t>
            </a:r>
            <a:r>
              <a:rPr lang="en-US" altLang="ko-KR" dirty="0"/>
              <a:t>- </a:t>
            </a:r>
            <a:r>
              <a:rPr lang="ko-KR" altLang="en-US" dirty="0"/>
              <a:t>클래스가 갖는 모든 정보를 소유</a:t>
            </a:r>
          </a:p>
          <a:p>
            <a:pPr lvl="1"/>
            <a:r>
              <a:rPr lang="ko-KR" altLang="en-US" dirty="0"/>
              <a:t>완전 분할 </a:t>
            </a:r>
            <a:r>
              <a:rPr lang="en-US" altLang="ko-KR" dirty="0"/>
              <a:t>- </a:t>
            </a:r>
            <a:r>
              <a:rPr lang="ko-KR" altLang="en-US" dirty="0"/>
              <a:t>각 속성이 클래스 각각의 측면을 나타냄 </a:t>
            </a:r>
          </a:p>
          <a:p>
            <a:pPr lvl="1"/>
            <a:r>
              <a:rPr lang="ko-KR" altLang="en-US" dirty="0"/>
              <a:t>배타적 독립 </a:t>
            </a:r>
            <a:r>
              <a:rPr lang="en-US" altLang="ko-KR" dirty="0"/>
              <a:t>- </a:t>
            </a:r>
            <a:r>
              <a:rPr lang="ko-KR" altLang="en-US" dirty="0"/>
              <a:t>속성들이 각각 독립적인 값을 보관</a:t>
            </a:r>
          </a:p>
          <a:p>
            <a:r>
              <a:rPr lang="ko-KR" altLang="en-US" dirty="0"/>
              <a:t>속성 찾기</a:t>
            </a:r>
            <a:endParaRPr lang="en-US" altLang="ko-KR" dirty="0"/>
          </a:p>
          <a:p>
            <a:pPr lvl="1"/>
            <a:r>
              <a:rPr lang="ko-KR" altLang="en-US" dirty="0"/>
              <a:t>서술적 속성 </a:t>
            </a:r>
            <a:r>
              <a:rPr lang="en-US" altLang="ko-KR" dirty="0"/>
              <a:t>– </a:t>
            </a:r>
            <a:r>
              <a:rPr lang="ko-KR" altLang="en-US" dirty="0"/>
              <a:t>주문의 총액</a:t>
            </a:r>
            <a:r>
              <a:rPr lang="en-US" altLang="ko-KR" dirty="0"/>
              <a:t>, </a:t>
            </a:r>
            <a:r>
              <a:rPr lang="ko-KR" altLang="en-US" dirty="0"/>
              <a:t>고객의 주소</a:t>
            </a:r>
            <a:endParaRPr lang="en-US" altLang="ko-KR" dirty="0"/>
          </a:p>
          <a:p>
            <a:pPr lvl="1"/>
            <a:r>
              <a:rPr lang="ko-KR" altLang="en-US" dirty="0"/>
              <a:t>명명 속성 </a:t>
            </a:r>
            <a:r>
              <a:rPr lang="en-US" altLang="ko-KR" dirty="0"/>
              <a:t>– </a:t>
            </a:r>
            <a:r>
              <a:rPr lang="ko-KR" altLang="en-US" dirty="0"/>
              <a:t>항공기 고유번호</a:t>
            </a:r>
            <a:endParaRPr lang="en-US" altLang="ko-KR" dirty="0"/>
          </a:p>
          <a:p>
            <a:pPr lvl="1"/>
            <a:r>
              <a:rPr lang="ko-KR" altLang="en-US" dirty="0"/>
              <a:t>참조 속성 </a:t>
            </a:r>
            <a:r>
              <a:rPr lang="en-US" altLang="ko-KR" dirty="0"/>
              <a:t>– </a:t>
            </a:r>
            <a:r>
              <a:rPr lang="ko-KR" altLang="en-US" dirty="0"/>
              <a:t>관련된 클래스를 지칭</a:t>
            </a:r>
            <a:endParaRPr lang="en-US" altLang="ko-KR" dirty="0"/>
          </a:p>
          <a:p>
            <a:pPr lvl="2"/>
            <a:r>
              <a:rPr lang="ko-KR" altLang="en-US" dirty="0"/>
              <a:t>연관</a:t>
            </a:r>
            <a:r>
              <a:rPr lang="en-US" altLang="ko-KR" dirty="0"/>
              <a:t>(</a:t>
            </a:r>
            <a:r>
              <a:rPr lang="ko-KR" altLang="en-US" dirty="0"/>
              <a:t>클래스 간의 링크</a:t>
            </a:r>
            <a:r>
              <a:rPr lang="en-US" altLang="ko-KR" dirty="0"/>
              <a:t>)</a:t>
            </a:r>
            <a:r>
              <a:rPr lang="ko-KR" altLang="en-US" dirty="0"/>
              <a:t>을 형식화</a:t>
            </a:r>
          </a:p>
          <a:p>
            <a:pPr lvl="1"/>
            <a:endParaRPr lang="ko-KR" altLang="en-US" dirty="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409" name="_x70135400" descr="DRW000012b42e4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8844" y="4711939"/>
            <a:ext cx="3631461" cy="18530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250F4E-4221-4DA5-B411-9052088E1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8A736B-97FB-4DDB-A3B7-84DC18A06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속성 타입</a:t>
            </a:r>
            <a:endParaRPr lang="en-US" altLang="ko-KR" dirty="0"/>
          </a:p>
          <a:p>
            <a:pPr lvl="1"/>
            <a:r>
              <a:rPr lang="ko-KR" altLang="en-US" dirty="0"/>
              <a:t>빌트인 자료형</a:t>
            </a:r>
            <a:endParaRPr lang="en-US" altLang="ko-KR" dirty="0"/>
          </a:p>
          <a:p>
            <a:pPr lvl="2"/>
            <a:r>
              <a:rPr lang="ko-KR" altLang="en-US" dirty="0"/>
              <a:t>프로그래밍 언어에서 정의된 기본 형</a:t>
            </a:r>
            <a:endParaRPr lang="en-US" altLang="ko-KR" dirty="0"/>
          </a:p>
          <a:p>
            <a:pPr lvl="2"/>
            <a:r>
              <a:rPr lang="ko-KR" altLang="en-US" dirty="0"/>
              <a:t>정수</a:t>
            </a:r>
            <a:r>
              <a:rPr lang="en-US" altLang="ko-KR" dirty="0"/>
              <a:t>, </a:t>
            </a:r>
            <a:r>
              <a:rPr lang="ko-KR" altLang="en-US" dirty="0"/>
              <a:t>실수</a:t>
            </a:r>
            <a:r>
              <a:rPr lang="en-US" altLang="ko-KR" dirty="0"/>
              <a:t>, </a:t>
            </a:r>
            <a:r>
              <a:rPr lang="ko-KR" altLang="en-US" dirty="0"/>
              <a:t>문자열</a:t>
            </a:r>
            <a:r>
              <a:rPr lang="en-US" altLang="ko-KR" dirty="0"/>
              <a:t>, </a:t>
            </a:r>
            <a:r>
              <a:rPr lang="ko-KR" altLang="en-US" dirty="0" err="1"/>
              <a:t>불리언</a:t>
            </a:r>
            <a:r>
              <a:rPr lang="ko-KR" altLang="en-US" dirty="0"/>
              <a:t> 등</a:t>
            </a:r>
            <a:endParaRPr lang="en-US" altLang="ko-KR" dirty="0"/>
          </a:p>
          <a:p>
            <a:pPr lvl="1"/>
            <a:r>
              <a:rPr lang="ko-KR" altLang="en-US" dirty="0"/>
              <a:t>도메인 특수 자료형</a:t>
            </a:r>
            <a:endParaRPr lang="en-US" altLang="ko-KR" dirty="0"/>
          </a:p>
          <a:p>
            <a:pPr lvl="2"/>
            <a:r>
              <a:rPr lang="ko-KR" altLang="en-US" dirty="0"/>
              <a:t>문제 영역에 있는 자료형을 정의한 것</a:t>
            </a:r>
            <a:endParaRPr lang="en-US" altLang="ko-KR" dirty="0"/>
          </a:p>
          <a:p>
            <a:pPr lvl="2"/>
            <a:r>
              <a:rPr lang="en-US" altLang="ko-KR" dirty="0"/>
              <a:t>Currency </a:t>
            </a:r>
            <a:r>
              <a:rPr lang="ko-KR" altLang="en-US" dirty="0"/>
              <a:t>타입</a:t>
            </a:r>
            <a:r>
              <a:rPr lang="en-US" altLang="ko-KR" dirty="0"/>
              <a:t>, Mailing Address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_x70135400" descr="DRW000012b42e4d">
            <a:extLst>
              <a:ext uri="{FF2B5EF4-FFF2-40B4-BE49-F238E27FC236}">
                <a16:creationId xmlns:a16="http://schemas.microsoft.com/office/drawing/2014/main" id="{7AEDA985-AA7D-4CDF-9911-5324CE7F1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6541" y="2680433"/>
            <a:ext cx="3631461" cy="18530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33216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807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클래스와 속성의 검토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550416" y="1020932"/>
            <a:ext cx="11540970" cy="5156031"/>
          </a:xfrm>
        </p:spPr>
        <p:txBody>
          <a:bodyPr/>
          <a:lstStyle/>
          <a:p>
            <a:pPr marL="271463" indent="-271463"/>
            <a:r>
              <a:rPr lang="ko-KR" altLang="en-US" dirty="0"/>
              <a:t>대상 검토 </a:t>
            </a:r>
            <a:endParaRPr lang="en-US" altLang="ko-KR" dirty="0"/>
          </a:p>
          <a:p>
            <a:pPr marL="661988" lvl="1" indent="-271463"/>
            <a:r>
              <a:rPr lang="ko-KR" altLang="en-US" dirty="0"/>
              <a:t>도메인의 임무에 비추어 검토</a:t>
            </a:r>
          </a:p>
          <a:p>
            <a:pPr marL="271463" indent="-271463"/>
            <a:r>
              <a:rPr lang="ko-KR" altLang="en-US" dirty="0"/>
              <a:t>추상화</a:t>
            </a:r>
            <a:endParaRPr lang="en-US" altLang="ko-KR" dirty="0"/>
          </a:p>
          <a:p>
            <a:pPr marL="661988" lvl="1" indent="-271463"/>
            <a:r>
              <a:rPr lang="en-US" altLang="ko-KR" dirty="0"/>
              <a:t>OR </a:t>
            </a:r>
            <a:r>
              <a:rPr lang="ko-KR" altLang="en-US" dirty="0"/>
              <a:t>검토 </a:t>
            </a:r>
            <a:r>
              <a:rPr lang="en-US" altLang="ko-KR" dirty="0"/>
              <a:t>– </a:t>
            </a:r>
            <a:r>
              <a:rPr lang="ko-KR" altLang="en-US" dirty="0"/>
              <a:t>혼합되어 있는 개념은 별도의 클래스로 분리</a:t>
            </a:r>
            <a:endParaRPr lang="en-US" altLang="ko-KR" dirty="0"/>
          </a:p>
          <a:p>
            <a:pPr marL="661988" lvl="1" indent="-271463"/>
            <a:r>
              <a:rPr lang="ko-KR" altLang="en-US" dirty="0"/>
              <a:t>단순한 리스트인지 검토 </a:t>
            </a:r>
            <a:r>
              <a:rPr lang="en-US" altLang="ko-KR" dirty="0"/>
              <a:t>– </a:t>
            </a:r>
            <a:r>
              <a:rPr lang="ko-KR" altLang="en-US" dirty="0"/>
              <a:t>여러 개의 객체를 의미없이 모아 놓은 것이 아닌지</a:t>
            </a:r>
            <a:endParaRPr lang="en-US" altLang="ko-KR" dirty="0"/>
          </a:p>
          <a:p>
            <a:pPr marL="271463" indent="-271463"/>
            <a:r>
              <a:rPr lang="ko-KR" altLang="en-US" dirty="0"/>
              <a:t>복합 속성값</a:t>
            </a:r>
            <a:endParaRPr lang="en-US" altLang="ko-KR" dirty="0"/>
          </a:p>
          <a:p>
            <a:pPr marL="661988" lvl="1" indent="-271463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우편주소</a:t>
            </a:r>
            <a:r>
              <a:rPr lang="en-US" altLang="ko-KR" dirty="0"/>
              <a:t>(</a:t>
            </a:r>
            <a:r>
              <a:rPr lang="ko-KR" altLang="en-US" dirty="0"/>
              <a:t>우편번호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) – </a:t>
            </a:r>
            <a:r>
              <a:rPr lang="ko-KR" altLang="en-US" dirty="0"/>
              <a:t>속성</a:t>
            </a:r>
            <a:r>
              <a:rPr lang="en-US" altLang="ko-KR" dirty="0"/>
              <a:t>, </a:t>
            </a:r>
            <a:r>
              <a:rPr lang="ko-KR" altLang="en-US" dirty="0"/>
              <a:t>연락처</a:t>
            </a:r>
            <a:r>
              <a:rPr lang="en-US" altLang="ko-KR" dirty="0"/>
              <a:t>(</a:t>
            </a:r>
            <a:r>
              <a:rPr lang="ko-KR" altLang="en-US" dirty="0"/>
              <a:t>우편주소</a:t>
            </a:r>
            <a:r>
              <a:rPr lang="en-US" altLang="ko-KR" dirty="0"/>
              <a:t>, </a:t>
            </a:r>
            <a:r>
              <a:rPr lang="ko-KR" altLang="en-US" dirty="0"/>
              <a:t>전화번호</a:t>
            </a:r>
            <a:r>
              <a:rPr lang="en-US" altLang="ko-KR" dirty="0"/>
              <a:t>) X</a:t>
            </a:r>
          </a:p>
          <a:p>
            <a:pPr marL="271463" indent="-271463"/>
            <a:r>
              <a:rPr lang="ko-KR" altLang="en-US" dirty="0"/>
              <a:t>의미 없는 속성</a:t>
            </a:r>
            <a:r>
              <a:rPr lang="en-US" altLang="ko-KR" dirty="0"/>
              <a:t>, </a:t>
            </a:r>
            <a:r>
              <a:rPr lang="ko-KR" altLang="en-US" dirty="0"/>
              <a:t>통일되지 않는 클래스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385" name="_x70135608" descr="DRW000012b42e5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6929" y="4715968"/>
            <a:ext cx="5482660" cy="206866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관계와 연관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클래스는 홀로 존재하지 않고 서로 관련되어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UML </a:t>
            </a:r>
            <a:r>
              <a:rPr lang="ko-KR" altLang="en-US" dirty="0"/>
              <a:t>관계</a:t>
            </a:r>
            <a:endParaRPr lang="en-US" altLang="ko-KR" dirty="0"/>
          </a:p>
          <a:p>
            <a:pPr lvl="1"/>
            <a:r>
              <a:rPr lang="ko-KR" altLang="en-US" dirty="0"/>
              <a:t>연관</a:t>
            </a:r>
            <a:r>
              <a:rPr lang="en-US" altLang="ko-KR" dirty="0"/>
              <a:t>(association)</a:t>
            </a:r>
          </a:p>
          <a:p>
            <a:pPr lvl="2"/>
            <a:r>
              <a:rPr lang="ko-KR" altLang="en-US" dirty="0"/>
              <a:t>클래스가 개념상 서로 연결되어 있음을 표현한다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집합</a:t>
            </a:r>
            <a:r>
              <a:rPr lang="en-US" altLang="ko-KR" dirty="0"/>
              <a:t>(aggregation)</a:t>
            </a:r>
            <a:r>
              <a:rPr lang="ko-KR" altLang="en-US" dirty="0"/>
              <a:t>과 합성</a:t>
            </a:r>
            <a:r>
              <a:rPr lang="en-US" altLang="ko-KR" dirty="0"/>
              <a:t>(composition)</a:t>
            </a:r>
            <a:r>
              <a:rPr lang="ko-KR" altLang="en-US" dirty="0"/>
              <a:t> 연관이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일반화</a:t>
            </a:r>
            <a:r>
              <a:rPr lang="en-US" altLang="ko-KR" dirty="0"/>
              <a:t>(generalization)</a:t>
            </a:r>
          </a:p>
          <a:p>
            <a:pPr lvl="2"/>
            <a:r>
              <a:rPr lang="ko-KR" altLang="en-US" dirty="0"/>
              <a:t>클래스 사이의 상속 관계를 표현한다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의존</a:t>
            </a:r>
            <a:r>
              <a:rPr lang="en-US" altLang="ko-KR" dirty="0"/>
              <a:t>(dependency)</a:t>
            </a:r>
          </a:p>
          <a:p>
            <a:pPr lvl="2"/>
            <a:r>
              <a:rPr lang="ko-KR" altLang="en-US" dirty="0"/>
              <a:t>한 클래스가 다른 클래스가 제공하는 기능을 사용함을 표현한다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연관과의 차이점은 두 클래스의 관계가 아주 짧은 시간만 유지 </a:t>
            </a:r>
            <a:r>
              <a:rPr lang="en-US" altLang="ko-KR" dirty="0"/>
              <a:t>(</a:t>
            </a:r>
            <a:r>
              <a:rPr lang="ko-KR" altLang="en-US" dirty="0"/>
              <a:t>메소드 호출 등</a:t>
            </a:r>
            <a:r>
              <a:rPr lang="en-US" altLang="ko-KR" dirty="0"/>
              <a:t>)</a:t>
            </a:r>
          </a:p>
          <a:p>
            <a:pPr lvl="2"/>
            <a:endParaRPr lang="ko-KR" altLang="en-US" dirty="0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1880</TotalTime>
  <Words>1190</Words>
  <Application>Microsoft Office PowerPoint</Application>
  <PresentationFormat>와이드스크린</PresentationFormat>
  <Paragraphs>281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굴림</vt:lpstr>
      <vt:lpstr>맑은 고딕</vt:lpstr>
      <vt:lpstr>휴먼명조</vt:lpstr>
      <vt:lpstr>Arial</vt:lpstr>
      <vt:lpstr>Office 테마</vt:lpstr>
      <vt:lpstr>시스템분석설계 [복습]</vt:lpstr>
      <vt:lpstr>클래스</vt:lpstr>
      <vt:lpstr>클래스</vt:lpstr>
      <vt:lpstr>PowerPoint 프레젠테이션</vt:lpstr>
      <vt:lpstr>PowerPoint 프레젠테이션</vt:lpstr>
      <vt:lpstr>속성</vt:lpstr>
      <vt:lpstr>PowerPoint 프레젠테이션</vt:lpstr>
      <vt:lpstr>클래스와 속성의 검토</vt:lpstr>
      <vt:lpstr>관계와 연관</vt:lpstr>
      <vt:lpstr>관계와 연관</vt:lpstr>
      <vt:lpstr>다중도(Cardinality)</vt:lpstr>
      <vt:lpstr>연관</vt:lpstr>
      <vt:lpstr>연관</vt:lpstr>
      <vt:lpstr>집합과 합성 연관</vt:lpstr>
      <vt:lpstr>PowerPoint 프레젠테이션</vt:lpstr>
      <vt:lpstr>집합과 합성 연관</vt:lpstr>
      <vt:lpstr>PowerPoint 프레젠테이션</vt:lpstr>
      <vt:lpstr>연관 vs 집합 vs 합성</vt:lpstr>
      <vt:lpstr>일반화(Generalization)</vt:lpstr>
      <vt:lpstr>PowerPoint 프레젠테이션</vt:lpstr>
      <vt:lpstr>의존(Dependency)</vt:lpstr>
      <vt:lpstr>PowerPoint 프레젠테이션</vt:lpstr>
      <vt:lpstr>Rule of Thumb</vt:lpstr>
      <vt:lpstr>오퍼레이션</vt:lpstr>
      <vt:lpstr>객체 생성과 속성 접근</vt:lpstr>
      <vt:lpstr>조건 체크와 탐색, 조작</vt:lpstr>
      <vt:lpstr>입출력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인문IT입문 1주차</dc:title>
  <dc:creator>Kang Namoh</dc:creator>
  <cp:lastModifiedBy>강남오</cp:lastModifiedBy>
  <cp:revision>202</cp:revision>
  <dcterms:created xsi:type="dcterms:W3CDTF">2020-03-12T00:34:35Z</dcterms:created>
  <dcterms:modified xsi:type="dcterms:W3CDTF">2021-05-10T11:47:43Z</dcterms:modified>
</cp:coreProperties>
</file>