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9" r:id="rId3"/>
    <p:sldId id="446" r:id="rId4"/>
    <p:sldId id="471" r:id="rId5"/>
    <p:sldId id="472" r:id="rId6"/>
    <p:sldId id="445" r:id="rId7"/>
    <p:sldId id="470" r:id="rId8"/>
    <p:sldId id="447" r:id="rId9"/>
    <p:sldId id="448" r:id="rId10"/>
    <p:sldId id="454" r:id="rId11"/>
    <p:sldId id="449" r:id="rId12"/>
    <p:sldId id="450" r:id="rId13"/>
    <p:sldId id="473" r:id="rId14"/>
    <p:sldId id="453" r:id="rId15"/>
    <p:sldId id="461" r:id="rId16"/>
    <p:sldId id="457" r:id="rId17"/>
    <p:sldId id="463" r:id="rId18"/>
    <p:sldId id="464" r:id="rId19"/>
    <p:sldId id="452" r:id="rId20"/>
    <p:sldId id="474" r:id="rId21"/>
    <p:sldId id="475" r:id="rId22"/>
    <p:sldId id="476" r:id="rId23"/>
    <p:sldId id="458" r:id="rId24"/>
    <p:sldId id="477" r:id="rId25"/>
    <p:sldId id="455" r:id="rId26"/>
    <p:sldId id="456" r:id="rId27"/>
    <p:sldId id="4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남오" initials="강" lastIdx="1" clrIdx="0">
    <p:extLst>
      <p:ext uri="{19B8F6BF-5375-455C-9EA6-DF929625EA0E}">
        <p15:presenceInfo xmlns:p15="http://schemas.microsoft.com/office/powerpoint/2012/main" userId="강남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시스템분석설계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sz="4400" dirty="0"/>
              <a:t>복습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관계와 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</a:t>
            </a:r>
            <a:endParaRPr lang="en-US" altLang="ko-KR" dirty="0"/>
          </a:p>
          <a:p>
            <a:pPr lvl="1"/>
            <a:r>
              <a:rPr lang="ko-KR" altLang="en-US" b="0" dirty="0"/>
              <a:t>저자는 책을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출판사는 책을 </a:t>
            </a:r>
            <a:r>
              <a:rPr lang="ko-KR" altLang="en-US" dirty="0"/>
              <a:t>만들고 판매한다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고객은 책을 </a:t>
            </a:r>
            <a:r>
              <a:rPr lang="ko-KR" altLang="en-US" dirty="0"/>
              <a:t>구입한다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70196176" descr="DRW000012b42e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307" y="3750968"/>
            <a:ext cx="4369688" cy="2197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50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다중도</a:t>
            </a:r>
            <a:r>
              <a:rPr lang="en-US" altLang="ko-KR" dirty="0"/>
              <a:t>(Cardinality)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2C243-FA23-4504-8B2E-D1456636B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565" y="1754603"/>
            <a:ext cx="5181600" cy="4351338"/>
          </a:xfrm>
        </p:spPr>
        <p:txBody>
          <a:bodyPr/>
          <a:lstStyle/>
          <a:p>
            <a:r>
              <a:rPr lang="ko-KR" altLang="en-US" dirty="0"/>
              <a:t>다중도는 연관에 참여하는</a:t>
            </a:r>
            <a:br>
              <a:rPr lang="en-US" altLang="ko-KR" dirty="0"/>
            </a:br>
            <a:r>
              <a:rPr lang="ko-KR" altLang="en-US" dirty="0"/>
              <a:t>클래스 인스턴스의 개수를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70193496" descr="DRW000012b42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2" y="284934"/>
            <a:ext cx="4357718" cy="2939338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70177840" descr="DRW000012b42e6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701517"/>
            <a:ext cx="4968552" cy="2791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연관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연관에 참여하는 두 클래스의 추가 데이터를 갖는 클래스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연관에 또 다른 클래스의 추가를 요청하는 경우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주로 이력 또는 시간과 관련된 사항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70186000" descr="DRW000012b42e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578" y="4236868"/>
            <a:ext cx="3256388" cy="1662056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회귀 연관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클래스의 인스턴스 사이에 존재하는 연관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계층 구조를 모델링하는데 많이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폴더내에 다른 폴더의 포함을 표현하는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72825640" descr="DRW000012b42e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244" y="4216274"/>
            <a:ext cx="2857520" cy="1823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24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집합과 합성 연관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ko-KR" altLang="en-US" dirty="0"/>
              <a:t>연관 관계의 특별한 경우로 전체와 부분의 관계를 명확하게 명시할 때 사용</a:t>
            </a:r>
            <a:endParaRPr lang="en-US" altLang="ko-KR" dirty="0"/>
          </a:p>
          <a:p>
            <a:r>
              <a:rPr lang="ko-KR" altLang="en-US" dirty="0"/>
              <a:t>클래스에 소속된 컴포넌트 클래스의 관계를 표시하는 연관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집합 연관</a:t>
            </a:r>
            <a:endParaRPr lang="en-US" altLang="ko-KR" dirty="0"/>
          </a:p>
          <a:p>
            <a:pPr lvl="1"/>
            <a:r>
              <a:rPr lang="ko-KR" altLang="en-US" dirty="0"/>
              <a:t>다른 클래스의 인스턴스를 자신의 속성으로 가짐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2CBD0-59F4-4D05-9C52-60965355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3" y="4352607"/>
            <a:ext cx="4323752" cy="2237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BC30D1-01D9-42CD-9DF5-60311D7D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91" y="4425126"/>
            <a:ext cx="4323752" cy="2165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235942-EC6F-4507-B68E-8099B050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359153"/>
            <a:ext cx="4323752" cy="2165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D0F198-7B65-40EA-B0F3-3D01DAB8E283}"/>
              </a:ext>
            </a:extLst>
          </p:cNvPr>
          <p:cNvSpPr txBox="1"/>
          <p:nvPr/>
        </p:nvSpPr>
        <p:spPr>
          <a:xfrm>
            <a:off x="159798" y="2901461"/>
            <a:ext cx="603479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class Computer {</a:t>
            </a:r>
          </a:p>
          <a:p>
            <a:r>
              <a:rPr lang="en-US" altLang="ko-KR" sz="1400" dirty="0"/>
              <a:t>    private 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Body </a:t>
            </a:r>
            <a:r>
              <a:rPr lang="en-US" altLang="ko-KR" sz="1400" dirty="0" err="1"/>
              <a:t>body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Computer(Monitor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,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, Body body)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this.monitor</a:t>
            </a:r>
            <a:r>
              <a:rPr lang="en-US" altLang="ko-KR" sz="1400" dirty="0"/>
              <a:t> = monitor;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this.keyboard</a:t>
            </a:r>
            <a:r>
              <a:rPr lang="en-US" altLang="ko-KR" sz="1400" dirty="0"/>
              <a:t> = keyboard;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this.body</a:t>
            </a:r>
            <a:r>
              <a:rPr lang="en-US" altLang="ko-KR" sz="1400" dirty="0"/>
              <a:t> = body;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55471-FCEE-4D78-8F4D-8C4CB819DEB8}"/>
              </a:ext>
            </a:extLst>
          </p:cNvPr>
          <p:cNvSpPr txBox="1"/>
          <p:nvPr/>
        </p:nvSpPr>
        <p:spPr>
          <a:xfrm>
            <a:off x="6445188" y="346229"/>
            <a:ext cx="2450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Monitor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9AEF2-C49E-491A-A4D8-3860A5511700}"/>
              </a:ext>
            </a:extLst>
          </p:cNvPr>
          <p:cNvSpPr txBox="1"/>
          <p:nvPr/>
        </p:nvSpPr>
        <p:spPr>
          <a:xfrm>
            <a:off x="9288247" y="258932"/>
            <a:ext cx="25953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Keyboard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EF4A-C71C-4BF4-B247-40BAF24357BD}"/>
              </a:ext>
            </a:extLst>
          </p:cNvPr>
          <p:cNvSpPr txBox="1"/>
          <p:nvPr/>
        </p:nvSpPr>
        <p:spPr>
          <a:xfrm>
            <a:off x="6445188" y="1623845"/>
            <a:ext cx="2140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Body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C2089-5935-4BB4-871E-CB730F8AC148}"/>
              </a:ext>
            </a:extLst>
          </p:cNvPr>
          <p:cNvSpPr txBox="1"/>
          <p:nvPr/>
        </p:nvSpPr>
        <p:spPr>
          <a:xfrm>
            <a:off x="6274826" y="4757445"/>
            <a:ext cx="58461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Monitor mon = new Monitor();</a:t>
            </a:r>
          </a:p>
          <a:p>
            <a:r>
              <a:rPr lang="en-US" altLang="ko-KR" dirty="0"/>
              <a:t>    Keyboard key = new Keyboard();</a:t>
            </a:r>
          </a:p>
          <a:p>
            <a:r>
              <a:rPr lang="en-US" altLang="ko-KR" dirty="0"/>
              <a:t>    Body </a:t>
            </a:r>
            <a:r>
              <a:rPr lang="en-US" altLang="ko-KR" dirty="0" err="1"/>
              <a:t>body</a:t>
            </a:r>
            <a:r>
              <a:rPr lang="en-US" altLang="ko-KR" dirty="0"/>
              <a:t> = new Body();</a:t>
            </a:r>
          </a:p>
          <a:p>
            <a:r>
              <a:rPr lang="en-US" altLang="ko-KR" dirty="0"/>
              <a:t>    Computer comp = new Computer(mon, key, body);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95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집합과 합성 연관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ko-KR" altLang="en-US" dirty="0"/>
              <a:t>합성 연관</a:t>
            </a:r>
            <a:endParaRPr lang="en-US" altLang="ko-KR" dirty="0"/>
          </a:p>
          <a:p>
            <a:pPr lvl="1"/>
            <a:r>
              <a:rPr lang="ko-KR" altLang="en-US" dirty="0"/>
              <a:t>집합 연관과 같으나 전체 개념의 클래스의 인스턴스가 삭제 될 때 부분 개념도 삭제</a:t>
            </a:r>
            <a:r>
              <a:rPr lang="en-US" altLang="ko-KR" dirty="0"/>
              <a:t>(</a:t>
            </a:r>
            <a:r>
              <a:rPr lang="ko-KR" altLang="en-US" dirty="0"/>
              <a:t>공동운명체</a:t>
            </a:r>
            <a:r>
              <a:rPr lang="en-US" altLang="ko-KR" dirty="0"/>
              <a:t>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949D21-91EC-41C5-9676-15112036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0" y="2802738"/>
            <a:ext cx="7370338" cy="936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2E625E-295C-4A98-B324-8F45B9AB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0012"/>
            <a:ext cx="5400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D0F198-7B65-40EA-B0F3-3D01DAB8E283}"/>
              </a:ext>
            </a:extLst>
          </p:cNvPr>
          <p:cNvSpPr txBox="1"/>
          <p:nvPr/>
        </p:nvSpPr>
        <p:spPr>
          <a:xfrm>
            <a:off x="1134424" y="3003119"/>
            <a:ext cx="33162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class Computer {</a:t>
            </a:r>
          </a:p>
          <a:p>
            <a:r>
              <a:rPr lang="en-US" altLang="ko-KR" sz="1400" dirty="0"/>
              <a:t>    private 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Body </a:t>
            </a:r>
            <a:r>
              <a:rPr lang="en-US" altLang="ko-KR" sz="1400" dirty="0" err="1"/>
              <a:t>body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Computer()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this.monitor</a:t>
            </a:r>
            <a:r>
              <a:rPr lang="en-US" altLang="ko-KR" sz="1400" dirty="0"/>
              <a:t> = new Monitor();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this.keyboard</a:t>
            </a:r>
            <a:r>
              <a:rPr lang="en-US" altLang="ko-KR" sz="1400" dirty="0"/>
              <a:t> = new Keyboard();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this.body</a:t>
            </a:r>
            <a:r>
              <a:rPr lang="en-US" altLang="ko-KR" sz="1400" dirty="0"/>
              <a:t> = new Body();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55471-FCEE-4D78-8F4D-8C4CB819DEB8}"/>
              </a:ext>
            </a:extLst>
          </p:cNvPr>
          <p:cNvSpPr txBox="1"/>
          <p:nvPr/>
        </p:nvSpPr>
        <p:spPr>
          <a:xfrm>
            <a:off x="6445188" y="346229"/>
            <a:ext cx="2450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Monitor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9AEF2-C49E-491A-A4D8-3860A5511700}"/>
              </a:ext>
            </a:extLst>
          </p:cNvPr>
          <p:cNvSpPr txBox="1"/>
          <p:nvPr/>
        </p:nvSpPr>
        <p:spPr>
          <a:xfrm>
            <a:off x="9288247" y="258932"/>
            <a:ext cx="25953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Keyboard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EF4A-C71C-4BF4-B247-40BAF24357BD}"/>
              </a:ext>
            </a:extLst>
          </p:cNvPr>
          <p:cNvSpPr txBox="1"/>
          <p:nvPr/>
        </p:nvSpPr>
        <p:spPr>
          <a:xfrm>
            <a:off x="6445188" y="1623845"/>
            <a:ext cx="2140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Body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C2089-5935-4BB4-871E-CB730F8AC148}"/>
              </a:ext>
            </a:extLst>
          </p:cNvPr>
          <p:cNvSpPr txBox="1"/>
          <p:nvPr/>
        </p:nvSpPr>
        <p:spPr>
          <a:xfrm>
            <a:off x="6445188" y="4473360"/>
            <a:ext cx="42909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Computer comp = new Computer();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312EF4-3495-4973-8DE5-4913CF81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2" y="183009"/>
            <a:ext cx="3899134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35EF-6A96-4661-8D14-D290960D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 </a:t>
            </a:r>
            <a:r>
              <a:rPr lang="en-US" altLang="ko-KR" dirty="0"/>
              <a:t>vs </a:t>
            </a:r>
            <a:r>
              <a:rPr lang="ko-KR" altLang="en-US" dirty="0"/>
              <a:t>집합 </a:t>
            </a:r>
            <a:r>
              <a:rPr lang="en-US" altLang="ko-KR" dirty="0"/>
              <a:t>vs </a:t>
            </a:r>
            <a:r>
              <a:rPr lang="ko-KR" altLang="en-US" dirty="0"/>
              <a:t>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4D55B-B253-402A-A985-FCAB803F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것을 사용해야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시스템의 배경과 사용 의도에 따라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3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2457" y="1482571"/>
            <a:ext cx="11168109" cy="4694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한 클래스가 다른 클래스를 포함하는 상위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상속 관계</a:t>
            </a:r>
            <a:r>
              <a:rPr lang="en-US" altLang="ko-KR" dirty="0"/>
              <a:t>(is-a 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슈퍼클래스와 서브클래스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클래스의 속성과 동작을 공유하는 점과 다른 점이 동시에 있을 때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69912432" descr="DRW000012b42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059" y="4825787"/>
            <a:ext cx="4366839" cy="1368332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71471840" descr="DRW000012b42e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274" y="4027382"/>
            <a:ext cx="4582292" cy="2696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EAE-ACF8-4C72-964B-EB0D830A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EFCB4-2CEA-445C-9E82-4221A6C7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16835"/>
          </a:xfrm>
        </p:spPr>
        <p:txBody>
          <a:bodyPr/>
          <a:lstStyle/>
          <a:p>
            <a:r>
              <a:rPr lang="ko-KR" altLang="en-US" dirty="0"/>
              <a:t>시스템 빌딩 블록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시스템과 클래스</a:t>
            </a:r>
            <a:endParaRPr lang="en-US" altLang="ko-KR" dirty="0"/>
          </a:p>
          <a:p>
            <a:pPr lvl="1"/>
            <a:r>
              <a:rPr lang="ko-KR" altLang="en-US" dirty="0"/>
              <a:t>시스템은 이를 이루는 클래스로 구분해서 표현이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다이어그램은 시스템의 내부 설계도이다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EB81E-4F6C-44BD-A72D-32DF75C6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978"/>
            <a:ext cx="3173860" cy="3009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0BFA5-EBDD-4692-81AD-144DC416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60" y="1905978"/>
            <a:ext cx="3016837" cy="29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B1BB0-F5DD-4B54-AD90-FC5443E6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3724"/>
            <a:ext cx="5286375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49E3A-CF78-4CFA-A14D-C6605DB4A058}"/>
              </a:ext>
            </a:extLst>
          </p:cNvPr>
          <p:cNvSpPr txBox="1"/>
          <p:nvPr/>
        </p:nvSpPr>
        <p:spPr>
          <a:xfrm>
            <a:off x="7679184" y="381740"/>
            <a:ext cx="3494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Product {</a:t>
            </a:r>
          </a:p>
          <a:p>
            <a:r>
              <a:rPr lang="en-US" altLang="ko-KR" dirty="0"/>
              <a:t>    protected int </a:t>
            </a:r>
            <a:r>
              <a:rPr lang="en-US" altLang="ko-KR" dirty="0" err="1"/>
              <a:t>productID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protected String title;</a:t>
            </a:r>
          </a:p>
          <a:p>
            <a:r>
              <a:rPr lang="en-US" altLang="ko-KR" dirty="0"/>
              <a:t>    protected String copyright;</a:t>
            </a:r>
          </a:p>
          <a:p>
            <a:r>
              <a:rPr lang="en-US" altLang="ko-KR" dirty="0"/>
              <a:t>    protected float </a:t>
            </a:r>
            <a:r>
              <a:rPr lang="en-US" altLang="ko-KR" dirty="0" err="1"/>
              <a:t>unitPrice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protected String description;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3EDF7-1909-44D5-B505-30C40F8EDD04}"/>
              </a:ext>
            </a:extLst>
          </p:cNvPr>
          <p:cNvSpPr txBox="1"/>
          <p:nvPr/>
        </p:nvSpPr>
        <p:spPr>
          <a:xfrm>
            <a:off x="605439" y="3429000"/>
            <a:ext cx="472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BookProduct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bookNumber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String subtitle;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BDA9F-723D-4BB2-A8A4-27DBF21589A5}"/>
              </a:ext>
            </a:extLst>
          </p:cNvPr>
          <p:cNvSpPr txBox="1"/>
          <p:nvPr/>
        </p:nvSpPr>
        <p:spPr>
          <a:xfrm>
            <a:off x="578204" y="4629329"/>
            <a:ext cx="525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RecordingProduct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float </a:t>
            </a:r>
            <a:r>
              <a:rPr lang="en-US" altLang="ko-KR" dirty="0" err="1"/>
              <a:t>runningTime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02CED-EA19-46F8-B76D-B0991CDE591D}"/>
              </a:ext>
            </a:extLst>
          </p:cNvPr>
          <p:cNvSpPr txBox="1"/>
          <p:nvPr/>
        </p:nvSpPr>
        <p:spPr>
          <a:xfrm>
            <a:off x="605439" y="5640519"/>
            <a:ext cx="5110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SoftwareProduct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productionVersion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A913D-2C36-4E45-80A2-31A2AB1A4E80}"/>
              </a:ext>
            </a:extLst>
          </p:cNvPr>
          <p:cNvSpPr txBox="1"/>
          <p:nvPr/>
        </p:nvSpPr>
        <p:spPr>
          <a:xfrm>
            <a:off x="7341833" y="3604334"/>
            <a:ext cx="4693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BookProduct</a:t>
            </a:r>
            <a:r>
              <a:rPr lang="en-US" altLang="ko-KR" dirty="0"/>
              <a:t> bp = new </a:t>
            </a:r>
            <a:r>
              <a:rPr lang="en-US" altLang="ko-KR" dirty="0" err="1"/>
              <a:t>BookProduct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Product pd1 = new </a:t>
            </a:r>
            <a:r>
              <a:rPr lang="en-US" altLang="ko-KR" dirty="0" err="1"/>
              <a:t>BookProduct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Product pd2 = new </a:t>
            </a:r>
            <a:r>
              <a:rPr lang="en-US" altLang="ko-KR" dirty="0" err="1"/>
              <a:t>RecordingProduct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Product pd3 = new </a:t>
            </a:r>
            <a:r>
              <a:rPr lang="en-US" altLang="ko-KR" dirty="0" err="1"/>
              <a:t>SoftwareProduct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3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ACC11-90A9-459C-BE1C-0E2C81C5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6FDF-B2B7-4ECC-8EB7-8A241A5A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r>
              <a:rPr lang="ko-KR" altLang="en-US" dirty="0"/>
              <a:t>의 관계로 엮어 있지 않으며</a:t>
            </a:r>
            <a:r>
              <a:rPr lang="en-US" altLang="ko-KR" dirty="0"/>
              <a:t>, </a:t>
            </a:r>
            <a:r>
              <a:rPr lang="ko-KR" altLang="en-US" dirty="0"/>
              <a:t>한 곳이 변경되면 이를 사용하는 다른 곳도 변경해줘야 하는 관계</a:t>
            </a:r>
            <a:endParaRPr lang="en-US" altLang="ko-KR" dirty="0"/>
          </a:p>
          <a:p>
            <a:r>
              <a:rPr lang="ko-KR" altLang="en-US" dirty="0"/>
              <a:t>상대 클래스에서 레퍼런스를 유지하지 않는다는 점에서 연관과는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6BF3-1AA0-443C-A391-A5F1BCF9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8" y="3933825"/>
            <a:ext cx="6004373" cy="15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4F2307-3C29-46C4-A774-2EA91C21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313674"/>
            <a:ext cx="6004373" cy="1510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2B7DB-1479-43F6-BFC2-FE79B1294775}"/>
              </a:ext>
            </a:extLst>
          </p:cNvPr>
          <p:cNvSpPr txBox="1"/>
          <p:nvPr/>
        </p:nvSpPr>
        <p:spPr>
          <a:xfrm>
            <a:off x="702676" y="2136338"/>
            <a:ext cx="5204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Book {</a:t>
            </a:r>
          </a:p>
          <a:p>
            <a:r>
              <a:rPr lang="en-US" altLang="ko-KR" dirty="0"/>
              <a:t>    private float price;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currencyUnit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    public float </a:t>
            </a:r>
            <a:r>
              <a:rPr lang="en-US" altLang="ko-KR" dirty="0" err="1"/>
              <a:t>getPrice</a:t>
            </a:r>
            <a:r>
              <a:rPr lang="en-US" altLang="ko-KR" dirty="0"/>
              <a:t>(</a:t>
            </a:r>
            <a:r>
              <a:rPr lang="en-US" altLang="ko-KR" dirty="0" err="1"/>
              <a:t>CurrencyExchanger</a:t>
            </a:r>
            <a:r>
              <a:rPr lang="en-US" altLang="ko-KR" dirty="0"/>
              <a:t> </a:t>
            </a:r>
            <a:r>
              <a:rPr lang="en-US" altLang="ko-KR" dirty="0" err="1"/>
              <a:t>ce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….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0087-2493-4516-8A26-F24C6EA7B6EC}"/>
              </a:ext>
            </a:extLst>
          </p:cNvPr>
          <p:cNvSpPr txBox="1"/>
          <p:nvPr/>
        </p:nvSpPr>
        <p:spPr>
          <a:xfrm>
            <a:off x="7528263" y="2136338"/>
            <a:ext cx="3597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CurrencyExchanger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private String from;</a:t>
            </a:r>
          </a:p>
          <a:p>
            <a:r>
              <a:rPr lang="en-US" altLang="ko-KR" dirty="0"/>
              <a:t>    private String to;</a:t>
            </a:r>
          </a:p>
          <a:p>
            <a:endParaRPr lang="en-US" altLang="ko-KR" dirty="0"/>
          </a:p>
          <a:p>
            <a:r>
              <a:rPr lang="en-US" altLang="ko-KR" dirty="0"/>
              <a:t>     ….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739D5-BFE9-4422-9772-12EC6F0C6CFD}"/>
              </a:ext>
            </a:extLst>
          </p:cNvPr>
          <p:cNvSpPr txBox="1"/>
          <p:nvPr/>
        </p:nvSpPr>
        <p:spPr>
          <a:xfrm>
            <a:off x="2645546" y="4900139"/>
            <a:ext cx="7097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Book </a:t>
            </a:r>
            <a:r>
              <a:rPr lang="en-US" altLang="ko-KR" dirty="0" err="1"/>
              <a:t>book</a:t>
            </a:r>
            <a:r>
              <a:rPr lang="en-US" altLang="ko-KR" dirty="0"/>
              <a:t> = new Book(2, “dollar”);</a:t>
            </a:r>
          </a:p>
          <a:p>
            <a:r>
              <a:rPr lang="en-US" altLang="ko-KR" dirty="0"/>
              <a:t>    float price = </a:t>
            </a:r>
            <a:r>
              <a:rPr lang="en-US" altLang="ko-KR" dirty="0" err="1"/>
              <a:t>book.getPrice</a:t>
            </a:r>
            <a:r>
              <a:rPr lang="en-US" altLang="ko-KR" dirty="0"/>
              <a:t>(</a:t>
            </a:r>
            <a:r>
              <a:rPr lang="en-US" altLang="ko-KR" dirty="0" err="1"/>
              <a:t>CurrencyExchanger</a:t>
            </a:r>
            <a:r>
              <a:rPr lang="en-US" altLang="ko-KR" dirty="0"/>
              <a:t>(“dollar”, “won”));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0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12A5-3C1F-45F8-B530-B87D901C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 of Thumb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C81C2-3220-4DC4-819C-9C91C8F3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일반화 중</a:t>
            </a:r>
            <a:r>
              <a:rPr lang="en-US" altLang="ko-KR" dirty="0"/>
              <a:t> </a:t>
            </a:r>
            <a:r>
              <a:rPr lang="ko-KR" altLang="en-US" dirty="0"/>
              <a:t>무엇을 선택할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B54A43-1E05-4860-879D-7E52679A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73" y="3049625"/>
            <a:ext cx="6628956" cy="21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9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/>
          <a:lstStyle/>
          <a:p>
            <a:r>
              <a:rPr lang="ko-KR" altLang="en-US" dirty="0"/>
              <a:t>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/>
          <a:lstStyle/>
          <a:p>
            <a:r>
              <a:rPr lang="ko-KR" altLang="en-US" dirty="0"/>
              <a:t>오퍼레이션</a:t>
            </a:r>
            <a:endParaRPr lang="en-US" altLang="ko-KR" dirty="0"/>
          </a:p>
          <a:p>
            <a:pPr lvl="1"/>
            <a:r>
              <a:rPr lang="ko-KR" altLang="en-US" dirty="0"/>
              <a:t>객체가 수행해야 할 행위</a:t>
            </a:r>
            <a:endParaRPr lang="en-US" altLang="ko-KR" dirty="0"/>
          </a:p>
          <a:p>
            <a:pPr lvl="2"/>
            <a:r>
              <a:rPr lang="ko-KR" altLang="en-US" dirty="0"/>
              <a:t>객체를 생성하고 소멸시키고</a:t>
            </a:r>
            <a:endParaRPr lang="en-US" altLang="ko-KR" dirty="0"/>
          </a:p>
          <a:p>
            <a:pPr lvl="2"/>
            <a:r>
              <a:rPr lang="ko-KR" altLang="en-US" dirty="0"/>
              <a:t>속성을 접근하고</a:t>
            </a:r>
            <a:endParaRPr lang="en-US" altLang="ko-KR" dirty="0"/>
          </a:p>
          <a:p>
            <a:pPr lvl="2"/>
            <a:r>
              <a:rPr lang="ko-KR" altLang="en-US" dirty="0"/>
              <a:t>연관을 짓고 </a:t>
            </a:r>
            <a:endParaRPr lang="en-US" altLang="ko-KR" dirty="0"/>
          </a:p>
          <a:p>
            <a:pPr lvl="2"/>
            <a:r>
              <a:rPr lang="ko-KR" altLang="en-US" dirty="0"/>
              <a:t>조건에 의하여 선택</a:t>
            </a:r>
            <a:r>
              <a:rPr lang="en-US" altLang="ko-KR" dirty="0"/>
              <a:t>, </a:t>
            </a:r>
            <a:r>
              <a:rPr lang="ko-KR" altLang="en-US" dirty="0"/>
              <a:t>반복 처리하고 자료를 변환시킴</a:t>
            </a:r>
            <a:endParaRPr lang="en-US" altLang="ko-KR" dirty="0"/>
          </a:p>
          <a:p>
            <a:r>
              <a:rPr lang="ko-KR" altLang="en-US" dirty="0"/>
              <a:t>다른 객체와 </a:t>
            </a:r>
            <a:r>
              <a:rPr lang="ko-KR" altLang="en-US" dirty="0" err="1"/>
              <a:t>협력하에</a:t>
            </a:r>
            <a:r>
              <a:rPr lang="ko-KR" altLang="en-US" dirty="0"/>
              <a:t> 이루어지는 경우가 많음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1F983-4C9E-4C46-A70F-DE97E420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53" y="3410767"/>
            <a:ext cx="3554547" cy="30821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생성과 속성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기본적인 오퍼레이션</a:t>
            </a:r>
            <a:endParaRPr lang="en-US" altLang="ko-KR"/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정보은닉 때문에 감추어진 것을 접근할 수 있도록 도와줌</a:t>
            </a:r>
            <a:r>
              <a:rPr lang="en-US" altLang="ko-KR"/>
              <a:t>.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378464" y="3076521"/>
          <a:ext cx="6929486" cy="285751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생성자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Customer(InternetAddress i, PersonalName p, MailingAddress m, TelephoneNumber t)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쓰기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putShippingAddress(MailingAddress m)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읽기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getShippingAddress(); MailingAddress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소멸자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~Customer()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체크와 탐색</a:t>
            </a:r>
            <a:r>
              <a:rPr lang="en-US" altLang="ko-KR"/>
              <a:t>, </a:t>
            </a:r>
            <a:r>
              <a:rPr lang="ko-KR" altLang="en-US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/>
          <a:lstStyle/>
          <a:p>
            <a:r>
              <a:rPr lang="ko-KR" altLang="en-US" dirty="0"/>
              <a:t>조건 체크</a:t>
            </a:r>
            <a:endParaRPr lang="en-US" altLang="ko-KR" dirty="0"/>
          </a:p>
          <a:p>
            <a:pPr lvl="1"/>
            <a:r>
              <a:rPr lang="ko-KR" altLang="en-US" dirty="0"/>
              <a:t>객체가 가지는 속성값이 특정한 값인지 체크하는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탐색과 조작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31730" y="2462183"/>
          <a:ext cx="6929486" cy="192882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IsPurchaseMade(int p)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IsNullPhone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IsNullShippingAddress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402138" y="4944862"/>
          <a:ext cx="6786610" cy="1777947"/>
        </p:xfrm>
        <a:graphic>
          <a:graphicData uri="http://schemas.openxmlformats.org/drawingml/2006/table">
            <a:tbl>
              <a:tblPr/>
              <a:tblGrid>
                <a:gridCol w="161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getAllOrders()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getOrders(Date d)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조작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makeOrder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 안에 값을 외부에서 입력 받아 저장</a:t>
            </a:r>
            <a:endParaRPr lang="en-US" altLang="ko-KR"/>
          </a:p>
          <a:p>
            <a:r>
              <a:rPr lang="ko-KR" altLang="en-US"/>
              <a:t>객체 안의 값을 화면이나 프린터에 보내야 하는 경우</a:t>
            </a: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30554" y="3001391"/>
          <a:ext cx="7572428" cy="2428892"/>
        </p:xfrm>
        <a:graphic>
          <a:graphicData uri="http://schemas.openxmlformats.org/drawingml/2006/table">
            <a:tbl>
              <a:tblPr/>
              <a:tblGrid>
                <a:gridCol w="180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setCustomer(InternetAddress i, PersonalName p, MailingAddress m, TelephoneNumber t)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showCustomer()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showPurchaseMade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315" y="1606858"/>
            <a:ext cx="11043821" cy="4886017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ko-KR" altLang="en-US" dirty="0"/>
              <a:t>클래스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시스템이 처리해야할 자료와 그 자료와 관련된 오퍼레이션을 정의한 작은 모듈</a:t>
            </a:r>
            <a:endParaRPr lang="en-US" altLang="ko-KR" dirty="0"/>
          </a:p>
          <a:p>
            <a:pPr marL="457200" indent="-457200"/>
            <a:endParaRPr lang="en-US" altLang="ko-KR" dirty="0"/>
          </a:p>
          <a:p>
            <a:pPr marL="457200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클래스가 될 수 있는 것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사물 </a:t>
            </a:r>
            <a:r>
              <a:rPr lang="en-US" altLang="ko-KR" dirty="0"/>
              <a:t>– </a:t>
            </a:r>
            <a:r>
              <a:rPr lang="ko-KR" altLang="en-US" dirty="0"/>
              <a:t>항공기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핵반응기</a:t>
            </a:r>
            <a:r>
              <a:rPr lang="en-US" altLang="ko-KR" dirty="0"/>
              <a:t>, </a:t>
            </a:r>
            <a:r>
              <a:rPr lang="ko-KR" altLang="en-US" dirty="0"/>
              <a:t>애완견</a:t>
            </a:r>
            <a:r>
              <a:rPr lang="en-US" altLang="ko-KR" dirty="0"/>
              <a:t>, </a:t>
            </a:r>
            <a:r>
              <a:rPr lang="ko-KR" altLang="en-US" dirty="0"/>
              <a:t>국립공원</a:t>
            </a:r>
            <a:r>
              <a:rPr lang="en-US" altLang="ko-KR" dirty="0"/>
              <a:t>, </a:t>
            </a:r>
            <a:r>
              <a:rPr lang="ko-KR" altLang="en-US" dirty="0"/>
              <a:t>경마</a:t>
            </a:r>
            <a:r>
              <a:rPr lang="en-US" altLang="ko-KR" dirty="0"/>
              <a:t>, </a:t>
            </a:r>
            <a:r>
              <a:rPr lang="ko-KR" altLang="en-US" dirty="0"/>
              <a:t>운송수단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역할 </a:t>
            </a:r>
            <a:r>
              <a:rPr lang="en-US" altLang="ko-KR" dirty="0"/>
              <a:t>–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배송직원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환자</a:t>
            </a:r>
            <a:r>
              <a:rPr lang="en-US" altLang="ko-KR" dirty="0"/>
              <a:t>, </a:t>
            </a:r>
            <a:r>
              <a:rPr lang="ko-KR" altLang="en-US" dirty="0"/>
              <a:t>입주자</a:t>
            </a:r>
            <a:r>
              <a:rPr lang="en-US" altLang="ko-KR" dirty="0"/>
              <a:t>,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납세자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사건 </a:t>
            </a:r>
            <a:r>
              <a:rPr lang="en-US" altLang="ko-KR" dirty="0"/>
              <a:t>– </a:t>
            </a:r>
            <a:r>
              <a:rPr lang="ko-KR" altLang="en-US" dirty="0"/>
              <a:t>항공편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시스템 장애</a:t>
            </a:r>
            <a:r>
              <a:rPr lang="en-US" altLang="ko-KR" dirty="0"/>
              <a:t>, </a:t>
            </a:r>
            <a:r>
              <a:rPr lang="ko-KR" altLang="en-US" dirty="0"/>
              <a:t>서비스 호출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인터랙션 </a:t>
            </a:r>
            <a:r>
              <a:rPr lang="en-US" altLang="ko-KR" dirty="0"/>
              <a:t>–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신용카드 결재</a:t>
            </a:r>
            <a:r>
              <a:rPr lang="en-US" altLang="ko-KR" dirty="0"/>
              <a:t>, </a:t>
            </a:r>
            <a:r>
              <a:rPr lang="ko-KR" altLang="en-US"/>
              <a:t>간선  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명세 </a:t>
            </a:r>
            <a:r>
              <a:rPr lang="en-US" altLang="ko-KR" dirty="0"/>
              <a:t>– </a:t>
            </a:r>
            <a:r>
              <a:rPr lang="ko-KR" altLang="en-US" dirty="0"/>
              <a:t>보험 상품</a:t>
            </a:r>
            <a:r>
              <a:rPr lang="en-US" altLang="ko-KR" dirty="0"/>
              <a:t>, </a:t>
            </a:r>
            <a:r>
              <a:rPr lang="ko-KR" altLang="en-US" dirty="0"/>
              <a:t>서적 상품</a:t>
            </a:r>
            <a:r>
              <a:rPr lang="en-US" altLang="ko-KR" dirty="0"/>
              <a:t>, </a:t>
            </a:r>
            <a:r>
              <a:rPr lang="ko-KR" altLang="en-US" dirty="0"/>
              <a:t>신용 카드 종류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B01E70-38C7-4E1C-85BD-C31B6C2C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99" y="2453520"/>
            <a:ext cx="4012109" cy="1596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E8145-2F7F-456E-81E1-D629AC6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82647-5D06-4B2C-8A7A-31A7935A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클래스 이름 붙이기</a:t>
            </a:r>
            <a:endParaRPr lang="en-US" altLang="ko-KR" dirty="0"/>
          </a:p>
          <a:p>
            <a:pPr lvl="1"/>
            <a:r>
              <a:rPr lang="ko-KR" altLang="en-US" dirty="0"/>
              <a:t>모델을 명확히 하기위해 클래스에 좋은 이름을 부여해야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통상적인 이름 사용</a:t>
            </a:r>
            <a:endParaRPr lang="en-US" altLang="ko-KR" dirty="0"/>
          </a:p>
          <a:p>
            <a:pPr lvl="3"/>
            <a:r>
              <a:rPr lang="en-US" altLang="ko-KR" dirty="0" err="1"/>
              <a:t>TrafficLight</a:t>
            </a:r>
            <a:r>
              <a:rPr lang="en-US" altLang="ko-KR" dirty="0"/>
              <a:t> &gt; </a:t>
            </a:r>
            <a:r>
              <a:rPr lang="en-US" altLang="ko-KR" dirty="0" err="1"/>
              <a:t>SignalingUnit</a:t>
            </a:r>
            <a:endParaRPr lang="en-US" altLang="ko-KR" dirty="0"/>
          </a:p>
          <a:p>
            <a:pPr lvl="2"/>
            <a:r>
              <a:rPr lang="ko-KR" altLang="en-US" dirty="0"/>
              <a:t>명확하고 강력한 이름</a:t>
            </a:r>
            <a:endParaRPr lang="en-US" altLang="ko-KR" dirty="0"/>
          </a:p>
          <a:p>
            <a:pPr lvl="3"/>
            <a:r>
              <a:rPr lang="en-US" altLang="ko-KR" dirty="0"/>
              <a:t>Room &gt; </a:t>
            </a:r>
            <a:r>
              <a:rPr lang="en-US" altLang="ko-KR" dirty="0" err="1"/>
              <a:t>StorageEnvironment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 err="1"/>
              <a:t>StorageRoom</a:t>
            </a:r>
            <a:r>
              <a:rPr lang="en-US" altLang="ko-KR" dirty="0"/>
              <a:t> &gt; Room</a:t>
            </a:r>
          </a:p>
          <a:p>
            <a:pPr lvl="2"/>
            <a:r>
              <a:rPr lang="ko-KR" altLang="en-US" dirty="0"/>
              <a:t>같은 수준의 이름</a:t>
            </a:r>
            <a:endParaRPr lang="en-US" altLang="ko-KR" dirty="0"/>
          </a:p>
          <a:p>
            <a:pPr lvl="3"/>
            <a:r>
              <a:rPr lang="en-US" altLang="ko-KR" dirty="0"/>
              <a:t>Teacher, Student</a:t>
            </a:r>
          </a:p>
          <a:p>
            <a:pPr lvl="2"/>
            <a:r>
              <a:rPr lang="ko-KR" altLang="en-US" dirty="0"/>
              <a:t>정의된 이름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배경에 기초한 이름</a:t>
            </a:r>
          </a:p>
        </p:txBody>
      </p:sp>
    </p:spTree>
    <p:extLst>
      <p:ext uri="{BB962C8B-B14F-4D97-AF65-F5344CB8AC3E}">
        <p14:creationId xmlns:p14="http://schemas.microsoft.com/office/powerpoint/2010/main" val="417345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8E9AF-98A4-4001-9A71-4FD0E9BF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CFE46-2685-41FF-924D-747A9EFA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프로그래머가 가장 힘들어 하는 일은">
            <a:extLst>
              <a:ext uri="{FF2B5EF4-FFF2-40B4-BE49-F238E27FC236}">
                <a16:creationId xmlns:a16="http://schemas.microsoft.com/office/drawing/2014/main" id="{B6FA9426-FF7B-433E-B55B-094816ED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6" y="1825625"/>
            <a:ext cx="4381482" cy="38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클린 코드 :애자일 소프트웨어 장인 정신">
            <a:extLst>
              <a:ext uri="{FF2B5EF4-FFF2-40B4-BE49-F238E27FC236}">
                <a16:creationId xmlns:a16="http://schemas.microsoft.com/office/drawing/2014/main" id="{506E98A9-4600-43E0-A295-AF88C487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82" y="1946888"/>
            <a:ext cx="2676478" cy="37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5818F-51C6-4514-AF6F-1D2DEE867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937" y="1762919"/>
            <a:ext cx="2371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199" y="1615736"/>
            <a:ext cx="10871447" cy="4561227"/>
          </a:xfrm>
        </p:spPr>
        <p:txBody>
          <a:bodyPr/>
          <a:lstStyle/>
          <a:p>
            <a:r>
              <a:rPr lang="ko-KR" altLang="en-US" dirty="0"/>
              <a:t>클래스로 추상화 된 모든 개체들에 의하여 소유된 특성 하나 </a:t>
            </a:r>
            <a:r>
              <a:rPr lang="ko-KR" altLang="en-US" dirty="0" err="1"/>
              <a:t>하나</a:t>
            </a:r>
            <a:endParaRPr lang="en-US" altLang="ko-KR" dirty="0"/>
          </a:p>
          <a:p>
            <a:r>
              <a:rPr lang="ko-KR" altLang="en-US" dirty="0"/>
              <a:t>만족하여야 할 목적</a:t>
            </a:r>
            <a:endParaRPr lang="en-US" altLang="ko-KR" dirty="0"/>
          </a:p>
          <a:p>
            <a:pPr lvl="1"/>
            <a:r>
              <a:rPr lang="ko-KR" altLang="en-US" dirty="0"/>
              <a:t>완전성 </a:t>
            </a:r>
            <a:r>
              <a:rPr lang="en-US" altLang="ko-KR" dirty="0"/>
              <a:t>- </a:t>
            </a:r>
            <a:r>
              <a:rPr lang="ko-KR" altLang="en-US" dirty="0"/>
              <a:t>클래스가 갖는 모든 정보를 소유</a:t>
            </a:r>
          </a:p>
          <a:p>
            <a:pPr lvl="1"/>
            <a:r>
              <a:rPr lang="ko-KR" altLang="en-US" dirty="0"/>
              <a:t>완전 분할 </a:t>
            </a:r>
            <a:r>
              <a:rPr lang="en-US" altLang="ko-KR" dirty="0"/>
              <a:t>- </a:t>
            </a:r>
            <a:r>
              <a:rPr lang="ko-KR" altLang="en-US" dirty="0"/>
              <a:t>각 속성이 클래스 각각의 측면을 나타냄 </a:t>
            </a:r>
          </a:p>
          <a:p>
            <a:pPr lvl="1"/>
            <a:r>
              <a:rPr lang="ko-KR" altLang="en-US" dirty="0"/>
              <a:t>배타적 독립 </a:t>
            </a:r>
            <a:r>
              <a:rPr lang="en-US" altLang="ko-KR" dirty="0"/>
              <a:t>- </a:t>
            </a:r>
            <a:r>
              <a:rPr lang="ko-KR" altLang="en-US" dirty="0"/>
              <a:t>속성들이 각각 독립적인 값을 보관</a:t>
            </a:r>
          </a:p>
          <a:p>
            <a:r>
              <a:rPr lang="ko-KR" altLang="en-US" dirty="0"/>
              <a:t>속성 찾기</a:t>
            </a:r>
            <a:endParaRPr lang="en-US" altLang="ko-KR" dirty="0"/>
          </a:p>
          <a:p>
            <a:pPr lvl="1"/>
            <a:r>
              <a:rPr lang="ko-KR" altLang="en-US" dirty="0"/>
              <a:t>서술적 속성 </a:t>
            </a:r>
            <a:r>
              <a:rPr lang="en-US" altLang="ko-KR" dirty="0"/>
              <a:t>– </a:t>
            </a:r>
            <a:r>
              <a:rPr lang="ko-KR" altLang="en-US" dirty="0"/>
              <a:t>주문의 총액</a:t>
            </a:r>
            <a:r>
              <a:rPr lang="en-US" altLang="ko-KR" dirty="0"/>
              <a:t>, </a:t>
            </a:r>
            <a:r>
              <a:rPr lang="ko-KR" altLang="en-US" dirty="0"/>
              <a:t>고객의 주소</a:t>
            </a:r>
            <a:endParaRPr lang="en-US" altLang="ko-KR" dirty="0"/>
          </a:p>
          <a:p>
            <a:pPr lvl="1"/>
            <a:r>
              <a:rPr lang="ko-KR" altLang="en-US" dirty="0"/>
              <a:t>명명 속성 </a:t>
            </a:r>
            <a:r>
              <a:rPr lang="en-US" altLang="ko-KR" dirty="0"/>
              <a:t>– </a:t>
            </a:r>
            <a:r>
              <a:rPr lang="ko-KR" altLang="en-US" dirty="0"/>
              <a:t>항공기 고유번호</a:t>
            </a:r>
            <a:endParaRPr lang="en-US" altLang="ko-KR" dirty="0"/>
          </a:p>
          <a:p>
            <a:pPr lvl="1"/>
            <a:r>
              <a:rPr lang="ko-KR" altLang="en-US" dirty="0"/>
              <a:t>참조 속성 </a:t>
            </a:r>
            <a:r>
              <a:rPr lang="en-US" altLang="ko-KR" dirty="0"/>
              <a:t>– </a:t>
            </a:r>
            <a:r>
              <a:rPr lang="ko-KR" altLang="en-US" dirty="0"/>
              <a:t>관련된 클래스를 지칭</a:t>
            </a:r>
            <a:endParaRPr lang="en-US" altLang="ko-KR" dirty="0"/>
          </a:p>
          <a:p>
            <a:pPr lvl="2"/>
            <a:r>
              <a:rPr lang="ko-KR" altLang="en-US" dirty="0"/>
              <a:t>연관</a:t>
            </a:r>
            <a:r>
              <a:rPr lang="en-US" altLang="ko-KR" dirty="0"/>
              <a:t>(</a:t>
            </a:r>
            <a:r>
              <a:rPr lang="ko-KR" altLang="en-US" dirty="0"/>
              <a:t>클래스 간의 링크</a:t>
            </a:r>
            <a:r>
              <a:rPr lang="en-US" altLang="ko-KR" dirty="0"/>
              <a:t>)</a:t>
            </a:r>
            <a:r>
              <a:rPr lang="ko-KR" altLang="en-US" dirty="0"/>
              <a:t>을 형식화</a:t>
            </a:r>
          </a:p>
          <a:p>
            <a:pPr lvl="1"/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0135400" descr="DRW000012b42e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844" y="4711939"/>
            <a:ext cx="3631461" cy="1853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0F4E-4221-4DA5-B411-9052088E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A736B-97FB-4DDB-A3B7-84DC18A0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타입</a:t>
            </a:r>
            <a:endParaRPr lang="en-US" altLang="ko-KR" dirty="0"/>
          </a:p>
          <a:p>
            <a:pPr lvl="1"/>
            <a:r>
              <a:rPr lang="ko-KR" altLang="en-US" dirty="0"/>
              <a:t>빌트인 자료형</a:t>
            </a:r>
            <a:endParaRPr lang="en-US" altLang="ko-KR" dirty="0"/>
          </a:p>
          <a:p>
            <a:pPr lvl="2"/>
            <a:r>
              <a:rPr lang="ko-KR" altLang="en-US" dirty="0"/>
              <a:t>프로그래밍 언어에서 정의된 기본 형</a:t>
            </a:r>
            <a:endParaRPr lang="en-US" altLang="ko-KR" dirty="0"/>
          </a:p>
          <a:p>
            <a:pPr lvl="2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도메인 특수 자료형</a:t>
            </a:r>
            <a:endParaRPr lang="en-US" altLang="ko-KR" dirty="0"/>
          </a:p>
          <a:p>
            <a:pPr lvl="2"/>
            <a:r>
              <a:rPr lang="ko-KR" altLang="en-US" dirty="0"/>
              <a:t>문제 영역에 있는 자료형을 정의한 것</a:t>
            </a:r>
            <a:endParaRPr lang="en-US" altLang="ko-KR" dirty="0"/>
          </a:p>
          <a:p>
            <a:pPr lvl="2"/>
            <a:r>
              <a:rPr lang="en-US" altLang="ko-KR" dirty="0"/>
              <a:t>Currency </a:t>
            </a:r>
            <a:r>
              <a:rPr lang="ko-KR" altLang="en-US" dirty="0"/>
              <a:t>타입</a:t>
            </a:r>
            <a:r>
              <a:rPr lang="en-US" altLang="ko-KR" dirty="0"/>
              <a:t>, Mailing Address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_x70135400" descr="DRW000012b42e4d">
            <a:extLst>
              <a:ext uri="{FF2B5EF4-FFF2-40B4-BE49-F238E27FC236}">
                <a16:creationId xmlns:a16="http://schemas.microsoft.com/office/drawing/2014/main" id="{7AEDA985-AA7D-4CDF-9911-5324CE7F1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541" y="2680433"/>
            <a:ext cx="3631461" cy="1853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21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클래스와 속성의 검토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50416" y="1020932"/>
            <a:ext cx="11540970" cy="5156031"/>
          </a:xfrm>
        </p:spPr>
        <p:txBody>
          <a:bodyPr/>
          <a:lstStyle/>
          <a:p>
            <a:pPr marL="271463" indent="-271463"/>
            <a:r>
              <a:rPr lang="ko-KR" altLang="en-US" dirty="0"/>
              <a:t>대상 검토 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도메인의 임무에 비추어 검토</a:t>
            </a:r>
          </a:p>
          <a:p>
            <a:pPr marL="271463" indent="-271463"/>
            <a:r>
              <a:rPr lang="ko-KR" altLang="en-US" dirty="0"/>
              <a:t>추상화</a:t>
            </a:r>
            <a:endParaRPr lang="en-US" altLang="ko-KR" dirty="0"/>
          </a:p>
          <a:p>
            <a:pPr marL="661988" lvl="1" indent="-271463"/>
            <a:r>
              <a:rPr lang="en-US" altLang="ko-KR" dirty="0"/>
              <a:t>OR </a:t>
            </a:r>
            <a:r>
              <a:rPr lang="ko-KR" altLang="en-US" dirty="0"/>
              <a:t>검토 </a:t>
            </a:r>
            <a:r>
              <a:rPr lang="en-US" altLang="ko-KR" dirty="0"/>
              <a:t>– </a:t>
            </a:r>
            <a:r>
              <a:rPr lang="ko-KR" altLang="en-US" dirty="0"/>
              <a:t>혼합되어 있는 개념은 별도의 클래스로 분리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단순한 리스트인지 검토 </a:t>
            </a:r>
            <a:r>
              <a:rPr lang="en-US" altLang="ko-KR" dirty="0"/>
              <a:t>– </a:t>
            </a:r>
            <a:r>
              <a:rPr lang="ko-KR" altLang="en-US" dirty="0"/>
              <a:t>여러 개의 객체를 의미없이 모아 놓은 것이 아닌지</a:t>
            </a:r>
            <a:endParaRPr lang="en-US" altLang="ko-KR" dirty="0"/>
          </a:p>
          <a:p>
            <a:pPr marL="271463" indent="-271463"/>
            <a:r>
              <a:rPr lang="ko-KR" altLang="en-US" dirty="0"/>
              <a:t>복합 속성값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우편주소</a:t>
            </a:r>
            <a:r>
              <a:rPr lang="en-US" altLang="ko-KR" dirty="0"/>
              <a:t>(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–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우편주소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 X</a:t>
            </a:r>
          </a:p>
          <a:p>
            <a:pPr marL="271463" indent="-271463"/>
            <a:r>
              <a:rPr lang="ko-KR" altLang="en-US" dirty="0"/>
              <a:t>의미 없는 속성</a:t>
            </a:r>
            <a:r>
              <a:rPr lang="en-US" altLang="ko-KR" dirty="0"/>
              <a:t>, </a:t>
            </a:r>
            <a:r>
              <a:rPr lang="ko-KR" altLang="en-US" dirty="0"/>
              <a:t>통일되지 않는 클래스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70135608" descr="DRW000012b42e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929" y="4715968"/>
            <a:ext cx="5482660" cy="2068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관계와 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홀로 존재하지 않고 서로 관련되어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UML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(association)</a:t>
            </a:r>
          </a:p>
          <a:p>
            <a:pPr lvl="2"/>
            <a:r>
              <a:rPr lang="ko-KR" altLang="en-US" dirty="0"/>
              <a:t>클래스가 개념상 서로 연결되어 있음을 표현한다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r>
              <a:rPr lang="ko-KR" altLang="en-US" dirty="0"/>
              <a:t>과 합성</a:t>
            </a:r>
            <a:r>
              <a:rPr lang="en-US" altLang="ko-KR" dirty="0"/>
              <a:t>(composition)</a:t>
            </a:r>
            <a:r>
              <a:rPr lang="ko-KR" altLang="en-US" dirty="0"/>
              <a:t> 연관이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</a:p>
          <a:p>
            <a:pPr lvl="2"/>
            <a:r>
              <a:rPr lang="ko-KR" altLang="en-US" dirty="0"/>
              <a:t>클래스 사이의 상속 관계를 표현한다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</a:p>
          <a:p>
            <a:pPr lvl="2"/>
            <a:r>
              <a:rPr lang="ko-KR" altLang="en-US" dirty="0"/>
              <a:t>한 클래스가 다른 클래스가 제공하는 기능을 사용함을 표현한다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연관과의 차이점은 두 클래스의 관계가 아주 짧은 시간만 유지 </a:t>
            </a:r>
            <a:r>
              <a:rPr lang="en-US" altLang="ko-KR" dirty="0"/>
              <a:t>(</a:t>
            </a:r>
            <a:r>
              <a:rPr lang="ko-KR" altLang="en-US" dirty="0"/>
              <a:t>메소드 호출 등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1190</Words>
  <Application>Microsoft Office PowerPoint</Application>
  <PresentationFormat>와이드스크린</PresentationFormat>
  <Paragraphs>281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맑은 고딕</vt:lpstr>
      <vt:lpstr>휴먼명조</vt:lpstr>
      <vt:lpstr>Arial</vt:lpstr>
      <vt:lpstr>Office 테마</vt:lpstr>
      <vt:lpstr>시스템분석설계 [복습]</vt:lpstr>
      <vt:lpstr>클래스</vt:lpstr>
      <vt:lpstr>클래스</vt:lpstr>
      <vt:lpstr>PowerPoint 프레젠테이션</vt:lpstr>
      <vt:lpstr>PowerPoint 프레젠테이션</vt:lpstr>
      <vt:lpstr>속성</vt:lpstr>
      <vt:lpstr>PowerPoint 프레젠테이션</vt:lpstr>
      <vt:lpstr>클래스와 속성의 검토</vt:lpstr>
      <vt:lpstr>관계와 연관</vt:lpstr>
      <vt:lpstr>관계와 연관</vt:lpstr>
      <vt:lpstr>다중도(Cardinality)</vt:lpstr>
      <vt:lpstr>연관</vt:lpstr>
      <vt:lpstr>연관</vt:lpstr>
      <vt:lpstr>집합과 합성 연관</vt:lpstr>
      <vt:lpstr>PowerPoint 프레젠테이션</vt:lpstr>
      <vt:lpstr>집합과 합성 연관</vt:lpstr>
      <vt:lpstr>PowerPoint 프레젠테이션</vt:lpstr>
      <vt:lpstr>연관 vs 집합 vs 합성</vt:lpstr>
      <vt:lpstr>일반화(Generalization)</vt:lpstr>
      <vt:lpstr>PowerPoint 프레젠테이션</vt:lpstr>
      <vt:lpstr>의존(Dependency)</vt:lpstr>
      <vt:lpstr>PowerPoint 프레젠테이션</vt:lpstr>
      <vt:lpstr>Rule of Thumb</vt:lpstr>
      <vt:lpstr>오퍼레이션</vt:lpstr>
      <vt:lpstr>객체 생성과 속성 접근</vt:lpstr>
      <vt:lpstr>조건 체크와 탐색, 조작</vt:lpstr>
      <vt:lpstr>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hanheegu</cp:lastModifiedBy>
  <cp:revision>203</cp:revision>
  <dcterms:created xsi:type="dcterms:W3CDTF">2020-03-12T00:34:35Z</dcterms:created>
  <dcterms:modified xsi:type="dcterms:W3CDTF">2021-05-13T08:06:41Z</dcterms:modified>
</cp:coreProperties>
</file>