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6"/>
  </p:sldMasterIdLst>
  <p:sldIdLst>
    <p:sldId id="261" r:id="rId18"/>
    <p:sldId id="257" r:id="rId19"/>
    <p:sldId id="297" r:id="rId20"/>
    <p:sldId id="259" r:id="rId21"/>
    <p:sldId id="267" r:id="rId22"/>
    <p:sldId id="264" r:id="rId23"/>
    <p:sldId id="284" r:id="rId24"/>
    <p:sldId id="262" r:id="rId25"/>
    <p:sldId id="269" r:id="rId26"/>
    <p:sldId id="278" r:id="rId27"/>
    <p:sldId id="283" r:id="rId28"/>
    <p:sldId id="276" r:id="rId29"/>
    <p:sldId id="268" r:id="rId30"/>
    <p:sldId id="298" r:id="rId31"/>
    <p:sldId id="260" r:id="rId32"/>
    <p:sldId id="282" r:id="rId33"/>
    <p:sldId id="25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CDCF4"/>
    <a:srgbClr val="5429A8"/>
    <a:srgbClr val="FFFFFF"/>
    <a:srgbClr val="7B33A3"/>
    <a:srgbClr val="6C2FA4"/>
    <a:srgbClr val="F7A2E1"/>
    <a:srgbClr val="8F38A4"/>
    <a:srgbClr val="96008C"/>
    <a:srgbClr val="6F16B5"/>
    <a:srgbClr val="B85C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840" y="116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4F27A-5A60-45DB-BAE2-E43934C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486E2-A4B8-4CA5-A6C7-9F61EEE9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D2A-A068-4555-972B-0253E1D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5FC9F-0484-4249-904D-7745302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A03D-3E72-4ED3-B5F7-97F44EE5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19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07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F6F-3F01-486E-AB7E-0F29456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BC465-882C-4451-BC77-583216B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8F35A-02B4-43A8-BE81-975FE41E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3B8EB-EE6B-44B6-87CC-5B7498C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86EE5-720E-40FD-A31A-0114545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7C35F-023D-43DE-996E-2FD59EAE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20619-118B-45D6-9B72-88F47E71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5920C-5C6D-4AB3-8C86-13E1AE9F5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D3FE2-1958-4307-880C-CDA92284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E45D6-2203-445C-BBFE-4C52A3E0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EF8E3-E2A6-4D02-B366-428EB14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E2D4-F15E-4CCB-A904-DB5A6A9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1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FF4D-74C5-4A8F-A4DB-36EAF1C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1AE9C-DA01-4E83-B8FF-E47A497D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F46F4-AA10-44D9-9744-E571844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9DD27-6563-4F15-9452-E703E97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22FE-9472-4C0B-9661-028898D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CCF49-B7DF-4858-B1A2-BC17DB5C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0EFA2-101E-46F3-B311-AF8A705E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9A93-0FE3-4316-80DE-B2A06D5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D3D2-E036-4638-9978-14824AB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8F3D-7B74-4736-8957-E7228803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7905-A7E4-4B7F-B181-77149C6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883A1-C37F-44D0-94FC-18F320A6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CF9B0-08BD-4BF8-B435-7DAF7FA7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3FBF-9446-4679-8A86-5A09CD8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9E10C-700D-4C32-B183-1144091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6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3F4A-FFCB-49AB-8F19-AB605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75514-8705-48D1-B364-1BED9D61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5A26-2F64-4F3E-9FAF-4585602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FC25E-69E4-492F-BFC9-C29475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E24F-192E-4058-A6E2-E8F171B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1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F297-8CB3-4FEE-AE9B-9284611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DC94-2CF2-45A0-BFB9-520DB093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BF7AE-8437-4CA9-85A9-77DF67B4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06EFA-029A-49CD-8951-A7F39E00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F729C-3ACD-4B96-A5F3-A3779F6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25F61-2CE3-468F-A6D6-9A1E8FA9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85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C5-9B8E-4682-B20B-57DC69A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22744-C61F-48A7-92BD-1D66E59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DD622-8543-4682-BA67-5F68A520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4398A-6C75-4BEF-B442-F706BB4C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3B71C-87B3-4475-9B09-33B13E99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EB855-2A6C-4AB8-8005-EF43041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B4007-B728-4290-B8F7-49BB76F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775B8-4718-4BF9-9829-3C2F4978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99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F7C3-0B9F-4630-97EA-A03B631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F910E-436D-4AFA-B41C-1D4EDF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85397-EDF6-4CBE-8969-D58D58B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6B52C-8241-4B72-A89A-9A2B3A0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CF095-D485-4298-AD8D-EEA347EC30EC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93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8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9E820-297B-4E7A-AD9E-8634E7EF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BB5EC-44B3-4634-AAD1-49D244F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18D3C-048D-4ECB-A1F7-B9AF9E96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4397-3775-4DE7-8053-A4FD576F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1BEC1-B2D2-49D8-9F37-C53D1140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BD17-8FF2-4B1E-8AE1-272454E7934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9250912697588.png"></Relationship><Relationship Id="rId4" Type="http://schemas.openxmlformats.org/officeDocument/2006/relationships/slideLayout" Target="../slideLayouts/slideLayout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3005613624850.png"></Relationship><Relationship Id="rId2" Type="http://schemas.openxmlformats.org/officeDocument/2006/relationships/image" Target="../media/fImage2492013637754.png"></Relationship><Relationship Id="rId3" Type="http://schemas.openxmlformats.org/officeDocument/2006/relationships/slideLayout" Target="../slideLayouts/slideLayout9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0.jpe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Relationship Id="rId2" Type="http://schemas.openxmlformats.org/officeDocument/2006/relationships/image" Target="../media/fImage5041313696700.png"></Relationship><Relationship Id="rId3" Type="http://schemas.openxmlformats.org/officeDocument/2006/relationships/image" Target="../media/fImage5435513703628.png"></Relationship><Relationship Id="rId4" Type="http://schemas.openxmlformats.org/officeDocument/2006/relationships/image" Target="../media/fImage457341371452.png"></Relationship><Relationship Id="rId5" Type="http://schemas.openxmlformats.org/officeDocument/2006/relationships/image" Target="../media/fImage5636013729059.png"></Relationship><Relationship Id="rId6" Type="http://schemas.openxmlformats.org/officeDocument/2006/relationships/image" Target="../media/fImage5282813731679.png"></Relationship><Relationship Id="rId7" Type="http://schemas.openxmlformats.org/officeDocument/2006/relationships/image" Target="../media/fImage4839813745999.png"></Relationship><Relationship Id="rId8" Type="http://schemas.openxmlformats.org/officeDocument/2006/relationships/image" Target="../media/fImage5330113756421.png"></Relationship><Relationship Id="rId9" Type="http://schemas.openxmlformats.org/officeDocument/2006/relationships/image" Target="../media/fImage5584913771176.png"></Relationship><Relationship Id="rId10" Type="http://schemas.openxmlformats.org/officeDocument/2006/relationships/image" Target="../media/fImage5614113788878.png"></Relationship><Relationship Id="rId11" Type="http://schemas.openxmlformats.org/officeDocument/2006/relationships/image" Target="../media/fImage5584913795020.png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2.jpeg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fImage65420513829165.png"></Relationship><Relationship Id="rId4" Type="http://schemas.openxmlformats.org/officeDocument/2006/relationships/slideLayout" Target="../slideLayouts/slideLayout10.xml"></Relationship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Relationship Id="rId2" Type="http://schemas.openxmlformats.org/officeDocument/2006/relationships/image" Target="../media/fImage6117813440.png"></Relationship><Relationship Id="rId3" Type="http://schemas.openxmlformats.org/officeDocument/2006/relationships/image" Target="../media/fImage3144913472966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5940212710.png"></Relationship><Relationship Id="rId2" Type="http://schemas.openxmlformats.org/officeDocument/2006/relationships/image" Target="../media/fImage3966012722966.png"></Relationship><Relationship Id="rId3" Type="http://schemas.openxmlformats.org/officeDocument/2006/relationships/slideLayout" Target="../slideLayouts/slideLayout10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540031355695.png"></Relationship><Relationship Id="rId4" Type="http://schemas.openxmlformats.org/officeDocument/2006/relationships/image" Target="../media/fImage4895013569955.png"></Relationship><Relationship Id="rId5" Type="http://schemas.openxmlformats.org/officeDocument/2006/relationships/slideLayout" Target="../slideLayouts/slideLayout10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891E80-0D73-4343-A49A-8D53EA00B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2085340" y="2509520"/>
            <a:ext cx="8021955" cy="9226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5400" spc="-28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[</a:t>
            </a:r>
            <a:r>
              <a:rPr lang="ko-KR" altLang="en-US" sz="5400" spc="-28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흉부</a:t>
            </a:r>
            <a:r>
              <a:rPr lang="ko-KR" altLang="en-US" sz="5400" spc="-280">
                <a:solidFill>
                  <a:schemeClr val="bg1"/>
                </a:solidFill>
                <a:latin typeface="+mj-ea"/>
                <a:ea typeface="나눔스퀘어 ExtraBold" charset="0"/>
              </a:rPr>
              <a:t> </a:t>
            </a:r>
            <a:r>
              <a:rPr lang="ko-KR" altLang="en-US" sz="5400" spc="-28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X-RAY</a:t>
            </a:r>
            <a:r>
              <a:rPr lang="ko-KR" altLang="en-US" sz="5400" spc="-280">
                <a:solidFill>
                  <a:schemeClr val="bg1"/>
                </a:solidFill>
                <a:latin typeface="+mj-ea"/>
                <a:ea typeface="나눔스퀘어 ExtraBold" charset="0"/>
              </a:rPr>
              <a:t> </a:t>
            </a:r>
            <a:r>
              <a:rPr lang="ko-KR" altLang="en-US" sz="5400" spc="-28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병변</a:t>
            </a:r>
            <a:r>
              <a:rPr lang="ko-KR" altLang="en-US" sz="5400" spc="-280">
                <a:solidFill>
                  <a:schemeClr val="bg1"/>
                </a:solidFill>
                <a:latin typeface="+mj-ea"/>
                <a:ea typeface="나눔스퀘어 ExtraBold" charset="0"/>
              </a:rPr>
              <a:t> </a:t>
            </a:r>
            <a:r>
              <a:rPr lang="ko-KR" altLang="en-US" sz="5400" spc="-28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유무</a:t>
            </a:r>
            <a:r>
              <a:rPr lang="ko-KR" altLang="en-US" sz="5400" spc="-28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 판단]</a:t>
            </a:r>
            <a:endParaRPr lang="ko-KR" altLang="en-US" sz="540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4095C8-16CF-48AA-A92D-A36B04583434}"/>
              </a:ext>
            </a:extLst>
          </p:cNvPr>
          <p:cNvCxnSpPr>
            <a:cxnSpLocks/>
          </p:cNvCxnSpPr>
          <p:nvPr/>
        </p:nvCxnSpPr>
        <p:spPr>
          <a:xfrm>
            <a:off x="3681095" y="1452880"/>
            <a:ext cx="4830445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15024-86C1-4BD1-970F-35A761DF5040}"/>
              </a:ext>
            </a:extLst>
          </p:cNvPr>
          <p:cNvCxnSpPr>
            <a:cxnSpLocks/>
          </p:cNvCxnSpPr>
          <p:nvPr/>
        </p:nvCxnSpPr>
        <p:spPr>
          <a:xfrm>
            <a:off x="3681095" y="5374640"/>
            <a:ext cx="4830445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7F4711-E540-47DA-91EB-335E14F69814}"/>
              </a:ext>
            </a:extLst>
          </p:cNvPr>
          <p:cNvSpPr txBox="1"/>
          <p:nvPr/>
        </p:nvSpPr>
        <p:spPr>
          <a:xfrm>
            <a:off x="10032365" y="6588760"/>
            <a:ext cx="21691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AA3C9-EEC8-454F-AB0F-AE72A9B951C2}"/>
              </a:ext>
            </a:extLst>
          </p:cNvPr>
          <p:cNvSpPr txBox="1"/>
          <p:nvPr/>
        </p:nvSpPr>
        <p:spPr>
          <a:xfrm>
            <a:off x="4090670" y="4401820"/>
            <a:ext cx="3848100" cy="4152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2100" spc="-140">
                <a:solidFill>
                  <a:schemeClr val="bg1"/>
                </a:solidFill>
              </a:rPr>
              <a:t>AI 10 최희은 Code states Project #1  </a:t>
            </a:r>
            <a:endParaRPr lang="ko-KR" altLang="en-US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30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satMod val="115000"/>
                <a:shade val="30000"/>
              </a:schemeClr>
            </a:gs>
            <a:gs pos="50000">
              <a:schemeClr val="accent1">
                <a:satMod val="115000"/>
                <a:shade val="67500"/>
              </a:schemeClr>
            </a:gs>
            <a:gs pos="100000">
              <a:schemeClr val="accent1">
                <a:satMod val="115000"/>
                <a:shade val="100000"/>
              </a:schemeClr>
            </a:gs>
          </a:gsLst>
          <a:path path="circle">
            <a:fillToRect l="100000" b="10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/>
          </p:cNvSpPr>
          <p:nvPr/>
        </p:nvSpPr>
        <p:spPr>
          <a:xfrm rot="0">
            <a:off x="1229360" y="970280"/>
            <a:ext cx="5361940" cy="35534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</a:rPr>
              <a:t>“CNN 모델 채택”</a:t>
            </a:r>
            <a:endParaRPr lang="ko-KR" altLang="en-US" sz="36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endParaRPr lang="ko-KR" altLang="en-US" sz="15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600" spc="-290">
                <a:solidFill>
                  <a:schemeClr val="bg1"/>
                </a:solidFill>
              </a:rPr>
              <a:t>흉부 X-RAY 는 </a:t>
            </a:r>
            <a:endParaRPr lang="ko-KR" altLang="en-US" sz="26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600" spc="-290">
                <a:solidFill>
                  <a:schemeClr val="bg1"/>
                </a:solidFill>
              </a:rPr>
              <a:t>변칙성이 큰 이미지 ,</a:t>
            </a:r>
            <a:endParaRPr lang="ko-KR" altLang="en-US" sz="26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600" spc="-290">
                <a:solidFill>
                  <a:schemeClr val="bg1"/>
                </a:solidFill>
              </a:rPr>
              <a:t>그러므로</a:t>
            </a:r>
            <a:endParaRPr lang="ko-KR" altLang="en-US" sz="26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600" spc="-290">
                <a:solidFill>
                  <a:schemeClr val="bg1"/>
                </a:solidFill>
              </a:rPr>
              <a:t>일정한 병변 패턴을 </a:t>
            </a:r>
            <a:endParaRPr lang="ko-KR" altLang="en-US" sz="26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600" spc="-290">
                <a:solidFill>
                  <a:schemeClr val="bg1"/>
                </a:solidFill>
              </a:rPr>
              <a:t>자동으로 학습하는 강점을 </a:t>
            </a:r>
            <a:endParaRPr lang="ko-KR" altLang="en-US" sz="26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600" spc="-290">
                <a:solidFill>
                  <a:schemeClr val="bg1"/>
                </a:solidFill>
              </a:rPr>
              <a:t>가지고 있는 CNN이 적합</a:t>
            </a:r>
            <a:endParaRPr lang="ko-KR" altLang="en-US" sz="2600">
              <a:solidFill>
                <a:schemeClr val="bg1"/>
              </a:solidFill>
            </a:endParaRPr>
          </a:p>
          <a:p>
            <a:pPr marL="0" indent="0" defTabSz="508000" latinLnBrk="0">
              <a:buFontTx/>
              <a:buNone/>
            </a:pPr>
            <a:endParaRPr lang="ko-KR" altLang="en-US"/>
          </a:p>
        </p:txBody>
      </p:sp>
      <p:pic>
        <p:nvPicPr>
          <p:cNvPr id="17" name="그림 35" descr="/temp/fImage92509126975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9805" y="379095"/>
            <a:ext cx="4197350" cy="5833110"/>
          </a:xfrm>
          <a:prstGeom prst="rect"/>
          <a:noFill/>
        </p:spPr>
      </p:pic>
      <p:sp>
        <p:nvSpPr>
          <p:cNvPr id="20" name="텍스트 상자 55"/>
          <p:cNvSpPr txBox="1">
            <a:spLocks/>
          </p:cNvSpPr>
          <p:nvPr/>
        </p:nvSpPr>
        <p:spPr>
          <a:xfrm rot="0">
            <a:off x="939799" y="4739640"/>
            <a:ext cx="5946775" cy="6146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3400" spc="-290">
                <a:solidFill>
                  <a:schemeClr val="bg1"/>
                </a:solidFill>
              </a:rPr>
              <a:t>[참고 논문 모델 구조 구현]</a:t>
            </a:r>
            <a:endParaRPr lang="ko-KR" altLang="en-US" sz="3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89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5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255" y="397510"/>
            <a:ext cx="3729355" cy="61468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흉부 X-RAY와 CNN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0850"/>
            <a:ext cx="6292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665" cy="11366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065" y="91440"/>
            <a:ext cx="113665" cy="11366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530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630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60095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DC48D0-A5E4-4507-A834-EB3D4791FBB9}"/>
              </a:ext>
            </a:extLst>
          </p:cNvPr>
          <p:cNvGrpSpPr/>
          <p:nvPr/>
        </p:nvGrpSpPr>
        <p:grpSpPr>
          <a:xfrm>
            <a:off x="1290320" y="1550035"/>
            <a:ext cx="4798695" cy="4812665"/>
            <a:chOff x="1290320" y="1550035"/>
            <a:chExt cx="4798695" cy="4812665"/>
          </a:xfrm>
        </p:grpSpPr>
        <p:sp>
          <p:nvSpPr>
            <p:cNvPr id="51" name="직사각형 50"/>
            <p:cNvSpPr>
              <a:spLocks/>
            </p:cNvSpPr>
            <p:nvPr/>
          </p:nvSpPr>
          <p:spPr>
            <a:xfrm rot="0">
              <a:off x="1292860" y="1561465"/>
              <a:ext cx="4796790" cy="4801870"/>
            </a:xfrm>
            <a:prstGeom prst="rect"/>
            <a:solidFill>
              <a:schemeClr val="bg1"/>
            </a:solidFill>
            <a:ln w="127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/>
            </a:p>
          </p:txBody>
        </p:sp>
        <p:sp>
          <p:nvSpPr>
            <p:cNvPr id="53" name="직사각형 52"/>
            <p:cNvSpPr>
              <a:spLocks/>
            </p:cNvSpPr>
            <p:nvPr/>
          </p:nvSpPr>
          <p:spPr>
            <a:xfrm rot="0">
              <a:off x="1290320" y="1550035"/>
              <a:ext cx="668655" cy="668655"/>
            </a:xfrm>
            <a:prstGeom prst="rect"/>
            <a:solidFill>
              <a:schemeClr val="accent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/>
            </a:p>
          </p:txBody>
        </p:sp>
        <p:sp>
          <p:nvSpPr>
            <p:cNvPr id="54" name="TextBox 53"/>
            <p:cNvSpPr txBox="1">
              <a:spLocks/>
            </p:cNvSpPr>
            <p:nvPr/>
          </p:nvSpPr>
          <p:spPr>
            <a:xfrm rot="0">
              <a:off x="1429385" y="1591945"/>
              <a:ext cx="415925" cy="58420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 latinLnBrk="0">
                <a:buFontTx/>
                <a:buNone/>
              </a:pPr>
              <a:r>
                <a:rPr lang="en-US" altLang="ko-KR" sz="3200" b="1">
                  <a:solidFill>
                    <a:schemeClr val="bg1"/>
                  </a:solidFill>
                </a:rPr>
                <a:t>B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57" name="TextBox 156"/>
            <p:cNvSpPr txBox="1">
              <a:spLocks/>
            </p:cNvSpPr>
            <p:nvPr/>
          </p:nvSpPr>
          <p:spPr>
            <a:xfrm rot="0">
              <a:off x="2280920" y="5780405"/>
              <a:ext cx="2835275" cy="4610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 latinLnBrk="0">
                <a:buFontTx/>
                <a:buNone/>
              </a:pPr>
              <a:r>
                <a:rPr lang="en-US" altLang="ko-KR" sz="2400" b="1">
                  <a:solidFill>
                    <a:srgbClr val="3D3D3D"/>
                  </a:solidFill>
                  <a:latin typeface="+mj-ea"/>
                  <a:ea typeface="나눔스퀘어 ExtraBold" charset="0"/>
                </a:rPr>
                <a:t>F1 SCORE : 0.73</a:t>
              </a:r>
              <a:r>
                <a:rPr lang="en-US" altLang="ko-KR" sz="2400" b="1">
                  <a:solidFill>
                    <a:srgbClr val="3D3D3D"/>
                  </a:solidFill>
                  <a:latin typeface="+mj-ea"/>
                  <a:ea typeface="나눔스퀘어 ExtraBold" charset="0"/>
                </a:rPr>
                <a:t>%</a:t>
              </a:r>
              <a:endParaRPr lang="ko-KR" altLang="en-US" sz="2400" b="1">
                <a:solidFill>
                  <a:srgbClr val="3D3D3D"/>
                </a:solidFill>
                <a:latin typeface="+mj-ea"/>
                <a:ea typeface="나눔스퀘어 ExtraBold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 rot="0">
              <a:off x="3419475" y="5551805"/>
              <a:ext cx="559435" cy="635"/>
            </a:xfrm>
            <a:prstGeom prst="line"/>
            <a:ln w="38100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CEE0AA-9944-4307-A24F-F607A5AAA6C0}"/>
              </a:ext>
            </a:extLst>
          </p:cNvPr>
          <p:cNvGrpSpPr/>
          <p:nvPr/>
        </p:nvGrpSpPr>
        <p:grpSpPr>
          <a:xfrm>
            <a:off x="6337300" y="1540510"/>
            <a:ext cx="4796155" cy="4814570"/>
            <a:chOff x="6337300" y="1540510"/>
            <a:chExt cx="4796155" cy="4814570"/>
          </a:xfrm>
        </p:grpSpPr>
        <p:sp>
          <p:nvSpPr>
            <p:cNvPr id="159" name="직사각형 158"/>
            <p:cNvSpPr>
              <a:spLocks/>
            </p:cNvSpPr>
            <p:nvPr/>
          </p:nvSpPr>
          <p:spPr>
            <a:xfrm rot="0">
              <a:off x="6337300" y="1553845"/>
              <a:ext cx="4796790" cy="4801870"/>
            </a:xfrm>
            <a:prstGeom prst="rect"/>
            <a:solidFill>
              <a:schemeClr val="bg1"/>
            </a:solidFill>
            <a:ln w="127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/>
            </a:p>
          </p:txBody>
        </p:sp>
        <p:sp>
          <p:nvSpPr>
            <p:cNvPr id="260" name="TextBox 259"/>
            <p:cNvSpPr txBox="1">
              <a:spLocks/>
            </p:cNvSpPr>
            <p:nvPr/>
          </p:nvSpPr>
          <p:spPr>
            <a:xfrm rot="0">
              <a:off x="7317740" y="5797550"/>
              <a:ext cx="2835275" cy="4610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 latinLnBrk="0">
                <a:buFontTx/>
                <a:buNone/>
              </a:pPr>
              <a:r>
                <a:rPr lang="en-US" altLang="ko-KR" sz="2400" b="1">
                  <a:solidFill>
                    <a:srgbClr val="3D3D3D"/>
                  </a:solidFill>
                  <a:latin typeface="+mj-ea"/>
                  <a:ea typeface="나눔스퀘어 ExtraBold" charset="0"/>
                </a:rPr>
                <a:t>F1 SCORE : 0.86</a:t>
              </a:r>
              <a:r>
                <a:rPr lang="en-US" altLang="ko-KR" sz="2400" b="1">
                  <a:solidFill>
                    <a:srgbClr val="3D3D3D"/>
                  </a:solidFill>
                  <a:latin typeface="+mj-ea"/>
                  <a:ea typeface="나눔스퀘어 ExtraBold" charset="0"/>
                </a:rPr>
                <a:t>%</a:t>
              </a:r>
              <a:endParaRPr lang="ko-KR" altLang="en-US" sz="2400" b="1">
                <a:solidFill>
                  <a:srgbClr val="3D3D3D"/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>
            <a:xfrm rot="0">
              <a:off x="8456295" y="5568950"/>
              <a:ext cx="559435" cy="635"/>
            </a:xfrm>
            <a:prstGeom prst="line"/>
            <a:ln w="38100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035D3DF2-5DFF-4708-B785-2DAC6202C18B}"/>
                </a:ext>
              </a:extLst>
            </p:cNvPr>
            <p:cNvGrpSpPr/>
            <p:nvPr/>
          </p:nvGrpSpPr>
          <p:grpSpPr>
            <a:xfrm>
              <a:off x="6337300" y="1540510"/>
              <a:ext cx="668020" cy="668020"/>
              <a:chOff x="6337300" y="1540510"/>
              <a:chExt cx="668020" cy="668020"/>
            </a:xfrm>
            <a:solidFill>
              <a:schemeClr val="accent2"/>
            </a:solidFill>
          </p:grpSpPr>
          <p:sp>
            <p:nvSpPr>
              <p:cNvPr id="263" name="직사각형 262"/>
              <p:cNvSpPr>
                <a:spLocks/>
              </p:cNvSpPr>
              <p:nvPr/>
            </p:nvSpPr>
            <p:spPr>
              <a:xfrm rot="0">
                <a:off x="6337300" y="1540510"/>
                <a:ext cx="668655" cy="668655"/>
              </a:xfrm>
              <a:prstGeom prst="rect"/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508000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264" name="TextBox 263"/>
              <p:cNvSpPr txBox="1">
                <a:spLocks/>
              </p:cNvSpPr>
              <p:nvPr/>
            </p:nvSpPr>
            <p:spPr>
              <a:xfrm rot="0">
                <a:off x="6471920" y="1582420"/>
                <a:ext cx="400050" cy="584200"/>
              </a:xfrm>
              <a:prstGeom prst="rect"/>
              <a:grp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defTabSz="508000" latinLnBrk="0">
                  <a:buFontTx/>
                  <a:buNone/>
                </a:pPr>
                <a:r>
                  <a:rPr lang="en-US" altLang="ko-KR" sz="3200" b="1">
                    <a:solidFill>
                      <a:schemeClr val="bg1"/>
                    </a:solidFill>
                  </a:rPr>
                  <a:t>P</a:t>
                </a:r>
                <a:endParaRPr lang="ko-KR" altLang="en-US"/>
              </a:p>
            </p:txBody>
          </p:sp>
        </p:grpSp>
      </p:grpSp>
      <p:pic>
        <p:nvPicPr>
          <p:cNvPr id="265" name="그림 56" descr="/temp/fImage300561362485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38020" y="2266315"/>
            <a:ext cx="3507105" cy="3196590"/>
          </a:xfrm>
          <a:prstGeom prst="rect"/>
          <a:noFill/>
        </p:spPr>
      </p:pic>
      <p:pic>
        <p:nvPicPr>
          <p:cNvPr id="266" name="그림 57" descr="/temp/fImage24920136377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48195" y="2286000"/>
            <a:ext cx="3176905" cy="3103880"/>
          </a:xfrm>
          <a:prstGeom prst="rect"/>
          <a:noFill/>
        </p:spPr>
      </p:pic>
      <p:sp>
        <p:nvSpPr>
          <p:cNvPr id="267" name="텍스트 상자 58"/>
          <p:cNvSpPr txBox="1">
            <a:spLocks/>
          </p:cNvSpPr>
          <p:nvPr/>
        </p:nvSpPr>
        <p:spPr>
          <a:xfrm rot="0">
            <a:off x="2280920" y="5780405"/>
            <a:ext cx="283527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2400" b="1">
                <a:solidFill>
                  <a:srgbClr val="3D3D3D"/>
                </a:solidFill>
                <a:latin typeface="+mj-ea"/>
                <a:ea typeface="나눔스퀘어 ExtraBold" charset="0"/>
              </a:rPr>
              <a:t>F1 SCORE : 0.73</a:t>
            </a:r>
            <a:r>
              <a:rPr lang="en-US" altLang="ko-KR" sz="2400" b="1">
                <a:solidFill>
                  <a:srgbClr val="3D3D3D"/>
                </a:solidFill>
                <a:latin typeface="+mj-ea"/>
                <a:ea typeface="나눔스퀘어 ExtraBold" charset="0"/>
              </a:rPr>
              <a:t>%</a:t>
            </a:r>
            <a:endParaRPr lang="ko-KR" altLang="en-US" sz="2400" b="1">
              <a:solidFill>
                <a:srgbClr val="3D3D3D"/>
              </a:solidFill>
              <a:latin typeface="+mj-ea"/>
              <a:ea typeface="나눔스퀘어 ExtraBold" charset="0"/>
            </a:endParaRPr>
          </a:p>
        </p:txBody>
      </p:sp>
      <p:sp>
        <p:nvSpPr>
          <p:cNvPr id="268" name="텍스트 상자 59"/>
          <p:cNvSpPr txBox="1">
            <a:spLocks/>
          </p:cNvSpPr>
          <p:nvPr/>
        </p:nvSpPr>
        <p:spPr>
          <a:xfrm rot="0">
            <a:off x="2021840" y="1646555"/>
            <a:ext cx="314515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2400" b="1">
                <a:solidFill>
                  <a:srgbClr val="3D3D3D"/>
                </a:solidFill>
                <a:latin typeface="+mj-ea"/>
                <a:ea typeface="나눔스퀘어 ExtraBold" charset="0"/>
              </a:rPr>
              <a:t>Baseline CNN Model</a:t>
            </a:r>
            <a:endParaRPr lang="ko-KR" altLang="en-US" sz="2400" b="1">
              <a:solidFill>
                <a:srgbClr val="3D3D3D"/>
              </a:solidFill>
              <a:latin typeface="+mj-ea"/>
              <a:ea typeface="나눔스퀘어 ExtraBold" charset="0"/>
            </a:endParaRPr>
          </a:p>
        </p:txBody>
      </p:sp>
      <p:sp>
        <p:nvSpPr>
          <p:cNvPr id="269" name="텍스트 상자 60"/>
          <p:cNvSpPr txBox="1">
            <a:spLocks/>
          </p:cNvSpPr>
          <p:nvPr/>
        </p:nvSpPr>
        <p:spPr>
          <a:xfrm rot="0">
            <a:off x="7094220" y="1644650"/>
            <a:ext cx="273875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2400" b="1">
                <a:solidFill>
                  <a:srgbClr val="3D3D3D"/>
                </a:solidFill>
                <a:latin typeface="+mj-ea"/>
                <a:ea typeface="나눔스퀘어 ExtraBold" charset="0"/>
              </a:rPr>
              <a:t>Paper CNN Model</a:t>
            </a:r>
            <a:endParaRPr lang="ko-KR" altLang="en-US" sz="2400" b="1">
              <a:solidFill>
                <a:srgbClr val="3D3D3D"/>
              </a:solidFill>
              <a:latin typeface="+mj-ea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89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5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255" y="397510"/>
            <a:ext cx="3729355" cy="61468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흉부 X-RAY와 CNN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0850"/>
            <a:ext cx="6292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665" cy="11366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065" y="91440"/>
            <a:ext cx="113665" cy="11366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530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630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60095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27911C8-27D8-4E12-9534-3F7483AF06B4}"/>
              </a:ext>
            </a:extLst>
          </p:cNvPr>
          <p:cNvSpPr/>
          <p:nvPr/>
        </p:nvSpPr>
        <p:spPr>
          <a:xfrm>
            <a:off x="1086485" y="1612265"/>
            <a:ext cx="4902200" cy="2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7347956-6EC5-4313-8000-8E5BAD1306F3}"/>
              </a:ext>
            </a:extLst>
          </p:cNvPr>
          <p:cNvSpPr/>
          <p:nvPr/>
        </p:nvSpPr>
        <p:spPr>
          <a:xfrm>
            <a:off x="6217285" y="1612265"/>
            <a:ext cx="4902200" cy="2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 rot="0">
            <a:off x="1086485" y="4044949"/>
            <a:ext cx="4902835" cy="2235835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84937B-9A91-4CC5-8233-901116706C89}"/>
              </a:ext>
            </a:extLst>
          </p:cNvPr>
          <p:cNvSpPr/>
          <p:nvPr/>
        </p:nvSpPr>
        <p:spPr>
          <a:xfrm>
            <a:off x="6217285" y="4044950"/>
            <a:ext cx="4902200" cy="2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 rot="0">
            <a:off x="4298315" y="3255010"/>
            <a:ext cx="1564005" cy="483235"/>
          </a:xfrm>
          <a:prstGeom prst="rect"/>
          <a:solidFill>
            <a:srgbClr val="5429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 rot="0">
            <a:off x="4316730" y="3265170"/>
            <a:ext cx="149479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pt-BR" altLang="ko-KR" sz="2400" b="1">
                <a:solidFill>
                  <a:schemeClr val="bg1"/>
                </a:solidFill>
              </a:rPr>
              <a:t>Paper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 rot="0">
            <a:off x="6336030" y="3255010"/>
            <a:ext cx="1826260" cy="483235"/>
          </a:xfrm>
          <a:prstGeom prst="rect"/>
          <a:solidFill>
            <a:srgbClr val="5429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 rot="0">
            <a:off x="4270375" y="4154169"/>
            <a:ext cx="1590675" cy="483235"/>
          </a:xfrm>
          <a:prstGeom prst="rect"/>
          <a:solidFill>
            <a:srgbClr val="5429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0">
            <a:off x="4316730" y="4173855"/>
            <a:ext cx="153987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pt-BR" altLang="ko-KR" sz="2400" b="1">
                <a:solidFill>
                  <a:schemeClr val="bg1"/>
                </a:solidFill>
              </a:rPr>
              <a:t>Nadam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>
            <a:spLocks/>
          </p:cNvSpPr>
          <p:nvPr/>
        </p:nvSpPr>
        <p:spPr>
          <a:xfrm rot="0">
            <a:off x="6332220" y="4126230"/>
            <a:ext cx="2403475" cy="772795"/>
          </a:xfrm>
          <a:prstGeom prst="rect"/>
          <a:solidFill>
            <a:srgbClr val="5429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6330315" y="4156075"/>
            <a:ext cx="2386965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pt-BR" altLang="ko-KR" sz="2000" b="1">
                <a:solidFill>
                  <a:schemeClr val="bg1"/>
                </a:solidFill>
              </a:rPr>
              <a:t>Batch Normalization</a:t>
            </a:r>
            <a:endParaRPr lang="ko-KR" altLang="en-US" sz="2000" b="1">
              <a:solidFill>
                <a:schemeClr val="bg1"/>
              </a:solidFill>
            </a:endParaRPr>
          </a:p>
          <a:p>
            <a:pPr marL="0" indent="0" algn="l" defTabSz="508000" latinLnBrk="0">
              <a:buFontTx/>
              <a:buNone/>
            </a:pPr>
            <a:r>
              <a:rPr lang="pt-BR" altLang="ko-KR" sz="2000" b="1">
                <a:solidFill>
                  <a:schemeClr val="bg1"/>
                </a:solidFill>
              </a:rPr>
              <a:t>Drop Out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 rot="0">
            <a:off x="1580515" y="1604645"/>
            <a:ext cx="2115820" cy="21685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F1 Score : 0.86%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Precision : 0.84%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Recall : 0.88%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Accuracy : 0.84%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Loss : 0.66%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 rot="0">
            <a:off x="8907780" y="1678305"/>
            <a:ext cx="2115820" cy="21685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algn="l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F1 Score : 0.72%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Precision : 0.56%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Recall : 1.0%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Accuracy : 0.56%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Loss : 0.73%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 rot="0">
            <a:off x="1608455" y="4110990"/>
            <a:ext cx="2115820" cy="21685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F1 Score : 0.80%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Precision : 0.66%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Recall : 1.0%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Accuracy : 0.71%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Loss : 46.77%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0">
            <a:off x="8806180" y="4110990"/>
            <a:ext cx="2115820" cy="21685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F1 Score : 0.87%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Precision : 0.78%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Recall : 1.0%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Accuracy : 0.84%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  <a:p>
            <a:pPr marL="285750" indent="-285750" defTabSz="508000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>
                <a:solidFill>
                  <a:schemeClr val="bg1"/>
                </a:solidFill>
                <a:latin typeface="나눔스퀘어 Light" charset="0"/>
              </a:rPr>
              <a:t>Loss : 0.40%</a:t>
            </a:r>
            <a:endParaRPr lang="ko-KR" altLang="en-US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69" name="텍스트 상자 61"/>
          <p:cNvSpPr txBox="1">
            <a:spLocks/>
          </p:cNvSpPr>
          <p:nvPr/>
        </p:nvSpPr>
        <p:spPr>
          <a:xfrm rot="0">
            <a:off x="6376035" y="3272790"/>
            <a:ext cx="168465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pt-BR" altLang="ko-KR" sz="2000" b="1">
                <a:solidFill>
                  <a:schemeClr val="bg1"/>
                </a:solidFill>
              </a:rPr>
              <a:t>학습률 0.001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0" name="도형 77"/>
          <p:cNvSpPr>
            <a:spLocks/>
          </p:cNvSpPr>
          <p:nvPr/>
        </p:nvSpPr>
        <p:spPr>
          <a:xfrm rot="0">
            <a:off x="1904365" y="1728470"/>
            <a:ext cx="1423670" cy="33337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HY신명조" charset="0"/>
              <a:ea typeface="HY신명조" charset="0"/>
            </a:endParaRPr>
          </a:p>
        </p:txBody>
      </p:sp>
      <p:sp>
        <p:nvSpPr>
          <p:cNvPr id="71" name="도형 81"/>
          <p:cNvSpPr>
            <a:spLocks/>
          </p:cNvSpPr>
          <p:nvPr/>
        </p:nvSpPr>
        <p:spPr>
          <a:xfrm rot="0">
            <a:off x="9130030" y="4222115"/>
            <a:ext cx="1423670" cy="33337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HY신명조" charset="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77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2AB998-E598-4B1B-BE12-124BDA9EB0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D52CA6E-F96D-49EA-B1AE-3046F990301E}"/>
              </a:ext>
            </a:extLst>
          </p:cNvPr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0" y="0"/>
              <a:ext cx="12193270" cy="6859270"/>
            </a:xfrm>
            <a:prstGeom prst="rect"/>
            <a:gradFill rotWithShape="1">
              <a:gsLst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  <a:gs pos="30000">
                  <a:srgbClr val="8F38A4">
                    <a:alpha val="80000"/>
                  </a:srgbClr>
                </a:gs>
                <a:gs pos="70000">
                  <a:srgbClr val="7B33A3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</a:gsLst>
              <a:lin ang="162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 rot="0">
              <a:off x="853440" y="3361690"/>
              <a:ext cx="466217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ko-KR" altLang="en-US" sz="3600">
                  <a:solidFill>
                    <a:schemeClr val="bg1"/>
                  </a:solidFill>
                </a:rPr>
                <a:t>모델이 분류한 모든 것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 rot="0">
              <a:off x="724535" y="2733040"/>
              <a:ext cx="1776095" cy="1270"/>
            </a:xfrm>
            <a:prstGeom prst="line"/>
            <a:ln w="6350" cap="flat" cmpd="sng">
              <a:solidFill>
                <a:schemeClr val="accent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853440" y="2865120"/>
              <a:ext cx="859155" cy="3708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Part 3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B568435-5A76-471B-A67C-805F29A4693E}"/>
              </a:ext>
            </a:extLst>
          </p:cNvPr>
          <p:cNvSpPr txBox="1"/>
          <p:nvPr/>
        </p:nvSpPr>
        <p:spPr>
          <a:xfrm>
            <a:off x="10032365" y="6588760"/>
            <a:ext cx="21691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0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 rot="0">
            <a:off x="4218305" y="2880360"/>
            <a:ext cx="3343275" cy="110363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 rot="0">
            <a:off x="4566920" y="3124200"/>
            <a:ext cx="2649855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Pneumonia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림 63" descr="/temp/fImage50413136967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1625" y="168910"/>
            <a:ext cx="2092959" cy="1911350"/>
          </a:xfrm>
          <a:prstGeom prst="rect"/>
          <a:noFill/>
        </p:spPr>
      </p:pic>
      <p:pic>
        <p:nvPicPr>
          <p:cNvPr id="24" name="그림 64" descr="/temp/fImage543551370362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1610" y="168910"/>
            <a:ext cx="2085340" cy="1920875"/>
          </a:xfrm>
          <a:prstGeom prst="rect"/>
          <a:noFill/>
        </p:spPr>
      </p:pic>
      <p:pic>
        <p:nvPicPr>
          <p:cNvPr id="25" name="그림 65" descr="/temp/fImage45734137145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93970" y="165100"/>
            <a:ext cx="2005330" cy="1934209"/>
          </a:xfrm>
          <a:prstGeom prst="rect"/>
          <a:noFill/>
        </p:spPr>
      </p:pic>
      <p:pic>
        <p:nvPicPr>
          <p:cNvPr id="26" name="그림 66" descr="/temp/fImage563601372905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2895" y="4708525"/>
            <a:ext cx="2091690" cy="1928495"/>
          </a:xfrm>
          <a:prstGeom prst="rect"/>
          <a:noFill/>
        </p:spPr>
      </p:pic>
      <p:pic>
        <p:nvPicPr>
          <p:cNvPr id="27" name="그림 67" descr="/temp/fImage528281373167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28835" y="169545"/>
            <a:ext cx="2121535" cy="1947544"/>
          </a:xfrm>
          <a:prstGeom prst="rect"/>
          <a:noFill/>
        </p:spPr>
      </p:pic>
      <p:pic>
        <p:nvPicPr>
          <p:cNvPr id="28" name="그림 68" descr="/temp/fImage483981374599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02194" y="164465"/>
            <a:ext cx="2026920" cy="1925320"/>
          </a:xfrm>
          <a:prstGeom prst="rect"/>
          <a:noFill/>
        </p:spPr>
      </p:pic>
      <p:pic>
        <p:nvPicPr>
          <p:cNvPr id="29" name="그림 69" descr="/temp/fImage533011375642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8280" y="4704715"/>
            <a:ext cx="2058670" cy="1950720"/>
          </a:xfrm>
          <a:prstGeom prst="rect"/>
          <a:noFill/>
        </p:spPr>
      </p:pic>
      <p:pic>
        <p:nvPicPr>
          <p:cNvPr id="30" name="그림 71" descr="/temp/fImage558491377117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95875" y="4697730"/>
            <a:ext cx="2003425" cy="1966595"/>
          </a:xfrm>
          <a:prstGeom prst="rect"/>
          <a:noFill/>
        </p:spPr>
      </p:pic>
      <p:pic>
        <p:nvPicPr>
          <p:cNvPr id="31" name="그림 72" descr="/temp/fImage56141137888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90765" y="4723130"/>
            <a:ext cx="2065655" cy="1923415"/>
          </a:xfrm>
          <a:prstGeom prst="rect"/>
          <a:noFill/>
        </p:spPr>
      </p:pic>
      <p:pic>
        <p:nvPicPr>
          <p:cNvPr id="32" name="그림 73" descr="/temp/fImage558491379502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79000" y="4714240"/>
            <a:ext cx="1997075" cy="1922780"/>
          </a:xfrm>
          <a:prstGeom prst="rect"/>
          <a:noFill/>
        </p:spPr>
      </p:pic>
      <p:sp>
        <p:nvSpPr>
          <p:cNvPr id="33" name="텍스트 상자 74"/>
          <p:cNvSpPr txBox="1">
            <a:spLocks/>
          </p:cNvSpPr>
          <p:nvPr/>
        </p:nvSpPr>
        <p:spPr>
          <a:xfrm rot="0">
            <a:off x="850900" y="3121660"/>
            <a:ext cx="11221720" cy="6146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3400" spc="-290">
                <a:solidFill>
                  <a:schemeClr val="bg1"/>
                </a:solidFill>
              </a:rPr>
              <a:t>저는                                              모델입니다</a:t>
            </a:r>
            <a:endParaRPr lang="ko-KR" altLang="en-US" sz="3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CCE75B-8C9A-4AD9-BFE8-F613A9BF9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403B5C-7C12-423D-858B-E0160E2B4999}"/>
              </a:ext>
            </a:extLst>
          </p:cNvPr>
          <p:cNvSpPr/>
          <p:nvPr/>
        </p:nvSpPr>
        <p:spPr>
          <a:xfrm>
            <a:off x="4295775" y="1628775"/>
            <a:ext cx="3599815" cy="35998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9B7794-FF5E-4C89-8777-4180F5D5E8EA}"/>
              </a:ext>
            </a:extLst>
          </p:cNvPr>
          <p:cNvSpPr/>
          <p:nvPr/>
        </p:nvSpPr>
        <p:spPr>
          <a:xfrm>
            <a:off x="4403725" y="1736725"/>
            <a:ext cx="3383915" cy="3383915"/>
          </a:xfrm>
          <a:prstGeom prst="rect">
            <a:avLst/>
          </a:prstGeom>
          <a:noFill/>
          <a:ln w="31750">
            <a:solidFill>
              <a:srgbClr val="7B3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81B765-8D02-48B1-A616-190B356A1151}"/>
              </a:ext>
            </a:extLst>
          </p:cNvPr>
          <p:cNvSpPr/>
          <p:nvPr/>
        </p:nvSpPr>
        <p:spPr>
          <a:xfrm>
            <a:off x="4512310" y="1845310"/>
            <a:ext cx="3168015" cy="3168015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28796-A04A-4BD7-A23F-9C6FC4C74889}"/>
              </a:ext>
            </a:extLst>
          </p:cNvPr>
          <p:cNvSpPr txBox="1"/>
          <p:nvPr/>
        </p:nvSpPr>
        <p:spPr>
          <a:xfrm>
            <a:off x="4801235" y="3105785"/>
            <a:ext cx="259080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과적합 문제</a:t>
            </a:r>
            <a:endParaRPr lang="ko-KR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6DF2DE-21CA-4D44-A4E4-E253AB916211}"/>
              </a:ext>
            </a:extLst>
          </p:cNvPr>
          <p:cNvCxnSpPr/>
          <p:nvPr/>
        </p:nvCxnSpPr>
        <p:spPr>
          <a:xfrm>
            <a:off x="5659120" y="2752725"/>
            <a:ext cx="88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C79E4A-2EE6-4B4B-9518-A59953CB6129}"/>
              </a:ext>
            </a:extLst>
          </p:cNvPr>
          <p:cNvSpPr txBox="1"/>
          <p:nvPr/>
        </p:nvSpPr>
        <p:spPr>
          <a:xfrm>
            <a:off x="10032365" y="6588760"/>
            <a:ext cx="21691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3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satMod val="115000"/>
                <a:shade val="30000"/>
              </a:schemeClr>
            </a:gs>
            <a:gs pos="50000">
              <a:schemeClr val="accent1">
                <a:satMod val="115000"/>
                <a:shade val="67500"/>
              </a:schemeClr>
            </a:gs>
            <a:gs pos="100000">
              <a:schemeClr val="accent1">
                <a:satMod val="115000"/>
                <a:shade val="100000"/>
              </a:schemeClr>
            </a:gs>
          </a:gsLst>
          <a:path path="circle">
            <a:fillToRect l="100000" b="10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67FCFBE-DF85-4A7C-A4B2-3BCE7A6C29BA}"/>
              </a:ext>
            </a:extLst>
          </p:cNvPr>
          <p:cNvGrpSpPr/>
          <p:nvPr/>
        </p:nvGrpSpPr>
        <p:grpSpPr>
          <a:xfrm>
            <a:off x="380365" y="1806575"/>
            <a:ext cx="1866900" cy="1832610"/>
            <a:chOff x="380365" y="1806575"/>
            <a:chExt cx="1866900" cy="1832610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0411393-8873-41C6-9B4C-9EA6C1AF2617}"/>
                </a:ext>
              </a:extLst>
            </p:cNvPr>
            <p:cNvSpPr/>
            <p:nvPr/>
          </p:nvSpPr>
          <p:spPr>
            <a:xfrm rot="1746714">
              <a:off x="553085" y="2062480"/>
              <a:ext cx="1595120" cy="1374775"/>
            </a:xfrm>
            <a:prstGeom prst="triangle">
              <a:avLst/>
            </a:prstGeom>
            <a:pattFill prst="trellis">
              <a:fgClr>
                <a:schemeClr val="accent1"/>
              </a:fgClr>
              <a:bgClr>
                <a:schemeClr val="tx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168F0A0-9A80-4BC2-A2B7-C64A1AFB9F89}"/>
                </a:ext>
              </a:extLst>
            </p:cNvPr>
            <p:cNvSpPr/>
            <p:nvPr/>
          </p:nvSpPr>
          <p:spPr>
            <a:xfrm rot="1746714">
              <a:off x="553085" y="1818005"/>
              <a:ext cx="1595120" cy="1374775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5D617D59-33D4-4D77-81F2-54FBDE57DE7B}"/>
                </a:ext>
              </a:extLst>
            </p:cNvPr>
            <p:cNvSpPr/>
            <p:nvPr/>
          </p:nvSpPr>
          <p:spPr>
            <a:xfrm rot="1746714">
              <a:off x="380365" y="1806575"/>
              <a:ext cx="1595120" cy="1374775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64DD527C-8F95-4417-A034-029EFEB798E7}"/>
                </a:ext>
              </a:extLst>
            </p:cNvPr>
            <p:cNvSpPr/>
            <p:nvPr/>
          </p:nvSpPr>
          <p:spPr>
            <a:xfrm rot="1746714">
              <a:off x="652780" y="2264410"/>
              <a:ext cx="1595120" cy="1374775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BF51C7-7D49-48C0-89E7-A10443D3D7DE}"/>
              </a:ext>
            </a:extLst>
          </p:cNvPr>
          <p:cNvGrpSpPr/>
          <p:nvPr/>
        </p:nvGrpSpPr>
        <p:grpSpPr>
          <a:xfrm>
            <a:off x="1478280" y="4387215"/>
            <a:ext cx="2324100" cy="1977390"/>
            <a:chOff x="1478280" y="4387215"/>
            <a:chExt cx="2324100" cy="1977390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019C799E-E4B0-49BB-AA69-469660AD2819}"/>
                </a:ext>
              </a:extLst>
            </p:cNvPr>
            <p:cNvSpPr/>
            <p:nvPr/>
          </p:nvSpPr>
          <p:spPr>
            <a:xfrm rot="19000071">
              <a:off x="1621155" y="4387215"/>
              <a:ext cx="1821815" cy="1570355"/>
            </a:xfrm>
            <a:prstGeom prst="triangle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7B2145-7906-4185-A827-2CEF52EC8FC1}"/>
                </a:ext>
              </a:extLst>
            </p:cNvPr>
            <p:cNvGrpSpPr/>
            <p:nvPr/>
          </p:nvGrpSpPr>
          <p:grpSpPr>
            <a:xfrm>
              <a:off x="1478280" y="4565015"/>
              <a:ext cx="2324100" cy="1798955"/>
              <a:chOff x="1478280" y="4565015"/>
              <a:chExt cx="2324100" cy="1798955"/>
            </a:xfrm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731F08EA-CC4C-4810-9DAF-D79969C31A4A}"/>
                  </a:ext>
                </a:extLst>
              </p:cNvPr>
              <p:cNvSpPr/>
              <p:nvPr/>
            </p:nvSpPr>
            <p:spPr>
              <a:xfrm rot="19000071">
                <a:off x="1478280" y="4565015"/>
                <a:ext cx="1821815" cy="1570355"/>
              </a:xfrm>
              <a:prstGeom prst="triangle">
                <a:avLst/>
              </a:prstGeom>
              <a:pattFill prst="pct75">
                <a:fgClr>
                  <a:schemeClr val="accent2"/>
                </a:fgClr>
                <a:bgClr>
                  <a:schemeClr val="tx2">
                    <a:lumMod val="2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BAAF1BBF-78E3-4B48-B452-C544EB4FCC7A}"/>
                  </a:ext>
                </a:extLst>
              </p:cNvPr>
              <p:cNvSpPr/>
              <p:nvPr/>
            </p:nvSpPr>
            <p:spPr>
              <a:xfrm rot="19000071">
                <a:off x="1980565" y="4793615"/>
                <a:ext cx="1821815" cy="1570355"/>
              </a:xfrm>
              <a:prstGeom prst="triangle">
                <a:avLst/>
              </a:pr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3EB56F67-03B0-47F4-AFD9-B84C3ED8780E}"/>
                  </a:ext>
                </a:extLst>
              </p:cNvPr>
              <p:cNvSpPr/>
              <p:nvPr/>
            </p:nvSpPr>
            <p:spPr>
              <a:xfrm rot="19000071">
                <a:off x="1836420" y="4632960"/>
                <a:ext cx="1821815" cy="1570355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3436A9AD-F1E6-4696-AA19-2318F735B87F}"/>
              </a:ext>
            </a:extLst>
          </p:cNvPr>
          <p:cNvSpPr/>
          <p:nvPr/>
        </p:nvSpPr>
        <p:spPr>
          <a:xfrm rot="19981530">
            <a:off x="4310380" y="1636395"/>
            <a:ext cx="577850" cy="215900"/>
          </a:xfrm>
          <a:prstGeom prst="rt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D9D459A-8E00-4D73-A0D0-FD8138538A8E}"/>
              </a:ext>
            </a:extLst>
          </p:cNvPr>
          <p:cNvSpPr/>
          <p:nvPr/>
        </p:nvSpPr>
        <p:spPr>
          <a:xfrm rot="8814159">
            <a:off x="4265295" y="1372235"/>
            <a:ext cx="1040765" cy="389255"/>
          </a:xfrm>
          <a:prstGeom prst="rtTriangl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 rot="0">
            <a:off x="6643370" y="1121410"/>
            <a:ext cx="4528185" cy="441579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7001510" y="1290955"/>
            <a:ext cx="3884930" cy="42881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40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“도전 과제”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[CLASS ACTIVATION MAP]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일종의 HEAT MAP으로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중요도가 높은 부분은 붉은색으로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표현하고 그렇지 않은 부분은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푸른색으로 표현함으로 모델이 어느 부분을 보고 판단 했는지를 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시각화 것으로,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이것이 표시된 위치를 보고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모델이 제대로 인식을 하고 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000" spc="-1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판단을 했는지 알 수 있습니다.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 defTabSz="508000" latinLnBrk="0">
              <a:buFontTx/>
              <a:buNone/>
            </a:pP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그림 76" descr="/temp/fImage6542051382916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833120"/>
            <a:ext cx="4886960" cy="51479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87034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CBA51-7031-442B-904D-53F237C2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D9BFB-3749-4B35-AB93-3A9B27A49B0A}"/>
              </a:ext>
            </a:extLst>
          </p:cNvPr>
          <p:cNvSpPr txBox="1"/>
          <p:nvPr/>
        </p:nvSpPr>
        <p:spPr>
          <a:xfrm>
            <a:off x="4428719" y="1310640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</a:rPr>
              <a:t>감사합니다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54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5172D1-9ECA-4D3B-9BEE-D5F35604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>
            <a:spLocks/>
          </p:cNvSpPr>
          <p:nvPr/>
        </p:nvSpPr>
        <p:spPr>
          <a:xfrm rot="0">
            <a:off x="0" y="0"/>
            <a:ext cx="6096635" cy="6858635"/>
          </a:xfrm>
          <a:prstGeom prst="rect"/>
          <a:gradFill rotWithShape="1">
            <a:gsLst>
              <a:gs pos="0">
                <a:schemeClr val="accent4">
                  <a:lumMod val="60000"/>
                  <a:lumOff val="40000"/>
                  <a:alpha val="90000"/>
                </a:schemeClr>
              </a:gs>
              <a:gs pos="30000">
                <a:srgbClr val="8F38A4">
                  <a:alpha val="90000"/>
                </a:srgbClr>
              </a:gs>
              <a:gs pos="70000">
                <a:srgbClr val="7B33A3">
                  <a:alpha val="90000"/>
                </a:srgbClr>
              </a:gs>
              <a:gs pos="100000">
                <a:srgbClr val="5429A8">
                  <a:alpha val="90000"/>
                </a:srgbClr>
              </a:gs>
            </a:gsLst>
            <a:lin ang="162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4EA87B-C327-4BB1-9676-496BFE224239}"/>
              </a:ext>
            </a:extLst>
          </p:cNvPr>
          <p:cNvCxnSpPr>
            <a:cxnSpLocks/>
          </p:cNvCxnSpPr>
          <p:nvPr/>
        </p:nvCxnSpPr>
        <p:spPr>
          <a:xfrm>
            <a:off x="1265555" y="1696720"/>
            <a:ext cx="4830445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CCC35-2A31-4C29-84D8-A277C0437436}"/>
              </a:ext>
            </a:extLst>
          </p:cNvPr>
          <p:cNvSpPr txBox="1"/>
          <p:nvPr/>
        </p:nvSpPr>
        <p:spPr>
          <a:xfrm>
            <a:off x="1483360" y="944880"/>
            <a:ext cx="102489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C67960-74AC-45FE-89F0-86A2B85A12D8}"/>
              </a:ext>
            </a:extLst>
          </p:cNvPr>
          <p:cNvGrpSpPr/>
          <p:nvPr/>
        </p:nvGrpSpPr>
        <p:grpSpPr>
          <a:xfrm>
            <a:off x="1483360" y="2397760"/>
            <a:ext cx="4170680" cy="523875"/>
            <a:chOff x="1483360" y="2397760"/>
            <a:chExt cx="4170680" cy="523875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 rot="0">
              <a:off x="1483360" y="2397760"/>
              <a:ext cx="386080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1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2081530" y="2397760"/>
              <a:ext cx="3573145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ko-KR" altLang="en-US" sz="2800">
                  <a:solidFill>
                    <a:schemeClr val="bg1"/>
                  </a:solidFill>
                </a:rPr>
                <a:t>의학 분야의 인공지능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24771C-7D03-4537-9658-A4D2346000BC}"/>
              </a:ext>
            </a:extLst>
          </p:cNvPr>
          <p:cNvGrpSpPr/>
          <p:nvPr/>
        </p:nvGrpSpPr>
        <p:grpSpPr>
          <a:xfrm>
            <a:off x="1483360" y="3614420"/>
            <a:ext cx="3702050" cy="523240"/>
            <a:chOff x="1483360" y="3614420"/>
            <a:chExt cx="3702050" cy="52324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1483360" y="3614420"/>
              <a:ext cx="385445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2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2081530" y="3614420"/>
              <a:ext cx="310451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ko-KR" altLang="en-US" sz="2800">
                  <a:solidFill>
                    <a:schemeClr val="bg1"/>
                  </a:solidFill>
                </a:rPr>
                <a:t>흉부 X-RAY와 CNN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43E4D1-15D2-4105-B220-74690D5ABA8A}"/>
              </a:ext>
            </a:extLst>
          </p:cNvPr>
          <p:cNvGrpSpPr/>
          <p:nvPr/>
        </p:nvGrpSpPr>
        <p:grpSpPr>
          <a:xfrm>
            <a:off x="1483360" y="4831080"/>
            <a:ext cx="4265295" cy="523875"/>
            <a:chOff x="1483360" y="4831080"/>
            <a:chExt cx="4265295" cy="523875"/>
          </a:xfrm>
        </p:grpSpPr>
        <p:sp>
          <p:nvSpPr>
            <p:cNvPr id="16" name="TextBox 15"/>
            <p:cNvSpPr txBox="1">
              <a:spLocks/>
            </p:cNvSpPr>
            <p:nvPr/>
          </p:nvSpPr>
          <p:spPr>
            <a:xfrm rot="0">
              <a:off x="1483360" y="4831080"/>
              <a:ext cx="386080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3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 rot="0">
              <a:off x="2081530" y="4831080"/>
              <a:ext cx="3667760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ko-KR" altLang="en-US" sz="2800">
                  <a:solidFill>
                    <a:schemeClr val="bg1"/>
                  </a:solidFill>
                </a:rPr>
                <a:t>모델이 분류한 모든 것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8BD226-9055-4D85-B934-C78A1FD326BC}"/>
              </a:ext>
            </a:extLst>
          </p:cNvPr>
          <p:cNvSpPr txBox="1"/>
          <p:nvPr/>
        </p:nvSpPr>
        <p:spPr>
          <a:xfrm>
            <a:off x="10032365" y="6588760"/>
            <a:ext cx="21691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55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 txBox="1">
            <a:spLocks/>
          </p:cNvSpPr>
          <p:nvPr/>
        </p:nvSpPr>
        <p:spPr>
          <a:xfrm rot="0">
            <a:off x="7605395" y="878205"/>
            <a:ext cx="4349750" cy="12604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3800" spc="-290">
                <a:solidFill>
                  <a:schemeClr val="bg1"/>
                </a:solidFill>
              </a:rPr>
              <a:t>“수도권 - 비수도권 간</a:t>
            </a:r>
            <a:endParaRPr lang="ko-KR" altLang="en-US" sz="38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3800" spc="-290">
                <a:solidFill>
                  <a:schemeClr val="bg1"/>
                </a:solidFill>
              </a:rPr>
              <a:t>의료 혜택 불평등 야기”</a:t>
            </a:r>
            <a:endParaRPr lang="ko-KR" altLang="en-US" sz="3800">
              <a:solidFill>
                <a:schemeClr val="bg1"/>
              </a:solidFill>
            </a:endParaRPr>
          </a:p>
        </p:txBody>
      </p:sp>
      <p:pic>
        <p:nvPicPr>
          <p:cNvPr id="17" name="그림 36" descr="/temp/fImage611781344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895" y="129540"/>
            <a:ext cx="6886575" cy="3919855"/>
          </a:xfrm>
          <a:prstGeom prst="rect"/>
          <a:noFill/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9936480" y="3621405"/>
            <a:ext cx="310515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 sz="4000">
              <a:solidFill>
                <a:schemeClr val="bg1"/>
              </a:solidFill>
            </a:endParaRPr>
          </a:p>
        </p:txBody>
      </p:sp>
      <p:pic>
        <p:nvPicPr>
          <p:cNvPr id="20" name="그림 39" descr="/temp/fImage314491347296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8840" y="2846705"/>
            <a:ext cx="6877050" cy="3815715"/>
          </a:xfrm>
          <a:prstGeom prst="rect"/>
          <a:noFill/>
        </p:spPr>
      </p:pic>
      <p:sp>
        <p:nvSpPr>
          <p:cNvPr id="21" name="텍스트 상자 40"/>
          <p:cNvSpPr txBox="1">
            <a:spLocks/>
          </p:cNvSpPr>
          <p:nvPr/>
        </p:nvSpPr>
        <p:spPr>
          <a:xfrm rot="0">
            <a:off x="8021955" y="3824604"/>
            <a:ext cx="3826509" cy="12604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3800" spc="-290">
                <a:solidFill>
                  <a:schemeClr val="bg1"/>
                </a:solidFill>
              </a:rPr>
              <a:t>“의료 자원 부족이</a:t>
            </a:r>
            <a:endParaRPr lang="ko-KR" altLang="en-US" sz="38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3800" spc="-290">
                <a:solidFill>
                  <a:schemeClr val="bg1"/>
                </a:solidFill>
              </a:rPr>
              <a:t>중대 원인”</a:t>
            </a:r>
            <a:endParaRPr lang="ko-KR" altLang="en-US" sz="3800">
              <a:solidFill>
                <a:schemeClr val="bg1"/>
              </a:solidFill>
            </a:endParaRPr>
          </a:p>
        </p:txBody>
      </p:sp>
      <p:sp>
        <p:nvSpPr>
          <p:cNvPr id="22" name="도형 41"/>
          <p:cNvSpPr>
            <a:spLocks/>
          </p:cNvSpPr>
          <p:nvPr/>
        </p:nvSpPr>
        <p:spPr>
          <a:xfrm rot="0">
            <a:off x="1072515" y="4676775"/>
            <a:ext cx="6452235" cy="5092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HY신명조" charset="0"/>
              <a:ea typeface="HY신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46C877-3182-4A25-94E1-79AD9E8BF9AF}"/>
              </a:ext>
            </a:extLst>
          </p:cNvPr>
          <p:cNvGrpSpPr/>
          <p:nvPr/>
        </p:nvGrpSpPr>
        <p:grpSpPr>
          <a:xfrm>
            <a:off x="-9525" y="0"/>
            <a:ext cx="12211685" cy="6858635"/>
            <a:chOff x="-9525" y="0"/>
            <a:chExt cx="12211685" cy="685863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245B6DF-EF01-4B2D-BFEA-3270D52D4A69}"/>
                </a:ext>
              </a:extLst>
            </p:cNvPr>
            <p:cNvGrpSpPr/>
            <p:nvPr/>
          </p:nvGrpSpPr>
          <p:grpSpPr>
            <a:xfrm>
              <a:off x="-9525" y="0"/>
              <a:ext cx="12211685" cy="6858635"/>
              <a:chOff x="-9525" y="0"/>
              <a:chExt cx="12211685" cy="6858635"/>
            </a:xfrm>
          </p:grpSpPr>
          <p:sp>
            <p:nvSpPr>
              <p:cNvPr id="5" name="직사각형 4"/>
              <p:cNvSpPr>
                <a:spLocks/>
              </p:cNvSpPr>
              <p:nvPr/>
            </p:nvSpPr>
            <p:spPr>
              <a:xfrm rot="0">
                <a:off x="-9525" y="0"/>
                <a:ext cx="12212320" cy="6859270"/>
              </a:xfrm>
              <a:prstGeom prst="rect"/>
              <a:gradFill rotWithShape="1">
                <a:gsLst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  <a:gs pos="30000">
                    <a:srgbClr val="8F38A4">
                      <a:alpha val="80000"/>
                    </a:srgbClr>
                  </a:gs>
                  <a:gs pos="70000">
                    <a:srgbClr val="7B33A3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</a:gsLst>
                <a:lin ang="162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defTabSz="508000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6" name="TextBox 5"/>
              <p:cNvSpPr txBox="1">
                <a:spLocks/>
              </p:cNvSpPr>
              <p:nvPr/>
            </p:nvSpPr>
            <p:spPr>
              <a:xfrm rot="0">
                <a:off x="845185" y="3361690"/>
                <a:ext cx="4540885" cy="64579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defTabSz="508000" latinLnBrk="0">
                  <a:buFontTx/>
                  <a:buNone/>
                </a:pPr>
                <a:r>
                  <a:rPr lang="ko-KR" altLang="en-US" sz="3600">
                    <a:solidFill>
                      <a:schemeClr val="bg1"/>
                    </a:solidFill>
                  </a:rPr>
                  <a:t>의학 분야의 인공지능</a:t>
                </a:r>
                <a:endParaRPr lang="ko-KR" altLang="en-US" sz="3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cxnSpLocks/>
              </p:cNvCxnSpPr>
              <p:nvPr/>
            </p:nvCxnSpPr>
            <p:spPr>
              <a:xfrm rot="0">
                <a:off x="716280" y="2733040"/>
                <a:ext cx="1779270" cy="1270"/>
              </a:xfrm>
              <a:prstGeom prst="line"/>
              <a:ln w="6350" cap="flat" cmpd="sng">
                <a:solidFill>
                  <a:schemeClr val="accent2">
                    <a:lumMod val="9000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>
                <a:spLocks/>
              </p:cNvSpPr>
              <p:nvPr/>
            </p:nvSpPr>
            <p:spPr>
              <a:xfrm rot="0">
                <a:off x="845185" y="2865120"/>
                <a:ext cx="918210" cy="37084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defTabSz="508000" latinLnBrk="0">
                  <a:buFontTx/>
                  <a:buNone/>
                </a:pPr>
                <a:r>
                  <a:rPr lang="en-US" altLang="ko-KR">
                    <a:solidFill>
                      <a:schemeClr val="bg1"/>
                    </a:solidFill>
                  </a:rPr>
                  <a:t>Part 1, 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/>
            <p:cNvSpPr txBox="1">
              <a:spLocks/>
            </p:cNvSpPr>
            <p:nvPr/>
          </p:nvSpPr>
          <p:spPr>
            <a:xfrm rot="0">
              <a:off x="10032365" y="6588760"/>
              <a:ext cx="2170430" cy="2324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 defTabSz="508000" latinLnBrk="0">
                <a:buFontTx/>
                <a:buNone/>
              </a:pPr>
              <a:r>
                <a:rPr lang="en-US" altLang="ko-KR" sz="900">
                  <a:solidFill>
                    <a:schemeClr val="bg1"/>
                  </a:solidFill>
                </a:rPr>
                <a:t>ⓒSaebyeol Yu.</a:t>
              </a:r>
              <a:r>
                <a:rPr lang="ko-KR" altLang="en-US" sz="900">
                  <a:solidFill>
                    <a:schemeClr val="bg1"/>
                  </a:solidFill>
                </a:rPr>
                <a:t> </a:t>
              </a:r>
              <a:r>
                <a:rPr lang="en-US" altLang="ko-KR" sz="900">
                  <a:solidFill>
                    <a:schemeClr val="bg1"/>
                  </a:solidFill>
                </a:rPr>
                <a:t>Saebyeol’s</a:t>
              </a:r>
              <a:r>
                <a:rPr lang="ko-KR" altLang="en-US" sz="900">
                  <a:solidFill>
                    <a:schemeClr val="bg1"/>
                  </a:solidFill>
                </a:rPr>
                <a:t> </a:t>
              </a:r>
              <a:r>
                <a:rPr lang="en-US" altLang="ko-KR" sz="900">
                  <a:solidFill>
                    <a:schemeClr val="bg1"/>
                  </a:solidFill>
                </a:rPr>
                <a:t>PowerPoint</a:t>
              </a:r>
              <a:endParaRPr lang="ko-KR" altLang="en-US" sz="9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475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545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255" y="397510"/>
            <a:ext cx="4299585" cy="61468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의학 분야의 인공지능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0850"/>
            <a:ext cx="6292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0A2C2A-3AB0-4A87-9B14-CE374980FC56}"/>
              </a:ext>
            </a:extLst>
          </p:cNvPr>
          <p:cNvSpPr/>
          <p:nvPr/>
        </p:nvSpPr>
        <p:spPr>
          <a:xfrm>
            <a:off x="1278255" y="2047875"/>
            <a:ext cx="1168400" cy="104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64D33-CE90-4C4E-83F3-348F54DB1095}"/>
              </a:ext>
            </a:extLst>
          </p:cNvPr>
          <p:cNvSpPr/>
          <p:nvPr/>
        </p:nvSpPr>
        <p:spPr>
          <a:xfrm>
            <a:off x="2687955" y="2047875"/>
            <a:ext cx="8242300" cy="104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D2158-9D48-44A4-93E2-661D54BA64C2}"/>
              </a:ext>
            </a:extLst>
          </p:cNvPr>
          <p:cNvSpPr txBox="1"/>
          <p:nvPr/>
        </p:nvSpPr>
        <p:spPr>
          <a:xfrm>
            <a:off x="1613535" y="2234565"/>
            <a:ext cx="47625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B434C-6D48-4E52-9741-7337426F73BF}"/>
              </a:ext>
            </a:extLst>
          </p:cNvPr>
          <p:cNvSpPr txBox="1"/>
          <p:nvPr/>
        </p:nvSpPr>
        <p:spPr>
          <a:xfrm>
            <a:off x="2945130" y="2242820"/>
            <a:ext cx="468185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600" spc="-14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의료 자원 대안의 필요성</a:t>
            </a:r>
            <a:endParaRPr lang="ko-KR" altLang="en-US" sz="3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2787FF-1A23-429A-B14F-78CACA907293}"/>
              </a:ext>
            </a:extLst>
          </p:cNvPr>
          <p:cNvSpPr/>
          <p:nvPr/>
        </p:nvSpPr>
        <p:spPr>
          <a:xfrm>
            <a:off x="1278255" y="3367405"/>
            <a:ext cx="1168400" cy="1043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93DD5E-6AD7-413F-891F-A24E581DAFAE}"/>
              </a:ext>
            </a:extLst>
          </p:cNvPr>
          <p:cNvSpPr/>
          <p:nvPr/>
        </p:nvSpPr>
        <p:spPr>
          <a:xfrm>
            <a:off x="2687955" y="3367405"/>
            <a:ext cx="8242300" cy="1043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55F84-7125-4152-96BD-E8C189ED49D5}"/>
              </a:ext>
            </a:extLst>
          </p:cNvPr>
          <p:cNvSpPr txBox="1"/>
          <p:nvPr/>
        </p:nvSpPr>
        <p:spPr>
          <a:xfrm>
            <a:off x="1624330" y="3501390"/>
            <a:ext cx="476250" cy="708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18ABE-F26B-46EC-B861-592E9CB30245}"/>
              </a:ext>
            </a:extLst>
          </p:cNvPr>
          <p:cNvSpPr txBox="1"/>
          <p:nvPr/>
        </p:nvSpPr>
        <p:spPr>
          <a:xfrm>
            <a:off x="2945130" y="3541395"/>
            <a:ext cx="6366510" cy="6457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600" spc="-14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의료 보조 수단으로서의 인공지능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01A31-612D-452E-96FA-565A0CAD8288}"/>
              </a:ext>
            </a:extLst>
          </p:cNvPr>
          <p:cNvSpPr/>
          <p:nvPr/>
        </p:nvSpPr>
        <p:spPr>
          <a:xfrm>
            <a:off x="1278255" y="4686935"/>
            <a:ext cx="1168400" cy="10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F2CB52-D402-458A-B24A-4396C1541FF4}"/>
              </a:ext>
            </a:extLst>
          </p:cNvPr>
          <p:cNvSpPr/>
          <p:nvPr/>
        </p:nvSpPr>
        <p:spPr>
          <a:xfrm>
            <a:off x="2687955" y="4686935"/>
            <a:ext cx="8242300" cy="10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E5748-5CCC-4BFE-A7F7-E274DB58130B}"/>
              </a:ext>
            </a:extLst>
          </p:cNvPr>
          <p:cNvSpPr txBox="1"/>
          <p:nvPr/>
        </p:nvSpPr>
        <p:spPr>
          <a:xfrm>
            <a:off x="1624330" y="4820920"/>
            <a:ext cx="47625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2945130" y="4860925"/>
            <a:ext cx="520890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600" spc="-14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부가적인 의료진 부담 경감 </a:t>
            </a:r>
            <a:endParaRPr lang="ko-KR" altLang="en-US" sz="3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665" cy="11366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D16C96-65A1-43FA-9E99-B71922B70110}"/>
              </a:ext>
            </a:extLst>
          </p:cNvPr>
          <p:cNvSpPr/>
          <p:nvPr/>
        </p:nvSpPr>
        <p:spPr>
          <a:xfrm>
            <a:off x="266065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430530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595630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760095" y="91440"/>
            <a:ext cx="113665" cy="1136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0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satMod val="115000"/>
                <a:shade val="30000"/>
              </a:schemeClr>
            </a:gs>
            <a:gs pos="50000">
              <a:schemeClr val="accent1">
                <a:satMod val="115000"/>
                <a:shade val="67500"/>
              </a:schemeClr>
            </a:gs>
            <a:gs pos="100000">
              <a:schemeClr val="accent1">
                <a:satMod val="115000"/>
                <a:shade val="100000"/>
              </a:schemeClr>
            </a:gs>
          </a:gsLst>
          <a:path path="circle">
            <a:fillToRect l="100000" b="10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>
            <a:spLocks/>
          </p:cNvSpPr>
          <p:nvPr/>
        </p:nvSpPr>
        <p:spPr>
          <a:xfrm rot="0">
            <a:off x="998855" y="1885315"/>
            <a:ext cx="10491470" cy="4317365"/>
          </a:xfrm>
          <a:prstGeom prst="bracketPair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6238875" y="2026285"/>
            <a:ext cx="572706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3200">
                <a:solidFill>
                  <a:schemeClr val="bg1"/>
                </a:solidFill>
              </a:rPr>
              <a:t>“</a:t>
            </a:r>
            <a:r>
              <a:rPr lang="ko-KR" altLang="en-US" sz="3200">
                <a:solidFill>
                  <a:schemeClr val="bg1"/>
                </a:solidFill>
              </a:rPr>
              <a:t>병변 </a:t>
            </a:r>
            <a:r>
              <a:rPr lang="ko-KR" altLang="en-US" sz="3200">
                <a:solidFill>
                  <a:schemeClr val="bg1"/>
                </a:solidFill>
              </a:rPr>
              <a:t>조기 진단 </a:t>
            </a:r>
            <a:endParaRPr lang="ko-KR" altLang="en-US" sz="32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3200">
                <a:solidFill>
                  <a:schemeClr val="bg1"/>
                </a:solidFill>
              </a:rPr>
              <a:t>   </a:t>
            </a:r>
            <a:r>
              <a:rPr lang="ko-KR" altLang="en-US" sz="3200">
                <a:solidFill>
                  <a:schemeClr val="bg1"/>
                </a:solidFill>
              </a:rPr>
              <a:t>체계의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중요성”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4" name="그림 44" descr="/temp/fImage5940212710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874519" y="1552575"/>
            <a:ext cx="5706110" cy="2237740"/>
          </a:xfrm>
          <a:prstGeom prst="rect"/>
          <a:noFill/>
        </p:spPr>
      </p:pic>
      <p:pic>
        <p:nvPicPr>
          <p:cNvPr id="5" name="그림 45" descr="/temp/fImage396601272296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083810" y="3928110"/>
            <a:ext cx="5232400" cy="2357755"/>
          </a:xfrm>
          <a:prstGeom prst="rect"/>
          <a:noFill/>
        </p:spPr>
      </p:pic>
      <p:sp>
        <p:nvSpPr>
          <p:cNvPr id="6" name="텍스트 상자 46"/>
          <p:cNvSpPr txBox="1">
            <a:spLocks/>
          </p:cNvSpPr>
          <p:nvPr/>
        </p:nvSpPr>
        <p:spPr>
          <a:xfrm rot="0">
            <a:off x="579755" y="4186555"/>
            <a:ext cx="5727065" cy="1936749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2400">
                <a:solidFill>
                  <a:schemeClr val="bg1"/>
                </a:solidFill>
              </a:rPr>
              <a:t>“흉부 검사를 통해 </a:t>
            </a:r>
            <a:endParaRPr lang="ko-KR" altLang="en-US" sz="24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400">
                <a:solidFill>
                  <a:schemeClr val="bg1"/>
                </a:solidFill>
              </a:rPr>
              <a:t>폐를 포함한 심혈관 </a:t>
            </a:r>
            <a:endParaRPr lang="ko-KR" altLang="en-US" sz="24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400">
                <a:solidFill>
                  <a:schemeClr val="bg1"/>
                </a:solidFill>
              </a:rPr>
              <a:t>및 림프계 등 다양한 </a:t>
            </a:r>
            <a:endParaRPr lang="ko-KR" altLang="en-US" sz="24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400">
                <a:solidFill>
                  <a:schemeClr val="bg1"/>
                </a:solidFill>
              </a:rPr>
              <a:t>해부학적 병변 발견 </a:t>
            </a:r>
            <a:endParaRPr lang="ko-KR" altLang="en-US" sz="2400">
              <a:solidFill>
                <a:schemeClr val="bg1"/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ko-KR" altLang="en-US" sz="2400">
                <a:solidFill>
                  <a:schemeClr val="bg1"/>
                </a:solidFill>
              </a:rPr>
              <a:t>가능성 ”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7" name="도형 49"/>
          <p:cNvSpPr>
            <a:spLocks/>
          </p:cNvSpPr>
          <p:nvPr/>
        </p:nvSpPr>
        <p:spPr>
          <a:xfrm rot="0">
            <a:off x="1962150" y="283210"/>
            <a:ext cx="8270875" cy="83566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8" name="텍스트 상자 50"/>
          <p:cNvSpPr txBox="1">
            <a:spLocks/>
          </p:cNvSpPr>
          <p:nvPr/>
        </p:nvSpPr>
        <p:spPr>
          <a:xfrm rot="0">
            <a:off x="2882900" y="445135"/>
            <a:ext cx="642493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3200" b="0">
                <a:solidFill>
                  <a:schemeClr val="tx1">
                    <a:lumMod val="75000"/>
                    <a:lumOff val="25000"/>
                  </a:schemeClr>
                </a:solidFill>
              </a:rPr>
              <a:t>왜 흉부 X-RAY 병변 유무일까?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46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satMod val="115000"/>
                <a:shade val="30000"/>
              </a:schemeClr>
            </a:gs>
            <a:gs pos="50000">
              <a:schemeClr val="accent1">
                <a:satMod val="115000"/>
                <a:shade val="67500"/>
              </a:schemeClr>
            </a:gs>
            <a:gs pos="100000">
              <a:schemeClr val="accent1">
                <a:satMod val="115000"/>
                <a:shade val="100000"/>
              </a:schemeClr>
            </a:gs>
          </a:gsLst>
          <a:path path="circle">
            <a:fillToRect l="100000" b="10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>
            <a:spLocks/>
          </p:cNvSpPr>
          <p:nvPr/>
        </p:nvSpPr>
        <p:spPr>
          <a:xfrm rot="0">
            <a:off x="2035809" y="440690"/>
            <a:ext cx="8270875" cy="351663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 rot="0">
            <a:off x="2975610" y="712470"/>
            <a:ext cx="6424930" cy="3121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</a:rPr>
              <a:t>[Chest X-Ray Images]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NORMAL / PNEUMONIA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en-US" altLang="ko-KR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전문의 2인, 전문가 1인에 의해 </a:t>
            </a:r>
            <a:endParaRPr lang="ko-KR" altLang="en-US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en-US" altLang="ko-KR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감정된 데이터 세트</a:t>
            </a:r>
            <a:endParaRPr lang="ko-KR" altLang="en-US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endParaRPr lang="ko-KR" altLang="en-US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defTabSz="508000" latinLnBrk="0">
              <a:buFontTx/>
              <a:buNone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&lt;Preprocessing : </a:t>
            </a:r>
            <a:r>
              <a:rPr i="0" b="1">
                <a:solidFill>
                  <a:srgbClr val="262626"/>
                </a:solidFill>
                <a:latin typeface="Arial" charset="0"/>
                <a:ea typeface="Source Sans Pro" charset="0"/>
              </a:rPr>
              <a:t>Resize / </a:t>
            </a:r>
            <a:r>
              <a:rPr i="0" b="1">
                <a:solidFill>
                  <a:srgbClr val="262626"/>
                </a:solidFill>
                <a:latin typeface="Arial" charset="0"/>
                <a:ea typeface="Source Sans Pro" charset="0"/>
              </a:rPr>
              <a:t>Normalization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림 47" descr="/temp/fImage5400313556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2905" y="4098290"/>
            <a:ext cx="2726055" cy="2454910"/>
          </a:xfrm>
          <a:prstGeom prst="rect"/>
          <a:noFill/>
        </p:spPr>
      </p:pic>
      <p:pic>
        <p:nvPicPr>
          <p:cNvPr id="24" name="그림 48" descr="/temp/fImage489501356995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1790" y="4090670"/>
            <a:ext cx="2764155" cy="24720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56041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5FCCF0-EE52-4844-9570-EDBDB536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9E618DC-DDEE-4CEB-93D2-6BBF4CC9CA2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0" y="0"/>
              <a:ext cx="12192635" cy="6858635"/>
            </a:xfrm>
            <a:prstGeom prst="rect"/>
            <a:gradFill rotWithShape="1">
              <a:gsLst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  <a:gs pos="30000">
                  <a:srgbClr val="8F38A4">
                    <a:alpha val="80000"/>
                  </a:srgbClr>
                </a:gs>
                <a:gs pos="70000">
                  <a:srgbClr val="7B33A3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</a:gsLst>
              <a:lin ang="162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 rot="0">
              <a:off x="853440" y="3361690"/>
              <a:ext cx="3937635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ko-KR" altLang="en-US" sz="3600">
                  <a:solidFill>
                    <a:schemeClr val="bg1"/>
                  </a:solidFill>
                </a:rPr>
                <a:t>흉부 X-RAY와 CNN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 rot="0">
              <a:off x="724535" y="2733040"/>
              <a:ext cx="1775460" cy="635"/>
            </a:xfrm>
            <a:prstGeom prst="line"/>
            <a:ln w="6350" cap="flat" cmpd="sng">
              <a:solidFill>
                <a:schemeClr val="accent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853440" y="2865120"/>
              <a:ext cx="91630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Part 2,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8F2135-BD8C-4B63-9E9D-7A5E44CE2B98}"/>
              </a:ext>
            </a:extLst>
          </p:cNvPr>
          <p:cNvSpPr txBox="1"/>
          <p:nvPr/>
        </p:nvSpPr>
        <p:spPr>
          <a:xfrm>
            <a:off x="10032365" y="6588760"/>
            <a:ext cx="21691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01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satMod val="115000"/>
                <a:shade val="30000"/>
              </a:schemeClr>
            </a:gs>
            <a:gs pos="50000">
              <a:schemeClr val="accent1">
                <a:satMod val="115000"/>
                <a:shade val="67500"/>
              </a:schemeClr>
            </a:gs>
            <a:gs pos="100000">
              <a:schemeClr val="accent1">
                <a:satMod val="115000"/>
                <a:shade val="100000"/>
              </a:schemeClr>
            </a:gs>
          </a:gsLst>
          <a:path path="circle">
            <a:fillToRect l="100000" b="10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095163-79BF-4DA2-9790-10F953448D42}"/>
              </a:ext>
            </a:extLst>
          </p:cNvPr>
          <p:cNvSpPr/>
          <p:nvPr/>
        </p:nvSpPr>
        <p:spPr>
          <a:xfrm>
            <a:off x="1106805" y="2326005"/>
            <a:ext cx="2317115" cy="1102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B8348-01A2-42E4-AED4-D56D8EA35A5D}"/>
              </a:ext>
            </a:extLst>
          </p:cNvPr>
          <p:cNvSpPr txBox="1"/>
          <p:nvPr/>
        </p:nvSpPr>
        <p:spPr>
          <a:xfrm>
            <a:off x="1330960" y="2523490"/>
            <a:ext cx="199199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COLAB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3647440" y="2326005"/>
            <a:ext cx="2786380" cy="110363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63054-7720-4B14-AD75-5CBA647E86E4}"/>
              </a:ext>
            </a:extLst>
          </p:cNvPr>
          <p:cNvSpPr txBox="1"/>
          <p:nvPr/>
        </p:nvSpPr>
        <p:spPr>
          <a:xfrm>
            <a:off x="3871594" y="2523490"/>
            <a:ext cx="235140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6673215" y="2326005"/>
            <a:ext cx="2580005" cy="110426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6887845" y="2523490"/>
            <a:ext cx="2334895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BC7186-4832-45C0-B755-FD9A7F04BC55}"/>
              </a:ext>
            </a:extLst>
          </p:cNvPr>
          <p:cNvGrpSpPr/>
          <p:nvPr/>
        </p:nvGrpSpPr>
        <p:grpSpPr>
          <a:xfrm>
            <a:off x="1106170" y="3646805"/>
            <a:ext cx="2618740" cy="1102995"/>
            <a:chOff x="1106170" y="3646805"/>
            <a:chExt cx="2618740" cy="1102995"/>
          </a:xfrm>
        </p:grpSpPr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1106170" y="3646805"/>
              <a:ext cx="2619375" cy="110363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/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 rot="0">
              <a:off x="1326515" y="3844290"/>
              <a:ext cx="2101850" cy="7073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 latinLnBrk="0">
                <a:buFontTx/>
                <a:buNone/>
              </a:pPr>
              <a:r>
                <a:rPr lang="en-US" altLang="ko-KR" sz="4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</a:t>
              </a:r>
              <a:r>
                <a:rPr lang="ko-KR" altLang="en-US" sz="4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NUMPY</a:t>
              </a:r>
              <a:endPara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>
            <a:spLocks/>
          </p:cNvSpPr>
          <p:nvPr/>
        </p:nvSpPr>
        <p:spPr>
          <a:xfrm rot="0">
            <a:off x="3961765" y="3647440"/>
            <a:ext cx="5642610" cy="1103630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4222750" y="3844924"/>
            <a:ext cx="5140960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 latinLnBrk="0">
              <a:buFontTx/>
              <a:buNone/>
            </a:pP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TENSORFLOW/KERAS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텍스트 상자 34"/>
          <p:cNvSpPr txBox="1">
            <a:spLocks/>
          </p:cNvSpPr>
          <p:nvPr/>
        </p:nvSpPr>
        <p:spPr>
          <a:xfrm rot="0">
            <a:off x="-470534" y="1138555"/>
            <a:ext cx="5727065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</a:rPr>
              <a:t>개발 환경</a:t>
            </a:r>
            <a:endParaRPr lang="ko-KR" alt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40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200615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C66C8"/>
      </a:accent1>
      <a:accent2>
        <a:srgbClr val="F7A2E1"/>
      </a:accent2>
      <a:accent3>
        <a:srgbClr val="B85CEF"/>
      </a:accent3>
      <a:accent4>
        <a:srgbClr val="6F16B5"/>
      </a:accent4>
      <a:accent5>
        <a:srgbClr val="96008C"/>
      </a:accent5>
      <a:accent6>
        <a:srgbClr val="3949A0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298</Paragraphs>
  <Words>1619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Yu Saebyeol</cp:lastModifiedBy>
  <dc:title>PowerPoint 프레젠테이션</dc:title>
  <dcterms:modified xsi:type="dcterms:W3CDTF">2020-06-15T04:19:12Z</dcterms:modified>
</cp:coreProperties>
</file>