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4"/>
  </p:sldMasterIdLst>
  <p:sldIdLst>
    <p:sldId id="270" r:id="rId16"/>
    <p:sldId id="271" r:id="rId17"/>
    <p:sldId id="263" r:id="rId18"/>
    <p:sldId id="275" r:id="rId19"/>
    <p:sldId id="273" r:id="rId20"/>
    <p:sldId id="300" r:id="rId21"/>
    <p:sldId id="274" r:id="rId22"/>
    <p:sldId id="294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4881238641.jpeg"></Relationship><Relationship Id="rId2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359693928467.jpeg"></Relationship><Relationship Id="rId2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620083896334.jpeg"></Relationship><Relationship Id="rId2" Type="http://schemas.openxmlformats.org/officeDocument/2006/relationships/image" Target="../media/fImage665083906500.jpe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05304659169.jpeg"></Relationship><Relationship Id="rId3" Type="http://schemas.openxmlformats.org/officeDocument/2006/relationships/image" Target="../media/fImage87304466572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389934711478.jpeg"></Relationship><Relationship Id="rId2" Type="http://schemas.openxmlformats.org/officeDocument/2006/relationships/image" Target="../media/fImage373974749358.jpeg"></Relationship><Relationship Id="rId3" Type="http://schemas.openxmlformats.org/officeDocument/2006/relationships/image" Target="../media/fImage430674756962.jpe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626944764464.jpeg"></Relationship><Relationship Id="rId2" Type="http://schemas.openxmlformats.org/officeDocument/2006/relationships/image" Target="../media/fImage337264775705.jpeg"></Relationship><Relationship Id="rId3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1.jpe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975860" y="2505710"/>
            <a:ext cx="2240915" cy="9226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5400">
                <a:solidFill>
                  <a:schemeClr val="bg1"/>
                </a:solidFill>
              </a:rPr>
              <a:t>AirBnB</a:t>
            </a:r>
            <a:endParaRPr lang="ko-KR" altLang="en-US" sz="540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7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904615" y="3917950"/>
            <a:ext cx="438340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“뉴욕시 연 매출 $75,000 이상 예측 분류”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 0"/>
          <p:cNvSpPr>
            <a:spLocks noChangeAspect="1"/>
          </p:cNvSpPr>
          <p:nvPr/>
        </p:nvSpPr>
        <p:spPr>
          <a:xfrm rot="0">
            <a:off x="3543935" y="2149475"/>
            <a:ext cx="1174115" cy="1282700"/>
          </a:xfrm>
          <a:custGeom>
            <a:gdLst>
              <a:gd fmla="*/ 266700 w 533401" name="TX0"/>
              <a:gd fmla="*/ 66675 h 581026" name="TY0"/>
              <a:gd fmla="*/ 466725 w 533401" name="TX1"/>
              <a:gd fmla="*/ 266700 h 581026" name="TY1"/>
              <a:gd fmla="*/ 361960 w 533401" name="TX2"/>
              <a:gd fmla="*/ 442629 h 581026" name="TY2"/>
              <a:gd fmla="*/ 361950 w 533401" name="TX3"/>
              <a:gd fmla="*/ 514350 h 581026" name="TY3"/>
              <a:gd fmla="*/ 342900 w 533401" name="TX4"/>
              <a:gd fmla="*/ 533400 h 581026" name="TY4"/>
              <a:gd fmla="*/ 333375 w 533401" name="TX5"/>
              <a:gd fmla="*/ 533400 h 581026" name="TY5"/>
              <a:gd fmla="*/ 333375 w 533401" name="TX6"/>
              <a:gd fmla="*/ 542925 h 581026" name="TY6"/>
              <a:gd fmla="*/ 295275 w 533401" name="TX7"/>
              <a:gd fmla="*/ 581025 h 581026" name="TY7"/>
              <a:gd fmla="*/ 238125 w 533401" name="TX8"/>
              <a:gd fmla="*/ 581025 h 581026" name="TY8"/>
              <a:gd fmla="*/ 200025 w 533401" name="TX9"/>
              <a:gd fmla="*/ 542925 h 581026" name="TY9"/>
              <a:gd fmla="*/ 200025 w 533401" name="TX10"/>
              <a:gd fmla="*/ 533400 h 581026" name="TY10"/>
              <a:gd fmla="*/ 190500 w 533401" name="TX11"/>
              <a:gd fmla="*/ 533400 h 581026" name="TY11"/>
              <a:gd fmla="*/ 171450 w 533401" name="TX12"/>
              <a:gd fmla="*/ 514350 h 581026" name="TY12"/>
              <a:gd fmla="*/ 171456 w 533401" name="TX13"/>
              <a:gd fmla="*/ 442637 h 581026" name="TY13"/>
              <a:gd fmla="*/ 66675 w 533401" name="TX14"/>
              <a:gd fmla="*/ 266700 h 581026" name="TY14"/>
              <a:gd fmla="*/ 266700 w 533401" name="TX15"/>
              <a:gd fmla="*/ 66675 h 581026" name="TY15"/>
              <a:gd fmla="*/ 314325 w 533401" name="TX17"/>
              <a:gd fmla="*/ 533400 h 581026" name="TY17"/>
              <a:gd fmla="*/ 219075 w 533401" name="TX18"/>
              <a:gd fmla="*/ 533400 h 581026" name="TY18"/>
              <a:gd fmla="*/ 219075 w 533401" name="TX19"/>
              <a:gd fmla="*/ 542925 h 581026" name="TY19"/>
              <a:gd fmla="*/ 236703 w 533401" name="TX20"/>
              <a:gd fmla="*/ 561923 h 581026" name="TY20"/>
              <a:gd fmla="*/ 238125 w 533401" name="TX21"/>
              <a:gd fmla="*/ 561975 h 581026" name="TY21"/>
              <a:gd fmla="*/ 295275 w 533401" name="TX22"/>
              <a:gd fmla="*/ 561975 h 581026" name="TY22"/>
              <a:gd fmla="*/ 314273 w 533401" name="TX23"/>
              <a:gd fmla="*/ 544347 h 581026" name="TY23"/>
              <a:gd fmla="*/ 314325 w 533401" name="TX24"/>
              <a:gd fmla="*/ 542925 h 581026" name="TY24"/>
              <a:gd fmla="*/ 314325 w 533401" name="TX25"/>
              <a:gd fmla="*/ 533400 h 581026" name="TY25"/>
              <a:gd fmla="*/ 342900 w 533401" name="TX27"/>
              <a:gd fmla="*/ 485775 h 581026" name="TY27"/>
              <a:gd fmla="*/ 190500 w 533401" name="TX28"/>
              <a:gd fmla="*/ 485775 h 581026" name="TY28"/>
              <a:gd fmla="*/ 190500 w 533401" name="TX29"/>
              <a:gd fmla="*/ 514350 h 581026" name="TY29"/>
              <a:gd fmla="*/ 342900 w 533401" name="TX30"/>
              <a:gd fmla="*/ 514350 h 581026" name="TY30"/>
              <a:gd fmla="*/ 342900 w 533401" name="TX31"/>
              <a:gd fmla="*/ 485775 h 581026" name="TY31"/>
              <a:gd fmla="*/ 342900 w 533401" name="TX33"/>
              <a:gd fmla="*/ 438150 h 581026" name="TY33"/>
              <a:gd fmla="*/ 190500 w 533401" name="TX34"/>
              <a:gd fmla="*/ 438150 h 581026" name="TY34"/>
              <a:gd fmla="*/ 190500 w 533401" name="TX35"/>
              <a:gd fmla="*/ 466725 h 581026" name="TY35"/>
              <a:gd fmla="*/ 342900 w 533401" name="TX36"/>
              <a:gd fmla="*/ 466725 h 581026" name="TY36"/>
              <a:gd fmla="*/ 342900 w 533401" name="TX37"/>
              <a:gd fmla="*/ 438150 h 581026" name="TY37"/>
              <a:gd fmla="*/ 266700 w 533401" name="TX39"/>
              <a:gd fmla="*/ 85725 h 581026" name="TY39"/>
              <a:gd fmla="*/ 85725 w 533401" name="TX40"/>
              <a:gd fmla="*/ 266700 h 581026" name="TY40"/>
              <a:gd fmla="*/ 175540 w 533401" name="TX41"/>
              <a:gd fmla="*/ 423091 h 581026" name="TY41"/>
              <a:gd fmla="*/ 177517 w 533401" name="TX42"/>
              <a:gd fmla="*/ 424215 h 581026" name="TY42"/>
              <a:gd fmla="*/ 178002 w 533401" name="TX43"/>
              <a:gd fmla="*/ 423773 h 581026" name="TY43"/>
              <a:gd fmla="*/ 179280 w 533401" name="TX44"/>
              <a:gd fmla="*/ 422753 h 581026" name="TY44"/>
              <a:gd fmla="*/ 177998 w 533401" name="TX45"/>
              <a:gd fmla="*/ 423776 h 581026" name="TY45"/>
              <a:gd fmla="*/ 179459 w 533401" name="TX46"/>
              <a:gd fmla="*/ 422624 h 581026" name="TY46"/>
              <a:gd fmla="*/ 180604 w 533401" name="TX47"/>
              <a:gd fmla="*/ 421869 h 581026" name="TY47"/>
              <a:gd fmla="*/ 180911 w 533401" name="TX48"/>
              <a:gd fmla="*/ 421686 h 581026" name="TY48"/>
              <a:gd fmla="*/ 183834 w 533401" name="TX49"/>
              <a:gd fmla="*/ 420299 h 581026" name="TY49"/>
              <a:gd fmla="*/ 184182 w 533401" name="TX50"/>
              <a:gd fmla="*/ 420173 h 581026" name="TY50"/>
              <a:gd fmla="*/ 185290 w 533401" name="TX51"/>
              <a:gd fmla="*/ 419821 h 581026" name="TY51"/>
              <a:gd fmla="*/ 185917 w 533401" name="TX52"/>
              <a:gd fmla="*/ 419655 h 581026" name="TY52"/>
              <a:gd fmla="*/ 187072 w 533401" name="TX53"/>
              <a:gd fmla="*/ 419408 h 581026" name="TY53"/>
              <a:gd fmla="*/ 187395 w 533401" name="TX54"/>
              <a:gd fmla="*/ 419352 h 581026" name="TY54"/>
              <a:gd fmla="*/ 190500 w 533401" name="TX55"/>
              <a:gd fmla="*/ 419100 h 581026" name="TY55"/>
              <a:gd fmla="*/ 200025 w 533401" name="TX56"/>
              <a:gd fmla="*/ 419100 h 581026" name="TY56"/>
              <a:gd fmla="*/ 200025 w 533401" name="TX57"/>
              <a:gd fmla="*/ 390525 h 581026" name="TY57"/>
              <a:gd fmla="*/ 219075 w 533401" name="TX58"/>
              <a:gd fmla="*/ 371475 h 581026" name="TY58"/>
              <a:gd fmla="*/ 224780 w 533401" name="TX59"/>
              <a:gd fmla="*/ 371475 h 581026" name="TY59"/>
              <a:gd fmla="*/ 203089 w 533401" name="TX60"/>
              <a:gd fmla="*/ 262968 h 581026" name="TY60"/>
              <a:gd fmla="*/ 210561 w 533401" name="TX61"/>
              <a:gd fmla="*/ 251760 h 581026" name="TY61"/>
              <a:gd fmla="*/ 215045 w 533401" name="TX62"/>
              <a:gd fmla="*/ 251942 h 581026" name="TY62"/>
              <a:gd fmla="*/ 266700 w 533401" name="TX63"/>
              <a:gd fmla="*/ 266700 h 581026" name="TY63"/>
              <a:gd fmla="*/ 318355 w 533401" name="TX64"/>
              <a:gd fmla="*/ 251942 h 581026" name="TY64"/>
              <a:gd fmla="*/ 330130 w 533401" name="TX65"/>
              <a:gd fmla="*/ 258483 h 581026" name="TY65"/>
              <a:gd fmla="*/ 330311 w 533401" name="TX66"/>
              <a:gd fmla="*/ 262968 h 581026" name="TY66"/>
              <a:gd fmla="*/ 308600 w 533401" name="TX67"/>
              <a:gd fmla="*/ 371475 h 581026" name="TY67"/>
              <a:gd fmla="*/ 314325 w 533401" name="TX68"/>
              <a:gd fmla="*/ 371475 h 581026" name="TY68"/>
              <a:gd fmla="*/ 333375 w 533401" name="TX69"/>
              <a:gd fmla="*/ 390525 h 581026" name="TY69"/>
              <a:gd fmla="*/ 333375 w 533401" name="TX70"/>
              <a:gd fmla="*/ 419100 h 581026" name="TY70"/>
              <a:gd fmla="*/ 342900 w 533401" name="TX71"/>
              <a:gd fmla="*/ 419100 h 581026" name="TY71"/>
              <a:gd fmla="*/ 344524 w 533401" name="TX72"/>
              <a:gd fmla="*/ 419168 h 581026" name="TY72"/>
              <a:gd fmla="*/ 342900 w 533401" name="TX73"/>
              <a:gd fmla="*/ 419100 h 581026" name="TY73"/>
              <a:gd fmla="*/ 345030 w 533401" name="TX74"/>
              <a:gd fmla="*/ 419218 h 581026" name="TY74"/>
              <a:gd fmla="*/ 346109 w 533401" name="TX75"/>
              <a:gd fmla="*/ 419369 h 581026" name="TY75"/>
              <a:gd fmla="*/ 346746 w 533401" name="TX76"/>
              <a:gd fmla="*/ 419489 h 581026" name="TY76"/>
              <a:gd fmla="*/ 347644 w 533401" name="TX77"/>
              <a:gd fmla="*/ 419695 h 581026" name="TY77"/>
              <a:gd fmla="*/ 348073 w 533401" name="TX78"/>
              <a:gd fmla="*/ 419811 h 581026" name="TY78"/>
              <a:gd fmla="*/ 348402 w 533401" name="TX79"/>
              <a:gd fmla="*/ 419907 h 581026" name="TY79"/>
              <a:gd fmla="*/ 352454 w 533401" name="TX80"/>
              <a:gd fmla="*/ 421666 h 581026" name="TY80"/>
              <a:gd fmla="*/ 352988 w 533401" name="TX81"/>
              <a:gd fmla="*/ 421988 h 581026" name="TY81"/>
              <a:gd fmla="*/ 353759 w 533401" name="TX82"/>
              <a:gd fmla="*/ 422496 h 581026" name="TY82"/>
              <a:gd fmla="*/ 354233 w 533401" name="TX83"/>
              <a:gd fmla="*/ 422836 h 581026" name="TY83"/>
              <a:gd fmla="*/ 354365 w 533401" name="TX84"/>
              <a:gd fmla="*/ 422935 h 581026" name="TY84"/>
              <a:gd fmla="*/ 355397 w 533401" name="TX85"/>
              <a:gd fmla="*/ 423772 h 581026" name="TY85"/>
              <a:gd fmla="*/ 355397 w 533401" name="TX86"/>
              <a:gd fmla="*/ 423772 h 581026" name="TY86"/>
              <a:gd fmla="*/ 355873 w 533401" name="TX87"/>
              <a:gd fmla="*/ 424215 h 581026" name="TY87"/>
              <a:gd fmla="*/ 357867 w 533401" name="TX88"/>
              <a:gd fmla="*/ 423087 h 581026" name="TY88"/>
              <a:gd fmla="*/ 447639 w 533401" name="TX89"/>
              <a:gd fmla="*/ 270332 h 581026" name="TY89"/>
              <a:gd fmla="*/ 447675 w 533401" name="TX90"/>
              <a:gd fmla="*/ 266700 h 581026" name="TY90"/>
              <a:gd fmla="*/ 266700 w 533401" name="TX91"/>
              <a:gd fmla="*/ 85725 h 581026" name="TY91"/>
              <a:gd fmla="*/ 66955 w 533401" name="TX93"/>
              <a:gd fmla="*/ 399770 h 581026" name="TY93"/>
              <a:gd fmla="*/ 67748 w 533401" name="TX94"/>
              <a:gd fmla="*/ 412343 h 581026" name="TY94"/>
              <a:gd fmla="*/ 66955 w 533401" name="TX95"/>
              <a:gd fmla="*/ 413240 h 581026" name="TY95"/>
              <a:gd fmla="*/ 60220 w 533401" name="TX96"/>
              <a:gd fmla="*/ 419975 h 581026" name="TY96"/>
              <a:gd fmla="*/ 46750 w 533401" name="TX97"/>
              <a:gd fmla="*/ 419975 h 581026" name="TY97"/>
              <a:gd fmla="*/ 45957 w 533401" name="TX98"/>
              <a:gd fmla="*/ 407402 h 581026" name="TY98"/>
              <a:gd fmla="*/ 46750 w 533401" name="TX99"/>
              <a:gd fmla="*/ 406505 h 581026" name="TY99"/>
              <a:gd fmla="*/ 53485 w 533401" name="TX100"/>
              <a:gd fmla="*/ 399770 h 581026" name="TY100"/>
              <a:gd fmla="*/ 66955 w 533401" name="TX101"/>
              <a:gd fmla="*/ 399770 h 581026" name="TY101"/>
              <a:gd fmla="*/ 479018 w 533401" name="TX103"/>
              <a:gd fmla="*/ 398977 h 581026" name="TY103"/>
              <a:gd fmla="*/ 479915 w 533401" name="TX104"/>
              <a:gd fmla="*/ 399770 h 581026" name="TY104"/>
              <a:gd fmla="*/ 486650 w 533401" name="TX105"/>
              <a:gd fmla="*/ 406505 h 581026" name="TY105"/>
              <a:gd fmla="*/ 486650 w 533401" name="TX106"/>
              <a:gd fmla="*/ 419975 h 581026" name="TY106"/>
              <a:gd fmla="*/ 474077 w 533401" name="TX107"/>
              <a:gd fmla="*/ 420768 h 581026" name="TY107"/>
              <a:gd fmla="*/ 473180 w 533401" name="TX108"/>
              <a:gd fmla="*/ 419975 h 581026" name="TY108"/>
              <a:gd fmla="*/ 466445 w 533401" name="TX109"/>
              <a:gd fmla="*/ 413240 h 581026" name="TY109"/>
              <a:gd fmla="*/ 466445 w 533401" name="TX110"/>
              <a:gd fmla="*/ 399770 h 581026" name="TY110"/>
              <a:gd fmla="*/ 479018 w 533401" name="TX111"/>
              <a:gd fmla="*/ 398977 h 581026" name="TY111"/>
              <a:gd fmla="*/ 314325 w 533401" name="TX113"/>
              <a:gd fmla="*/ 390525 h 581026" name="TY113"/>
              <a:gd fmla="*/ 219075 w 533401" name="TX114"/>
              <a:gd fmla="*/ 390525 h 581026" name="TY114"/>
              <a:gd fmla="*/ 219075 w 533401" name="TX115"/>
              <a:gd fmla="*/ 419100 h 581026" name="TY115"/>
              <a:gd fmla="*/ 314325 w 533401" name="TX116"/>
              <a:gd fmla="*/ 419100 h 581026" name="TY116"/>
              <a:gd fmla="*/ 314325 w 533401" name="TX117"/>
              <a:gd fmla="*/ 390525 h 581026" name="TY117"/>
              <a:gd fmla="*/ 308562 w 533401" name="TX119"/>
              <a:gd fmla="*/ 274549 h 581026" name="TY119"/>
              <a:gd fmla="*/ 271933 w 533401" name="TX120"/>
              <a:gd fmla="*/ 285017 h 581026" name="TY120"/>
              <a:gd fmla="*/ 263192 w 533401" name="TX121"/>
              <a:gd fmla="*/ 285424 h 581026" name="TY121"/>
              <a:gd fmla="*/ 261467 w 533401" name="TX122"/>
              <a:gd fmla="*/ 285017 h 581026" name="TY122"/>
              <a:gd fmla="*/ 224828 w 533401" name="TX123"/>
              <a:gd fmla="*/ 274549 h 581026" name="TY123"/>
              <a:gd fmla="*/ 244221 w 533401" name="TX124"/>
              <a:gd fmla="*/ 371475 h 581026" name="TY124"/>
              <a:gd fmla="*/ 289170 w 533401" name="TX125"/>
              <a:gd fmla="*/ 371475 h 581026" name="TY125"/>
              <a:gd fmla="*/ 308562 w 533401" name="TX126"/>
              <a:gd fmla="*/ 274549 h 581026" name="TY126"/>
              <a:gd fmla="*/ 523875 w 533401" name="TX128"/>
              <a:gd fmla="*/ 247650 h 581026" name="TY128"/>
              <a:gd fmla="*/ 533400 w 533401" name="TX129"/>
              <a:gd fmla="*/ 257175 h 581026" name="TY129"/>
              <a:gd fmla="*/ 523875 w 533401" name="TX130"/>
              <a:gd fmla="*/ 266700 h 581026" name="TY130"/>
              <a:gd fmla="*/ 504825 w 533401" name="TX131"/>
              <a:gd fmla="*/ 266700 h 581026" name="TY131"/>
              <a:gd fmla="*/ 495300 w 533401" name="TX132"/>
              <a:gd fmla="*/ 257175 h 581026" name="TY132"/>
              <a:gd fmla="*/ 504825 w 533401" name="TX133"/>
              <a:gd fmla="*/ 247650 h 581026" name="TY133"/>
              <a:gd fmla="*/ 523875 w 533401" name="TX134"/>
              <a:gd fmla="*/ 247650 h 581026" name="TY134"/>
              <a:gd fmla="*/ 28575 w 533401" name="TX136"/>
              <a:gd fmla="*/ 247650 h 581026" name="TY136"/>
              <a:gd fmla="*/ 38100 w 533401" name="TX137"/>
              <a:gd fmla="*/ 257175 h 581026" name="TY137"/>
              <a:gd fmla="*/ 28575 w 533401" name="TX138"/>
              <a:gd fmla="*/ 266700 h 581026" name="TY138"/>
              <a:gd fmla="*/ 9525 w 533401" name="TX139"/>
              <a:gd fmla="*/ 266700 h 581026" name="TY139"/>
              <a:gd fmla="*/ 0 w 533401" name="TX140"/>
              <a:gd fmla="*/ 257175 h 581026" name="TY140"/>
              <a:gd fmla="*/ 9525 w 533401" name="TX141"/>
              <a:gd fmla="*/ 247650 h 581026" name="TY141"/>
              <a:gd fmla="*/ 28575 w 533401" name="TX142"/>
              <a:gd fmla="*/ 247650 h 581026" name="TY142"/>
              <a:gd fmla="*/ 98320 w 533401" name="TX144"/>
              <a:gd fmla="*/ 75325 h 581026" name="TY144"/>
              <a:gd fmla="*/ 105055 w 533401" name="TX145"/>
              <a:gd fmla="*/ 82060 h 581026" name="TY145"/>
              <a:gd fmla="*/ 105055 w 533401" name="TX146"/>
              <a:gd fmla="*/ 95530 h 581026" name="TY146"/>
              <a:gd fmla="*/ 91585 w 533401" name="TX147"/>
              <a:gd fmla="*/ 95530 h 581026" name="TY147"/>
              <a:gd fmla="*/ 84850 w 533401" name="TX148"/>
              <a:gd fmla="*/ 88795 h 581026" name="TY148"/>
              <a:gd fmla="*/ 84850 w 533401" name="TX149"/>
              <a:gd fmla="*/ 75325 h 581026" name="TY149"/>
              <a:gd fmla="*/ 98320 w 533401" name="TX150"/>
              <a:gd fmla="*/ 75325 h 581026" name="TY150"/>
              <a:gd fmla="*/ 448550 w 533401" name="TX152"/>
              <a:gd fmla="*/ 75325 h 581026" name="TY152"/>
              <a:gd fmla="*/ 448550 w 533401" name="TX153"/>
              <a:gd fmla="*/ 88795 h 581026" name="TY153"/>
              <a:gd fmla="*/ 441815 w 533401" name="TX154"/>
              <a:gd fmla="*/ 95530 h 581026" name="TY154"/>
              <a:gd fmla="*/ 428345 w 533401" name="TX155"/>
              <a:gd fmla="*/ 95530 h 581026" name="TY155"/>
              <a:gd fmla="*/ 428345 w 533401" name="TX156"/>
              <a:gd fmla="*/ 82060 h 581026" name="TY156"/>
              <a:gd fmla="*/ 435080 w 533401" name="TX157"/>
              <a:gd fmla="*/ 75325 h 581026" name="TY157"/>
              <a:gd fmla="*/ 448550 w 533401" name="TX158"/>
              <a:gd fmla="*/ 75325 h 581026" name="TY158"/>
              <a:gd fmla="*/ 266700 w 533401" name="TX160"/>
              <a:gd fmla="*/ 0 h 581026" name="TY160"/>
              <a:gd fmla="*/ 276225 w 533401" name="TX161"/>
              <a:gd fmla="*/ 9525 h 581026" name="TY161"/>
              <a:gd fmla="*/ 276225 w 533401" name="TX162"/>
              <a:gd fmla="*/ 28575 h 581026" name="TY162"/>
              <a:gd fmla="*/ 266700 w 533401" name="TX163"/>
              <a:gd fmla="*/ 38100 h 581026" name="TY163"/>
              <a:gd fmla="*/ 257175 w 533401" name="TX164"/>
              <a:gd fmla="*/ 28575 h 581026" name="TY164"/>
              <a:gd fmla="*/ 257175 w 533401" name="TX165"/>
              <a:gd fmla="*/ 9525 h 581026" name="TY165"/>
              <a:gd fmla="*/ 266700 w 533401" name="TX166"/>
              <a:gd fmla="*/ 0 h 581026" name="TY16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</a:cxnLst>
            <a:rect l="l" t="t" r="r" b="b"/>
            <a:pathLst>
              <a:path w="533401" h="581026">
                <a:moveTo>
                  <a:pt x="266700" y="66675"/>
                </a:moveTo>
                <a:cubicBezTo>
                  <a:pt x="377171" y="66675"/>
                  <a:pt x="466725" y="156229"/>
                  <a:pt x="466725" y="266700"/>
                </a:cubicBezTo>
                <a:cubicBezTo>
                  <a:pt x="466725" y="342683"/>
                  <a:pt x="424359" y="408770"/>
                  <a:pt x="361960" y="442629"/>
                </a:cubicBezTo>
                <a:lnTo>
                  <a:pt x="361950" y="514350"/>
                </a:lnTo>
                <a:cubicBezTo>
                  <a:pt x="361950" y="524871"/>
                  <a:pt x="353421" y="533400"/>
                  <a:pt x="342900" y="533400"/>
                </a:cubicBezTo>
                <a:lnTo>
                  <a:pt x="333375" y="533400"/>
                </a:lnTo>
                <a:lnTo>
                  <a:pt x="333375" y="542925"/>
                </a:lnTo>
                <a:cubicBezTo>
                  <a:pt x="333375" y="563967"/>
                  <a:pt x="316317" y="581025"/>
                  <a:pt x="295275" y="581025"/>
                </a:cubicBezTo>
                <a:lnTo>
                  <a:pt x="238125" y="581025"/>
                </a:lnTo>
                <a:cubicBezTo>
                  <a:pt x="217083" y="581025"/>
                  <a:pt x="200025" y="563967"/>
                  <a:pt x="200025" y="542925"/>
                </a:cubicBezTo>
                <a:lnTo>
                  <a:pt x="200025" y="533400"/>
                </a:lnTo>
                <a:lnTo>
                  <a:pt x="190500" y="533400"/>
                </a:lnTo>
                <a:cubicBezTo>
                  <a:pt x="179979" y="533400"/>
                  <a:pt x="171450" y="524871"/>
                  <a:pt x="171450" y="514350"/>
                </a:cubicBezTo>
                <a:lnTo>
                  <a:pt x="171456" y="442637"/>
                </a:lnTo>
                <a:cubicBezTo>
                  <a:pt x="109049" y="408782"/>
                  <a:pt x="66675" y="342689"/>
                  <a:pt x="66675" y="266700"/>
                </a:cubicBezTo>
                <a:cubicBezTo>
                  <a:pt x="66675" y="156229"/>
                  <a:pt x="156229" y="66675"/>
                  <a:pt x="266700" y="66675"/>
                </a:cubicBezTo>
                <a:close/>
                <a:moveTo>
                  <a:pt x="314325" y="533400"/>
                </a:moveTo>
                <a:lnTo>
                  <a:pt x="219075" y="533400"/>
                </a:lnTo>
                <a:lnTo>
                  <a:pt x="219075" y="542925"/>
                </a:lnTo>
                <a:cubicBezTo>
                  <a:pt x="219075" y="552968"/>
                  <a:pt x="226846" y="561196"/>
                  <a:pt x="236703" y="561923"/>
                </a:cubicBezTo>
                <a:lnTo>
                  <a:pt x="238125" y="561975"/>
                </a:lnTo>
                <a:lnTo>
                  <a:pt x="295275" y="561975"/>
                </a:lnTo>
                <a:cubicBezTo>
                  <a:pt x="305318" y="561975"/>
                  <a:pt x="313546" y="554204"/>
                  <a:pt x="314273" y="544347"/>
                </a:cubicBezTo>
                <a:lnTo>
                  <a:pt x="314325" y="542925"/>
                </a:lnTo>
                <a:lnTo>
                  <a:pt x="314325" y="533400"/>
                </a:lnTo>
                <a:close/>
                <a:moveTo>
                  <a:pt x="342900" y="485775"/>
                </a:moveTo>
                <a:lnTo>
                  <a:pt x="190500" y="485775"/>
                </a:lnTo>
                <a:lnTo>
                  <a:pt x="190500" y="514350"/>
                </a:lnTo>
                <a:lnTo>
                  <a:pt x="342900" y="514350"/>
                </a:lnTo>
                <a:lnTo>
                  <a:pt x="342900" y="485775"/>
                </a:lnTo>
                <a:close/>
                <a:moveTo>
                  <a:pt x="342900" y="438150"/>
                </a:moveTo>
                <a:lnTo>
                  <a:pt x="190500" y="438150"/>
                </a:lnTo>
                <a:lnTo>
                  <a:pt x="190500" y="466725"/>
                </a:lnTo>
                <a:lnTo>
                  <a:pt x="342900" y="466725"/>
                </a:lnTo>
                <a:lnTo>
                  <a:pt x="342900" y="438150"/>
                </a:lnTo>
                <a:close/>
                <a:moveTo>
                  <a:pt x="266700" y="85725"/>
                </a:moveTo>
                <a:cubicBezTo>
                  <a:pt x="166750" y="85725"/>
                  <a:pt x="85725" y="166750"/>
                  <a:pt x="85725" y="266700"/>
                </a:cubicBezTo>
                <a:cubicBezTo>
                  <a:pt x="85725" y="332193"/>
                  <a:pt x="120834" y="391182"/>
                  <a:pt x="175540" y="423091"/>
                </a:cubicBezTo>
                <a:lnTo>
                  <a:pt x="177517" y="424215"/>
                </a:lnTo>
                <a:lnTo>
                  <a:pt x="178002" y="423773"/>
                </a:lnTo>
                <a:cubicBezTo>
                  <a:pt x="178413" y="423415"/>
                  <a:pt x="178839" y="423075"/>
                  <a:pt x="179280" y="422753"/>
                </a:cubicBezTo>
                <a:lnTo>
                  <a:pt x="177998" y="423776"/>
                </a:lnTo>
                <a:cubicBezTo>
                  <a:pt x="178466" y="423369"/>
                  <a:pt x="178953" y="422984"/>
                  <a:pt x="179459" y="422624"/>
                </a:cubicBezTo>
                <a:cubicBezTo>
                  <a:pt x="179831" y="422359"/>
                  <a:pt x="180213" y="422107"/>
                  <a:pt x="180604" y="421869"/>
                </a:cubicBezTo>
                <a:cubicBezTo>
                  <a:pt x="180707" y="421806"/>
                  <a:pt x="180809" y="421745"/>
                  <a:pt x="180911" y="421686"/>
                </a:cubicBezTo>
                <a:cubicBezTo>
                  <a:pt x="181836" y="421146"/>
                  <a:pt x="182814" y="420680"/>
                  <a:pt x="183834" y="420299"/>
                </a:cubicBezTo>
                <a:cubicBezTo>
                  <a:pt x="183949" y="420256"/>
                  <a:pt x="184065" y="420214"/>
                  <a:pt x="184182" y="420173"/>
                </a:cubicBezTo>
                <a:cubicBezTo>
                  <a:pt x="184548" y="420044"/>
                  <a:pt x="184917" y="419927"/>
                  <a:pt x="185290" y="419821"/>
                </a:cubicBezTo>
                <a:cubicBezTo>
                  <a:pt x="185496" y="419763"/>
                  <a:pt x="185706" y="419707"/>
                  <a:pt x="185917" y="419655"/>
                </a:cubicBezTo>
                <a:cubicBezTo>
                  <a:pt x="186299" y="419561"/>
                  <a:pt x="186683" y="419478"/>
                  <a:pt x="187072" y="419408"/>
                </a:cubicBezTo>
                <a:cubicBezTo>
                  <a:pt x="187178" y="419388"/>
                  <a:pt x="187286" y="419370"/>
                  <a:pt x="187395" y="419352"/>
                </a:cubicBezTo>
                <a:cubicBezTo>
                  <a:pt x="188407" y="419186"/>
                  <a:pt x="189443" y="419100"/>
                  <a:pt x="190500" y="419100"/>
                </a:cubicBezTo>
                <a:lnTo>
                  <a:pt x="200025" y="419100"/>
                </a:lnTo>
                <a:lnTo>
                  <a:pt x="200025" y="390525"/>
                </a:lnTo>
                <a:cubicBezTo>
                  <a:pt x="200025" y="380004"/>
                  <a:pt x="208554" y="371475"/>
                  <a:pt x="219075" y="371475"/>
                </a:cubicBezTo>
                <a:lnTo>
                  <a:pt x="224780" y="371475"/>
                </a:lnTo>
                <a:lnTo>
                  <a:pt x="203089" y="262968"/>
                </a:lnTo>
                <a:cubicBezTo>
                  <a:pt x="202057" y="257810"/>
                  <a:pt x="205402" y="252792"/>
                  <a:pt x="210561" y="251760"/>
                </a:cubicBezTo>
                <a:cubicBezTo>
                  <a:pt x="212049" y="251462"/>
                  <a:pt x="213586" y="251525"/>
                  <a:pt x="215045" y="251942"/>
                </a:cubicBezTo>
                <a:lnTo>
                  <a:pt x="266700" y="266700"/>
                </a:lnTo>
                <a:lnTo>
                  <a:pt x="318355" y="251942"/>
                </a:lnTo>
                <a:cubicBezTo>
                  <a:pt x="323413" y="250496"/>
                  <a:pt x="328685" y="253425"/>
                  <a:pt x="330130" y="258483"/>
                </a:cubicBezTo>
                <a:cubicBezTo>
                  <a:pt x="330547" y="259942"/>
                  <a:pt x="330609" y="261480"/>
                  <a:pt x="330311" y="262968"/>
                </a:cubicBezTo>
                <a:lnTo>
                  <a:pt x="308600" y="371475"/>
                </a:lnTo>
                <a:lnTo>
                  <a:pt x="314325" y="371475"/>
                </a:lnTo>
                <a:cubicBezTo>
                  <a:pt x="324846" y="371475"/>
                  <a:pt x="333375" y="380004"/>
                  <a:pt x="333375" y="390525"/>
                </a:cubicBezTo>
                <a:lnTo>
                  <a:pt x="333375" y="419100"/>
                </a:lnTo>
                <a:lnTo>
                  <a:pt x="342900" y="419100"/>
                </a:lnTo>
                <a:cubicBezTo>
                  <a:pt x="343447" y="419100"/>
                  <a:pt x="343989" y="419123"/>
                  <a:pt x="344524" y="419168"/>
                </a:cubicBezTo>
                <a:lnTo>
                  <a:pt x="342900" y="419100"/>
                </a:lnTo>
                <a:cubicBezTo>
                  <a:pt x="343620" y="419100"/>
                  <a:pt x="344330" y="419140"/>
                  <a:pt x="345030" y="419218"/>
                </a:cubicBezTo>
                <a:cubicBezTo>
                  <a:pt x="345394" y="419258"/>
                  <a:pt x="345753" y="419309"/>
                  <a:pt x="346109" y="419369"/>
                </a:cubicBezTo>
                <a:cubicBezTo>
                  <a:pt x="346322" y="419405"/>
                  <a:pt x="346535" y="419445"/>
                  <a:pt x="346746" y="419489"/>
                </a:cubicBezTo>
                <a:cubicBezTo>
                  <a:pt x="347048" y="419550"/>
                  <a:pt x="347347" y="419619"/>
                  <a:pt x="347644" y="419695"/>
                </a:cubicBezTo>
                <a:cubicBezTo>
                  <a:pt x="347786" y="419732"/>
                  <a:pt x="347930" y="419771"/>
                  <a:pt x="348073" y="419811"/>
                </a:cubicBezTo>
                <a:lnTo>
                  <a:pt x="348402" y="419907"/>
                </a:lnTo>
                <a:cubicBezTo>
                  <a:pt x="349831" y="420337"/>
                  <a:pt x="351189" y="420930"/>
                  <a:pt x="352454" y="421666"/>
                </a:cubicBezTo>
                <a:cubicBezTo>
                  <a:pt x="352635" y="421770"/>
                  <a:pt x="352812" y="421878"/>
                  <a:pt x="352988" y="421988"/>
                </a:cubicBezTo>
                <a:cubicBezTo>
                  <a:pt x="353247" y="422149"/>
                  <a:pt x="353505" y="422319"/>
                  <a:pt x="353759" y="422496"/>
                </a:cubicBezTo>
                <a:cubicBezTo>
                  <a:pt x="353920" y="422608"/>
                  <a:pt x="354077" y="422721"/>
                  <a:pt x="354233" y="422836"/>
                </a:cubicBezTo>
                <a:cubicBezTo>
                  <a:pt x="354277" y="422869"/>
                  <a:pt x="354321" y="422902"/>
                  <a:pt x="354365" y="422935"/>
                </a:cubicBezTo>
                <a:lnTo>
                  <a:pt x="355397" y="423772"/>
                </a:lnTo>
                <a:lnTo>
                  <a:pt x="355397" y="423772"/>
                </a:lnTo>
                <a:lnTo>
                  <a:pt x="355873" y="424215"/>
                </a:lnTo>
                <a:lnTo>
                  <a:pt x="357867" y="423087"/>
                </a:lnTo>
                <a:cubicBezTo>
                  <a:pt x="411556" y="391768"/>
                  <a:pt x="446368" y="334366"/>
                  <a:pt x="447639" y="270332"/>
                </a:cubicBezTo>
                <a:lnTo>
                  <a:pt x="447675" y="266700"/>
                </a:lnTo>
                <a:cubicBezTo>
                  <a:pt x="447675" y="166750"/>
                  <a:pt x="366650" y="85725"/>
                  <a:pt x="266700" y="85725"/>
                </a:cubicBezTo>
                <a:close/>
                <a:moveTo>
                  <a:pt x="66955" y="399770"/>
                </a:moveTo>
                <a:cubicBezTo>
                  <a:pt x="70389" y="403203"/>
                  <a:pt x="70653" y="408606"/>
                  <a:pt x="67748" y="412343"/>
                </a:cubicBezTo>
                <a:lnTo>
                  <a:pt x="66955" y="413240"/>
                </a:lnTo>
                <a:lnTo>
                  <a:pt x="60220" y="419975"/>
                </a:lnTo>
                <a:cubicBezTo>
                  <a:pt x="56500" y="423695"/>
                  <a:pt x="50470" y="423695"/>
                  <a:pt x="46750" y="419975"/>
                </a:cubicBezTo>
                <a:cubicBezTo>
                  <a:pt x="43316" y="416542"/>
                  <a:pt x="43052" y="411139"/>
                  <a:pt x="45957" y="407402"/>
                </a:cubicBezTo>
                <a:lnTo>
                  <a:pt x="46750" y="406505"/>
                </a:lnTo>
                <a:lnTo>
                  <a:pt x="53485" y="399770"/>
                </a:lnTo>
                <a:cubicBezTo>
                  <a:pt x="57205" y="396050"/>
                  <a:pt x="63236" y="396050"/>
                  <a:pt x="66955" y="399770"/>
                </a:cubicBezTo>
                <a:close/>
                <a:moveTo>
                  <a:pt x="479018" y="398977"/>
                </a:moveTo>
                <a:lnTo>
                  <a:pt x="479915" y="399770"/>
                </a:lnTo>
                <a:lnTo>
                  <a:pt x="486650" y="406505"/>
                </a:lnTo>
                <a:cubicBezTo>
                  <a:pt x="490370" y="410225"/>
                  <a:pt x="490370" y="416255"/>
                  <a:pt x="486650" y="419975"/>
                </a:cubicBezTo>
                <a:cubicBezTo>
                  <a:pt x="483217" y="423409"/>
                  <a:pt x="477814" y="423673"/>
                  <a:pt x="474077" y="420768"/>
                </a:cubicBezTo>
                <a:lnTo>
                  <a:pt x="473180" y="419975"/>
                </a:lnTo>
                <a:lnTo>
                  <a:pt x="466445" y="413240"/>
                </a:lnTo>
                <a:cubicBezTo>
                  <a:pt x="462725" y="409520"/>
                  <a:pt x="462725" y="403489"/>
                  <a:pt x="466445" y="399770"/>
                </a:cubicBezTo>
                <a:cubicBezTo>
                  <a:pt x="469878" y="396336"/>
                  <a:pt x="475281" y="396072"/>
                  <a:pt x="479018" y="398977"/>
                </a:cubicBezTo>
                <a:close/>
                <a:moveTo>
                  <a:pt x="314325" y="390525"/>
                </a:moveTo>
                <a:lnTo>
                  <a:pt x="219075" y="390525"/>
                </a:lnTo>
                <a:lnTo>
                  <a:pt x="219075" y="419100"/>
                </a:lnTo>
                <a:lnTo>
                  <a:pt x="314325" y="419100"/>
                </a:lnTo>
                <a:lnTo>
                  <a:pt x="314325" y="390525"/>
                </a:lnTo>
                <a:close/>
                <a:moveTo>
                  <a:pt x="308562" y="274549"/>
                </a:moveTo>
                <a:lnTo>
                  <a:pt x="271933" y="285017"/>
                </a:lnTo>
                <a:cubicBezTo>
                  <a:pt x="269083" y="285831"/>
                  <a:pt x="266090" y="285967"/>
                  <a:pt x="263192" y="285424"/>
                </a:cubicBezTo>
                <a:lnTo>
                  <a:pt x="261467" y="285017"/>
                </a:lnTo>
                <a:lnTo>
                  <a:pt x="224828" y="274549"/>
                </a:lnTo>
                <a:lnTo>
                  <a:pt x="244221" y="371475"/>
                </a:lnTo>
                <a:lnTo>
                  <a:pt x="289170" y="371475"/>
                </a:lnTo>
                <a:lnTo>
                  <a:pt x="308562" y="274549"/>
                </a:lnTo>
                <a:close/>
                <a:moveTo>
                  <a:pt x="523875" y="247650"/>
                </a:moveTo>
                <a:cubicBezTo>
                  <a:pt x="529136" y="247650"/>
                  <a:pt x="533400" y="251915"/>
                  <a:pt x="533400" y="257175"/>
                </a:cubicBezTo>
                <a:cubicBezTo>
                  <a:pt x="533400" y="262436"/>
                  <a:pt x="529136" y="266700"/>
                  <a:pt x="523875" y="266700"/>
                </a:cubicBezTo>
                <a:lnTo>
                  <a:pt x="504825" y="266700"/>
                </a:lnTo>
                <a:cubicBezTo>
                  <a:pt x="499565" y="266700"/>
                  <a:pt x="495300" y="262436"/>
                  <a:pt x="495300" y="257175"/>
                </a:cubicBezTo>
                <a:cubicBezTo>
                  <a:pt x="495300" y="251915"/>
                  <a:pt x="499565" y="247650"/>
                  <a:pt x="504825" y="247650"/>
                </a:cubicBezTo>
                <a:lnTo>
                  <a:pt x="523875" y="247650"/>
                </a:lnTo>
                <a:close/>
                <a:moveTo>
                  <a:pt x="28575" y="247650"/>
                </a:moveTo>
                <a:cubicBezTo>
                  <a:pt x="33836" y="247650"/>
                  <a:pt x="38100" y="251915"/>
                  <a:pt x="38100" y="257175"/>
                </a:cubicBezTo>
                <a:cubicBezTo>
                  <a:pt x="38100" y="262436"/>
                  <a:pt x="33836" y="266700"/>
                  <a:pt x="28575" y="266700"/>
                </a:cubicBezTo>
                <a:lnTo>
                  <a:pt x="9525" y="266700"/>
                </a:lnTo>
                <a:cubicBezTo>
                  <a:pt x="4264" y="266700"/>
                  <a:pt x="0" y="262436"/>
                  <a:pt x="0" y="257175"/>
                </a:cubicBezTo>
                <a:cubicBezTo>
                  <a:pt x="0" y="251915"/>
                  <a:pt x="4264" y="247650"/>
                  <a:pt x="9525" y="247650"/>
                </a:cubicBezTo>
                <a:lnTo>
                  <a:pt x="28575" y="247650"/>
                </a:lnTo>
                <a:close/>
                <a:moveTo>
                  <a:pt x="98320" y="75325"/>
                </a:moveTo>
                <a:lnTo>
                  <a:pt x="105055" y="82060"/>
                </a:lnTo>
                <a:cubicBezTo>
                  <a:pt x="108775" y="85780"/>
                  <a:pt x="108775" y="91811"/>
                  <a:pt x="105055" y="95530"/>
                </a:cubicBezTo>
                <a:cubicBezTo>
                  <a:pt x="101336" y="99250"/>
                  <a:pt x="95305" y="99250"/>
                  <a:pt x="91585" y="95530"/>
                </a:cubicBezTo>
                <a:lnTo>
                  <a:pt x="84850" y="88795"/>
                </a:lnTo>
                <a:cubicBezTo>
                  <a:pt x="81130" y="85075"/>
                  <a:pt x="81130" y="79045"/>
                  <a:pt x="84850" y="75325"/>
                </a:cubicBezTo>
                <a:cubicBezTo>
                  <a:pt x="88570" y="71605"/>
                  <a:pt x="94600" y="71605"/>
                  <a:pt x="98320" y="75325"/>
                </a:cubicBezTo>
                <a:close/>
                <a:moveTo>
                  <a:pt x="448550" y="75325"/>
                </a:moveTo>
                <a:cubicBezTo>
                  <a:pt x="452270" y="79045"/>
                  <a:pt x="452270" y="85075"/>
                  <a:pt x="448550" y="88795"/>
                </a:cubicBezTo>
                <a:lnTo>
                  <a:pt x="441815" y="95530"/>
                </a:lnTo>
                <a:cubicBezTo>
                  <a:pt x="438095" y="99250"/>
                  <a:pt x="432064" y="99250"/>
                  <a:pt x="428345" y="95530"/>
                </a:cubicBezTo>
                <a:cubicBezTo>
                  <a:pt x="424625" y="91811"/>
                  <a:pt x="424625" y="85780"/>
                  <a:pt x="428345" y="82060"/>
                </a:cubicBezTo>
                <a:lnTo>
                  <a:pt x="435080" y="75325"/>
                </a:lnTo>
                <a:cubicBezTo>
                  <a:pt x="438800" y="71605"/>
                  <a:pt x="444830" y="71605"/>
                  <a:pt x="448550" y="75325"/>
                </a:cubicBezTo>
                <a:close/>
                <a:moveTo>
                  <a:pt x="266700" y="0"/>
                </a:moveTo>
                <a:cubicBezTo>
                  <a:pt x="271961" y="0"/>
                  <a:pt x="276225" y="4264"/>
                  <a:pt x="276225" y="9525"/>
                </a:cubicBezTo>
                <a:lnTo>
                  <a:pt x="276225" y="28575"/>
                </a:lnTo>
                <a:cubicBezTo>
                  <a:pt x="276225" y="33836"/>
                  <a:pt x="271961" y="38100"/>
                  <a:pt x="266700" y="38100"/>
                </a:cubicBezTo>
                <a:cubicBezTo>
                  <a:pt x="261440" y="38100"/>
                  <a:pt x="257175" y="33836"/>
                  <a:pt x="257175" y="28575"/>
                </a:cubicBezTo>
                <a:lnTo>
                  <a:pt x="257175" y="9525"/>
                </a:lnTo>
                <a:cubicBezTo>
                  <a:pt x="257175" y="4264"/>
                  <a:pt x="261440" y="0"/>
                  <a:pt x="266700" y="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sp>
      <p:sp>
        <p:nvSpPr>
          <p:cNvPr id="8" name="텍스트 상자 28"/>
          <p:cNvSpPr txBox="1">
            <a:spLocks/>
          </p:cNvSpPr>
          <p:nvPr/>
        </p:nvSpPr>
        <p:spPr>
          <a:xfrm rot="0">
            <a:off x="3276600" y="4397375"/>
            <a:ext cx="595122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solidFill>
                  <a:schemeClr val="bg1"/>
                </a:solidFill>
              </a:rPr>
              <a:t>방의 정보를 통해 연 매출 $75,000 이상 가능</a:t>
            </a:r>
            <a:endParaRPr lang="ko-KR" altLang="en-US" sz="180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>
                <a:solidFill>
                  <a:schemeClr val="bg1"/>
                </a:solidFill>
              </a:rPr>
              <a:t>여부를 예측하는 모델을 통해 신규 호스트 유입 및 서비스 접근성을 높이고자 한다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4130040" y="1544955"/>
            <a:ext cx="393255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뉴욕시 에어비앤비 데이터 세트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/>
          <p:cNvSpPr>
            <a:spLocks/>
          </p:cNvSpPr>
          <p:nvPr/>
        </p:nvSpPr>
        <p:spPr>
          <a:xfrm rot="0">
            <a:off x="1864995" y="2009140"/>
            <a:ext cx="8173720" cy="3843020"/>
          </a:xfrm>
          <a:prstGeom prst="bracketPair">
            <a:avLst>
              <a:gd name="adj" fmla="val 10867"/>
            </a:avLst>
          </a:prstGeom>
          <a:ln w="63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6" name="그림 7" descr="C:/Users/최희은/AppData/Roaming/PolarisOffice/ETemp/18648_10742408/fImage4881238641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3550" y="2107565"/>
            <a:ext cx="3699510" cy="37115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>
            <a:spLocks/>
          </p:cNvSpPr>
          <p:nvPr/>
        </p:nvSpPr>
        <p:spPr>
          <a:xfrm rot="0">
            <a:off x="0" y="4206240"/>
            <a:ext cx="12192635" cy="2652395"/>
          </a:xfrm>
          <a:prstGeom prst="rect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1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00" y="4758690"/>
            <a:ext cx="4419600" cy="523240"/>
            <a:chOff x="1676400" y="4758690"/>
            <a:chExt cx="4419600" cy="523240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2275840" y="4820920"/>
              <a:ext cx="3820795" cy="3994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</a:rPr>
                <a:t>RandomForest VS </a:t>
              </a:r>
              <a:r>
                <a:rPr lang="ko-KR" altLang="en-US" sz="2000">
                  <a:solidFill>
                    <a:schemeClr val="bg1"/>
                  </a:solidFill>
                </a:rPr>
                <a:t>GradientBoost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 rot="0">
              <a:off x="1676400" y="4758690"/>
              <a:ext cx="31178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00" y="5777865"/>
            <a:ext cx="4411345" cy="523240"/>
            <a:chOff x="1676400" y="5777865"/>
            <a:chExt cx="4411345" cy="523240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2267585" y="5831840"/>
              <a:ext cx="3820795" cy="3994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000">
                  <a:solidFill>
                    <a:schemeClr val="bg1"/>
                  </a:solidFill>
                </a:rPr>
                <a:t>RandomForestClassifier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 rot="0">
              <a:off x="1676400" y="5777865"/>
              <a:ext cx="390525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00" y="4758690"/>
            <a:ext cx="4419600" cy="523240"/>
            <a:chOff x="6934200" y="4758690"/>
            <a:chExt cx="4419600" cy="523240"/>
          </a:xfrm>
        </p:grpSpPr>
        <p:sp>
          <p:nvSpPr>
            <p:cNvPr id="21" name="TextBox 20"/>
            <p:cNvSpPr txBox="1">
              <a:spLocks/>
            </p:cNvSpPr>
            <p:nvPr/>
          </p:nvSpPr>
          <p:spPr>
            <a:xfrm rot="0">
              <a:off x="7533640" y="4820920"/>
              <a:ext cx="3820795" cy="3994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000">
                  <a:solidFill>
                    <a:schemeClr val="bg1"/>
                  </a:solidFill>
                </a:rPr>
                <a:t>XGBClassifier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 rot="0">
              <a:off x="6934200" y="4758690"/>
              <a:ext cx="38735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3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00" y="5777865"/>
            <a:ext cx="4419600" cy="523240"/>
            <a:chOff x="6934200" y="5777865"/>
            <a:chExt cx="4419600" cy="523240"/>
          </a:xfrm>
        </p:grpSpPr>
        <p:sp>
          <p:nvSpPr>
            <p:cNvPr id="24" name="TextBox 23"/>
            <p:cNvSpPr txBox="1">
              <a:spLocks/>
            </p:cNvSpPr>
            <p:nvPr/>
          </p:nvSpPr>
          <p:spPr>
            <a:xfrm rot="0">
              <a:off x="7533640" y="5840095"/>
              <a:ext cx="3820795" cy="3994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000">
                  <a:solidFill>
                    <a:schemeClr val="bg1"/>
                  </a:solidFill>
                </a:rPr>
                <a:t>특성중요도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 rot="0">
              <a:off x="6934200" y="5777865"/>
              <a:ext cx="406400" cy="5238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4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>
            <a:spLocks/>
          </p:cNvSpPr>
          <p:nvPr/>
        </p:nvSpPr>
        <p:spPr>
          <a:xfrm rot="0">
            <a:off x="1873250" y="-8255"/>
            <a:ext cx="7741920" cy="680974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3" name="그림 13" descr="C:/Users/최희은/AppData/Roaming/PolarisOffice/ETemp/18648_10742408/fImage359693928467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9850" y="1419225"/>
            <a:ext cx="6213475" cy="3723005"/>
          </a:xfrm>
          <a:prstGeom prst="rect"/>
          <a:noFill/>
        </p:spPr>
      </p:pic>
      <p:sp>
        <p:nvSpPr>
          <p:cNvPr id="4" name="도형 14"/>
          <p:cNvSpPr>
            <a:spLocks/>
          </p:cNvSpPr>
          <p:nvPr/>
        </p:nvSpPr>
        <p:spPr>
          <a:xfrm rot="0">
            <a:off x="3481705" y="5414010"/>
            <a:ext cx="4532630" cy="487680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텍스트 상자 15"/>
          <p:cNvSpPr txBox="1">
            <a:spLocks/>
          </p:cNvSpPr>
          <p:nvPr/>
        </p:nvSpPr>
        <p:spPr>
          <a:xfrm rot="0">
            <a:off x="3837940" y="5427345"/>
            <a:ext cx="382143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spc="-290"/>
              <a:t>평균 VS 오차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>
            <a:spLocks/>
          </p:cNvSpPr>
          <p:nvPr/>
        </p:nvSpPr>
        <p:spPr>
          <a:xfrm rot="0">
            <a:off x="599440" y="1290320"/>
            <a:ext cx="5344795" cy="4450715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744220" y="1283335"/>
            <a:ext cx="10848975" cy="4457700"/>
            <a:chOff x="744220" y="1283335"/>
            <a:chExt cx="10848975" cy="4457700"/>
          </a:xfrm>
        </p:grpSpPr>
        <p:sp>
          <p:nvSpPr>
            <p:cNvPr id="10" name="사각형: 둥근 모서리 9"/>
            <p:cNvSpPr>
              <a:spLocks/>
            </p:cNvSpPr>
            <p:nvPr/>
          </p:nvSpPr>
          <p:spPr>
            <a:xfrm rot="0">
              <a:off x="6248400" y="1290320"/>
              <a:ext cx="5344795" cy="4450715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2" name="TextBox 11"/>
            <p:cNvSpPr txBox="1">
              <a:spLocks/>
            </p:cNvSpPr>
            <p:nvPr/>
          </p:nvSpPr>
          <p:spPr>
            <a:xfrm rot="0">
              <a:off x="744220" y="1283335"/>
              <a:ext cx="2931160" cy="4921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600">
                  <a:solidFill>
                    <a:schemeClr val="bg1"/>
                  </a:solidFill>
                </a:rPr>
                <a:t>Baseline Model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3" name="텍스트 상자 9"/>
          <p:cNvSpPr txBox="1">
            <a:spLocks/>
          </p:cNvSpPr>
          <p:nvPr/>
        </p:nvSpPr>
        <p:spPr>
          <a:xfrm rot="0">
            <a:off x="6348095" y="1332865"/>
            <a:ext cx="2931160" cy="4921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600">
                <a:solidFill>
                  <a:schemeClr val="bg1"/>
                </a:solidFill>
              </a:rPr>
              <a:t>Tuning Model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14" name="그림 10" descr="C:/Users/최희은/AppData/Roaming/PolarisOffice/ETemp/18648_10742408/fImage620083896334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825" y="2094865"/>
            <a:ext cx="4961255" cy="2840990"/>
          </a:xfrm>
          <a:prstGeom prst="rect"/>
          <a:noFill/>
        </p:spPr>
      </p:pic>
      <p:pic>
        <p:nvPicPr>
          <p:cNvPr id="15" name="그림 11" descr="C:/Users/최희은/AppData/Roaming/PolarisOffice/ETemp/18648_10742408/fImage66508390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2910" y="1947545"/>
            <a:ext cx="4319905" cy="3425825"/>
          </a:xfrm>
          <a:prstGeom prst="rect"/>
          <a:noFill/>
        </p:spPr>
      </p:pic>
      <p:sp>
        <p:nvSpPr>
          <p:cNvPr id="16" name="텍스트 상자 12"/>
          <p:cNvSpPr txBox="1">
            <a:spLocks/>
          </p:cNvSpPr>
          <p:nvPr/>
        </p:nvSpPr>
        <p:spPr>
          <a:xfrm rot="0">
            <a:off x="2672080" y="325755"/>
            <a:ext cx="6851015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800">
                <a:solidFill>
                  <a:schemeClr val="tx1"/>
                </a:solidFill>
              </a:rPr>
              <a:t>RandomForest Classifier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599440" y="1290320"/>
            <a:ext cx="5344795" cy="4450715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9" name="Group 5"/>
          <p:cNvGrpSpPr/>
          <p:nvPr/>
        </p:nvGrpSpPr>
        <p:grpSpPr>
          <a:xfrm rot="0">
            <a:off x="744220" y="1283335"/>
            <a:ext cx="10848975" cy="4457700"/>
            <a:chOff x="744220" y="1283335"/>
            <a:chExt cx="10848975" cy="4457700"/>
          </a:xfrm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6248400" y="1290320"/>
              <a:ext cx="5344795" cy="4450715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744220" y="1283335"/>
              <a:ext cx="2931160" cy="4921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600">
                  <a:solidFill>
                    <a:schemeClr val="bg1"/>
                  </a:solidFill>
                </a:rPr>
                <a:t>Baseline Model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 0"/>
          <p:cNvSpPr txBox="1">
            <a:spLocks/>
          </p:cNvSpPr>
          <p:nvPr/>
        </p:nvSpPr>
        <p:spPr>
          <a:xfrm rot="0">
            <a:off x="6348095" y="1332865"/>
            <a:ext cx="2931160" cy="4921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600">
                <a:solidFill>
                  <a:schemeClr val="bg1"/>
                </a:solidFill>
              </a:rPr>
              <a:t>Tuning Model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14" name="Picture " descr="C:/Users/최희은/AppData/Roaming/PolarisOffice/ETemp/18648_10742408/fImage80530465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58825" y="1985645"/>
            <a:ext cx="4961255" cy="3242310"/>
          </a:xfrm>
          <a:prstGeom prst="rect"/>
          <a:noFill/>
        </p:spPr>
      </p:pic>
      <p:pic>
        <p:nvPicPr>
          <p:cNvPr id="15" name="Picture " descr="C:/Users/최희은/AppData/Roaming/PolarisOffice/ETemp/18648_10742408/fImage87304466572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12890" y="1929765"/>
            <a:ext cx="4664710" cy="3298190"/>
          </a:xfrm>
          <a:prstGeom prst="rect"/>
          <a:noFill/>
        </p:spPr>
      </p:pic>
      <p:sp>
        <p:nvSpPr>
          <p:cNvPr id="16" name="텍스트 상자 17"/>
          <p:cNvSpPr txBox="1">
            <a:spLocks/>
          </p:cNvSpPr>
          <p:nvPr/>
        </p:nvSpPr>
        <p:spPr>
          <a:xfrm rot="0">
            <a:off x="3503295" y="279400"/>
            <a:ext cx="5188585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800">
                <a:solidFill>
                  <a:schemeClr val="tx1"/>
                </a:solidFill>
              </a:rPr>
              <a:t>XGBoost Classifier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4147820" y="433705"/>
            <a:ext cx="5928995" cy="1468755"/>
          </a:xfrm>
          <a:prstGeom prst="rect"/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4514850" y="598805"/>
            <a:ext cx="203644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“순열중요도” 구현</a:t>
            </a: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4538980" y="1080770"/>
            <a:ext cx="5279390" cy="4921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 spc="-290"/>
              <a:t>Model이 예측 시 활용한 특성의 중요도</a:t>
            </a:r>
            <a:endParaRPr lang="ko-KR" altLang="en-US" sz="2600"/>
          </a:p>
        </p:txBody>
      </p:sp>
      <p:pic>
        <p:nvPicPr>
          <p:cNvPr id="5" name="그림 18" descr="C:/Users/최희은/AppData/Roaming/PolarisOffice/ETemp/18648_10742408/fImage389934711478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575" y="293370"/>
            <a:ext cx="3629660" cy="3020060"/>
          </a:xfrm>
          <a:prstGeom prst="rect"/>
          <a:noFill/>
        </p:spPr>
      </p:pic>
      <p:pic>
        <p:nvPicPr>
          <p:cNvPr id="6" name="그림 21" descr="C:/Users/최희은/AppData/Roaming/PolarisOffice/ETemp/18648_10742408/fImage37397474935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445" y="3722370"/>
            <a:ext cx="10206990" cy="1238250"/>
          </a:xfrm>
          <a:prstGeom prst="rect"/>
          <a:noFill/>
        </p:spPr>
      </p:pic>
      <p:pic>
        <p:nvPicPr>
          <p:cNvPr id="7" name="그림 22" descr="C:/Users/최희은/AppData/Roaming/PolarisOffice/ETemp/18648_10742408/fImage43067475696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7555" y="5079365"/>
            <a:ext cx="10215245" cy="12573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-635000" y="1905"/>
            <a:ext cx="13093700" cy="6207760"/>
            <a:chOff x="-635000" y="1905"/>
            <a:chExt cx="13093700" cy="6207760"/>
          </a:xfrm>
        </p:grpSpPr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-635000" y="1905"/>
              <a:ext cx="2642235" cy="221424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3800">
                  <a:solidFill>
                    <a:schemeClr val="bg1"/>
                  </a:solidFill>
                </a:rPr>
                <a:t> 「</a:t>
              </a:r>
              <a:endParaRPr lang="ko-KR" altLang="en-US" sz="1380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11160125" y="3993515"/>
              <a:ext cx="1299210" cy="22167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3800">
                  <a:solidFill>
                    <a:srgbClr val="0194E7"/>
                  </a:solidFill>
                </a:defRPr>
              </a:lvl1pPr>
            </a:lstStyle>
            <a:p>
              <a:pPr marL="0" indent="0" latinLnBrk="0">
                <a:buFontTx/>
                <a:buNone/>
              </a:pPr>
              <a:r>
                <a:rPr lang="ko-KR" altLang="en-US">
                  <a:solidFill>
                    <a:schemeClr val="bg1"/>
                  </a:solidFill>
                </a:rPr>
                <a:t>」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>
            <a:spLocks/>
          </p:cNvSpPr>
          <p:nvPr/>
        </p:nvSpPr>
        <p:spPr>
          <a:xfrm rot="0">
            <a:off x="443865" y="5101590"/>
            <a:ext cx="6098540" cy="13112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lnSpc>
                <a:spcPct val="110000"/>
              </a:lnSpc>
              <a:buFontTx/>
              <a:buNone/>
            </a:pPr>
            <a:r>
              <a:rPr lang="ko-KR" altLang="ko-KR" sz="1800" spc="-140" i="1">
                <a:solidFill>
                  <a:schemeClr val="bg1"/>
                </a:solidFill>
              </a:rPr>
              <a:t>Problem : 데이터 세트의 불균형</a:t>
            </a:r>
            <a:endParaRPr lang="ko-KR" altLang="en-US" sz="1800" i="1">
              <a:solidFill>
                <a:schemeClr val="bg1"/>
              </a:solidFill>
            </a:endParaRPr>
          </a:p>
          <a:p>
            <a:pPr marL="0" indent="0" algn="just" latinLnBrk="0">
              <a:lnSpc>
                <a:spcPct val="110000"/>
              </a:lnSpc>
              <a:buFontTx/>
              <a:buNone/>
            </a:pPr>
            <a:r>
              <a:rPr lang="ko-KR" altLang="ko-KR" sz="1800" spc="-140" i="1">
                <a:solidFill>
                  <a:schemeClr val="bg1"/>
                </a:solidFill>
              </a:rPr>
              <a:t>레이블 분포에 따라 오버샘플링 기법이나 언더샘플링 기법을 통해서 데이터의 불균형 문제를 해결한 후 지속적인 하이퍼 파라미터 튜닝을 통해 모델의 성능 개선 필요</a:t>
            </a:r>
            <a:endParaRPr lang="ko-KR" altLang="en-US" sz="1800" i="1">
              <a:solidFill>
                <a:schemeClr val="bg1"/>
              </a:solidFill>
            </a:endParaRPr>
          </a:p>
        </p:txBody>
      </p:sp>
      <p:pic>
        <p:nvPicPr>
          <p:cNvPr id="7" name="그림 23" descr="C:/Users/최희은/AppData/Roaming/PolarisOffice/ETemp/18648_10742408/fImage626944764464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210" y="448310"/>
            <a:ext cx="8796020" cy="2073910"/>
          </a:xfrm>
          <a:prstGeom prst="rect"/>
          <a:noFill/>
        </p:spPr>
      </p:pic>
      <p:pic>
        <p:nvPicPr>
          <p:cNvPr id="8" name="그림 24" descr="C:/Users/최희은/AppData/Roaming/PolarisOffice/ETemp/18648_10742408/fImage3372647757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3775" y="2973705"/>
            <a:ext cx="8343900" cy="16541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515" y="2222500"/>
            <a:ext cx="217233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198</Paragraphs>
  <Words>1569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새별</dc:creator>
  <cp:lastModifiedBy>Choi HeeEun</cp:lastModifiedBy>
  <dc:title>PowerPoint 프레젠테이션</dc:title>
  <cp:version>9.103.82.44099</cp:version>
  <dcterms:modified xsi:type="dcterms:W3CDTF">2020-11-22T02:10:23Z</dcterms:modified>
</cp:coreProperties>
</file>