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embedTrueTypeFonts="1" saveSubsetFonts="1">
  <p:sldMasterIdLst>
    <p:sldMasterId id="2147483660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>
    <p:restoredLeft sz="12763"/>
    <p:restoredTop sz="87850"/>
  </p:normalViewPr>
  <p:slideViewPr>
    <p:cSldViewPr snapToGrid="0">
      <p:cViewPr>
        <p:scale>
          <a:sx n="50" d="100"/>
          <a:sy n="50" d="100"/>
        </p:scale>
        <p:origin x="-1364" y="-252"/>
      </p:cViewPr>
      <p:guideLst>
        <p:guide orient="horz" pos="3277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presProps" Target="presProps.xml"  /><Relationship Id="rId2" Type="http://schemas.openxmlformats.org/officeDocument/2006/relationships/notesMaster" Target="notesMasters/notesMaster1.xml"  /><Relationship Id="rId20" Type="http://schemas.openxmlformats.org/officeDocument/2006/relationships/viewProps" Target="viewProps.xml"  /><Relationship Id="rId21" Type="http://schemas.openxmlformats.org/officeDocument/2006/relationships/theme" Target="theme/theme1.xml"  /><Relationship Id="rId22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37A343EE-2BD4-4194-AD0B-FEB858190923}" type="datetime1">
              <a:rPr lang="ko-KR" altLang="en-US"/>
              <a:pPr lvl="0">
                <a:defRPr lang="ko-KR" altLang="en-US"/>
              </a:pPr>
              <a:t>2022-01-23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5741EA91-B32D-4006-A8AF-873A7AC8812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인도 남동부에 있는 안드라프라데시 주에서 </a:t>
            </a:r>
            <a:endParaRPr lang="ko-KR" altLang="en-US"/>
          </a:p>
          <a:p>
            <a:pPr lvl="0">
              <a:defRPr lang="ko-KR" altLang="en-US"/>
            </a:pPr>
            <a:r>
              <a:rPr lang="en-US" altLang="ko-KR"/>
              <a:t>416 </a:t>
            </a:r>
            <a:r>
              <a:rPr lang="ko-KR" altLang="en-US"/>
              <a:t>간질환환자 </a:t>
            </a:r>
            <a:r>
              <a:rPr lang="en-US" altLang="ko-KR"/>
              <a:t>+ 167 </a:t>
            </a:r>
            <a:r>
              <a:rPr lang="ko-KR" altLang="en-US"/>
              <a:t>비간질환환자</a:t>
            </a:r>
            <a:endParaRPr lang="ko-KR" altLang="en-US"/>
          </a:p>
          <a:p>
            <a:pPr lvl="0">
              <a:defRPr lang="ko-KR" altLang="en-US"/>
            </a:pPr>
            <a:r>
              <a:rPr lang="en-US" altLang="ko-KR"/>
              <a:t>441 </a:t>
            </a:r>
            <a:r>
              <a:rPr lang="ko-KR" altLang="en-US"/>
              <a:t>남자 </a:t>
            </a:r>
            <a:r>
              <a:rPr lang="en-US" altLang="ko-KR"/>
              <a:t>+ 142 </a:t>
            </a:r>
            <a:r>
              <a:rPr lang="ko-KR" altLang="en-US"/>
              <a:t>여자</a:t>
            </a:r>
            <a:endParaRPr lang="ko-KR" altLang="en-US"/>
          </a:p>
          <a:p>
            <a:pPr lvl="0">
              <a:defRPr lang="ko-KR" altLang="en-US"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741EA91-B32D-4006-A8AF-873A7AC88124}" type="slidenum">
              <a:rPr lang="en-US" altLang="en-US"/>
              <a:pPr lvl="0">
                <a:defRPr lang="ko-KR" altLang="en-US"/>
              </a:pPr>
              <a:t>4</a:t>
            </a:fld>
            <a:endParaRPr lang="en-US" altLang="en-US"/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741EA91-B32D-4006-A8AF-873A7AC88124}" type="slidenum">
              <a:rPr lang="en-US" altLang="en-US"/>
              <a:pPr lvl="0">
                <a:defRPr lang="ko-KR" altLang="en-US"/>
              </a:pPr>
              <a:t>11</a:t>
            </a:fld>
            <a:endParaRPr lang="en-US" altLang="en-US"/>
          </a:p>
        </p:txBody>
      </p:sp>
    </p:spTree>
  </p:cSld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경험으로부터 학습하는 두뇌의 생물학적 활동의 모형을 흉내낸 모델로</a:t>
            </a:r>
            <a:r>
              <a:rPr lang="en-US" altLang="ko-KR"/>
              <a:t>, </a:t>
            </a:r>
            <a:r>
              <a:rPr lang="ko-KR" altLang="en-US"/>
              <a:t>실제 자신이 가진 데이터로부터 반복적인 학습 과정을 거쳐 데이터에 숨어있는 패턴을 찾아내는 모델링 기법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741EA91-B32D-4006-A8AF-873A7AC88124}" type="slidenum">
              <a:rPr lang="en-US" altLang="en-US"/>
              <a:pPr lvl="0">
                <a:defRPr lang="ko-KR" altLang="en-US"/>
              </a:pPr>
              <a:t>13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41CF-BC48-4B20-993F-DA183F80B827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58B7-1292-4C76-A099-D0C2992FF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11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41CF-BC48-4B20-993F-DA183F80B827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58B7-1292-4C76-A099-D0C2992FF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25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41CF-BC48-4B20-993F-DA183F80B827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58B7-1292-4C76-A099-D0C2992FF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237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41CF-BC48-4B20-993F-DA183F80B827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58B7-1292-4C76-A099-D0C2992FF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941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41CF-BC48-4B20-993F-DA183F80B827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58B7-1292-4C76-A099-D0C2992FF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917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41CF-BC48-4B20-993F-DA183F80B827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58B7-1292-4C76-A099-D0C2992FF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30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41CF-BC48-4B20-993F-DA183F80B827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58B7-1292-4C76-A099-D0C2992FF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150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41CF-BC48-4B20-993F-DA183F80B827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58B7-1292-4C76-A099-D0C2992FF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32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41CF-BC48-4B20-993F-DA183F80B827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58B7-1292-4C76-A099-D0C2992FF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919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41CF-BC48-4B20-993F-DA183F80B827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58B7-1292-4C76-A099-D0C2992FF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02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41CF-BC48-4B20-993F-DA183F80B827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58B7-1292-4C76-A099-D0C2992FF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252008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541CF-BC48-4B20-993F-DA183F80B827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B58B7-1292-4C76-A099-D0C2992FF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12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2.xml"  /><Relationship Id="rId3" Type="http://schemas.openxmlformats.org/officeDocument/2006/relationships/image" Target="../media/image8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3.xml"  /><Relationship Id="rId3" Type="http://schemas.openxmlformats.org/officeDocument/2006/relationships/image" Target="../media/image10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528625" cy="6858000"/>
          </a:xfrm>
          <a:prstGeom prst="rect">
            <a:avLst/>
          </a:prstGeom>
          <a:solidFill>
            <a:srgbClr val="b14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28626" y="4286186"/>
            <a:ext cx="6176092" cy="1305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624009" y="2347194"/>
            <a:ext cx="5154231" cy="191810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6000" b="1">
                <a:solidFill>
                  <a:srgbClr val="b14030"/>
                </a:solidFill>
                <a:latin typeface="HU담은고딕 140"/>
                <a:ea typeface="HU담은고딕 140"/>
              </a:rPr>
              <a:t>DATAMINING</a:t>
            </a:r>
            <a:r>
              <a:rPr lang="en-US" altLang="ko-KR" sz="6000" b="1">
                <a:latin typeface="HU담은고딕 140"/>
                <a:ea typeface="HU담은고딕 140"/>
              </a:rPr>
              <a:t> </a:t>
            </a:r>
            <a:endParaRPr lang="en-US" altLang="ko-KR" sz="6000" b="1">
              <a:latin typeface="HU담은고딕 140"/>
              <a:ea typeface="HU담은고딕 140"/>
            </a:endParaRPr>
          </a:p>
          <a:p>
            <a:pPr lvl="0">
              <a:defRPr lang="ko-KR" altLang="en-US"/>
            </a:pPr>
            <a:r>
              <a:rPr lang="en-US" altLang="ko-KR" sz="6000" b="1">
                <a:latin typeface="HU담은고딕 140"/>
                <a:ea typeface="HU담은고딕 140"/>
              </a:rPr>
              <a:t>PROJECT</a:t>
            </a:r>
            <a:endParaRPr lang="ko-KR" altLang="en-US" sz="6000" b="1">
              <a:latin typeface="HU담은고딕 140"/>
              <a:ea typeface="HU담은고딕 14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000900"/>
          </a:xfrm>
          <a:prstGeom prst="rect">
            <a:avLst/>
          </a:prstGeom>
          <a:solidFill>
            <a:srgbClr val="B14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 rot="10800000">
            <a:off x="2285975" y="1859827"/>
            <a:ext cx="7620053" cy="4926759"/>
          </a:xfrm>
          <a:prstGeom prst="triangle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rot="16200000" flipH="1">
            <a:off x="4881566" y="1214170"/>
            <a:ext cx="2428868" cy="2117"/>
          </a:xfrm>
          <a:prstGeom prst="straightConnector1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225415" y="2500307"/>
            <a:ext cx="17411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3</a:t>
            </a:r>
          </a:p>
          <a:p>
            <a:pPr algn="ctr"/>
            <a:r>
              <a:rPr lang="ko-KR" altLang="en-US" sz="4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모델</a:t>
            </a:r>
            <a:r>
              <a:rPr lang="ko-KR" altLang="en-US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링</a:t>
            </a:r>
            <a:endParaRPr lang="en-US" altLang="ko-KR" sz="4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290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flipV="1">
            <a:off x="364138" y="590550"/>
            <a:ext cx="11463724" cy="712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/>
        </p:nvSpPr>
        <p:spPr>
          <a:xfrm rot="10800000">
            <a:off x="0" y="0"/>
            <a:ext cx="1160153" cy="1000132"/>
          </a:xfrm>
          <a:prstGeom prst="triangle">
            <a:avLst/>
          </a:prstGeom>
          <a:solidFill>
            <a:srgbClr val="B14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10800000">
            <a:off x="642910" y="0"/>
            <a:ext cx="1160153" cy="1000132"/>
          </a:xfrm>
          <a:prstGeom prst="triangle">
            <a:avLst/>
          </a:prstGeom>
          <a:solidFill>
            <a:srgbClr val="B14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972000" y="1620718"/>
            <a:ext cx="4860000" cy="1620000"/>
          </a:xfrm>
          <a:prstGeom prst="roundRect">
            <a:avLst/>
          </a:prstGeom>
          <a:noFill/>
          <a:ln w="50800">
            <a:solidFill>
              <a:srgbClr val="B14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2400" spc="-100" dirty="0" smtClean="0">
                <a:ln>
                  <a:solidFill>
                    <a:srgbClr val="2980B9">
                      <a:alpha val="0"/>
                    </a:srgbClr>
                  </a:solidFill>
                </a:ln>
                <a:solidFill>
                  <a:schemeClr val="tx1"/>
                </a:solidFill>
                <a:latin typeface="HU담은고딕 140" pitchFamily="18" charset="-127"/>
                <a:ea typeface="HU담은고딕 140" pitchFamily="18" charset="-127"/>
              </a:rPr>
              <a:t>기존 </a:t>
            </a:r>
            <a:r>
              <a:rPr lang="ko-KR" altLang="en-US" sz="2400" spc="-100" dirty="0">
                <a:ln>
                  <a:solidFill>
                    <a:srgbClr val="2980B9">
                      <a:alpha val="0"/>
                    </a:srgbClr>
                  </a:solidFill>
                </a:ln>
                <a:solidFill>
                  <a:schemeClr val="tx1"/>
                </a:solidFill>
                <a:latin typeface="HU담은고딕 140" pitchFamily="18" charset="-127"/>
                <a:ea typeface="HU담은고딕 140" pitchFamily="18" charset="-127"/>
              </a:rPr>
              <a:t>데이터 중 가장 유사한 </a:t>
            </a:r>
            <a:r>
              <a:rPr lang="en-US" altLang="ko-KR" sz="2400" spc="-100" dirty="0">
                <a:ln>
                  <a:solidFill>
                    <a:srgbClr val="2980B9">
                      <a:alpha val="0"/>
                    </a:srgbClr>
                  </a:solidFill>
                </a:ln>
                <a:solidFill>
                  <a:schemeClr val="tx1"/>
                </a:solidFill>
                <a:latin typeface="HU담은고딕 140" pitchFamily="18" charset="-127"/>
                <a:ea typeface="HU담은고딕 140" pitchFamily="18" charset="-127"/>
              </a:rPr>
              <a:t>K</a:t>
            </a:r>
            <a:r>
              <a:rPr lang="ko-KR" altLang="en-US" sz="2400" spc="-100" dirty="0">
                <a:ln>
                  <a:solidFill>
                    <a:srgbClr val="2980B9">
                      <a:alpha val="0"/>
                    </a:srgbClr>
                  </a:solidFill>
                </a:ln>
                <a:solidFill>
                  <a:schemeClr val="tx1"/>
                </a:solidFill>
                <a:latin typeface="HU담은고딕 140" pitchFamily="18" charset="-127"/>
                <a:ea typeface="HU담은고딕 140" pitchFamily="18" charset="-127"/>
              </a:rPr>
              <a:t>개의 데이터를 이용해서 값을 예측하는 방법 </a:t>
            </a:r>
            <a:endParaRPr lang="en-US" altLang="ko-KR" sz="2400" spc="-100" dirty="0">
              <a:ln>
                <a:solidFill>
                  <a:srgbClr val="2980B9">
                    <a:alpha val="0"/>
                  </a:srgbClr>
                </a:solidFill>
              </a:ln>
              <a:solidFill>
                <a:schemeClr val="tx1"/>
              </a:solidFill>
              <a:latin typeface="HU담은고딕 140" pitchFamily="18" charset="-127"/>
              <a:ea typeface="HU담은고딕 140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329615"/>
              </p:ext>
            </p:extLst>
          </p:nvPr>
        </p:nvGraphicFramePr>
        <p:xfrm>
          <a:off x="6496494" y="1620718"/>
          <a:ext cx="4712574" cy="2442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0858"/>
                <a:gridCol w="1570858"/>
                <a:gridCol w="1570858"/>
              </a:tblGrid>
              <a:tr h="962914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HU담은고딕 140" pitchFamily="18" charset="-127"/>
                          <a:ea typeface="HU담은고딕 140" pitchFamily="18" charset="-127"/>
                        </a:rPr>
                        <a:t>실제 </a:t>
                      </a:r>
                      <a:endParaRPr lang="en-US" altLang="ko-KR" sz="1800" b="1" dirty="0" smtClean="0">
                        <a:solidFill>
                          <a:schemeClr val="tx1"/>
                        </a:solidFill>
                        <a:latin typeface="HU담은고딕 140" pitchFamily="18" charset="-127"/>
                        <a:ea typeface="HU담은고딕 140" pitchFamily="18" charset="-127"/>
                      </a:endParaRPr>
                    </a:p>
                    <a:p>
                      <a:pPr algn="ctr" latinLnBrk="1"/>
                      <a:endParaRPr lang="en-US" altLang="ko-KR" sz="600" b="1" dirty="0" smtClean="0">
                        <a:solidFill>
                          <a:schemeClr val="tx1"/>
                        </a:solidFill>
                        <a:latin typeface="HU담은고딕 140" pitchFamily="18" charset="-127"/>
                        <a:ea typeface="HU담은고딕 140" pitchFamily="18" charset="-127"/>
                      </a:endParaRPr>
                    </a:p>
                    <a:p>
                      <a:pPr algn="l" latinLnBrk="1"/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HU담은고딕 140" pitchFamily="18" charset="-127"/>
                          <a:ea typeface="HU담은고딕 140" pitchFamily="18" charset="-127"/>
                        </a:rPr>
                        <a:t> 예측</a:t>
                      </a:r>
                      <a:endParaRPr lang="en-US" altLang="ko-KR" sz="1800" b="1" dirty="0" smtClean="0">
                        <a:solidFill>
                          <a:schemeClr val="tx1"/>
                        </a:solidFill>
                        <a:latin typeface="HU담은고딕 140" pitchFamily="18" charset="-127"/>
                        <a:ea typeface="HU담은고딕 140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1403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HU담은고딕 140" pitchFamily="18" charset="-127"/>
                          <a:ea typeface="HU담은고딕 140" pitchFamily="18" charset="-127"/>
                        </a:rPr>
                        <a:t>0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HU담은고딕 140" pitchFamily="18" charset="-127"/>
                        <a:ea typeface="HU담은고딕 14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1403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HU담은고딕 140" pitchFamily="18" charset="-127"/>
                          <a:ea typeface="HU담은고딕 140" pitchFamily="18" charset="-127"/>
                        </a:rPr>
                        <a:t>1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HU담은고딕 140" pitchFamily="18" charset="-127"/>
                        <a:ea typeface="HU담은고딕 14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14030">
                        <a:alpha val="25000"/>
                      </a:srgbClr>
                    </a:solidFill>
                  </a:tcPr>
                </a:tc>
              </a:tr>
              <a:tr h="7398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HU담은고딕 140" pitchFamily="18" charset="-127"/>
                          <a:ea typeface="HU담은고딕 140" pitchFamily="18" charset="-127"/>
                        </a:rPr>
                        <a:t>0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HU담은고딕 140" pitchFamily="18" charset="-127"/>
                        <a:ea typeface="HU담은고딕 140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1403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HU담은고딕 140" pitchFamily="18" charset="-127"/>
                          <a:ea typeface="HU담은고딕 140" pitchFamily="18" charset="-127"/>
                        </a:rPr>
                        <a:t>118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HU담은고딕 140" pitchFamily="18" charset="-127"/>
                        <a:ea typeface="HU담은고딕 14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HU담은고딕 140" pitchFamily="18" charset="-127"/>
                          <a:ea typeface="HU담은고딕 140" pitchFamily="18" charset="-127"/>
                        </a:rPr>
                        <a:t>40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HU담은고딕 140" pitchFamily="18" charset="-127"/>
                        <a:ea typeface="HU담은고딕 14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398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HU담은고딕 140" pitchFamily="18" charset="-127"/>
                          <a:ea typeface="HU담은고딕 140" pitchFamily="18" charset="-127"/>
                        </a:rPr>
                        <a:t>1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HU담은고딕 140" pitchFamily="18" charset="-127"/>
                        <a:ea typeface="HU담은고딕 140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1403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mtClean="0">
                          <a:solidFill>
                            <a:schemeClr val="tx1"/>
                          </a:solidFill>
                          <a:latin typeface="HU담은고딕 140" pitchFamily="18" charset="-127"/>
                          <a:ea typeface="HU담은고딕 140" pitchFamily="18" charset="-127"/>
                        </a:rPr>
                        <a:t>6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HU담은고딕 140" pitchFamily="18" charset="-127"/>
                        <a:ea typeface="HU담은고딕 14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HU담은고딕 140" pitchFamily="18" charset="-127"/>
                          <a:ea typeface="HU담은고딕 140" pitchFamily="18" charset="-127"/>
                        </a:rPr>
                        <a:t>10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HU담은고딕 140" pitchFamily="18" charset="-127"/>
                        <a:ea typeface="HU담은고딕 14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51539" y="766217"/>
            <a:ext cx="12426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rgbClr val="B14030"/>
                </a:solidFill>
                <a:latin typeface="HU담은고딕 140" pitchFamily="18" charset="-127"/>
                <a:ea typeface="HU담은고딕 140" pitchFamily="18" charset="-127"/>
              </a:rPr>
              <a:t>KNN</a:t>
            </a:r>
            <a:endParaRPr lang="ko-KR" altLang="en-US" sz="4400" b="1" dirty="0">
              <a:solidFill>
                <a:srgbClr val="B14030"/>
              </a:solidFill>
              <a:latin typeface="HU담은고딕 140" pitchFamily="18" charset="-127"/>
              <a:ea typeface="HU담은고딕 14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92186" y="4486934"/>
            <a:ext cx="2739853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HU담은고딕 140" pitchFamily="18" charset="-127"/>
                <a:ea typeface="HU담은고딕 140" pitchFamily="18" charset="-127"/>
              </a:rPr>
              <a:t>최적의 </a:t>
            </a:r>
            <a:r>
              <a:rPr lang="en-US" altLang="ko-KR" sz="3200" dirty="0" smtClean="0">
                <a:latin typeface="HU담은고딕 140" pitchFamily="18" charset="-127"/>
                <a:ea typeface="HU담은고딕 140" pitchFamily="18" charset="-127"/>
              </a:rPr>
              <a:t>K : 127</a:t>
            </a:r>
          </a:p>
          <a:p>
            <a:r>
              <a:rPr lang="en-US" altLang="ko-KR" sz="1100" dirty="0">
                <a:latin typeface="HU담은고딕 140" pitchFamily="18" charset="-127"/>
                <a:ea typeface="HU담은고딕 140" pitchFamily="18" charset="-127"/>
              </a:rPr>
              <a:t> </a:t>
            </a:r>
            <a:r>
              <a:rPr lang="en-US" altLang="ko-KR" sz="1100" dirty="0" smtClean="0">
                <a:latin typeface="HU담은고딕 140" pitchFamily="18" charset="-127"/>
                <a:ea typeface="HU담은고딕 140" pitchFamily="18" charset="-127"/>
              </a:rPr>
              <a:t> </a:t>
            </a:r>
          </a:p>
          <a:p>
            <a:r>
              <a:rPr lang="ko-KR" altLang="en-US" sz="3200" dirty="0" smtClean="0">
                <a:latin typeface="HU담은고딕 140" pitchFamily="18" charset="-127"/>
                <a:ea typeface="HU담은고딕 140" pitchFamily="18" charset="-127"/>
              </a:rPr>
              <a:t>정확도 </a:t>
            </a:r>
            <a:r>
              <a:rPr lang="en-US" altLang="ko-KR" sz="3200" dirty="0" smtClean="0">
                <a:latin typeface="HU담은고딕 140" pitchFamily="18" charset="-127"/>
                <a:ea typeface="HU담은고딕 140" pitchFamily="18" charset="-127"/>
              </a:rPr>
              <a:t>: 0.7356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03063" y="88260"/>
            <a:ext cx="5280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데이터 소개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HU담은고딕 140" pitchFamily="18" charset="-127"/>
                <a:ea typeface="HU담은고딕 140" pitchFamily="18" charset="-127"/>
              </a:rPr>
              <a:t>│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탐색 및 전처리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HU담은고딕 140" pitchFamily="18" charset="-127"/>
                <a:ea typeface="HU담은고딕 140" pitchFamily="18" charset="-127"/>
              </a:rPr>
              <a:t> 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HU담은고딕 140" pitchFamily="18" charset="-127"/>
                <a:ea typeface="HU담은고딕 140" pitchFamily="18" charset="-127"/>
              </a:rPr>
              <a:t>│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HU담은고딕 140" pitchFamily="18" charset="-127"/>
                <a:ea typeface="HU담은고딕 140" pitchFamily="18" charset="-127"/>
              </a:rPr>
              <a:t> 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1403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모델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1403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링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HU담은고딕 140" pitchFamily="18" charset="-127"/>
                <a:ea typeface="HU담은고딕 140" pitchFamily="18" charset="-127"/>
              </a:rPr>
              <a:t> 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HU담은고딕 140" pitchFamily="18" charset="-127"/>
                <a:ea typeface="HU담은고딕 140" pitchFamily="18" charset="-127"/>
              </a:rPr>
              <a:t>│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HU담은고딕 140" pitchFamily="18" charset="-127"/>
                <a:ea typeface="HU담은고딕 140" pitchFamily="18" charset="-127"/>
              </a:rPr>
              <a:t> 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결론</a:t>
            </a:r>
            <a:endParaRPr lang="ko-KR" altLang="en-US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130619" y="40702"/>
            <a:ext cx="184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n-US" altLang="ko-KR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87182" y="40702"/>
            <a:ext cx="47160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3</a:t>
            </a:r>
            <a:endParaRPr lang="en-US" altLang="ko-KR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05" y="3377387"/>
            <a:ext cx="5876097" cy="3010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686341" y="6167430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B14030"/>
                </a:solidFill>
                <a:latin typeface="HU담은고딕 140" pitchFamily="18" charset="-127"/>
                <a:ea typeface="HU담은고딕 140" pitchFamily="18" charset="-127"/>
              </a:rPr>
              <a:t>127</a:t>
            </a:r>
            <a:endParaRPr lang="ko-KR" altLang="en-US" sz="1200" b="1" dirty="0">
              <a:solidFill>
                <a:srgbClr val="B14030"/>
              </a:solidFill>
              <a:latin typeface="HU담은고딕 140" pitchFamily="18" charset="-127"/>
              <a:ea typeface="HU담은고딕 1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411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flipV="1">
            <a:off x="364138" y="590550"/>
            <a:ext cx="11463724" cy="712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/>
        </p:nvSpPr>
        <p:spPr>
          <a:xfrm rot="10800000">
            <a:off x="0" y="0"/>
            <a:ext cx="1160153" cy="1000132"/>
          </a:xfrm>
          <a:prstGeom prst="triangle">
            <a:avLst/>
          </a:prstGeom>
          <a:solidFill>
            <a:srgbClr val="B14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10800000">
            <a:off x="642910" y="0"/>
            <a:ext cx="1160153" cy="1000132"/>
          </a:xfrm>
          <a:prstGeom prst="triangle">
            <a:avLst/>
          </a:prstGeom>
          <a:solidFill>
            <a:srgbClr val="B14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972000" y="1620000"/>
            <a:ext cx="4860000" cy="1620000"/>
          </a:xfrm>
          <a:prstGeom prst="roundRect">
            <a:avLst/>
          </a:prstGeom>
          <a:noFill/>
          <a:ln w="50800">
            <a:solidFill>
              <a:srgbClr val="B14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2400" spc="-100" dirty="0">
                <a:ln>
                  <a:solidFill>
                    <a:srgbClr val="2980B9">
                      <a:alpha val="0"/>
                    </a:srgbClr>
                  </a:solidFill>
                </a:ln>
                <a:solidFill>
                  <a:schemeClr val="tx1"/>
                </a:solidFill>
                <a:latin typeface="HU담은고딕 140" pitchFamily="18" charset="-127"/>
                <a:ea typeface="HU담은고딕 140" pitchFamily="18" charset="-127"/>
              </a:rPr>
              <a:t>의사결정 규칙을 나무 구조로 도표화 하여 분류를 수행하는 분석 </a:t>
            </a:r>
            <a:r>
              <a:rPr lang="ko-KR" altLang="en-US" sz="2400" spc="-100" dirty="0" smtClean="0">
                <a:ln>
                  <a:solidFill>
                    <a:srgbClr val="2980B9">
                      <a:alpha val="0"/>
                    </a:srgbClr>
                  </a:solidFill>
                </a:ln>
                <a:solidFill>
                  <a:schemeClr val="tx1"/>
                </a:solidFill>
                <a:latin typeface="HU담은고딕 140" pitchFamily="18" charset="-127"/>
                <a:ea typeface="HU담은고딕 140" pitchFamily="18" charset="-127"/>
              </a:rPr>
              <a:t>방법</a:t>
            </a:r>
            <a:endParaRPr lang="ko-KR" altLang="en-US" sz="2400" spc="-100" dirty="0">
              <a:ln>
                <a:solidFill>
                  <a:srgbClr val="2980B9">
                    <a:alpha val="0"/>
                  </a:srgbClr>
                </a:solidFill>
              </a:ln>
              <a:solidFill>
                <a:schemeClr val="tx1"/>
              </a:solidFill>
              <a:latin typeface="HU담은고딕 140" pitchFamily="18" charset="-127"/>
              <a:ea typeface="HU담은고딕 14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51539" y="766217"/>
            <a:ext cx="14991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rgbClr val="B14030"/>
                </a:solidFill>
                <a:latin typeface="HU담은고딕 140" pitchFamily="18" charset="-127"/>
                <a:ea typeface="HU담은고딕 140" pitchFamily="18" charset="-127"/>
              </a:rPr>
              <a:t>TREE</a:t>
            </a:r>
            <a:endParaRPr lang="ko-KR" altLang="en-US" sz="4400" b="1" dirty="0">
              <a:solidFill>
                <a:srgbClr val="B14030"/>
              </a:solidFill>
              <a:latin typeface="HU담은고딕 140" pitchFamily="18" charset="-127"/>
              <a:ea typeface="HU담은고딕 140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92186" y="4486934"/>
            <a:ext cx="4035079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HU담은고딕 140" pitchFamily="18" charset="-127"/>
                <a:ea typeface="HU담은고딕 140" pitchFamily="18" charset="-127"/>
              </a:rPr>
              <a:t>최적의 </a:t>
            </a:r>
            <a:r>
              <a:rPr lang="ko-KR" altLang="en-US" sz="3200" dirty="0" err="1" smtClean="0">
                <a:latin typeface="HU담은고딕 140" pitchFamily="18" charset="-127"/>
                <a:ea typeface="HU담은고딕 140" pitchFamily="18" charset="-127"/>
              </a:rPr>
              <a:t>잎노드</a:t>
            </a:r>
            <a:r>
              <a:rPr lang="ko-KR" altLang="en-US" sz="3200" dirty="0" smtClean="0">
                <a:latin typeface="HU담은고딕 140" pitchFamily="18" charset="-127"/>
                <a:ea typeface="HU담은고딕 140" pitchFamily="18" charset="-127"/>
              </a:rPr>
              <a:t> 개수 </a:t>
            </a:r>
            <a:r>
              <a:rPr lang="en-US" altLang="ko-KR" sz="3200" dirty="0" smtClean="0">
                <a:latin typeface="HU담은고딕 140" pitchFamily="18" charset="-127"/>
                <a:ea typeface="HU담은고딕 140" pitchFamily="18" charset="-127"/>
              </a:rPr>
              <a:t>: </a:t>
            </a:r>
            <a:r>
              <a:rPr lang="en-US" altLang="ko-KR" sz="3200" dirty="0">
                <a:latin typeface="HU담은고딕 140" pitchFamily="18" charset="-127"/>
                <a:ea typeface="HU담은고딕 140" pitchFamily="18" charset="-127"/>
              </a:rPr>
              <a:t>4</a:t>
            </a:r>
            <a:r>
              <a:rPr lang="ko-KR" altLang="en-US" sz="3200" dirty="0" smtClean="0">
                <a:latin typeface="HU담은고딕 140" pitchFamily="18" charset="-127"/>
                <a:ea typeface="HU담은고딕 140" pitchFamily="18" charset="-127"/>
              </a:rPr>
              <a:t>개</a:t>
            </a:r>
            <a:endParaRPr lang="en-US" altLang="ko-KR" sz="3200" dirty="0" smtClean="0">
              <a:latin typeface="HU담은고딕 140" pitchFamily="18" charset="-127"/>
              <a:ea typeface="HU담은고딕 140" pitchFamily="18" charset="-127"/>
            </a:endParaRPr>
          </a:p>
          <a:p>
            <a:r>
              <a:rPr lang="en-US" altLang="ko-KR" sz="1100" dirty="0">
                <a:latin typeface="HU담은고딕 140" pitchFamily="18" charset="-127"/>
                <a:ea typeface="HU담은고딕 140" pitchFamily="18" charset="-127"/>
              </a:rPr>
              <a:t> </a:t>
            </a:r>
            <a:r>
              <a:rPr lang="en-US" altLang="ko-KR" sz="1100" dirty="0" smtClean="0">
                <a:latin typeface="HU담은고딕 140" pitchFamily="18" charset="-127"/>
                <a:ea typeface="HU담은고딕 140" pitchFamily="18" charset="-127"/>
              </a:rPr>
              <a:t> </a:t>
            </a:r>
          </a:p>
          <a:p>
            <a:r>
              <a:rPr lang="ko-KR" altLang="en-US" sz="3200" dirty="0" smtClean="0">
                <a:latin typeface="HU담은고딕 140" pitchFamily="18" charset="-127"/>
                <a:ea typeface="HU담은고딕 140" pitchFamily="18" charset="-127"/>
              </a:rPr>
              <a:t>정확도 </a:t>
            </a:r>
            <a:r>
              <a:rPr lang="en-US" altLang="ko-KR" sz="3200" dirty="0" smtClean="0">
                <a:latin typeface="HU담은고딕 140" pitchFamily="18" charset="-127"/>
                <a:ea typeface="HU담은고딕 140" pitchFamily="18" charset="-127"/>
              </a:rPr>
              <a:t>: 0.6494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03063" y="88260"/>
            <a:ext cx="5280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데이터 소개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HU담은고딕 140" pitchFamily="18" charset="-127"/>
                <a:ea typeface="HU담은고딕 140" pitchFamily="18" charset="-127"/>
              </a:rPr>
              <a:t>│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탐색 및 전처리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HU담은고딕 140" pitchFamily="18" charset="-127"/>
                <a:ea typeface="HU담은고딕 140" pitchFamily="18" charset="-127"/>
              </a:rPr>
              <a:t> 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HU담은고딕 140" pitchFamily="18" charset="-127"/>
                <a:ea typeface="HU담은고딕 140" pitchFamily="18" charset="-127"/>
              </a:rPr>
              <a:t>│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HU담은고딕 140" pitchFamily="18" charset="-127"/>
                <a:ea typeface="HU담은고딕 140" pitchFamily="18" charset="-127"/>
              </a:rPr>
              <a:t> 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1403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모델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1403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링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HU담은고딕 140" pitchFamily="18" charset="-127"/>
                <a:ea typeface="HU담은고딕 140" pitchFamily="18" charset="-127"/>
              </a:rPr>
              <a:t> 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HU담은고딕 140" pitchFamily="18" charset="-127"/>
                <a:ea typeface="HU담은고딕 140" pitchFamily="18" charset="-127"/>
              </a:rPr>
              <a:t>│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HU담은고딕 140" pitchFamily="18" charset="-127"/>
                <a:ea typeface="HU담은고딕 140" pitchFamily="18" charset="-127"/>
              </a:rPr>
              <a:t> 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결론</a:t>
            </a:r>
            <a:endParaRPr lang="ko-KR" altLang="en-US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87182" y="40702"/>
            <a:ext cx="47160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3</a:t>
            </a:r>
            <a:endParaRPr lang="en-US" altLang="ko-KR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387739"/>
              </p:ext>
            </p:extLst>
          </p:nvPr>
        </p:nvGraphicFramePr>
        <p:xfrm>
          <a:off x="6496494" y="1620718"/>
          <a:ext cx="4712574" cy="2442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0858"/>
                <a:gridCol w="1570858"/>
                <a:gridCol w="1570858"/>
              </a:tblGrid>
              <a:tr h="962914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HU담은고딕 140" pitchFamily="18" charset="-127"/>
                          <a:ea typeface="HU담은고딕 140" pitchFamily="18" charset="-127"/>
                        </a:rPr>
                        <a:t>실제 </a:t>
                      </a:r>
                      <a:endParaRPr lang="en-US" altLang="ko-KR" sz="1800" b="1" dirty="0" smtClean="0">
                        <a:solidFill>
                          <a:schemeClr val="tx1"/>
                        </a:solidFill>
                        <a:latin typeface="HU담은고딕 140" pitchFamily="18" charset="-127"/>
                        <a:ea typeface="HU담은고딕 140" pitchFamily="18" charset="-127"/>
                      </a:endParaRPr>
                    </a:p>
                    <a:p>
                      <a:pPr algn="ctr" latinLnBrk="1"/>
                      <a:endParaRPr lang="en-US" altLang="ko-KR" sz="600" b="1" dirty="0" smtClean="0">
                        <a:solidFill>
                          <a:schemeClr val="tx1"/>
                        </a:solidFill>
                        <a:latin typeface="HU담은고딕 140" pitchFamily="18" charset="-127"/>
                        <a:ea typeface="HU담은고딕 140" pitchFamily="18" charset="-127"/>
                      </a:endParaRPr>
                    </a:p>
                    <a:p>
                      <a:pPr algn="l" latinLnBrk="1"/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HU담은고딕 140" pitchFamily="18" charset="-127"/>
                          <a:ea typeface="HU담은고딕 140" pitchFamily="18" charset="-127"/>
                        </a:rPr>
                        <a:t> 예측</a:t>
                      </a:r>
                      <a:endParaRPr lang="en-US" altLang="ko-KR" sz="1800" b="1" dirty="0" smtClean="0">
                        <a:solidFill>
                          <a:schemeClr val="tx1"/>
                        </a:solidFill>
                        <a:latin typeface="HU담은고딕 140" pitchFamily="18" charset="-127"/>
                        <a:ea typeface="HU담은고딕 140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1403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HU담은고딕 140" pitchFamily="18" charset="-127"/>
                          <a:ea typeface="HU담은고딕 140" pitchFamily="18" charset="-127"/>
                        </a:rPr>
                        <a:t>0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HU담은고딕 140" pitchFamily="18" charset="-127"/>
                        <a:ea typeface="HU담은고딕 14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1403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HU담은고딕 140" pitchFamily="18" charset="-127"/>
                          <a:ea typeface="HU담은고딕 140" pitchFamily="18" charset="-127"/>
                        </a:rPr>
                        <a:t>1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HU담은고딕 140" pitchFamily="18" charset="-127"/>
                        <a:ea typeface="HU담은고딕 14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14030">
                        <a:alpha val="25000"/>
                      </a:srgbClr>
                    </a:solidFill>
                  </a:tcPr>
                </a:tc>
              </a:tr>
              <a:tr h="7398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HU담은고딕 140" pitchFamily="18" charset="-127"/>
                          <a:ea typeface="HU담은고딕 140" pitchFamily="18" charset="-127"/>
                        </a:rPr>
                        <a:t>0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HU담은고딕 140" pitchFamily="18" charset="-127"/>
                        <a:ea typeface="HU담은고딕 140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1403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HU담은고딕 140" pitchFamily="18" charset="-127"/>
                          <a:ea typeface="HU담은고딕 140" pitchFamily="18" charset="-127"/>
                        </a:rPr>
                        <a:t>87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HU담은고딕 140" pitchFamily="18" charset="-127"/>
                        <a:ea typeface="HU담은고딕 14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HU담은고딕 140" pitchFamily="18" charset="-127"/>
                          <a:ea typeface="HU담은고딕 140" pitchFamily="18" charset="-127"/>
                        </a:rPr>
                        <a:t>24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HU담은고딕 140" pitchFamily="18" charset="-127"/>
                        <a:ea typeface="HU담은고딕 14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398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HU담은고딕 140" pitchFamily="18" charset="-127"/>
                          <a:ea typeface="HU담은고딕 140" pitchFamily="18" charset="-127"/>
                        </a:rPr>
                        <a:t>1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HU담은고딕 140" pitchFamily="18" charset="-127"/>
                        <a:ea typeface="HU담은고딕 140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1403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HU담은고딕 140" pitchFamily="18" charset="-127"/>
                          <a:ea typeface="HU담은고딕 140" pitchFamily="18" charset="-127"/>
                        </a:rPr>
                        <a:t>37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HU담은고딕 140" pitchFamily="18" charset="-127"/>
                        <a:ea typeface="HU담은고딕 14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HU담은고딕 140" pitchFamily="18" charset="-127"/>
                          <a:ea typeface="HU담은고딕 140" pitchFamily="18" charset="-127"/>
                        </a:rPr>
                        <a:t>26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HU담은고딕 140" pitchFamily="18" charset="-127"/>
                        <a:ea typeface="HU담은고딕 14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2" y="3368977"/>
            <a:ext cx="4814888" cy="3482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411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flipV="1">
            <a:off x="364138" y="590550"/>
            <a:ext cx="11463724" cy="712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/>
        </p:nvSpPr>
        <p:spPr>
          <a:xfrm rot="10800000">
            <a:off x="0" y="0"/>
            <a:ext cx="1160153" cy="1000132"/>
          </a:xfrm>
          <a:prstGeom prst="triangle">
            <a:avLst/>
          </a:prstGeom>
          <a:solidFill>
            <a:srgbClr val="B14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10800000">
            <a:off x="642910" y="0"/>
            <a:ext cx="1160153" cy="1000132"/>
          </a:xfrm>
          <a:prstGeom prst="triangle">
            <a:avLst/>
          </a:prstGeom>
          <a:solidFill>
            <a:srgbClr val="B14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972000" y="1620000"/>
            <a:ext cx="4860000" cy="1620000"/>
          </a:xfrm>
          <a:prstGeom prst="roundRect">
            <a:avLst/>
          </a:prstGeom>
          <a:noFill/>
          <a:ln w="50800">
            <a:solidFill>
              <a:srgbClr val="B14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2400" spc="-100" dirty="0" smtClean="0">
                <a:ln>
                  <a:solidFill>
                    <a:srgbClr val="2980B9">
                      <a:alpha val="0"/>
                    </a:srgbClr>
                  </a:solidFill>
                </a:ln>
                <a:solidFill>
                  <a:schemeClr val="tx1"/>
                </a:solidFill>
                <a:latin typeface="HU담은고딕 140" pitchFamily="18" charset="-127"/>
                <a:ea typeface="HU담은고딕 140" pitchFamily="18" charset="-127"/>
              </a:rPr>
              <a:t>실제 자신이 가진 데이터로부터 반복적인 학습 과정을 거쳐 데이터에 숨어있는 패턴을 찾아내는 모델링 기법</a:t>
            </a:r>
            <a:endParaRPr lang="ko-KR" altLang="en-US" sz="2400" spc="-100" dirty="0">
              <a:ln>
                <a:solidFill>
                  <a:srgbClr val="2980B9">
                    <a:alpha val="0"/>
                  </a:srgbClr>
                </a:solidFill>
              </a:ln>
              <a:solidFill>
                <a:schemeClr val="tx1"/>
              </a:solidFill>
              <a:latin typeface="HU담은고딕 140" pitchFamily="18" charset="-127"/>
              <a:ea typeface="HU담은고딕 140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51539" y="766217"/>
            <a:ext cx="28729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rgbClr val="B14030"/>
                </a:solidFill>
                <a:latin typeface="HU담은고딕 140" pitchFamily="18" charset="-127"/>
                <a:ea typeface="HU담은고딕 140" pitchFamily="18" charset="-127"/>
              </a:rPr>
              <a:t>Neural Net</a:t>
            </a:r>
            <a:endParaRPr lang="ko-KR" altLang="en-US" sz="4400" b="1" dirty="0">
              <a:solidFill>
                <a:srgbClr val="B14030"/>
              </a:solidFill>
              <a:latin typeface="HU담은고딕 140" pitchFamily="18" charset="-127"/>
              <a:ea typeface="HU담은고딕 140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92186" y="4486934"/>
            <a:ext cx="3403496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HU담은고딕 140" pitchFamily="18" charset="-127"/>
                <a:ea typeface="HU담은고딕 140" pitchFamily="18" charset="-127"/>
              </a:rPr>
              <a:t>은닉 </a:t>
            </a:r>
            <a:r>
              <a:rPr lang="ko-KR" altLang="en-US" sz="3200" dirty="0" err="1" smtClean="0">
                <a:latin typeface="HU담은고딕 140" pitchFamily="18" charset="-127"/>
                <a:ea typeface="HU담은고딕 140" pitchFamily="18" charset="-127"/>
              </a:rPr>
              <a:t>노드</a:t>
            </a:r>
            <a:r>
              <a:rPr lang="ko-KR" altLang="en-US" sz="3200" dirty="0" smtClean="0">
                <a:latin typeface="HU담은고딕 140" pitchFamily="18" charset="-127"/>
                <a:ea typeface="HU담은고딕 140" pitchFamily="18" charset="-127"/>
              </a:rPr>
              <a:t> 개수</a:t>
            </a:r>
            <a:r>
              <a:rPr lang="en-US" altLang="ko-KR" sz="3200" dirty="0" smtClean="0">
                <a:latin typeface="HU담은고딕 140" pitchFamily="18" charset="-127"/>
                <a:ea typeface="HU담은고딕 140" pitchFamily="18" charset="-127"/>
              </a:rPr>
              <a:t> : 7</a:t>
            </a:r>
            <a:r>
              <a:rPr lang="ko-KR" altLang="en-US" sz="3200" dirty="0" smtClean="0">
                <a:latin typeface="HU담은고딕 140" pitchFamily="18" charset="-127"/>
                <a:ea typeface="HU담은고딕 140" pitchFamily="18" charset="-127"/>
              </a:rPr>
              <a:t>개</a:t>
            </a:r>
            <a:endParaRPr lang="en-US" altLang="ko-KR" sz="3200" dirty="0" smtClean="0">
              <a:latin typeface="HU담은고딕 140" pitchFamily="18" charset="-127"/>
              <a:ea typeface="HU담은고딕 140" pitchFamily="18" charset="-127"/>
            </a:endParaRPr>
          </a:p>
          <a:p>
            <a:r>
              <a:rPr lang="en-US" altLang="ko-KR" sz="1100" dirty="0">
                <a:latin typeface="HU담은고딕 140" pitchFamily="18" charset="-127"/>
                <a:ea typeface="HU담은고딕 140" pitchFamily="18" charset="-127"/>
              </a:rPr>
              <a:t> </a:t>
            </a:r>
            <a:r>
              <a:rPr lang="en-US" altLang="ko-KR" sz="1100" dirty="0" smtClean="0">
                <a:latin typeface="HU담은고딕 140" pitchFamily="18" charset="-127"/>
                <a:ea typeface="HU담은고딕 140" pitchFamily="18" charset="-127"/>
              </a:rPr>
              <a:t> </a:t>
            </a:r>
          </a:p>
          <a:p>
            <a:r>
              <a:rPr lang="ko-KR" altLang="en-US" sz="3200" dirty="0" smtClean="0">
                <a:latin typeface="HU담은고딕 140" pitchFamily="18" charset="-127"/>
                <a:ea typeface="HU담은고딕 140" pitchFamily="18" charset="-127"/>
              </a:rPr>
              <a:t>정확도 </a:t>
            </a:r>
            <a:r>
              <a:rPr lang="en-US" altLang="ko-KR" sz="3200" dirty="0" smtClean="0">
                <a:latin typeface="HU담은고딕 140" pitchFamily="18" charset="-127"/>
                <a:ea typeface="HU담은고딕 140" pitchFamily="18" charset="-127"/>
              </a:rPr>
              <a:t>: 0.7356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03063" y="88260"/>
            <a:ext cx="5280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데이터 소개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HU담은고딕 140" pitchFamily="18" charset="-127"/>
                <a:ea typeface="HU담은고딕 140" pitchFamily="18" charset="-127"/>
              </a:rPr>
              <a:t>│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탐색 및 전처리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HU담은고딕 140" pitchFamily="18" charset="-127"/>
                <a:ea typeface="HU담은고딕 140" pitchFamily="18" charset="-127"/>
              </a:rPr>
              <a:t> 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HU담은고딕 140" pitchFamily="18" charset="-127"/>
                <a:ea typeface="HU담은고딕 140" pitchFamily="18" charset="-127"/>
              </a:rPr>
              <a:t>│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HU담은고딕 140" pitchFamily="18" charset="-127"/>
                <a:ea typeface="HU담은고딕 140" pitchFamily="18" charset="-127"/>
              </a:rPr>
              <a:t> 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1403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모델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1403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링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HU담은고딕 140" pitchFamily="18" charset="-127"/>
                <a:ea typeface="HU담은고딕 140" pitchFamily="18" charset="-127"/>
              </a:rPr>
              <a:t> 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HU담은고딕 140" pitchFamily="18" charset="-127"/>
                <a:ea typeface="HU담은고딕 140" pitchFamily="18" charset="-127"/>
              </a:rPr>
              <a:t>│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HU담은고딕 140" pitchFamily="18" charset="-127"/>
                <a:ea typeface="HU담은고딕 140" pitchFamily="18" charset="-127"/>
              </a:rPr>
              <a:t> 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결론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 </a:t>
            </a:r>
            <a:endParaRPr lang="ko-KR" altLang="en-US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87182" y="40702"/>
            <a:ext cx="47160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3</a:t>
            </a:r>
            <a:endParaRPr lang="en-US" altLang="ko-KR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803558"/>
              </p:ext>
            </p:extLst>
          </p:nvPr>
        </p:nvGraphicFramePr>
        <p:xfrm>
          <a:off x="6496494" y="1620718"/>
          <a:ext cx="4712574" cy="2442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0858"/>
                <a:gridCol w="1570858"/>
                <a:gridCol w="1570858"/>
              </a:tblGrid>
              <a:tr h="962914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HU담은고딕 140" pitchFamily="18" charset="-127"/>
                          <a:ea typeface="HU담은고딕 140" pitchFamily="18" charset="-127"/>
                        </a:rPr>
                        <a:t>실제 </a:t>
                      </a:r>
                      <a:endParaRPr lang="en-US" altLang="ko-KR" sz="1800" b="1" dirty="0" smtClean="0">
                        <a:solidFill>
                          <a:schemeClr val="tx1"/>
                        </a:solidFill>
                        <a:latin typeface="HU담은고딕 140" pitchFamily="18" charset="-127"/>
                        <a:ea typeface="HU담은고딕 140" pitchFamily="18" charset="-127"/>
                      </a:endParaRPr>
                    </a:p>
                    <a:p>
                      <a:pPr algn="ctr" latinLnBrk="1"/>
                      <a:endParaRPr lang="en-US" altLang="ko-KR" sz="600" b="1" dirty="0" smtClean="0">
                        <a:solidFill>
                          <a:schemeClr val="tx1"/>
                        </a:solidFill>
                        <a:latin typeface="HU담은고딕 140" pitchFamily="18" charset="-127"/>
                        <a:ea typeface="HU담은고딕 140" pitchFamily="18" charset="-127"/>
                      </a:endParaRPr>
                    </a:p>
                    <a:p>
                      <a:pPr algn="l" latinLnBrk="1"/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HU담은고딕 140" pitchFamily="18" charset="-127"/>
                          <a:ea typeface="HU담은고딕 140" pitchFamily="18" charset="-127"/>
                        </a:rPr>
                        <a:t> 예측</a:t>
                      </a:r>
                      <a:endParaRPr lang="en-US" altLang="ko-KR" sz="1800" b="1" dirty="0" smtClean="0">
                        <a:solidFill>
                          <a:schemeClr val="tx1"/>
                        </a:solidFill>
                        <a:latin typeface="HU담은고딕 140" pitchFamily="18" charset="-127"/>
                        <a:ea typeface="HU담은고딕 140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1403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HU담은고딕 140" pitchFamily="18" charset="-127"/>
                          <a:ea typeface="HU담은고딕 140" pitchFamily="18" charset="-127"/>
                        </a:rPr>
                        <a:t>0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HU담은고딕 140" pitchFamily="18" charset="-127"/>
                        <a:ea typeface="HU담은고딕 14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1403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HU담은고딕 140" pitchFamily="18" charset="-127"/>
                          <a:ea typeface="HU담은고딕 140" pitchFamily="18" charset="-127"/>
                        </a:rPr>
                        <a:t>1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HU담은고딕 140" pitchFamily="18" charset="-127"/>
                        <a:ea typeface="HU담은고딕 14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14030">
                        <a:alpha val="25000"/>
                      </a:srgbClr>
                    </a:solidFill>
                  </a:tcPr>
                </a:tc>
              </a:tr>
              <a:tr h="7398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HU담은고딕 140" pitchFamily="18" charset="-127"/>
                          <a:ea typeface="HU담은고딕 140" pitchFamily="18" charset="-127"/>
                        </a:rPr>
                        <a:t>0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HU담은고딕 140" pitchFamily="18" charset="-127"/>
                        <a:ea typeface="HU담은고딕 140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1403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HU담은고딕 140" pitchFamily="18" charset="-127"/>
                          <a:ea typeface="HU담은고딕 140" pitchFamily="18" charset="-127"/>
                        </a:rPr>
                        <a:t>103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HU담은고딕 140" pitchFamily="18" charset="-127"/>
                        <a:ea typeface="HU담은고딕 14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HU담은고딕 140" pitchFamily="18" charset="-127"/>
                          <a:ea typeface="HU담은고딕 140" pitchFamily="18" charset="-127"/>
                        </a:rPr>
                        <a:t>25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HU담은고딕 140" pitchFamily="18" charset="-127"/>
                        <a:ea typeface="HU담은고딕 14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398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HU담은고딕 140" pitchFamily="18" charset="-127"/>
                          <a:ea typeface="HU담은고딕 140" pitchFamily="18" charset="-127"/>
                        </a:rPr>
                        <a:t>1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HU담은고딕 140" pitchFamily="18" charset="-127"/>
                        <a:ea typeface="HU담은고딕 140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1403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HU담은고딕 140" pitchFamily="18" charset="-127"/>
                          <a:ea typeface="HU담은고딕 140" pitchFamily="18" charset="-127"/>
                        </a:rPr>
                        <a:t>21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HU담은고딕 140" pitchFamily="18" charset="-127"/>
                        <a:ea typeface="HU담은고딕 14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HU담은고딕 140" pitchFamily="18" charset="-127"/>
                          <a:ea typeface="HU담은고딕 140" pitchFamily="18" charset="-127"/>
                        </a:rPr>
                        <a:t>25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HU담은고딕 140" pitchFamily="18" charset="-127"/>
                        <a:ea typeface="HU담은고딕 14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11" y="3327964"/>
            <a:ext cx="5460778" cy="3076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52299" y="6365945"/>
            <a:ext cx="2499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HU담은고딕 140" pitchFamily="18" charset="-127"/>
                <a:ea typeface="HU담은고딕 140" pitchFamily="18" charset="-127"/>
              </a:rPr>
              <a:t>Error: 0.000468 Steps: 196</a:t>
            </a:r>
            <a:endParaRPr lang="ko-KR" altLang="en-US" sz="1600" dirty="0">
              <a:latin typeface="HU담은고딕 140" pitchFamily="18" charset="-127"/>
              <a:ea typeface="HU담은고딕 1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411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000900"/>
          </a:xfrm>
          <a:prstGeom prst="rect">
            <a:avLst/>
          </a:prstGeom>
          <a:solidFill>
            <a:srgbClr val="B14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 rot="10800000">
            <a:off x="2285975" y="1859827"/>
            <a:ext cx="7620053" cy="4926759"/>
          </a:xfrm>
          <a:prstGeom prst="triangle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rot="16200000" flipH="1">
            <a:off x="4881566" y="1214170"/>
            <a:ext cx="2428868" cy="2117"/>
          </a:xfrm>
          <a:prstGeom prst="straightConnector1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498728" y="2500307"/>
            <a:ext cx="119455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4</a:t>
            </a:r>
          </a:p>
          <a:p>
            <a:pPr algn="ctr"/>
            <a:r>
              <a:rPr lang="ko-KR" altLang="en-US" sz="4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결론</a:t>
            </a:r>
            <a:endParaRPr lang="en-US" altLang="ko-KR" sz="4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186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flipV="1">
            <a:off x="364138" y="590550"/>
            <a:ext cx="11463724" cy="712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/>
        </p:nvSpPr>
        <p:spPr>
          <a:xfrm rot="10800000">
            <a:off x="0" y="0"/>
            <a:ext cx="1160153" cy="1000132"/>
          </a:xfrm>
          <a:prstGeom prst="triangle">
            <a:avLst/>
          </a:prstGeom>
          <a:solidFill>
            <a:srgbClr val="B14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10800000">
            <a:off x="642910" y="0"/>
            <a:ext cx="1160153" cy="1000132"/>
          </a:xfrm>
          <a:prstGeom prst="triangle">
            <a:avLst/>
          </a:prstGeom>
          <a:solidFill>
            <a:srgbClr val="B14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705858"/>
              </p:ext>
            </p:extLst>
          </p:nvPr>
        </p:nvGraphicFramePr>
        <p:xfrm>
          <a:off x="2059497" y="881943"/>
          <a:ext cx="8080944" cy="32918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0236"/>
                <a:gridCol w="1942695"/>
                <a:gridCol w="2097777"/>
                <a:gridCol w="2020236"/>
              </a:tblGrid>
              <a:tr h="849854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KNN</a:t>
                      </a:r>
                      <a:endParaRPr lang="ko-KR" altLang="en-US" b="1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1403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분류 나무</a:t>
                      </a:r>
                      <a:endParaRPr lang="ko-KR" altLang="en-US" b="1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1403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신경망</a:t>
                      </a:r>
                      <a:endParaRPr lang="ko-KR" altLang="en-US" b="1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14030">
                        <a:alpha val="25000"/>
                      </a:srgbClr>
                    </a:solidFill>
                  </a:tcPr>
                </a:tc>
              </a:tr>
              <a:tr h="8139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정확도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B1403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0.7356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0.6494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0.7356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8139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민감도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B1403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0.9516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0.70161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0.8306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8139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특이도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403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0.2000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0.5200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0.5000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803063" y="88260"/>
            <a:ext cx="5280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데이터 소개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HU담은고딕 140" pitchFamily="18" charset="-127"/>
                <a:ea typeface="HU담은고딕 140" pitchFamily="18" charset="-127"/>
              </a:rPr>
              <a:t>│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탐색 및 전처리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HU담은고딕 140" pitchFamily="18" charset="-127"/>
                <a:ea typeface="HU담은고딕 140" pitchFamily="18" charset="-127"/>
              </a:rPr>
              <a:t> 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HU담은고딕 140" pitchFamily="18" charset="-127"/>
                <a:ea typeface="HU담은고딕 140" pitchFamily="18" charset="-127"/>
              </a:rPr>
              <a:t>│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HU담은고딕 140" pitchFamily="18" charset="-127"/>
                <a:ea typeface="HU담은고딕 140" pitchFamily="18" charset="-127"/>
              </a:rPr>
              <a:t> 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모델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링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HU담은고딕 140" pitchFamily="18" charset="-127"/>
                <a:ea typeface="HU담은고딕 140" pitchFamily="18" charset="-127"/>
              </a:rPr>
              <a:t> 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HU담은고딕 140" pitchFamily="18" charset="-127"/>
                <a:ea typeface="HU담은고딕 140" pitchFamily="18" charset="-127"/>
              </a:rPr>
              <a:t>│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HU담은고딕 140" pitchFamily="18" charset="-127"/>
                <a:ea typeface="HU담은고딕 140" pitchFamily="18" charset="-127"/>
              </a:rPr>
              <a:t> 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1403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결론</a:t>
            </a:r>
            <a:endParaRPr lang="ko-KR" altLang="en-US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B14030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66343" y="40702"/>
            <a:ext cx="5132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4</a:t>
            </a:r>
            <a:endParaRPr lang="en-US" altLang="ko-KR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529831" y="5820778"/>
            <a:ext cx="1032437" cy="402624"/>
          </a:xfrm>
          <a:prstGeom prst="rect">
            <a:avLst/>
          </a:prstGeom>
          <a:solidFill>
            <a:srgbClr val="CB2807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877321" y="5106398"/>
            <a:ext cx="6650854" cy="1428760"/>
          </a:xfrm>
          <a:prstGeom prst="rect">
            <a:avLst/>
          </a:prstGeom>
          <a:noFill/>
          <a:ln w="22225">
            <a:solidFill>
              <a:schemeClr val="tx1">
                <a:lumMod val="75000"/>
                <a:lumOff val="25000"/>
                <a:alpha val="87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U담은고딕 140" pitchFamily="18" charset="-127"/>
                <a:ea typeface="HU담은고딕 140" pitchFamily="18" charset="-127"/>
              </a:rPr>
              <a:t>KNN</a:t>
            </a:r>
            <a:r>
              <a:rPr lang="ko-KR" altLang="en-US" sz="2000" dirty="0" smtClean="0">
                <a:solidFill>
                  <a:schemeClr val="tx1"/>
                </a:solidFill>
                <a:latin typeface="HU담은고딕 140" pitchFamily="18" charset="-127"/>
                <a:ea typeface="HU담은고딕 140" pitchFamily="18" charset="-127"/>
              </a:rPr>
              <a:t>과 신경망이 비슷한 정확도를 가지나</a:t>
            </a:r>
            <a:r>
              <a:rPr lang="en-US" altLang="ko-KR" sz="2000" dirty="0" smtClean="0">
                <a:solidFill>
                  <a:schemeClr val="tx1"/>
                </a:solidFill>
                <a:latin typeface="HU담은고딕 140" pitchFamily="18" charset="-127"/>
                <a:ea typeface="HU담은고딕 140" pitchFamily="18" charset="-127"/>
              </a:rPr>
              <a:t>, 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U담은고딕 140" pitchFamily="18" charset="-127"/>
                <a:ea typeface="HU담은고딕 140" pitchFamily="18" charset="-127"/>
              </a:rPr>
              <a:t>KNN</a:t>
            </a:r>
            <a:r>
              <a:rPr lang="ko-KR" altLang="en-US" sz="2000" dirty="0" smtClean="0">
                <a:solidFill>
                  <a:schemeClr val="tx1"/>
                </a:solidFill>
                <a:latin typeface="HU담은고딕 140" pitchFamily="18" charset="-127"/>
                <a:ea typeface="HU담은고딕 140" pitchFamily="18" charset="-127"/>
              </a:rPr>
              <a:t>의 특이도가 매우</a:t>
            </a:r>
            <a:r>
              <a:rPr lang="en-US" altLang="ko-KR" sz="2000" dirty="0" smtClean="0">
                <a:solidFill>
                  <a:schemeClr val="tx1"/>
                </a:solidFill>
                <a:latin typeface="HU담은고딕 140" pitchFamily="18" charset="-127"/>
                <a:ea typeface="HU담은고딕 140" pitchFamily="18" charset="-127"/>
              </a:rPr>
              <a:t> </a:t>
            </a:r>
            <a:r>
              <a:rPr lang="ko-KR" altLang="en-US" sz="2000" dirty="0" smtClean="0">
                <a:solidFill>
                  <a:schemeClr val="tx1"/>
                </a:solidFill>
                <a:latin typeface="HU담은고딕 140" pitchFamily="18" charset="-127"/>
                <a:ea typeface="HU담은고딕 140" pitchFamily="18" charset="-127"/>
              </a:rPr>
              <a:t>낮기 때문에 </a:t>
            </a:r>
            <a:r>
              <a:rPr lang="ko-KR" altLang="en-US" sz="2400" i="1" u="sng" dirty="0" smtClean="0">
                <a:solidFill>
                  <a:srgbClr val="B14030"/>
                </a:solidFill>
                <a:latin typeface="HU담은고딕 140" pitchFamily="18" charset="-127"/>
                <a:ea typeface="HU담은고딕 140" pitchFamily="18" charset="-127"/>
              </a:rPr>
              <a:t>신경망</a:t>
            </a:r>
            <a:r>
              <a:rPr lang="ko-KR" altLang="en-US" sz="2000" i="1" u="sng" dirty="0" smtClean="0">
                <a:solidFill>
                  <a:schemeClr val="tx1"/>
                </a:solidFill>
                <a:latin typeface="HU담은고딕 140" pitchFamily="18" charset="-127"/>
                <a:ea typeface="HU담은고딕 140" pitchFamily="18" charset="-127"/>
              </a:rPr>
              <a:t>이 가장 적절한 모델 </a:t>
            </a:r>
            <a:endParaRPr lang="ko-KR" altLang="en-US" sz="2000" i="1" u="sng" dirty="0">
              <a:solidFill>
                <a:schemeClr val="tx1"/>
              </a:solidFill>
              <a:latin typeface="HU담은고딕 140" pitchFamily="18" charset="-127"/>
              <a:ea typeface="HU담은고딕 140" pitchFamily="18" charset="-127"/>
            </a:endParaRPr>
          </a:p>
        </p:txBody>
      </p:sp>
      <p:sp>
        <p:nvSpPr>
          <p:cNvPr id="15" name="갈매기형 수장 14"/>
          <p:cNvSpPr/>
          <p:nvPr/>
        </p:nvSpPr>
        <p:spPr>
          <a:xfrm rot="5400000">
            <a:off x="5849936" y="4249142"/>
            <a:ext cx="500066" cy="785818"/>
          </a:xfrm>
          <a:prstGeom prst="chevron">
            <a:avLst/>
          </a:prstGeom>
          <a:solidFill>
            <a:srgbClr val="B14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14030"/>
              </a:solidFill>
            </a:endParaRPr>
          </a:p>
        </p:txBody>
      </p: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3164161" y="256036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536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528625" cy="6858000"/>
          </a:xfrm>
          <a:prstGeom prst="rect">
            <a:avLst/>
          </a:prstGeom>
          <a:solidFill>
            <a:srgbClr val="B14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28626" y="3630578"/>
            <a:ext cx="6176092" cy="1305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528626" y="2614915"/>
            <a:ext cx="44165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latin typeface="HU담은고딕 140" pitchFamily="18" charset="-127"/>
                <a:ea typeface="HU담은고딕 140" pitchFamily="18" charset="-127"/>
              </a:rPr>
              <a:t>THANK YOU</a:t>
            </a:r>
            <a:endParaRPr lang="en-US" altLang="ko-KR" sz="6000" dirty="0" smtClean="0">
              <a:latin typeface="HU담은고딕 140" pitchFamily="18" charset="-127"/>
              <a:ea typeface="HU담은고딕 1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065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528625" cy="6858000"/>
          </a:xfrm>
          <a:prstGeom prst="rect">
            <a:avLst/>
          </a:prstGeom>
          <a:solidFill>
            <a:srgbClr val="B14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28626" y="1661902"/>
            <a:ext cx="6176092" cy="1305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568900" y="646239"/>
            <a:ext cx="40046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solidFill>
                  <a:srgbClr val="B14030"/>
                </a:solidFill>
                <a:latin typeface="HU담은고딕 140" pitchFamily="18" charset="-127"/>
                <a:ea typeface="HU담은고딕 140" pitchFamily="18" charset="-127"/>
              </a:rPr>
              <a:t>CONTENTS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54747" y="2321844"/>
            <a:ext cx="1893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HU담은고딕 140" pitchFamily="18" charset="-127"/>
                <a:ea typeface="HU담은고딕 140" pitchFamily="18" charset="-127"/>
              </a:rPr>
              <a:t>1.  </a:t>
            </a:r>
            <a:r>
              <a:rPr lang="ko-KR" altLang="en-US" sz="2400" dirty="0" smtClean="0">
                <a:latin typeface="HU담은고딕 140" pitchFamily="18" charset="-127"/>
                <a:ea typeface="HU담은고딕 140" pitchFamily="18" charset="-127"/>
              </a:rPr>
              <a:t>데이터 소개</a:t>
            </a:r>
            <a:endParaRPr lang="ko-KR" altLang="en-US" sz="2400" dirty="0">
              <a:latin typeface="HU담은고딕 140" pitchFamily="18" charset="-127"/>
              <a:ea typeface="HU담은고딕 14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54747" y="3197861"/>
            <a:ext cx="2258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HU담은고딕 140" pitchFamily="18" charset="-127"/>
                <a:ea typeface="HU담은고딕 140" pitchFamily="18" charset="-127"/>
              </a:rPr>
              <a:t>2.  </a:t>
            </a:r>
            <a:r>
              <a:rPr lang="ko-KR" altLang="en-US" sz="2400" dirty="0" smtClean="0">
                <a:latin typeface="HU담은고딕 140" pitchFamily="18" charset="-127"/>
                <a:ea typeface="HU담은고딕 140" pitchFamily="18" charset="-127"/>
              </a:rPr>
              <a:t>탐색 및 전처리</a:t>
            </a:r>
            <a:endParaRPr lang="ko-KR" altLang="en-US" sz="2400" dirty="0">
              <a:latin typeface="HU담은고딕 140" pitchFamily="18" charset="-127"/>
              <a:ea typeface="HU담은고딕 14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4747" y="4073878"/>
            <a:ext cx="1356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HU담은고딕 140" pitchFamily="18" charset="-127"/>
                <a:ea typeface="HU담은고딕 140" pitchFamily="18" charset="-127"/>
              </a:rPr>
              <a:t>3.  </a:t>
            </a:r>
            <a:r>
              <a:rPr lang="ko-KR" altLang="en-US" sz="2400" dirty="0" smtClean="0">
                <a:latin typeface="HU담은고딕 140" pitchFamily="18" charset="-127"/>
                <a:ea typeface="HU담은고딕 140" pitchFamily="18" charset="-127"/>
              </a:rPr>
              <a:t>모델링</a:t>
            </a:r>
            <a:endParaRPr lang="ko-KR" altLang="en-US" sz="2400" dirty="0">
              <a:latin typeface="HU담은고딕 140" pitchFamily="18" charset="-127"/>
              <a:ea typeface="HU담은고딕 140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54747" y="4949894"/>
            <a:ext cx="1164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 startAt="4"/>
            </a:pPr>
            <a:r>
              <a:rPr lang="ko-KR" altLang="en-US" sz="2400" dirty="0" smtClean="0">
                <a:latin typeface="HU담은고딕 140" pitchFamily="18" charset="-127"/>
                <a:ea typeface="HU담은고딕 140" pitchFamily="18" charset="-127"/>
              </a:rPr>
              <a:t>결론</a:t>
            </a:r>
            <a:endParaRPr lang="en-US" altLang="ko-KR" sz="2400" dirty="0" smtClean="0">
              <a:latin typeface="HU담은고딕 140" pitchFamily="18" charset="-127"/>
              <a:ea typeface="HU담은고딕 1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298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000900"/>
          </a:xfrm>
          <a:prstGeom prst="rect">
            <a:avLst/>
          </a:prstGeom>
          <a:solidFill>
            <a:srgbClr val="B14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 rot="10800000">
            <a:off x="2285975" y="1859827"/>
            <a:ext cx="7620053" cy="4926759"/>
          </a:xfrm>
          <a:prstGeom prst="triangle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rot="16200000" flipH="1">
            <a:off x="4881566" y="1214170"/>
            <a:ext cx="2428868" cy="2117"/>
          </a:xfrm>
          <a:prstGeom prst="straightConnector1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11468" y="2500307"/>
            <a:ext cx="29690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1</a:t>
            </a:r>
            <a:endParaRPr lang="en-US" altLang="ko-KR" sz="4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algn="ctr"/>
            <a:r>
              <a:rPr lang="ko-KR" altLang="en-US" sz="4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데이터 소개</a:t>
            </a:r>
            <a:endParaRPr lang="en-US" altLang="ko-KR" sz="4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526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flipV="1">
            <a:off x="364138" y="590550"/>
            <a:ext cx="11463724" cy="712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10800000">
            <a:off x="0" y="0"/>
            <a:ext cx="1160153" cy="1000132"/>
          </a:xfrm>
          <a:prstGeom prst="triangle">
            <a:avLst/>
          </a:prstGeom>
          <a:solidFill>
            <a:srgbClr val="B14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 rot="10800000">
            <a:off x="642910" y="0"/>
            <a:ext cx="1160153" cy="1000132"/>
          </a:xfrm>
          <a:prstGeom prst="triangle">
            <a:avLst/>
          </a:prstGeom>
          <a:solidFill>
            <a:srgbClr val="B14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64"/>
          <a:stretch/>
        </p:blipFill>
        <p:spPr>
          <a:xfrm>
            <a:off x="3216523" y="2220000"/>
            <a:ext cx="2880000" cy="250085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65"/>
          <a:stretch/>
        </p:blipFill>
        <p:spPr>
          <a:xfrm>
            <a:off x="575744" y="2220000"/>
            <a:ext cx="2880000" cy="2500856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037677" y="40702"/>
            <a:ext cx="3706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1</a:t>
            </a:r>
            <a:endParaRPr lang="en-US" altLang="ko-KR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03063" y="88260"/>
            <a:ext cx="5280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1403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데이터 소개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HU담은고딕 140" pitchFamily="18" charset="-127"/>
                <a:ea typeface="HU담은고딕 140" pitchFamily="18" charset="-127"/>
              </a:rPr>
              <a:t>│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탐색 및 전처리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HU담은고딕 140" pitchFamily="18" charset="-127"/>
                <a:ea typeface="HU담은고딕 140" pitchFamily="18" charset="-127"/>
              </a:rPr>
              <a:t> 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HU담은고딕 140" pitchFamily="18" charset="-127"/>
                <a:ea typeface="HU담은고딕 140" pitchFamily="18" charset="-127"/>
              </a:rPr>
              <a:t>│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HU담은고딕 140" pitchFamily="18" charset="-127"/>
                <a:ea typeface="HU담은고딕 140" pitchFamily="18" charset="-127"/>
              </a:rPr>
              <a:t> 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모델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링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HU담은고딕 140" pitchFamily="18" charset="-127"/>
                <a:ea typeface="HU담은고딕 140" pitchFamily="18" charset="-127"/>
              </a:rPr>
              <a:t> 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HU담은고딕 140" pitchFamily="18" charset="-127"/>
                <a:ea typeface="HU담은고딕 140" pitchFamily="18" charset="-127"/>
              </a:rPr>
              <a:t>│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HU담은고딕 140" pitchFamily="18" charset="-127"/>
                <a:ea typeface="HU담은고딕 140" pitchFamily="18" charset="-127"/>
              </a:rPr>
              <a:t> 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결론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 </a:t>
            </a:r>
            <a:endParaRPr lang="ko-KR" altLang="en-US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17" name="갈매기형 수장 16"/>
          <p:cNvSpPr/>
          <p:nvPr/>
        </p:nvSpPr>
        <p:spPr>
          <a:xfrm>
            <a:off x="6666188" y="3071810"/>
            <a:ext cx="857256" cy="857256"/>
          </a:xfrm>
          <a:prstGeom prst="chevron">
            <a:avLst/>
          </a:prstGeom>
          <a:solidFill>
            <a:srgbClr val="B14030"/>
          </a:solidFill>
          <a:ln w="50800">
            <a:solidFill>
              <a:srgbClr val="B14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8708065" y="2562447"/>
            <a:ext cx="1921030" cy="1875982"/>
          </a:xfrm>
          <a:prstGeom prst="ellipse">
            <a:avLst/>
          </a:prstGeom>
          <a:noFill/>
          <a:ln w="88900" cmpd="sng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smtClean="0">
                <a:solidFill>
                  <a:schemeClr val="tx1"/>
                </a:solidFill>
                <a:latin typeface="HU담은고딕 140" pitchFamily="18" charset="-127"/>
                <a:ea typeface="HU담은고딕 140" pitchFamily="18" charset="-127"/>
              </a:rPr>
              <a:t>분류</a:t>
            </a:r>
            <a:endParaRPr lang="ko-KR" altLang="en-US" sz="4000" b="1" dirty="0">
              <a:solidFill>
                <a:schemeClr val="tx1"/>
              </a:solidFill>
              <a:latin typeface="HU담은고딕 140" pitchFamily="18" charset="-127"/>
              <a:ea typeface="HU담은고딕 1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75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000900"/>
          </a:xfrm>
          <a:prstGeom prst="rect">
            <a:avLst/>
          </a:prstGeom>
          <a:solidFill>
            <a:srgbClr val="B14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 rot="10800000">
            <a:off x="2285975" y="1859827"/>
            <a:ext cx="7620053" cy="4926759"/>
          </a:xfrm>
          <a:prstGeom prst="triangle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rot="16200000" flipH="1">
            <a:off x="4881566" y="1214170"/>
            <a:ext cx="2428868" cy="2117"/>
          </a:xfrm>
          <a:prstGeom prst="straightConnector1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262814" y="2500307"/>
            <a:ext cx="366638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2</a:t>
            </a:r>
            <a:endParaRPr lang="en-US" altLang="ko-KR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 algn="ctr"/>
            <a:r>
              <a:rPr lang="ko-KR" altLang="en-US" sz="4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탐색 및 전처리</a:t>
            </a:r>
            <a:endParaRPr lang="en-US" altLang="ko-KR" sz="4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936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flipV="1">
            <a:off x="364138" y="590550"/>
            <a:ext cx="11463724" cy="712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/>
        </p:nvSpPr>
        <p:spPr>
          <a:xfrm rot="10800000">
            <a:off x="0" y="0"/>
            <a:ext cx="1160153" cy="1000132"/>
          </a:xfrm>
          <a:prstGeom prst="triangle">
            <a:avLst/>
          </a:prstGeom>
          <a:solidFill>
            <a:srgbClr val="B14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 rot="10800000">
            <a:off x="642910" y="0"/>
            <a:ext cx="1160153" cy="1000132"/>
          </a:xfrm>
          <a:prstGeom prst="triangle">
            <a:avLst/>
          </a:prstGeom>
          <a:solidFill>
            <a:srgbClr val="B14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3063" y="88260"/>
            <a:ext cx="5280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데이터 소개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HU담은고딕 140" pitchFamily="18" charset="-127"/>
                <a:ea typeface="HU담은고딕 140" pitchFamily="18" charset="-127"/>
              </a:rPr>
              <a:t>│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1403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탐색 및 전처리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14030"/>
                </a:solidFill>
                <a:latin typeface="HU담은고딕 140" pitchFamily="18" charset="-127"/>
                <a:ea typeface="HU담은고딕 140" pitchFamily="18" charset="-127"/>
              </a:rPr>
              <a:t> 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HU담은고딕 140" pitchFamily="18" charset="-127"/>
                <a:ea typeface="HU담은고딕 140" pitchFamily="18" charset="-127"/>
              </a:rPr>
              <a:t>│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HU담은고딕 140" pitchFamily="18" charset="-127"/>
                <a:ea typeface="HU담은고딕 140" pitchFamily="18" charset="-127"/>
              </a:rPr>
              <a:t> 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모델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링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HU담은고딕 140" pitchFamily="18" charset="-127"/>
                <a:ea typeface="HU담은고딕 140" pitchFamily="18" charset="-127"/>
              </a:rPr>
              <a:t> 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HU담은고딕 140" pitchFamily="18" charset="-127"/>
                <a:ea typeface="HU담은고딕 140" pitchFamily="18" charset="-127"/>
              </a:rPr>
              <a:t>│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HU담은고딕 140" pitchFamily="18" charset="-127"/>
                <a:ea typeface="HU담은고딕 140" pitchFamily="18" charset="-127"/>
              </a:rPr>
              <a:t> 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결론</a:t>
            </a:r>
            <a:endParaRPr lang="ko-KR" altLang="en-US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83175" y="40702"/>
            <a:ext cx="4796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2</a:t>
            </a:r>
            <a:endParaRPr lang="en-US" altLang="ko-KR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709237"/>
              </p:ext>
            </p:extLst>
          </p:nvPr>
        </p:nvGraphicFramePr>
        <p:xfrm>
          <a:off x="6651119" y="1643330"/>
          <a:ext cx="4494999" cy="3937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6199"/>
                <a:gridCol w="1828800"/>
              </a:tblGrid>
              <a:tr h="31959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 smtClean="0">
                          <a:latin typeface="HU담은명조 140" pitchFamily="18" charset="-127"/>
                          <a:ea typeface="HU담은명조 140" pitchFamily="18" charset="-127"/>
                        </a:rPr>
                        <a:t>나이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HU담은명조 140" pitchFamily="18" charset="-127"/>
                        <a:ea typeface="HU담은명조 140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1403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HU담은명조 140" pitchFamily="18" charset="-127"/>
                          <a:ea typeface="HU담은명조 140" pitchFamily="18" charset="-127"/>
                        </a:rPr>
                        <a:t>  Age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  <a:latin typeface="HU담은명조 140" pitchFamily="18" charset="-127"/>
                        <a:ea typeface="HU담은명조 14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14030">
                        <a:alpha val="10000"/>
                      </a:srgbClr>
                    </a:solidFill>
                  </a:tcPr>
                </a:tc>
              </a:tr>
              <a:tr h="360182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 smtClean="0">
                          <a:latin typeface="HU담은명조 140" pitchFamily="18" charset="-127"/>
                          <a:ea typeface="HU담은명조 140" pitchFamily="18" charset="-127"/>
                        </a:rPr>
                        <a:t>성별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HU담은명조 140" pitchFamily="18" charset="-127"/>
                        <a:ea typeface="HU담은명조 140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1403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HU담은명조 140" pitchFamily="18" charset="-127"/>
                          <a:ea typeface="HU담은명조 140" pitchFamily="18" charset="-127"/>
                        </a:rPr>
                        <a:t>  Gender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HU담은명조 140" pitchFamily="18" charset="-127"/>
                        <a:ea typeface="HU담은명조 14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14030">
                        <a:alpha val="10000"/>
                      </a:srgbClr>
                    </a:solidFill>
                  </a:tcPr>
                </a:tc>
              </a:tr>
              <a:tr h="360182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 smtClean="0">
                          <a:latin typeface="HU담은명조 140" pitchFamily="18" charset="-127"/>
                          <a:ea typeface="HU담은명조 140" pitchFamily="18" charset="-127"/>
                        </a:rPr>
                        <a:t>총 </a:t>
                      </a:r>
                      <a:r>
                        <a:rPr lang="ko-KR" altLang="en-US" sz="1600" dirty="0" err="1" smtClean="0">
                          <a:latin typeface="HU담은명조 140" pitchFamily="18" charset="-127"/>
                          <a:ea typeface="HU담은명조 140" pitchFamily="18" charset="-127"/>
                        </a:rPr>
                        <a:t>빌리루빈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HU담은명조 140" pitchFamily="18" charset="-127"/>
                        <a:ea typeface="HU담은명조 140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1403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HU담은명조 140" pitchFamily="18" charset="-127"/>
                          <a:ea typeface="HU담은명조 140" pitchFamily="18" charset="-127"/>
                        </a:rPr>
                        <a:t>  TB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HU담은명조 140" pitchFamily="18" charset="-127"/>
                        <a:ea typeface="HU담은명조 14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14030">
                        <a:alpha val="10000"/>
                      </a:srgbClr>
                    </a:solidFill>
                  </a:tcPr>
                </a:tc>
              </a:tr>
              <a:tr h="360182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 smtClean="0">
                          <a:latin typeface="HU담은명조 140" pitchFamily="18" charset="-127"/>
                          <a:ea typeface="HU담은명조 140" pitchFamily="18" charset="-127"/>
                        </a:rPr>
                        <a:t>직접 </a:t>
                      </a:r>
                      <a:r>
                        <a:rPr lang="ko-KR" altLang="en-US" sz="1600" dirty="0" err="1" smtClean="0">
                          <a:latin typeface="HU담은명조 140" pitchFamily="18" charset="-127"/>
                          <a:ea typeface="HU담은명조 140" pitchFamily="18" charset="-127"/>
                        </a:rPr>
                        <a:t>빌리루빈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HU담은명조 140" pitchFamily="18" charset="-127"/>
                        <a:ea typeface="HU담은명조 140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1403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HU담은명조 140" pitchFamily="18" charset="-127"/>
                          <a:ea typeface="HU담은명조 140" pitchFamily="18" charset="-127"/>
                        </a:rPr>
                        <a:t>  DB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HU담은명조 140" pitchFamily="18" charset="-127"/>
                        <a:ea typeface="HU담은명조 14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14030">
                        <a:alpha val="10000"/>
                      </a:srgbClr>
                    </a:solidFill>
                  </a:tcPr>
                </a:tc>
              </a:tr>
              <a:tr h="36018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HU담은명조 140" pitchFamily="18" charset="-127"/>
                          <a:ea typeface="HU담은명조 140" pitchFamily="18" charset="-127"/>
                        </a:rPr>
                        <a:t>ALP </a:t>
                      </a:r>
                      <a:r>
                        <a:rPr lang="ko-KR" altLang="en-US" sz="1600" dirty="0" smtClean="0">
                          <a:latin typeface="HU담은명조 140" pitchFamily="18" charset="-127"/>
                          <a:ea typeface="HU담은명조 140" pitchFamily="18" charset="-127"/>
                        </a:rPr>
                        <a:t>수치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HU담은명조 140" pitchFamily="18" charset="-127"/>
                        <a:ea typeface="HU담은명조 140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1403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HU담은명조 140" pitchFamily="18" charset="-127"/>
                          <a:ea typeface="HU담은명조 140" pitchFamily="18" charset="-127"/>
                        </a:rPr>
                        <a:t>  </a:t>
                      </a:r>
                      <a:r>
                        <a:rPr lang="en-US" altLang="ko-KR" sz="1600" dirty="0" err="1" smtClean="0">
                          <a:latin typeface="HU담은명조 140" pitchFamily="18" charset="-127"/>
                          <a:ea typeface="HU담은명조 140" pitchFamily="18" charset="-127"/>
                        </a:rPr>
                        <a:t>Alkphos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HU담은명조 140" pitchFamily="18" charset="-127"/>
                        <a:ea typeface="HU담은명조 14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14030">
                        <a:alpha val="10000"/>
                      </a:srgbClr>
                    </a:solidFill>
                  </a:tcPr>
                </a:tc>
              </a:tr>
              <a:tr h="36018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HU담은명조 140" pitchFamily="18" charset="-127"/>
                          <a:ea typeface="HU담은명조 140" pitchFamily="18" charset="-127"/>
                        </a:rPr>
                        <a:t>ALT </a:t>
                      </a:r>
                      <a:r>
                        <a:rPr lang="ko-KR" altLang="en-US" sz="1600" dirty="0" smtClean="0">
                          <a:latin typeface="HU담은명조 140" pitchFamily="18" charset="-127"/>
                          <a:ea typeface="HU담은명조 140" pitchFamily="18" charset="-127"/>
                        </a:rPr>
                        <a:t>수치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HU담은명조 140" pitchFamily="18" charset="-127"/>
                        <a:ea typeface="HU담은명조 140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1403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HU담은명조 140" pitchFamily="18" charset="-127"/>
                          <a:ea typeface="HU담은명조 140" pitchFamily="18" charset="-127"/>
                        </a:rPr>
                        <a:t>  </a:t>
                      </a:r>
                      <a:r>
                        <a:rPr lang="en-US" altLang="ko-KR" sz="1600" dirty="0" err="1" smtClean="0">
                          <a:latin typeface="HU담은명조 140" pitchFamily="18" charset="-127"/>
                          <a:ea typeface="HU담은명조 140" pitchFamily="18" charset="-127"/>
                        </a:rPr>
                        <a:t>Sqpt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HU담은명조 140" pitchFamily="18" charset="-127"/>
                        <a:ea typeface="HU담은명조 14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14030">
                        <a:alpha val="10000"/>
                      </a:srgbClr>
                    </a:solidFill>
                  </a:tcPr>
                </a:tc>
              </a:tr>
              <a:tr h="36018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HU담은명조 140" pitchFamily="18" charset="-127"/>
                          <a:ea typeface="HU담은명조 140" pitchFamily="18" charset="-127"/>
                        </a:rPr>
                        <a:t>AST</a:t>
                      </a:r>
                      <a:r>
                        <a:rPr lang="en-US" altLang="ko-KR" sz="1600" baseline="0" dirty="0" smtClean="0">
                          <a:latin typeface="HU담은명조 140" pitchFamily="18" charset="-127"/>
                          <a:ea typeface="HU담은명조 140" pitchFamily="18" charset="-127"/>
                        </a:rPr>
                        <a:t> </a:t>
                      </a:r>
                      <a:r>
                        <a:rPr lang="ko-KR" altLang="en-US" sz="1600" baseline="0" dirty="0" smtClean="0">
                          <a:latin typeface="HU담은명조 140" pitchFamily="18" charset="-127"/>
                          <a:ea typeface="HU담은명조 140" pitchFamily="18" charset="-127"/>
                        </a:rPr>
                        <a:t>수치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HU담은명조 140" pitchFamily="18" charset="-127"/>
                        <a:ea typeface="HU담은명조 140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1403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HU담은명조 140" pitchFamily="18" charset="-127"/>
                          <a:ea typeface="HU담은명조 140" pitchFamily="18" charset="-127"/>
                        </a:rPr>
                        <a:t>  </a:t>
                      </a:r>
                      <a:r>
                        <a:rPr lang="en-US" altLang="ko-KR" sz="1600" dirty="0" err="1" smtClean="0">
                          <a:latin typeface="HU담은명조 140" pitchFamily="18" charset="-127"/>
                          <a:ea typeface="HU담은명조 140" pitchFamily="18" charset="-127"/>
                        </a:rPr>
                        <a:t>Sgot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HU담은명조 140" pitchFamily="18" charset="-127"/>
                        <a:ea typeface="HU담은명조 14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14030">
                        <a:alpha val="10000"/>
                      </a:srgbClr>
                    </a:solidFill>
                  </a:tcPr>
                </a:tc>
              </a:tr>
              <a:tr h="360182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 smtClean="0">
                          <a:latin typeface="HU담은명조 140" pitchFamily="18" charset="-127"/>
                          <a:ea typeface="HU담은명조 140" pitchFamily="18" charset="-127"/>
                        </a:rPr>
                        <a:t>혈청 총 단백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HU담은명조 140" pitchFamily="18" charset="-127"/>
                        <a:ea typeface="HU담은명조 140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1403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kern="1200" dirty="0" smtClean="0">
                          <a:effectLst/>
                          <a:latin typeface="HU담은명조 140" pitchFamily="18" charset="-127"/>
                          <a:ea typeface="HU담은명조 140" pitchFamily="18" charset="-127"/>
                        </a:rPr>
                        <a:t>  TP 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HU담은명조 140" pitchFamily="18" charset="-127"/>
                        <a:ea typeface="HU담은명조 14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14030">
                        <a:alpha val="10000"/>
                      </a:srgbClr>
                    </a:solidFill>
                  </a:tcPr>
                </a:tc>
              </a:tr>
              <a:tr h="360182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 smtClean="0">
                          <a:latin typeface="HU담은명조 140" pitchFamily="18" charset="-127"/>
                          <a:ea typeface="HU담은명조 140" pitchFamily="18" charset="-127"/>
                        </a:rPr>
                        <a:t>알부민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HU담은명조 140" pitchFamily="18" charset="-127"/>
                        <a:ea typeface="HU담은명조 140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1403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HU담은명조 140" pitchFamily="18" charset="-127"/>
                          <a:ea typeface="HU담은명조 140" pitchFamily="18" charset="-127"/>
                        </a:rPr>
                        <a:t>  ALB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HU담은명조 140" pitchFamily="18" charset="-127"/>
                        <a:ea typeface="HU담은명조 14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14030">
                        <a:alpha val="10000"/>
                      </a:srgbClr>
                    </a:solidFill>
                  </a:tcPr>
                </a:tc>
              </a:tr>
              <a:tr h="360182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 smtClean="0">
                          <a:latin typeface="HU담은명조 140" pitchFamily="18" charset="-127"/>
                          <a:ea typeface="HU담은명조 140" pitchFamily="18" charset="-127"/>
                        </a:rPr>
                        <a:t>알부민과 글로불린의 비율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HU담은명조 140" pitchFamily="18" charset="-127"/>
                        <a:ea typeface="HU담은명조 140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1403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HU담은명조 140" pitchFamily="18" charset="-127"/>
                          <a:ea typeface="HU담은명조 140" pitchFamily="18" charset="-127"/>
                        </a:rPr>
                        <a:t> A/G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HU담은명조 140" pitchFamily="18" charset="-127"/>
                        <a:ea typeface="HU담은명조 14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14030">
                        <a:alpha val="10000"/>
                      </a:srgbClr>
                    </a:solidFill>
                  </a:tcPr>
                </a:tc>
              </a:tr>
              <a:tr h="360182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 smtClean="0">
                          <a:latin typeface="HU담은명조 140" pitchFamily="18" charset="-127"/>
                          <a:ea typeface="HU담은명조 140" pitchFamily="18" charset="-127"/>
                        </a:rPr>
                        <a:t>간질환 여부 </a:t>
                      </a:r>
                      <a:r>
                        <a:rPr lang="en-US" altLang="ko-KR" sz="1600" dirty="0" smtClean="0">
                          <a:latin typeface="HU담은명조 140" pitchFamily="18" charset="-127"/>
                          <a:ea typeface="HU담은명조 140" pitchFamily="18" charset="-127"/>
                        </a:rPr>
                        <a:t>(1=O, 2=X)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HU담은명조 140" pitchFamily="18" charset="-127"/>
                        <a:ea typeface="HU담은명조 140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1403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HU담은명조 140" pitchFamily="18" charset="-127"/>
                          <a:ea typeface="HU담은명조 140" pitchFamily="18" charset="-127"/>
                        </a:rPr>
                        <a:t> class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HU담은명조 140" pitchFamily="18" charset="-127"/>
                        <a:ea typeface="HU담은명조 14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14030">
                        <a:alpha val="10000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55" y="3952589"/>
            <a:ext cx="5430768" cy="2779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666" y="748588"/>
            <a:ext cx="4244277" cy="320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683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flipV="1">
            <a:off x="364138" y="590550"/>
            <a:ext cx="11463724" cy="712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/>
        </p:nvSpPr>
        <p:spPr>
          <a:xfrm rot="10800000">
            <a:off x="0" y="0"/>
            <a:ext cx="1160153" cy="1000132"/>
          </a:xfrm>
          <a:prstGeom prst="triangle">
            <a:avLst/>
          </a:prstGeom>
          <a:solidFill>
            <a:srgbClr val="B14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 rot="10800000">
            <a:off x="642910" y="0"/>
            <a:ext cx="1160153" cy="1000132"/>
          </a:xfrm>
          <a:prstGeom prst="triangle">
            <a:avLst/>
          </a:prstGeom>
          <a:solidFill>
            <a:srgbClr val="B14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3063" y="88260"/>
            <a:ext cx="5280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데이터 소개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HU담은고딕 140" pitchFamily="18" charset="-127"/>
                <a:ea typeface="HU담은고딕 140" pitchFamily="18" charset="-127"/>
              </a:rPr>
              <a:t>│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1403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탐색 및 전처리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14030"/>
                </a:solidFill>
                <a:latin typeface="HU담은고딕 140" pitchFamily="18" charset="-127"/>
                <a:ea typeface="HU담은고딕 140" pitchFamily="18" charset="-127"/>
              </a:rPr>
              <a:t> 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HU담은고딕 140" pitchFamily="18" charset="-127"/>
                <a:ea typeface="HU담은고딕 140" pitchFamily="18" charset="-127"/>
              </a:rPr>
              <a:t>│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HU담은고딕 140" pitchFamily="18" charset="-127"/>
                <a:ea typeface="HU담은고딕 140" pitchFamily="18" charset="-127"/>
              </a:rPr>
              <a:t> 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모델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링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HU담은고딕 140" pitchFamily="18" charset="-127"/>
                <a:ea typeface="HU담은고딕 140" pitchFamily="18" charset="-127"/>
              </a:rPr>
              <a:t> 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HU담은고딕 140" pitchFamily="18" charset="-127"/>
                <a:ea typeface="HU담은고딕 140" pitchFamily="18" charset="-127"/>
              </a:rPr>
              <a:t>│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HU담은고딕 140" pitchFamily="18" charset="-127"/>
                <a:ea typeface="HU담은고딕 140" pitchFamily="18" charset="-127"/>
              </a:rPr>
              <a:t> 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결론</a:t>
            </a:r>
            <a:endParaRPr lang="ko-KR" altLang="en-US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83175" y="40702"/>
            <a:ext cx="4796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2</a:t>
            </a:r>
            <a:endParaRPr lang="en-US" altLang="ko-KR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04970" y="1740103"/>
            <a:ext cx="4627395" cy="357190"/>
          </a:xfrm>
          <a:prstGeom prst="rect">
            <a:avLst/>
          </a:prstGeom>
          <a:solidFill>
            <a:schemeClr val="tx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HU담은고딕 140" pitchFamily="18" charset="-127"/>
                <a:ea typeface="HU담은고딕 140" pitchFamily="18" charset="-127"/>
              </a:rPr>
              <a:t>첫번째</a:t>
            </a:r>
            <a:endParaRPr lang="ko-KR" altLang="en-US" dirty="0">
              <a:latin typeface="HU담은고딕 140" pitchFamily="18" charset="-127"/>
              <a:ea typeface="HU담은고딕 140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304971" y="2097293"/>
            <a:ext cx="4627395" cy="1071570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U담은고딕 140" pitchFamily="18" charset="-127"/>
              <a:ea typeface="HU담은고딕 140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447850" y="2379163"/>
            <a:ext cx="427144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ln>
                  <a:solidFill>
                    <a:srgbClr val="CB280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U담은고딕 140" pitchFamily="18" charset="-127"/>
                <a:ea typeface="HU담은고딕 140" pitchFamily="18" charset="-127"/>
              </a:rPr>
              <a:t>(</a:t>
            </a:r>
            <a:r>
              <a:rPr lang="ko-KR" altLang="en-US" sz="1400" dirty="0" smtClean="0">
                <a:ln>
                  <a:solidFill>
                    <a:srgbClr val="CB280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U담은고딕 140" pitchFamily="18" charset="-127"/>
                <a:ea typeface="HU담은고딕 140" pitchFamily="18" charset="-127"/>
              </a:rPr>
              <a:t>총 </a:t>
            </a:r>
            <a:r>
              <a:rPr lang="ko-KR" altLang="en-US" sz="1400" dirty="0" err="1" smtClean="0">
                <a:ln>
                  <a:solidFill>
                    <a:srgbClr val="CB280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U담은고딕 140" pitchFamily="18" charset="-127"/>
                <a:ea typeface="HU담은고딕 140" pitchFamily="18" charset="-127"/>
              </a:rPr>
              <a:t>빌리루빈</a:t>
            </a:r>
            <a:r>
              <a:rPr lang="en-US" altLang="ko-KR" sz="1400" dirty="0" smtClean="0">
                <a:ln>
                  <a:solidFill>
                    <a:srgbClr val="CB280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U담은고딕 140" pitchFamily="18" charset="-127"/>
                <a:ea typeface="HU담은고딕 140" pitchFamily="18" charset="-127"/>
              </a:rPr>
              <a:t>)</a:t>
            </a:r>
            <a:r>
              <a:rPr lang="ko-KR" altLang="en-US" sz="1400" dirty="0" smtClean="0">
                <a:ln>
                  <a:solidFill>
                    <a:srgbClr val="CB280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U담은고딕 140" pitchFamily="18" charset="-127"/>
                <a:ea typeface="HU담은고딕 140" pitchFamily="18" charset="-127"/>
              </a:rPr>
              <a:t> </a:t>
            </a:r>
            <a:r>
              <a:rPr lang="en-US" altLang="ko-KR" sz="1400" dirty="0" smtClean="0">
                <a:ln>
                  <a:solidFill>
                    <a:srgbClr val="CB280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U담은고딕 140" pitchFamily="18" charset="-127"/>
                <a:ea typeface="HU담은고딕 140" pitchFamily="18" charset="-127"/>
              </a:rPr>
              <a:t>– (</a:t>
            </a:r>
            <a:r>
              <a:rPr lang="ko-KR" altLang="en-US" sz="1400" dirty="0" smtClean="0">
                <a:ln>
                  <a:solidFill>
                    <a:srgbClr val="CB280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U담은고딕 140" pitchFamily="18" charset="-127"/>
                <a:ea typeface="HU담은고딕 140" pitchFamily="18" charset="-127"/>
              </a:rPr>
              <a:t>직접 </a:t>
            </a:r>
            <a:r>
              <a:rPr lang="ko-KR" altLang="en-US" sz="1400" dirty="0" err="1" smtClean="0">
                <a:ln>
                  <a:solidFill>
                    <a:srgbClr val="CB280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U담은고딕 140" pitchFamily="18" charset="-127"/>
                <a:ea typeface="HU담은고딕 140" pitchFamily="18" charset="-127"/>
              </a:rPr>
              <a:t>빌리루빈</a:t>
            </a:r>
            <a:r>
              <a:rPr lang="en-US" altLang="ko-KR" sz="1400" dirty="0" smtClean="0">
                <a:ln>
                  <a:solidFill>
                    <a:srgbClr val="CB280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U담은고딕 140" pitchFamily="18" charset="-127"/>
                <a:ea typeface="HU담은고딕 140" pitchFamily="18" charset="-127"/>
              </a:rPr>
              <a:t>)</a:t>
            </a:r>
            <a:r>
              <a:rPr lang="ko-KR" altLang="en-US" sz="1400" dirty="0" smtClean="0">
                <a:ln>
                  <a:solidFill>
                    <a:srgbClr val="CB280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U담은고딕 140" pitchFamily="18" charset="-127"/>
                <a:ea typeface="HU담은고딕 140" pitchFamily="18" charset="-127"/>
              </a:rPr>
              <a:t> </a:t>
            </a:r>
            <a:r>
              <a:rPr lang="en-US" altLang="ko-KR" sz="1400" dirty="0" smtClean="0">
                <a:ln>
                  <a:solidFill>
                    <a:srgbClr val="CB280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U담은고딕 140" pitchFamily="18" charset="-127"/>
                <a:ea typeface="HU담은고딕 140" pitchFamily="18" charset="-127"/>
              </a:rPr>
              <a:t>=</a:t>
            </a:r>
            <a:r>
              <a:rPr lang="ko-KR" altLang="en-US" sz="1400" dirty="0" smtClean="0">
                <a:ln>
                  <a:solidFill>
                    <a:srgbClr val="CB280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U담은고딕 140" pitchFamily="18" charset="-127"/>
                <a:ea typeface="HU담은고딕 140" pitchFamily="18" charset="-127"/>
              </a:rPr>
              <a:t> </a:t>
            </a:r>
            <a:r>
              <a:rPr lang="en-US" altLang="ko-KR" sz="1400" dirty="0" smtClean="0">
                <a:ln>
                  <a:solidFill>
                    <a:srgbClr val="CB280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U담은고딕 140" pitchFamily="18" charset="-127"/>
                <a:ea typeface="HU담은고딕 140" pitchFamily="18" charset="-127"/>
              </a:rPr>
              <a:t>(</a:t>
            </a:r>
            <a:r>
              <a:rPr lang="ko-KR" altLang="en-US" sz="1400" dirty="0" smtClean="0">
                <a:ln>
                  <a:solidFill>
                    <a:srgbClr val="CB280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U담은고딕 140" pitchFamily="18" charset="-127"/>
                <a:ea typeface="HU담은고딕 140" pitchFamily="18" charset="-127"/>
              </a:rPr>
              <a:t>간접 </a:t>
            </a:r>
            <a:r>
              <a:rPr lang="ko-KR" altLang="en-US" sz="1400" dirty="0" err="1" smtClean="0">
                <a:ln>
                  <a:solidFill>
                    <a:srgbClr val="CB280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U담은고딕 140" pitchFamily="18" charset="-127"/>
                <a:ea typeface="HU담은고딕 140" pitchFamily="18" charset="-127"/>
              </a:rPr>
              <a:t>빌리루빈</a:t>
            </a:r>
            <a:r>
              <a:rPr lang="en-US" altLang="ko-KR" sz="1400" dirty="0" smtClean="0">
                <a:ln>
                  <a:solidFill>
                    <a:srgbClr val="CB280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U담은고딕 140" pitchFamily="18" charset="-127"/>
                <a:ea typeface="HU담은고딕 140" pitchFamily="18" charset="-127"/>
              </a:rPr>
              <a:t>)</a:t>
            </a:r>
            <a:r>
              <a:rPr lang="ko-KR" altLang="en-US" sz="1400" dirty="0" smtClean="0">
                <a:ln>
                  <a:solidFill>
                    <a:srgbClr val="CB280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U담은고딕 140" pitchFamily="18" charset="-127"/>
                <a:ea typeface="HU담은고딕 140" pitchFamily="18" charset="-127"/>
              </a:rPr>
              <a:t>이다</a:t>
            </a:r>
            <a:r>
              <a:rPr lang="en-US" altLang="ko-KR" sz="1400" dirty="0" smtClean="0">
                <a:ln>
                  <a:solidFill>
                    <a:srgbClr val="CB280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U담은고딕 140" pitchFamily="18" charset="-127"/>
                <a:ea typeface="HU담은고딕 140" pitchFamily="18" charset="-127"/>
              </a:rPr>
              <a:t>.</a:t>
            </a:r>
            <a:endParaRPr lang="ko-KR" altLang="en-US" sz="1400" dirty="0" smtClean="0">
              <a:ln>
                <a:solidFill>
                  <a:srgbClr val="CB280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U담은고딕 140" pitchFamily="18" charset="-127"/>
              <a:ea typeface="HU담은고딕 140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304969" y="3751532"/>
            <a:ext cx="4627395" cy="357190"/>
          </a:xfrm>
          <a:prstGeom prst="rect">
            <a:avLst/>
          </a:prstGeom>
          <a:solidFill>
            <a:schemeClr val="tx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HU담은고딕 140" pitchFamily="18" charset="-127"/>
                <a:ea typeface="HU담은고딕 140" pitchFamily="18" charset="-127"/>
              </a:rPr>
              <a:t>두번째</a:t>
            </a:r>
            <a:endParaRPr lang="ko-KR" altLang="en-US" dirty="0">
              <a:latin typeface="HU담은고딕 140" pitchFamily="18" charset="-127"/>
              <a:ea typeface="HU담은고딕 140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304970" y="4108722"/>
            <a:ext cx="4627395" cy="1071570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U담은고딕 140" pitchFamily="18" charset="-127"/>
              <a:ea typeface="HU담은고딕 140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447849" y="4275175"/>
            <a:ext cx="427144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ln>
                  <a:solidFill>
                    <a:srgbClr val="CB280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U담은고딕 140" pitchFamily="18" charset="-127"/>
                <a:ea typeface="HU담은고딕 140" pitchFamily="18" charset="-127"/>
              </a:rPr>
              <a:t>간접 </a:t>
            </a:r>
            <a:r>
              <a:rPr lang="ko-KR" altLang="en-US" sz="1400" dirty="0" err="1" smtClean="0">
                <a:ln>
                  <a:solidFill>
                    <a:srgbClr val="CB280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U담은고딕 140" pitchFamily="18" charset="-127"/>
                <a:ea typeface="HU담은고딕 140" pitchFamily="18" charset="-127"/>
              </a:rPr>
              <a:t>빌리루빈은</a:t>
            </a:r>
            <a:r>
              <a:rPr lang="ko-KR" altLang="en-US" sz="1400" dirty="0" smtClean="0">
                <a:ln>
                  <a:solidFill>
                    <a:srgbClr val="CB280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U담은고딕 140" pitchFamily="18" charset="-127"/>
                <a:ea typeface="HU담은고딕 140" pitchFamily="18" charset="-127"/>
              </a:rPr>
              <a:t> 반드시 양수가 나와야 한다</a:t>
            </a:r>
            <a:r>
              <a:rPr lang="en-US" altLang="ko-KR" sz="1400" dirty="0" smtClean="0">
                <a:ln>
                  <a:solidFill>
                    <a:srgbClr val="CB280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U담은고딕 140" pitchFamily="18" charset="-127"/>
                <a:ea typeface="HU담은고딕 140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ln>
                  <a:solidFill>
                    <a:srgbClr val="CB280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U담은고딕 140" pitchFamily="18" charset="-127"/>
                <a:ea typeface="HU담은고딕 140" pitchFamily="18" charset="-127"/>
              </a:rPr>
              <a:t>따라서 음수가 나온 관측치는 제거하였다</a:t>
            </a:r>
            <a:r>
              <a:rPr lang="en-US" altLang="ko-KR" sz="1400" dirty="0" smtClean="0">
                <a:ln>
                  <a:solidFill>
                    <a:srgbClr val="CB280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U담은고딕 140" pitchFamily="18" charset="-127"/>
                <a:ea typeface="HU담은고딕 140" pitchFamily="18" charset="-127"/>
              </a:rPr>
              <a:t>.</a:t>
            </a:r>
            <a:endParaRPr lang="ko-KR" altLang="en-US" sz="1400" dirty="0" smtClean="0">
              <a:ln>
                <a:solidFill>
                  <a:srgbClr val="CB280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U담은고딕 140" pitchFamily="18" charset="-127"/>
              <a:ea typeface="HU담은고딕 140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118" y="1588915"/>
            <a:ext cx="4745082" cy="393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타원 2"/>
          <p:cNvSpPr/>
          <p:nvPr/>
        </p:nvSpPr>
        <p:spPr>
          <a:xfrm>
            <a:off x="7652398" y="5023825"/>
            <a:ext cx="360000" cy="360000"/>
          </a:xfrm>
          <a:prstGeom prst="ellipse">
            <a:avLst/>
          </a:prstGeom>
          <a:noFill/>
          <a:ln w="19050">
            <a:solidFill>
              <a:srgbClr val="B14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77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flipV="1">
            <a:off x="364138" y="590550"/>
            <a:ext cx="11463724" cy="712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/>
        </p:nvSpPr>
        <p:spPr>
          <a:xfrm rot="10800000">
            <a:off x="0" y="0"/>
            <a:ext cx="1160153" cy="1000132"/>
          </a:xfrm>
          <a:prstGeom prst="triangle">
            <a:avLst/>
          </a:prstGeom>
          <a:solidFill>
            <a:srgbClr val="B14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 rot="10800000">
            <a:off x="642910" y="0"/>
            <a:ext cx="1160153" cy="1000132"/>
          </a:xfrm>
          <a:prstGeom prst="triangle">
            <a:avLst/>
          </a:prstGeom>
          <a:solidFill>
            <a:srgbClr val="B14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3063" y="88260"/>
            <a:ext cx="5280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데이터 소개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HU담은고딕 140" pitchFamily="18" charset="-127"/>
                <a:ea typeface="HU담은고딕 140" pitchFamily="18" charset="-127"/>
              </a:rPr>
              <a:t>│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1403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탐색 및 전처리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14030"/>
                </a:solidFill>
                <a:latin typeface="HU담은고딕 140" pitchFamily="18" charset="-127"/>
                <a:ea typeface="HU담은고딕 140" pitchFamily="18" charset="-127"/>
              </a:rPr>
              <a:t> 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HU담은고딕 140" pitchFamily="18" charset="-127"/>
                <a:ea typeface="HU담은고딕 140" pitchFamily="18" charset="-127"/>
              </a:rPr>
              <a:t>│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HU담은고딕 140" pitchFamily="18" charset="-127"/>
                <a:ea typeface="HU담은고딕 140" pitchFamily="18" charset="-127"/>
              </a:rPr>
              <a:t> 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모델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링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HU담은고딕 140" pitchFamily="18" charset="-127"/>
                <a:ea typeface="HU담은고딕 140" pitchFamily="18" charset="-127"/>
              </a:rPr>
              <a:t> 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HU담은고딕 140" pitchFamily="18" charset="-127"/>
                <a:ea typeface="HU담은고딕 140" pitchFamily="18" charset="-127"/>
              </a:rPr>
              <a:t>│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HU담은고딕 140" pitchFamily="18" charset="-127"/>
                <a:ea typeface="HU담은고딕 140" pitchFamily="18" charset="-127"/>
              </a:rPr>
              <a:t> 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결론</a:t>
            </a:r>
            <a:endParaRPr lang="ko-KR" altLang="en-US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83175" y="40702"/>
            <a:ext cx="4796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2</a:t>
            </a:r>
            <a:endParaRPr lang="en-US" altLang="ko-KR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04970" y="1740103"/>
            <a:ext cx="4627395" cy="357190"/>
          </a:xfrm>
          <a:prstGeom prst="rect">
            <a:avLst/>
          </a:prstGeom>
          <a:solidFill>
            <a:schemeClr val="tx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HU담은고딕 140" pitchFamily="18" charset="-127"/>
                <a:ea typeface="HU담은고딕 140" pitchFamily="18" charset="-127"/>
              </a:rPr>
              <a:t>세</a:t>
            </a:r>
            <a:r>
              <a:rPr lang="ko-KR" altLang="en-US" dirty="0" err="1" smtClean="0">
                <a:latin typeface="HU담은고딕 140" pitchFamily="18" charset="-127"/>
                <a:ea typeface="HU담은고딕 140" pitchFamily="18" charset="-127"/>
              </a:rPr>
              <a:t>번째</a:t>
            </a:r>
            <a:endParaRPr lang="ko-KR" altLang="en-US" dirty="0">
              <a:latin typeface="HU담은고딕 140" pitchFamily="18" charset="-127"/>
              <a:ea typeface="HU담은고딕 140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304971" y="2097293"/>
            <a:ext cx="4627395" cy="1071570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U담은고딕 140" pitchFamily="18" charset="-127"/>
              <a:ea typeface="HU담은고딕 140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462794" y="2282341"/>
            <a:ext cx="4271442" cy="688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ln>
                  <a:solidFill>
                    <a:srgbClr val="CB280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U담은고딕 140" pitchFamily="18" charset="-127"/>
                <a:ea typeface="HU담은고딕 140" pitchFamily="18" charset="-127"/>
              </a:rPr>
              <a:t>결측치</a:t>
            </a:r>
            <a:r>
              <a:rPr lang="ko-KR" altLang="en-US" sz="1400" dirty="0">
                <a:ln>
                  <a:solidFill>
                    <a:srgbClr val="CB280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U담은고딕 140" pitchFamily="18" charset="-127"/>
                <a:ea typeface="HU담은고딕 140" pitchFamily="18" charset="-127"/>
              </a:rPr>
              <a:t> 대체 </a:t>
            </a:r>
            <a:r>
              <a:rPr lang="en-US" altLang="ko-KR" sz="1400" dirty="0">
                <a:ln>
                  <a:solidFill>
                    <a:srgbClr val="CB280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U담은고딕 140" pitchFamily="18" charset="-127"/>
                <a:ea typeface="HU담은고딕 140" pitchFamily="18" charset="-127"/>
              </a:rPr>
              <a:t>: A/G</a:t>
            </a:r>
            <a:r>
              <a:rPr lang="ko-KR" altLang="en-US" sz="1400" dirty="0">
                <a:ln>
                  <a:solidFill>
                    <a:srgbClr val="CB280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U담은고딕 140" pitchFamily="18" charset="-127"/>
                <a:ea typeface="HU담은고딕 140" pitchFamily="18" charset="-127"/>
              </a:rPr>
              <a:t>가 </a:t>
            </a:r>
            <a:r>
              <a:rPr lang="ko-KR" altLang="en-US" sz="1400" dirty="0" err="1">
                <a:ln>
                  <a:solidFill>
                    <a:srgbClr val="CB280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U담은고딕 140" pitchFamily="18" charset="-127"/>
                <a:ea typeface="HU담은고딕 140" pitchFamily="18" charset="-127"/>
              </a:rPr>
              <a:t>결측치인것은</a:t>
            </a:r>
            <a:r>
              <a:rPr lang="ko-KR" altLang="en-US" sz="1400" dirty="0">
                <a:ln>
                  <a:solidFill>
                    <a:srgbClr val="CB280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U담은고딕 140" pitchFamily="18" charset="-127"/>
                <a:ea typeface="HU담은고딕 140" pitchFamily="18" charset="-127"/>
              </a:rPr>
              <a:t> 알부민</a:t>
            </a:r>
            <a:r>
              <a:rPr lang="en-US" altLang="ko-KR" sz="1400" dirty="0">
                <a:ln>
                  <a:solidFill>
                    <a:srgbClr val="CB280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U담은고딕 140" pitchFamily="18" charset="-127"/>
                <a:ea typeface="HU담은고딕 140" pitchFamily="18" charset="-127"/>
              </a:rPr>
              <a:t>/(</a:t>
            </a:r>
            <a:r>
              <a:rPr lang="ko-KR" altLang="en-US" sz="1400" dirty="0" err="1">
                <a:ln>
                  <a:solidFill>
                    <a:srgbClr val="CB280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U담은고딕 140" pitchFamily="18" charset="-127"/>
                <a:ea typeface="HU담은고딕 140" pitchFamily="18" charset="-127"/>
              </a:rPr>
              <a:t>총단백</a:t>
            </a:r>
            <a:r>
              <a:rPr lang="en-US" altLang="ko-KR" sz="1400" dirty="0">
                <a:ln>
                  <a:solidFill>
                    <a:srgbClr val="CB280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U담은고딕 140" pitchFamily="18" charset="-127"/>
                <a:ea typeface="HU담은고딕 140" pitchFamily="18" charset="-127"/>
              </a:rPr>
              <a:t>-</a:t>
            </a:r>
            <a:r>
              <a:rPr lang="ko-KR" altLang="en-US" sz="1400" dirty="0">
                <a:ln>
                  <a:solidFill>
                    <a:srgbClr val="CB280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U담은고딕 140" pitchFamily="18" charset="-127"/>
                <a:ea typeface="HU담은고딕 140" pitchFamily="18" charset="-127"/>
              </a:rPr>
              <a:t>알부민</a:t>
            </a:r>
            <a:r>
              <a:rPr lang="en-US" altLang="ko-KR" sz="1400" dirty="0">
                <a:ln>
                  <a:solidFill>
                    <a:srgbClr val="CB280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U담은고딕 140" pitchFamily="18" charset="-127"/>
                <a:ea typeface="HU담은고딕 140" pitchFamily="18" charset="-127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ln>
                  <a:solidFill>
                    <a:srgbClr val="CB280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U담은고딕 140" pitchFamily="18" charset="-127"/>
                <a:ea typeface="HU담은고딕 140" pitchFamily="18" charset="-127"/>
              </a:rPr>
              <a:t>≒</a:t>
            </a:r>
            <a:r>
              <a:rPr lang="ko-KR" altLang="en-US" sz="1400" dirty="0">
                <a:ln>
                  <a:solidFill>
                    <a:srgbClr val="CB280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U담은고딕 140" pitchFamily="18" charset="-127"/>
                <a:ea typeface="HU담은고딕 140" pitchFamily="18" charset="-127"/>
              </a:rPr>
              <a:t>알부민</a:t>
            </a:r>
            <a:r>
              <a:rPr lang="en-US" altLang="ko-KR" sz="1400" dirty="0">
                <a:ln>
                  <a:solidFill>
                    <a:srgbClr val="CB280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U담은고딕 140" pitchFamily="18" charset="-127"/>
                <a:ea typeface="HU담은고딕 140" pitchFamily="18" charset="-127"/>
              </a:rPr>
              <a:t>/</a:t>
            </a:r>
            <a:r>
              <a:rPr lang="ko-KR" altLang="en-US" sz="1400" dirty="0">
                <a:ln>
                  <a:solidFill>
                    <a:srgbClr val="CB280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U담은고딕 140" pitchFamily="18" charset="-127"/>
                <a:ea typeface="HU담은고딕 140" pitchFamily="18" charset="-127"/>
              </a:rPr>
              <a:t>글로불린 으로 대체  </a:t>
            </a:r>
            <a:r>
              <a:rPr lang="en-US" altLang="ko-KR" sz="1400" dirty="0">
                <a:ln>
                  <a:solidFill>
                    <a:srgbClr val="CB280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U담은고딕 140" pitchFamily="18" charset="-127"/>
                <a:ea typeface="HU담은고딕 140" pitchFamily="18" charset="-127"/>
              </a:rPr>
              <a:t>((</a:t>
            </a:r>
            <a:r>
              <a:rPr lang="ko-KR" altLang="en-US" sz="1400" dirty="0" err="1">
                <a:ln>
                  <a:solidFill>
                    <a:srgbClr val="CB280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U담은고딕 140" pitchFamily="18" charset="-127"/>
                <a:ea typeface="HU담은고딕 140" pitchFamily="18" charset="-127"/>
              </a:rPr>
              <a:t>총단백</a:t>
            </a:r>
            <a:r>
              <a:rPr lang="en-US" altLang="ko-KR" sz="1400" dirty="0">
                <a:ln>
                  <a:solidFill>
                    <a:srgbClr val="CB280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U담은고딕 140" pitchFamily="18" charset="-127"/>
                <a:ea typeface="HU담은고딕 140" pitchFamily="18" charset="-127"/>
              </a:rPr>
              <a:t>-</a:t>
            </a:r>
            <a:r>
              <a:rPr lang="ko-KR" altLang="en-US" sz="1400" dirty="0">
                <a:ln>
                  <a:solidFill>
                    <a:srgbClr val="CB280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U담은고딕 140" pitchFamily="18" charset="-127"/>
                <a:ea typeface="HU담은고딕 140" pitchFamily="18" charset="-127"/>
              </a:rPr>
              <a:t>알부민≒글로불린</a:t>
            </a:r>
            <a:r>
              <a:rPr lang="en-US" altLang="ko-KR" sz="1400" dirty="0" smtClean="0">
                <a:ln>
                  <a:solidFill>
                    <a:srgbClr val="CB280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U담은고딕 140" pitchFamily="18" charset="-127"/>
                <a:ea typeface="HU담은고딕 140" pitchFamily="18" charset="-127"/>
              </a:rPr>
              <a:t>))</a:t>
            </a:r>
            <a:endParaRPr lang="ko-KR" altLang="en-US" sz="1400" dirty="0">
              <a:ln>
                <a:solidFill>
                  <a:srgbClr val="CB280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U담은고딕 140" pitchFamily="18" charset="-127"/>
              <a:ea typeface="HU담은고딕 140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304969" y="3751532"/>
            <a:ext cx="4627395" cy="357190"/>
          </a:xfrm>
          <a:prstGeom prst="rect">
            <a:avLst/>
          </a:prstGeom>
          <a:solidFill>
            <a:schemeClr val="tx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HU담은고딕 140" pitchFamily="18" charset="-127"/>
                <a:ea typeface="HU담은고딕 140" pitchFamily="18" charset="-127"/>
              </a:rPr>
              <a:t>네</a:t>
            </a:r>
            <a:r>
              <a:rPr lang="ko-KR" altLang="en-US" dirty="0" err="1" smtClean="0">
                <a:latin typeface="HU담은고딕 140" pitchFamily="18" charset="-127"/>
                <a:ea typeface="HU담은고딕 140" pitchFamily="18" charset="-127"/>
              </a:rPr>
              <a:t>번째</a:t>
            </a:r>
            <a:endParaRPr lang="ko-KR" altLang="en-US" dirty="0">
              <a:latin typeface="HU담은고딕 140" pitchFamily="18" charset="-127"/>
              <a:ea typeface="HU담은고딕 140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304970" y="4108722"/>
            <a:ext cx="4627395" cy="1071570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U담은고딕 140" pitchFamily="18" charset="-127"/>
              <a:ea typeface="HU담은고딕 140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447849" y="4275175"/>
            <a:ext cx="4271442" cy="688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n>
                  <a:solidFill>
                    <a:srgbClr val="CB280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U담은고딕 140" pitchFamily="18" charset="-127"/>
                <a:ea typeface="HU담은고딕 140" pitchFamily="18" charset="-127"/>
              </a:rPr>
              <a:t>상관분석에서 나온 결과를 토대로 </a:t>
            </a:r>
            <a:r>
              <a:rPr lang="ko-KR" altLang="en-US" sz="1400" dirty="0" err="1">
                <a:ln>
                  <a:solidFill>
                    <a:srgbClr val="CB280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U담은고딕 140" pitchFamily="18" charset="-127"/>
                <a:ea typeface="HU담은고딕 140" pitchFamily="18" charset="-127"/>
              </a:rPr>
              <a:t>총빌리루빈과</a:t>
            </a:r>
            <a:r>
              <a:rPr lang="ko-KR" altLang="en-US" sz="1400" dirty="0">
                <a:ln>
                  <a:solidFill>
                    <a:srgbClr val="CB280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U담은고딕 140" pitchFamily="18" charset="-127"/>
                <a:ea typeface="HU담은고딕 140" pitchFamily="18" charset="-127"/>
              </a:rPr>
              <a:t> </a:t>
            </a:r>
            <a:endParaRPr lang="en-US" altLang="ko-KR" sz="1400" dirty="0">
              <a:ln>
                <a:solidFill>
                  <a:srgbClr val="CB280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U담은고딕 140" pitchFamily="18" charset="-127"/>
              <a:ea typeface="HU담은고딕 14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n>
                  <a:solidFill>
                    <a:srgbClr val="CB280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U담은고딕 140" pitchFamily="18" charset="-127"/>
                <a:ea typeface="HU담은고딕 140" pitchFamily="18" charset="-127"/>
              </a:rPr>
              <a:t>알부민 변수 삭제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473" y="748589"/>
            <a:ext cx="3490935" cy="2844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834" y="3750833"/>
            <a:ext cx="3505574" cy="2805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6863379" y="1204856"/>
            <a:ext cx="494852" cy="24742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7879195" y="2097293"/>
            <a:ext cx="494852" cy="24742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8933445" y="2921437"/>
            <a:ext cx="494852" cy="24742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706612" y="4275175"/>
            <a:ext cx="494852" cy="24742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7894551" y="5080112"/>
            <a:ext cx="494852" cy="24742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8933445" y="5876178"/>
            <a:ext cx="494852" cy="24742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57993" y="1159292"/>
            <a:ext cx="976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HU담은고딕 140" pitchFamily="18" charset="-127"/>
                <a:ea typeface="HU담은고딕 140" pitchFamily="18" charset="-127"/>
              </a:rPr>
              <a:t>총 </a:t>
            </a:r>
            <a:r>
              <a:rPr lang="ko-KR" altLang="en-US" sz="1400" dirty="0" err="1" smtClean="0">
                <a:latin typeface="HU담은고딕 140" pitchFamily="18" charset="-127"/>
                <a:ea typeface="HU담은고딕 140" pitchFamily="18" charset="-127"/>
              </a:rPr>
              <a:t>빌리루빈</a:t>
            </a:r>
            <a:endParaRPr lang="ko-KR" altLang="en-US" sz="1400" dirty="0">
              <a:latin typeface="HU담은고딕 140" pitchFamily="18" charset="-127"/>
              <a:ea typeface="HU담은고딕 14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83170" y="2016933"/>
            <a:ext cx="1117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HU담은고딕 140" pitchFamily="18" charset="-127"/>
                <a:ea typeface="HU담은고딕 140" pitchFamily="18" charset="-127"/>
              </a:rPr>
              <a:t>직접 </a:t>
            </a:r>
            <a:r>
              <a:rPr lang="ko-KR" altLang="en-US" sz="1400" dirty="0" err="1" smtClean="0">
                <a:latin typeface="HU담은고딕 140" pitchFamily="18" charset="-127"/>
                <a:ea typeface="HU담은고딕 140" pitchFamily="18" charset="-127"/>
              </a:rPr>
              <a:t>빌리루빈</a:t>
            </a:r>
            <a:endParaRPr lang="ko-KR" altLang="en-US" sz="1400" dirty="0">
              <a:latin typeface="HU담은고딕 140" pitchFamily="18" charset="-127"/>
              <a:ea typeface="HU담은고딕 14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68096" y="2909760"/>
            <a:ext cx="1124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HU담은고딕 140" pitchFamily="18" charset="-127"/>
                <a:ea typeface="HU담은고딕 140" pitchFamily="18" charset="-127"/>
              </a:rPr>
              <a:t>간접 </a:t>
            </a:r>
            <a:r>
              <a:rPr lang="ko-KR" altLang="en-US" sz="1400" dirty="0" err="1" smtClean="0">
                <a:latin typeface="HU담은고딕 140" pitchFamily="18" charset="-127"/>
                <a:ea typeface="HU담은고딕 140" pitchFamily="18" charset="-127"/>
              </a:rPr>
              <a:t>빌리루빈</a:t>
            </a:r>
            <a:endParaRPr lang="ko-KR" altLang="en-US" sz="1400" dirty="0">
              <a:latin typeface="HU담은고딕 140" pitchFamily="18" charset="-127"/>
              <a:ea typeface="HU담은고딕 140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43925" y="4128320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HU담은고딕 140" pitchFamily="18" charset="-127"/>
                <a:ea typeface="HU담은고딕 140" pitchFamily="18" charset="-127"/>
              </a:rPr>
              <a:t>혈청 총 단백</a:t>
            </a:r>
            <a:endParaRPr lang="ko-KR" altLang="en-US" sz="1400" dirty="0">
              <a:latin typeface="HU담은고딕 140" pitchFamily="18" charset="-127"/>
              <a:ea typeface="HU담은고딕 140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22017" y="4999846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HU담은고딕 140" pitchFamily="18" charset="-127"/>
                <a:ea typeface="HU담은고딕 140" pitchFamily="18" charset="-127"/>
              </a:rPr>
              <a:t>알부민</a:t>
            </a:r>
            <a:endParaRPr lang="ko-KR" altLang="en-US" sz="1400" dirty="0">
              <a:latin typeface="HU담은고딕 140" pitchFamily="18" charset="-127"/>
              <a:ea typeface="HU담은고딕 140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764731" y="5876178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U담은고딕 140" pitchFamily="18" charset="-127"/>
                <a:ea typeface="HU담은고딕 140" pitchFamily="18" charset="-127"/>
              </a:rPr>
              <a:t>A/G </a:t>
            </a:r>
            <a:r>
              <a:rPr lang="ko-KR" altLang="en-US" sz="1400" dirty="0" smtClean="0">
                <a:latin typeface="HU담은고딕 140" pitchFamily="18" charset="-127"/>
                <a:ea typeface="HU담은고딕 140" pitchFamily="18" charset="-127"/>
              </a:rPr>
              <a:t>비율</a:t>
            </a:r>
            <a:endParaRPr lang="ko-KR" altLang="en-US" sz="1400" dirty="0">
              <a:latin typeface="HU담은고딕 140" pitchFamily="18" charset="-127"/>
              <a:ea typeface="HU담은고딕 140" pitchFamily="18" charset="-127"/>
            </a:endParaRPr>
          </a:p>
        </p:txBody>
      </p:sp>
      <p:sp>
        <p:nvSpPr>
          <p:cNvPr id="29" name="갈매기형 수장 28"/>
          <p:cNvSpPr/>
          <p:nvPr/>
        </p:nvSpPr>
        <p:spPr>
          <a:xfrm>
            <a:off x="9853151" y="5030269"/>
            <a:ext cx="170463" cy="214314"/>
          </a:xfrm>
          <a:prstGeom prst="chevron">
            <a:avLst/>
          </a:prstGeom>
          <a:solidFill>
            <a:srgbClr val="B1403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갈매기형 수장 29"/>
          <p:cNvSpPr/>
          <p:nvPr/>
        </p:nvSpPr>
        <p:spPr>
          <a:xfrm>
            <a:off x="9895768" y="1990136"/>
            <a:ext cx="170463" cy="214314"/>
          </a:xfrm>
          <a:prstGeom prst="chevron">
            <a:avLst/>
          </a:prstGeom>
          <a:solidFill>
            <a:srgbClr val="B1403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9980999" y="1704878"/>
            <a:ext cx="184686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i="1" dirty="0" smtClean="0">
                <a:latin typeface="HU담은고딕 140" pitchFamily="18" charset="-127"/>
                <a:ea typeface="HU담은고딕 140" pitchFamily="18" charset="-127"/>
              </a:rPr>
              <a:t>총 </a:t>
            </a:r>
            <a:r>
              <a:rPr lang="ko-KR" altLang="en-US" sz="1500" b="1" i="1" dirty="0" err="1" smtClean="0">
                <a:latin typeface="HU담은고딕 140" pitchFamily="18" charset="-127"/>
                <a:ea typeface="HU담은고딕 140" pitchFamily="18" charset="-127"/>
              </a:rPr>
              <a:t>빌리루빈</a:t>
            </a:r>
            <a:r>
              <a:rPr lang="ko-KR" altLang="en-US" sz="1500" b="1" i="1" dirty="0" smtClean="0">
                <a:latin typeface="HU담은고딕 140" pitchFamily="18" charset="-127"/>
                <a:ea typeface="HU담은고딕 140" pitchFamily="18" charset="-127"/>
              </a:rPr>
              <a:t> 제외</a:t>
            </a:r>
            <a:endParaRPr lang="en-US" altLang="ko-KR" sz="1500" b="1" i="1" dirty="0" smtClean="0">
              <a:latin typeface="HU담은고딕 140" pitchFamily="18" charset="-127"/>
              <a:ea typeface="HU담은고딕 140" pitchFamily="18" charset="-127"/>
            </a:endParaRPr>
          </a:p>
          <a:p>
            <a:pPr algn="ctr"/>
            <a:r>
              <a:rPr lang="ko-KR" altLang="en-US" sz="1500" dirty="0" smtClean="0">
                <a:latin typeface="HU담은고딕 140" pitchFamily="18" charset="-127"/>
                <a:ea typeface="HU담은고딕 140" pitchFamily="18" charset="-127"/>
              </a:rPr>
              <a:t>간접 </a:t>
            </a:r>
            <a:r>
              <a:rPr lang="ko-KR" altLang="en-US" sz="1500" dirty="0" err="1" smtClean="0">
                <a:latin typeface="HU담은고딕 140" pitchFamily="18" charset="-127"/>
                <a:ea typeface="HU담은고딕 140" pitchFamily="18" charset="-127"/>
              </a:rPr>
              <a:t>빌리루빈과</a:t>
            </a:r>
            <a:endParaRPr lang="en-US" altLang="ko-KR" sz="1500" dirty="0" smtClean="0">
              <a:latin typeface="HU담은고딕 140" pitchFamily="18" charset="-127"/>
              <a:ea typeface="HU담은고딕 140" pitchFamily="18" charset="-127"/>
            </a:endParaRPr>
          </a:p>
          <a:p>
            <a:pPr algn="ctr"/>
            <a:r>
              <a:rPr lang="ko-KR" altLang="en-US" sz="1500" dirty="0" smtClean="0">
                <a:latin typeface="HU담은고딕 140" pitchFamily="18" charset="-127"/>
                <a:ea typeface="HU담은고딕 140" pitchFamily="18" charset="-127"/>
              </a:rPr>
              <a:t> 직접 </a:t>
            </a:r>
            <a:r>
              <a:rPr lang="ko-KR" altLang="en-US" sz="1500" dirty="0" err="1" smtClean="0">
                <a:latin typeface="HU담은고딕 140" pitchFamily="18" charset="-127"/>
                <a:ea typeface="HU담은고딕 140" pitchFamily="18" charset="-127"/>
              </a:rPr>
              <a:t>빌리루빈만</a:t>
            </a:r>
            <a:r>
              <a:rPr lang="ko-KR" altLang="en-US" sz="1500" dirty="0" smtClean="0">
                <a:latin typeface="HU담은고딕 140" pitchFamily="18" charset="-127"/>
                <a:ea typeface="HU담은고딕 140" pitchFamily="18" charset="-127"/>
              </a:rPr>
              <a:t> 사용</a:t>
            </a:r>
            <a:endParaRPr lang="ko-KR" altLang="en-US" sz="1500" dirty="0">
              <a:latin typeface="HU담은고딕 140" pitchFamily="18" charset="-127"/>
              <a:ea typeface="HU담은고딕 140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023614" y="4745011"/>
            <a:ext cx="176163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i="1" dirty="0" smtClean="0">
                <a:latin typeface="HU담은고딕 140" pitchFamily="18" charset="-127"/>
                <a:ea typeface="HU담은고딕 140" pitchFamily="18" charset="-127"/>
              </a:rPr>
              <a:t>알부민 제외</a:t>
            </a:r>
            <a:endParaRPr lang="en-US" altLang="ko-KR" sz="1500" b="1" i="1" dirty="0" smtClean="0">
              <a:latin typeface="HU담은고딕 140" pitchFamily="18" charset="-127"/>
              <a:ea typeface="HU담은고딕 140" pitchFamily="18" charset="-127"/>
            </a:endParaRPr>
          </a:p>
          <a:p>
            <a:pPr algn="ctr"/>
            <a:r>
              <a:rPr lang="ko-KR" altLang="en-US" sz="1500" dirty="0" smtClean="0">
                <a:latin typeface="HU담은고딕 140" pitchFamily="18" charset="-127"/>
                <a:ea typeface="HU담은고딕 140" pitchFamily="18" charset="-127"/>
              </a:rPr>
              <a:t>혈청 총 단백과 </a:t>
            </a:r>
            <a:endParaRPr lang="en-US" altLang="ko-KR" sz="1500" dirty="0" smtClean="0">
              <a:latin typeface="HU담은고딕 140" pitchFamily="18" charset="-127"/>
              <a:ea typeface="HU담은고딕 140" pitchFamily="18" charset="-127"/>
            </a:endParaRPr>
          </a:p>
          <a:p>
            <a:pPr algn="ctr"/>
            <a:r>
              <a:rPr lang="en-US" altLang="ko-KR" sz="1500" dirty="0" smtClean="0">
                <a:latin typeface="HU담은고딕 140" pitchFamily="18" charset="-127"/>
                <a:ea typeface="HU담은고딕 140" pitchFamily="18" charset="-127"/>
              </a:rPr>
              <a:t>A/G</a:t>
            </a:r>
            <a:r>
              <a:rPr lang="ko-KR" altLang="en-US" sz="1500" dirty="0" smtClean="0">
                <a:latin typeface="HU담은고딕 140" pitchFamily="18" charset="-127"/>
                <a:ea typeface="HU담은고딕 140" pitchFamily="18" charset="-127"/>
              </a:rPr>
              <a:t>비율만 사용</a:t>
            </a:r>
            <a:endParaRPr lang="ko-KR" altLang="en-US" sz="1500" dirty="0">
              <a:latin typeface="HU담은고딕 140" pitchFamily="18" charset="-127"/>
              <a:ea typeface="HU담은고딕 140" pitchFamily="18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8548493" y="3720218"/>
            <a:ext cx="1264755" cy="1264755"/>
          </a:xfrm>
          <a:prstGeom prst="ellipse">
            <a:avLst/>
          </a:prstGeom>
          <a:noFill/>
          <a:ln w="19050">
            <a:solidFill>
              <a:srgbClr val="B14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8548493" y="1588628"/>
            <a:ext cx="1264755" cy="1264755"/>
          </a:xfrm>
          <a:prstGeom prst="ellipse">
            <a:avLst/>
          </a:prstGeom>
          <a:noFill/>
          <a:ln w="19050">
            <a:solidFill>
              <a:srgbClr val="B14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09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flipV="1">
            <a:off x="364138" y="590550"/>
            <a:ext cx="11463724" cy="712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/>
        </p:nvSpPr>
        <p:spPr>
          <a:xfrm rot="10800000">
            <a:off x="0" y="0"/>
            <a:ext cx="1160153" cy="1000132"/>
          </a:xfrm>
          <a:prstGeom prst="triangle">
            <a:avLst/>
          </a:prstGeom>
          <a:solidFill>
            <a:srgbClr val="B14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 rot="10800000">
            <a:off x="642910" y="0"/>
            <a:ext cx="1160153" cy="1000132"/>
          </a:xfrm>
          <a:prstGeom prst="triangle">
            <a:avLst/>
          </a:prstGeom>
          <a:solidFill>
            <a:srgbClr val="B14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3063" y="88260"/>
            <a:ext cx="5280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데이터 소개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HU담은고딕 140" pitchFamily="18" charset="-127"/>
                <a:ea typeface="HU담은고딕 140" pitchFamily="18" charset="-127"/>
              </a:rPr>
              <a:t>│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14030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탐색 및 전처리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14030"/>
                </a:solidFill>
                <a:latin typeface="HU담은고딕 140" pitchFamily="18" charset="-127"/>
                <a:ea typeface="HU담은고딕 140" pitchFamily="18" charset="-127"/>
              </a:rPr>
              <a:t> 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HU담은고딕 140" pitchFamily="18" charset="-127"/>
                <a:ea typeface="HU담은고딕 140" pitchFamily="18" charset="-127"/>
              </a:rPr>
              <a:t>│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HU담은고딕 140" pitchFamily="18" charset="-127"/>
                <a:ea typeface="HU담은고딕 140" pitchFamily="18" charset="-127"/>
              </a:rPr>
              <a:t> 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모델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링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HU담은고딕 140" pitchFamily="18" charset="-127"/>
                <a:ea typeface="HU담은고딕 140" pitchFamily="18" charset="-127"/>
              </a:rPr>
              <a:t> 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HU담은고딕 140" pitchFamily="18" charset="-127"/>
                <a:ea typeface="HU담은고딕 140" pitchFamily="18" charset="-127"/>
              </a:rPr>
              <a:t>│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HU담은고딕 140" pitchFamily="18" charset="-127"/>
                <a:ea typeface="HU담은고딕 140" pitchFamily="18" charset="-127"/>
              </a:rPr>
              <a:t> 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결론</a:t>
            </a:r>
            <a:endParaRPr lang="ko-KR" altLang="en-US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83175" y="40702"/>
            <a:ext cx="4796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2</a:t>
            </a:r>
            <a:endParaRPr lang="en-US" altLang="ko-KR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067543"/>
              </p:ext>
            </p:extLst>
          </p:nvPr>
        </p:nvGraphicFramePr>
        <p:xfrm>
          <a:off x="5093470" y="1177208"/>
          <a:ext cx="2259059" cy="4925859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259059"/>
              </a:tblGrid>
              <a:tr h="1473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latin typeface="HU담은고딕 140" pitchFamily="18" charset="-127"/>
                          <a:ea typeface="HU담은고딕 140" pitchFamily="18" charset="-127"/>
                        </a:rPr>
                        <a:t>Valid</a:t>
                      </a:r>
                      <a:r>
                        <a:rPr lang="en-US" altLang="ko-KR" sz="2400" b="1" baseline="0" dirty="0" smtClean="0">
                          <a:latin typeface="HU담은고딕 140" pitchFamily="18" charset="-127"/>
                          <a:ea typeface="HU담은고딕 140" pitchFamily="18" charset="-127"/>
                        </a:rPr>
                        <a:t> Data</a:t>
                      </a:r>
                    </a:p>
                    <a:p>
                      <a:pPr algn="ctr" latinLnBrk="1"/>
                      <a:r>
                        <a:rPr lang="en-US" altLang="ko-KR" sz="2400" b="1" baseline="0" dirty="0" smtClean="0">
                          <a:latin typeface="HU담은고딕 140" pitchFamily="18" charset="-127"/>
                          <a:ea typeface="HU담은고딕 140" pitchFamily="18" charset="-127"/>
                        </a:rPr>
                        <a:t>(30%)</a:t>
                      </a:r>
                      <a:endParaRPr lang="ko-KR" altLang="en-US" sz="2400" b="1" dirty="0">
                        <a:latin typeface="HU담은고딕 140" pitchFamily="18" charset="-127"/>
                        <a:ea typeface="HU담은고딕 140" pitchFamily="18" charset="-127"/>
                      </a:endParaRPr>
                    </a:p>
                  </a:txBody>
                  <a:tcPr anchor="ctr">
                    <a:solidFill>
                      <a:srgbClr val="B14030">
                        <a:alpha val="65000"/>
                      </a:srgbClr>
                    </a:solidFill>
                  </a:tcPr>
                </a:tc>
              </a:tr>
              <a:tr h="34528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bg1"/>
                          </a:solidFill>
                          <a:latin typeface="HU담은고딕 140" pitchFamily="18" charset="-127"/>
                          <a:ea typeface="HU담은고딕 140" pitchFamily="18" charset="-127"/>
                        </a:rPr>
                        <a:t>Train</a:t>
                      </a:r>
                      <a:r>
                        <a:rPr lang="en-US" altLang="ko-KR" sz="2400" b="1" baseline="0" dirty="0" smtClean="0">
                          <a:solidFill>
                            <a:schemeClr val="bg1"/>
                          </a:solidFill>
                          <a:latin typeface="HU담은고딕 140" pitchFamily="18" charset="-127"/>
                          <a:ea typeface="HU담은고딕 140" pitchFamily="18" charset="-127"/>
                        </a:rPr>
                        <a:t> Data</a:t>
                      </a:r>
                    </a:p>
                    <a:p>
                      <a:pPr algn="ctr" latinLnBrk="1"/>
                      <a:r>
                        <a:rPr lang="en-US" altLang="ko-KR" sz="2400" b="1" baseline="0" dirty="0" smtClean="0">
                          <a:solidFill>
                            <a:schemeClr val="bg1"/>
                          </a:solidFill>
                          <a:latin typeface="HU담은고딕 140" pitchFamily="18" charset="-127"/>
                          <a:ea typeface="HU담은고딕 140" pitchFamily="18" charset="-127"/>
                        </a:rPr>
                        <a:t>(70%)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HU담은고딕 140" pitchFamily="18" charset="-127"/>
                        <a:ea typeface="HU담은고딕 140" pitchFamily="18" charset="-127"/>
                      </a:endParaRPr>
                    </a:p>
                  </a:txBody>
                  <a:tcPr anchor="ctr">
                    <a:solidFill>
                      <a:srgbClr val="B14030"/>
                    </a:solidFill>
                  </a:tcPr>
                </a:tc>
              </a:tr>
            </a:tbl>
          </a:graphicData>
        </a:graphic>
      </p:graphicFrame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64"/>
          <a:stretch/>
        </p:blipFill>
        <p:spPr>
          <a:xfrm>
            <a:off x="412393" y="2195459"/>
            <a:ext cx="3327401" cy="2889358"/>
          </a:xfrm>
          <a:prstGeom prst="rect">
            <a:avLst/>
          </a:prstGeom>
        </p:spPr>
      </p:pic>
      <p:sp>
        <p:nvSpPr>
          <p:cNvPr id="34" name="갈매기형 수장 33"/>
          <p:cNvSpPr/>
          <p:nvPr/>
        </p:nvSpPr>
        <p:spPr>
          <a:xfrm>
            <a:off x="3704516" y="3071810"/>
            <a:ext cx="857256" cy="857256"/>
          </a:xfrm>
          <a:prstGeom prst="chevron">
            <a:avLst/>
          </a:prstGeom>
          <a:solidFill>
            <a:schemeClr val="bg2">
              <a:lumMod val="7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갈매기형 수장 36"/>
          <p:cNvSpPr/>
          <p:nvPr/>
        </p:nvSpPr>
        <p:spPr>
          <a:xfrm>
            <a:off x="7791094" y="3071810"/>
            <a:ext cx="857256" cy="857256"/>
          </a:xfrm>
          <a:prstGeom prst="chevron">
            <a:avLst/>
          </a:prstGeom>
          <a:solidFill>
            <a:schemeClr val="bg2">
              <a:lumMod val="7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9281809" y="4749800"/>
            <a:ext cx="1828800" cy="1828800"/>
          </a:xfrm>
          <a:prstGeom prst="ellipse">
            <a:avLst/>
          </a:prstGeom>
          <a:solidFill>
            <a:srgbClr val="B1403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HU담은고딕 140" pitchFamily="18" charset="-127"/>
                <a:ea typeface="HU담은고딕 140" pitchFamily="18" charset="-127"/>
              </a:rPr>
              <a:t>Neural Net</a:t>
            </a:r>
            <a:endParaRPr lang="ko-KR" altLang="en-US" sz="2800" dirty="0">
              <a:solidFill>
                <a:schemeClr val="tx1"/>
              </a:solidFill>
              <a:latin typeface="HU담은고딕 140" pitchFamily="18" charset="-127"/>
              <a:ea typeface="HU담은고딕 140" pitchFamily="18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9281809" y="2725738"/>
            <a:ext cx="1828800" cy="1828800"/>
          </a:xfrm>
          <a:prstGeom prst="ellipse">
            <a:avLst/>
          </a:prstGeom>
          <a:solidFill>
            <a:srgbClr val="B1403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HU담은고딕 140" pitchFamily="18" charset="-127"/>
                <a:ea typeface="HU담은고딕 140" pitchFamily="18" charset="-127"/>
              </a:rPr>
              <a:t>TREE</a:t>
            </a:r>
            <a:endParaRPr lang="ko-KR" altLang="en-US" sz="2800" dirty="0">
              <a:solidFill>
                <a:schemeClr val="tx1"/>
              </a:solidFill>
              <a:latin typeface="HU담은고딕 140" pitchFamily="18" charset="-127"/>
              <a:ea typeface="HU담은고딕 140" pitchFamily="18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9281809" y="748588"/>
            <a:ext cx="1828800" cy="1828800"/>
          </a:xfrm>
          <a:prstGeom prst="ellipse">
            <a:avLst/>
          </a:prstGeom>
          <a:solidFill>
            <a:srgbClr val="B1403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HU담은고딕 140" pitchFamily="18" charset="-127"/>
                <a:ea typeface="HU담은고딕 140" pitchFamily="18" charset="-127"/>
              </a:rPr>
              <a:t>KNN</a:t>
            </a:r>
            <a:endParaRPr lang="ko-KR" altLang="en-US" sz="2800" dirty="0">
              <a:solidFill>
                <a:schemeClr val="tx1"/>
              </a:solidFill>
              <a:latin typeface="HU담은고딕 140" pitchFamily="18" charset="-127"/>
              <a:ea typeface="HU담은고딕 1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256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Microsoft</ep:Company>
  <ep:Words>478</ep:Words>
  <ep:PresentationFormat>사용자 지정</ep:PresentationFormat>
  <ep:Paragraphs>164</ep:Paragraphs>
  <ep:Slides>16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ep:HeadingPairs>
  <ep:TitlesOfParts>
    <vt:vector size="17" baseType="lpstr">
      <vt:lpstr>Office 테마</vt:lpstr>
      <vt:lpstr>슬라이드 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2018-05-25T09:24:56.000</dcterms:created>
  <dc:creator>user</dc:creator>
  <cp:lastModifiedBy>heejeong</cp:lastModifiedBy>
  <dcterms:modified xsi:type="dcterms:W3CDTF">2022-01-23T12:47:00.252</dcterms:modified>
  <cp:revision>105</cp:revision>
  <dc:title>PowerPoint 프레젠테이션</dc:title>
  <cp:version>0906.0100.01</cp:version>
</cp:coreProperties>
</file>