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666" r:id="rId2"/>
    <p:sldId id="664" r:id="rId3"/>
    <p:sldId id="667" r:id="rId4"/>
    <p:sldId id="695" r:id="rId5"/>
    <p:sldId id="673" r:id="rId6"/>
    <p:sldId id="679" r:id="rId7"/>
    <p:sldId id="697" r:id="rId8"/>
    <p:sldId id="699" r:id="rId9"/>
    <p:sldId id="700" r:id="rId10"/>
    <p:sldId id="701" r:id="rId11"/>
    <p:sldId id="698" r:id="rId12"/>
    <p:sldId id="6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41719C"/>
    <a:srgbClr val="FBC392"/>
    <a:srgbClr val="5B9BD5"/>
    <a:srgbClr val="44546A"/>
    <a:srgbClr val="272727"/>
    <a:srgbClr val="303030"/>
    <a:srgbClr val="252525"/>
    <a:srgbClr val="FAB984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6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787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9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9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4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6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53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9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0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5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2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0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5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3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6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5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4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/>
          <p:cNvSpPr/>
          <p:nvPr/>
        </p:nvSpPr>
        <p:spPr>
          <a:xfrm>
            <a:off x="1513789" y="2901741"/>
            <a:ext cx="8795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smtClean="0">
                <a:solidFill>
                  <a:schemeClr val="bg1"/>
                </a:solidFill>
              </a:rPr>
              <a:t>스프링 기반 뉴스기사 관리 웹 서비스</a:t>
            </a:r>
            <a:endParaRPr lang="en-US" altLang="ko-KR" sz="3600" b="1" i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EE9225-D4AA-4B3D-87D2-B2184A8BBA0F}"/>
              </a:ext>
            </a:extLst>
          </p:cNvPr>
          <p:cNvSpPr txBox="1"/>
          <p:nvPr/>
        </p:nvSpPr>
        <p:spPr>
          <a:xfrm>
            <a:off x="5737429" y="415222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20220112 </a:t>
            </a:r>
            <a:r>
              <a:rPr lang="ko-KR" altLang="en-US" dirty="0" err="1" smtClean="0">
                <a:solidFill>
                  <a:schemeClr val="bg1"/>
                </a:solidFill>
              </a:rPr>
              <a:t>류희정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22EF5A-ECD6-4652-B023-84A46EE74B8F}"/>
              </a:ext>
            </a:extLst>
          </p:cNvPr>
          <p:cNvSpPr txBox="1"/>
          <p:nvPr/>
        </p:nvSpPr>
        <p:spPr>
          <a:xfrm>
            <a:off x="474561" y="578735"/>
            <a:ext cx="754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3.4 </a:t>
            </a:r>
            <a:r>
              <a:rPr lang="ko-KR" altLang="en-US" sz="3200" dirty="0" smtClean="0"/>
              <a:t>개발 결과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데이터베이스 확인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1" y="1821498"/>
            <a:ext cx="1073838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22EF5A-ECD6-4652-B023-84A46EE74B8F}"/>
              </a:ext>
            </a:extLst>
          </p:cNvPr>
          <p:cNvSpPr txBox="1"/>
          <p:nvPr/>
        </p:nvSpPr>
        <p:spPr>
          <a:xfrm>
            <a:off x="474561" y="578735"/>
            <a:ext cx="754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4. </a:t>
            </a:r>
            <a:r>
              <a:rPr lang="ko-KR" altLang="en-US" sz="3200" dirty="0" smtClean="0"/>
              <a:t>참고자료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74561" y="2789382"/>
            <a:ext cx="672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짧고 굵게 배우는 </a:t>
            </a:r>
            <a:r>
              <a:rPr lang="en-US" altLang="ko-KR" b="1" dirty="0"/>
              <a:t>JSP </a:t>
            </a:r>
            <a:r>
              <a:rPr lang="ko-KR" altLang="en-US" b="1" dirty="0"/>
              <a:t>웹 프로그래밍과 스프링 </a:t>
            </a:r>
            <a:r>
              <a:rPr lang="ko-KR" altLang="en-US" b="1" dirty="0" smtClean="0"/>
              <a:t>프레임워크 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3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D10B3E1-FEEA-40A5-A546-D64EFA622564}"/>
              </a:ext>
            </a:extLst>
          </p:cNvPr>
          <p:cNvSpPr txBox="1"/>
          <p:nvPr/>
        </p:nvSpPr>
        <p:spPr>
          <a:xfrm>
            <a:off x="4382290" y="2278689"/>
            <a:ext cx="7289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9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3124200" cy="6858000"/>
          </a:xfrm>
          <a:prstGeom prst="rect">
            <a:avLst/>
          </a:prstGeom>
          <a:gradFill flip="none" rotWithShape="1">
            <a:gsLst>
              <a:gs pos="7000">
                <a:srgbClr val="303030"/>
              </a:gs>
              <a:gs pos="8000">
                <a:srgbClr val="27272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4757" y="768057"/>
            <a:ext cx="1431802" cy="81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bg1"/>
                </a:solidFill>
              </a:rPr>
              <a:t>목  차</a:t>
            </a:r>
            <a:endParaRPr lang="en-US" altLang="ko-KR" sz="3600" b="1" i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80825-B143-4A85-B5C4-4CF3F3BD2A9B}"/>
              </a:ext>
            </a:extLst>
          </p:cNvPr>
          <p:cNvSpPr txBox="1"/>
          <p:nvPr/>
        </p:nvSpPr>
        <p:spPr>
          <a:xfrm>
            <a:off x="3909716" y="1905506"/>
            <a:ext cx="66713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 smtClean="0"/>
              <a:t> 프로젝트 </a:t>
            </a:r>
            <a:r>
              <a:rPr lang="ko-KR" altLang="en-US" sz="3200" dirty="0"/>
              <a:t>개요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 smtClean="0"/>
              <a:t> 개발 내용</a:t>
            </a:r>
            <a:endParaRPr lang="en-US" altLang="ko-KR" sz="3200" dirty="0" smtClean="0"/>
          </a:p>
          <a:p>
            <a:pPr marL="342900" indent="-342900">
              <a:buAutoNum type="arabicPeriod"/>
            </a:pP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 smtClean="0"/>
              <a:t> 개발 결과</a:t>
            </a:r>
            <a:endParaRPr lang="en-US" altLang="ko-KR" sz="3200" dirty="0" smtClean="0"/>
          </a:p>
          <a:p>
            <a:pPr marL="342900" indent="-342900">
              <a:buAutoNum type="arabicPeriod"/>
            </a:pPr>
            <a:endParaRPr lang="en-US" altLang="ko-KR" sz="3200" dirty="0" smtClean="0"/>
          </a:p>
          <a:p>
            <a:pPr marL="342900" indent="-342900">
              <a:buAutoNum type="arabicPeriod"/>
            </a:pPr>
            <a:r>
              <a:rPr lang="ko-KR" altLang="en-US" sz="3200" dirty="0" smtClean="0"/>
              <a:t> 참고 자료</a:t>
            </a:r>
            <a:endParaRPr lang="en-US" altLang="ko-KR" sz="3200" dirty="0" smtClean="0"/>
          </a:p>
          <a:p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581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22EF5A-ECD6-4652-B023-84A46EE74B8F}"/>
              </a:ext>
            </a:extLst>
          </p:cNvPr>
          <p:cNvSpPr txBox="1"/>
          <p:nvPr/>
        </p:nvSpPr>
        <p:spPr>
          <a:xfrm>
            <a:off x="555581" y="439839"/>
            <a:ext cx="3391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1. </a:t>
            </a:r>
            <a:r>
              <a:rPr lang="ko-KR" altLang="en-US" sz="3200" dirty="0" smtClean="0"/>
              <a:t>프로젝트 </a:t>
            </a:r>
            <a:r>
              <a:rPr lang="ko-KR" altLang="en-US" sz="3200" dirty="0"/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33C09-25D1-49AC-A3C2-69961DB476F9}"/>
              </a:ext>
            </a:extLst>
          </p:cNvPr>
          <p:cNvSpPr txBox="1"/>
          <p:nvPr/>
        </p:nvSpPr>
        <p:spPr>
          <a:xfrm>
            <a:off x="555581" y="2952623"/>
            <a:ext cx="105499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뉴스기사 관리 </a:t>
            </a:r>
            <a:r>
              <a:rPr lang="ko-KR" altLang="en-US" sz="2800" dirty="0" smtClean="0"/>
              <a:t>웹 서비스는 </a:t>
            </a:r>
            <a:r>
              <a:rPr lang="ko-KR" altLang="en-US" sz="2800" dirty="0"/>
              <a:t>인터넷 포털이나</a:t>
            </a:r>
            <a:r>
              <a:rPr lang="en-US" altLang="ko-KR" sz="2800" dirty="0"/>
              <a:t>, </a:t>
            </a:r>
            <a:r>
              <a:rPr lang="ko-KR" altLang="en-US" sz="2800" dirty="0"/>
              <a:t>신문사 등의 </a:t>
            </a:r>
            <a:r>
              <a:rPr lang="ko-KR" altLang="en-US" sz="2800" dirty="0" smtClean="0"/>
              <a:t>    뉴스를 제공하기 위한 </a:t>
            </a:r>
            <a:r>
              <a:rPr lang="ko-KR" altLang="en-US" sz="2800" dirty="0"/>
              <a:t>서비스입니다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news DB</a:t>
            </a:r>
            <a:r>
              <a:rPr lang="ko-KR" altLang="en-US" sz="2800" dirty="0" smtClean="0"/>
              <a:t>에 </a:t>
            </a:r>
            <a:r>
              <a:rPr lang="ko-KR" altLang="en-US" sz="2800" dirty="0"/>
              <a:t>새로운 뉴스를 등록</a:t>
            </a:r>
            <a:r>
              <a:rPr lang="en-US" altLang="ko-KR" sz="2800" dirty="0"/>
              <a:t>, </a:t>
            </a:r>
            <a:r>
              <a:rPr lang="ko-KR" altLang="en-US" sz="2800" dirty="0"/>
              <a:t>조회</a:t>
            </a:r>
            <a:r>
              <a:rPr lang="en-US" altLang="ko-KR" sz="2800" dirty="0"/>
              <a:t>, </a:t>
            </a:r>
            <a:r>
              <a:rPr lang="ko-KR" altLang="en-US" sz="2800" dirty="0"/>
              <a:t>삭제 </a:t>
            </a:r>
            <a:r>
              <a:rPr lang="ko-KR" altLang="en-US" sz="2800" dirty="0" smtClean="0"/>
              <a:t>서비스를 제공하며 </a:t>
            </a:r>
            <a:r>
              <a:rPr lang="ko-KR" altLang="en-US" sz="2800" dirty="0"/>
              <a:t>조작은 웹 화면을 통해 이용할 수 있습니다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3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22EF5A-ECD6-4652-B023-84A46EE74B8F}"/>
              </a:ext>
            </a:extLst>
          </p:cNvPr>
          <p:cNvSpPr txBox="1"/>
          <p:nvPr/>
        </p:nvSpPr>
        <p:spPr>
          <a:xfrm>
            <a:off x="555581" y="439839"/>
            <a:ext cx="4851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2.1 </a:t>
            </a:r>
            <a:r>
              <a:rPr lang="ko-KR" altLang="en-US" sz="3200" dirty="0" smtClean="0"/>
              <a:t>구현 시스템 설명</a:t>
            </a:r>
            <a:endParaRPr lang="ko-KR" altLang="en-US" sz="3200" dirty="0"/>
          </a:p>
        </p:txBody>
      </p:sp>
      <p:sp>
        <p:nvSpPr>
          <p:cNvPr id="4" name="타원 3"/>
          <p:cNvSpPr/>
          <p:nvPr/>
        </p:nvSpPr>
        <p:spPr>
          <a:xfrm>
            <a:off x="4794342" y="3297380"/>
            <a:ext cx="1789843" cy="1789843"/>
          </a:xfrm>
          <a:prstGeom prst="ellipse">
            <a:avLst/>
          </a:prstGeom>
          <a:solidFill>
            <a:srgbClr val="EAF8F7"/>
          </a:solidFill>
          <a:ln w="57150">
            <a:solidFill>
              <a:srgbClr val="5378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b="1" dirty="0" smtClean="0">
                <a:solidFill>
                  <a:srgbClr val="52787B"/>
                </a:solidFill>
              </a:rPr>
              <a:t>Controller</a:t>
            </a:r>
          </a:p>
          <a:p>
            <a:pPr algn="ctr"/>
            <a:endParaRPr lang="en-US" altLang="ko-KR" sz="1700" dirty="0" smtClean="0">
              <a:solidFill>
                <a:srgbClr val="52787B"/>
              </a:solidFill>
            </a:endParaRPr>
          </a:p>
          <a:p>
            <a:pPr algn="ctr"/>
            <a:r>
              <a:rPr lang="en-US" altLang="ko-KR" sz="1700" dirty="0" smtClean="0">
                <a:solidFill>
                  <a:srgbClr val="52787B"/>
                </a:solidFill>
              </a:rPr>
              <a:t>.java</a:t>
            </a:r>
            <a:endParaRPr lang="ko-KR" altLang="en-US" sz="1700" dirty="0">
              <a:solidFill>
                <a:srgbClr val="52787B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033103" y="3297380"/>
            <a:ext cx="1789843" cy="1789843"/>
          </a:xfrm>
          <a:prstGeom prst="ellipse">
            <a:avLst/>
          </a:prstGeom>
          <a:solidFill>
            <a:srgbClr val="FEEDEF"/>
          </a:solidFill>
          <a:ln w="57150">
            <a:solidFill>
              <a:srgbClr val="7A3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5343C"/>
                </a:solidFill>
              </a:rPr>
              <a:t>View</a:t>
            </a:r>
          </a:p>
          <a:p>
            <a:pPr algn="ctr"/>
            <a:endParaRPr lang="en-US" altLang="ko-KR" b="1" dirty="0">
              <a:solidFill>
                <a:srgbClr val="75343C"/>
              </a:solidFill>
            </a:endParaRPr>
          </a:p>
          <a:p>
            <a:pPr algn="ctr"/>
            <a:endParaRPr lang="en-US" altLang="ko-KR" b="1" dirty="0" smtClean="0">
              <a:solidFill>
                <a:srgbClr val="75343C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55581" y="3297380"/>
            <a:ext cx="1789843" cy="1789843"/>
          </a:xfrm>
          <a:prstGeom prst="ellipse">
            <a:avLst/>
          </a:prstGeom>
          <a:solidFill>
            <a:srgbClr val="FFF3DB"/>
          </a:solidFill>
          <a:ln w="57150">
            <a:solidFill>
              <a:srgbClr val="F5A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1A43D"/>
                </a:solidFill>
              </a:rPr>
              <a:t>Model</a:t>
            </a:r>
          </a:p>
          <a:p>
            <a:pPr algn="ctr"/>
            <a:r>
              <a:rPr lang="en-US" altLang="ko-KR" dirty="0" smtClean="0">
                <a:solidFill>
                  <a:srgbClr val="F1A43D"/>
                </a:solidFill>
              </a:rPr>
              <a:t>NewsDAO.java</a:t>
            </a:r>
            <a:endParaRPr lang="en-US" altLang="ko-KR" b="1" dirty="0">
              <a:solidFill>
                <a:srgbClr val="F1A43D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913722" y="4782422"/>
            <a:ext cx="1789843" cy="1789843"/>
          </a:xfrm>
          <a:prstGeom prst="ellipse">
            <a:avLst/>
          </a:prstGeom>
          <a:solidFill>
            <a:srgbClr val="E7E7E7"/>
          </a:solidFill>
          <a:ln w="57150">
            <a:solidFill>
              <a:srgbClr val="7676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928E8F"/>
                </a:solidFill>
              </a:rPr>
              <a:t>Client</a:t>
            </a:r>
            <a:endParaRPr lang="ko-KR" altLang="en-US" b="1" dirty="0">
              <a:solidFill>
                <a:srgbClr val="928E8F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949251" y="5184101"/>
            <a:ext cx="1241257" cy="1241257"/>
          </a:xfrm>
          <a:prstGeom prst="ellipse">
            <a:avLst/>
          </a:prstGeom>
          <a:solidFill>
            <a:srgbClr val="FFF3DB"/>
          </a:solidFill>
          <a:ln w="57150">
            <a:solidFill>
              <a:srgbClr val="F5A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1A43D"/>
                </a:solidFill>
              </a:rPr>
              <a:t>Model</a:t>
            </a:r>
          </a:p>
          <a:p>
            <a:pPr algn="ctr"/>
            <a:r>
              <a:rPr lang="en-US" altLang="ko-KR" dirty="0" smtClean="0">
                <a:solidFill>
                  <a:srgbClr val="F1A43D"/>
                </a:solidFill>
              </a:rPr>
              <a:t>News</a:t>
            </a:r>
          </a:p>
          <a:p>
            <a:pPr algn="ctr"/>
            <a:r>
              <a:rPr lang="en-US" altLang="ko-KR" dirty="0" smtClean="0">
                <a:solidFill>
                  <a:srgbClr val="F1A43D"/>
                </a:solidFill>
              </a:rPr>
              <a:t>.java</a:t>
            </a:r>
            <a:endParaRPr lang="ko-KR" altLang="en-US" dirty="0">
              <a:solidFill>
                <a:srgbClr val="F1A43D"/>
              </a:solidFill>
            </a:endParaRPr>
          </a:p>
        </p:txBody>
      </p:sp>
      <p:sp>
        <p:nvSpPr>
          <p:cNvPr id="11" name="순서도: 자기 디스크 10"/>
          <p:cNvSpPr/>
          <p:nvPr/>
        </p:nvSpPr>
        <p:spPr>
          <a:xfrm>
            <a:off x="646604" y="1165124"/>
            <a:ext cx="1607796" cy="134975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41719C"/>
                </a:solidFill>
              </a:rPr>
              <a:t>DB</a:t>
            </a:r>
          </a:p>
          <a:p>
            <a:pPr algn="ctr"/>
            <a:r>
              <a:rPr lang="en-US" altLang="ko-KR" dirty="0" smtClean="0">
                <a:solidFill>
                  <a:srgbClr val="41719C"/>
                </a:solidFill>
              </a:rPr>
              <a:t>news</a:t>
            </a:r>
            <a:endParaRPr lang="ko-KR" altLang="en-US" dirty="0">
              <a:solidFill>
                <a:srgbClr val="41719C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13540987">
            <a:off x="6434975" y="4647726"/>
            <a:ext cx="802841" cy="293371"/>
          </a:xfrm>
          <a:prstGeom prst="rightArrow">
            <a:avLst>
              <a:gd name="adj1" fmla="val 50000"/>
              <a:gd name="adj2" fmla="val 5544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2345421" y="4315713"/>
            <a:ext cx="2448919" cy="347928"/>
          </a:xfrm>
          <a:prstGeom prst="rightArrow">
            <a:avLst>
              <a:gd name="adj1" fmla="val 50000"/>
              <a:gd name="adj2" fmla="val 1066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2345421" y="3711125"/>
            <a:ext cx="2448919" cy="347928"/>
          </a:xfrm>
          <a:prstGeom prst="rightArrow">
            <a:avLst>
              <a:gd name="adj1" fmla="val 50000"/>
              <a:gd name="adj2" fmla="val 1066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6605653" y="3673021"/>
            <a:ext cx="2448919" cy="347928"/>
          </a:xfrm>
          <a:prstGeom prst="rightArrow">
            <a:avLst>
              <a:gd name="adj1" fmla="val 50000"/>
              <a:gd name="adj2" fmla="val 1066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6200000">
            <a:off x="760446" y="2749113"/>
            <a:ext cx="748605" cy="347928"/>
          </a:xfrm>
          <a:prstGeom prst="rightArrow">
            <a:avLst>
              <a:gd name="adj1" fmla="val 50000"/>
              <a:gd name="adj2" fmla="val 5351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5400000">
            <a:off x="1371953" y="2749114"/>
            <a:ext cx="748605" cy="347928"/>
          </a:xfrm>
          <a:prstGeom prst="rightArrow">
            <a:avLst>
              <a:gd name="adj1" fmla="val 50000"/>
              <a:gd name="adj2" fmla="val 5351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8201229">
            <a:off x="8561666" y="4934079"/>
            <a:ext cx="802841" cy="293371"/>
          </a:xfrm>
          <a:prstGeom prst="rightArrow">
            <a:avLst>
              <a:gd name="adj1" fmla="val 50000"/>
              <a:gd name="adj2" fmla="val 5544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586748" y="1873045"/>
            <a:ext cx="2635042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7026" y="4002717"/>
            <a:ext cx="186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52787B"/>
                </a:solidFill>
              </a:rPr>
              <a:t>NewsController</a:t>
            </a:r>
            <a:endParaRPr lang="en-US" altLang="ko-KR" dirty="0">
              <a:solidFill>
                <a:srgbClr val="52787B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26497" y="4002717"/>
            <a:ext cx="242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75343C"/>
                </a:solidFill>
              </a:rPr>
              <a:t>newsList.jsp</a:t>
            </a:r>
            <a:endParaRPr lang="en-US" altLang="ko-KR" dirty="0">
              <a:solidFill>
                <a:srgbClr val="75343C"/>
              </a:solidFill>
            </a:endParaRPr>
          </a:p>
          <a:p>
            <a:pPr algn="ctr"/>
            <a:r>
              <a:rPr lang="en-US" altLang="ko-KR" dirty="0" err="1">
                <a:solidFill>
                  <a:srgbClr val="75343C"/>
                </a:solidFill>
              </a:rPr>
              <a:t>newsView.jsp</a:t>
            </a:r>
            <a:endParaRPr lang="ko-KR" altLang="en-US" dirty="0">
              <a:solidFill>
                <a:srgbClr val="75343C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16200000">
            <a:off x="3296878" y="4722200"/>
            <a:ext cx="538930" cy="347928"/>
          </a:xfrm>
          <a:prstGeom prst="rightArrow">
            <a:avLst>
              <a:gd name="adj1" fmla="val 50000"/>
              <a:gd name="adj2" fmla="val 5351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2EF5A-ECD6-4652-B023-84A46EE74B8F}"/>
              </a:ext>
            </a:extLst>
          </p:cNvPr>
          <p:cNvSpPr txBox="1"/>
          <p:nvPr/>
        </p:nvSpPr>
        <p:spPr>
          <a:xfrm>
            <a:off x="555581" y="439839"/>
            <a:ext cx="3824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2.2 </a:t>
            </a:r>
            <a:r>
              <a:rPr lang="ko-KR" altLang="en-US" sz="3200" dirty="0" smtClean="0"/>
              <a:t>개발 환경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33C09-25D1-49AC-A3C2-69961DB476F9}"/>
              </a:ext>
            </a:extLst>
          </p:cNvPr>
          <p:cNvSpPr txBox="1"/>
          <p:nvPr/>
        </p:nvSpPr>
        <p:spPr>
          <a:xfrm>
            <a:off x="555581" y="2952623"/>
            <a:ext cx="1054995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700" dirty="0" smtClean="0"/>
              <a:t>개발 언어 </a:t>
            </a:r>
            <a:r>
              <a:rPr lang="en-US" altLang="ko-KR" sz="2700" dirty="0" smtClean="0"/>
              <a:t>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700" dirty="0" smtClean="0"/>
              <a:t>데이터베이스 </a:t>
            </a:r>
            <a:r>
              <a:rPr lang="en-US" altLang="ko-KR" sz="2700" dirty="0" smtClean="0"/>
              <a:t>: H2 </a:t>
            </a:r>
            <a:r>
              <a:rPr lang="en-US" altLang="ko-KR" sz="2700" dirty="0" err="1" smtClean="0"/>
              <a:t>DataBase</a:t>
            </a:r>
            <a:endParaRPr lang="en-US" altLang="ko-KR" sz="2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700" dirty="0" smtClean="0"/>
              <a:t>개발 도구 </a:t>
            </a:r>
            <a:r>
              <a:rPr lang="en-US" altLang="ko-KR" sz="2700" dirty="0" smtClean="0"/>
              <a:t>: Eclipse </a:t>
            </a:r>
            <a:r>
              <a:rPr lang="en-US" altLang="ko-KR" sz="2700" dirty="0"/>
              <a:t>IDE for Enterprise Java and Web </a:t>
            </a:r>
            <a:r>
              <a:rPr lang="en-US" altLang="ko-KR" sz="2700" dirty="0" smtClean="0"/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700" dirty="0" err="1" smtClean="0"/>
              <a:t>서블릿</a:t>
            </a:r>
            <a:r>
              <a:rPr lang="ko-KR" altLang="en-US" sz="2700" dirty="0" smtClean="0"/>
              <a:t> 컨테이너 </a:t>
            </a:r>
            <a:r>
              <a:rPr lang="en-US" altLang="ko-KR" sz="2700" dirty="0" smtClean="0"/>
              <a:t>: Apache Tomcat 9</a:t>
            </a:r>
            <a:endParaRPr lang="en-US" altLang="ko-KR" sz="2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06" y="589240"/>
            <a:ext cx="1080000" cy="1440000"/>
          </a:xfrm>
          <a:prstGeom prst="rect">
            <a:avLst/>
          </a:prstGeom>
        </p:spPr>
      </p:pic>
      <p:pic>
        <p:nvPicPr>
          <p:cNvPr id="1026" name="Picture 2" descr="Quarkus Tutorial: How to setup an H2 database + Enable H2 Console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54" y="589241"/>
            <a:ext cx="108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이클립스 아이콘을 작업 표시줄에 고정시키기 - 개발자스럽다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802" y="1456971"/>
            <a:ext cx="2435186" cy="57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Apache Tomcat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736" y="949240"/>
            <a:ext cx="152751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0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22EF5A-ECD6-4652-B023-84A46EE74B8F}"/>
              </a:ext>
            </a:extLst>
          </p:cNvPr>
          <p:cNvSpPr txBox="1"/>
          <p:nvPr/>
        </p:nvSpPr>
        <p:spPr>
          <a:xfrm>
            <a:off x="347240" y="393540"/>
            <a:ext cx="754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2.3 </a:t>
            </a:r>
            <a:r>
              <a:rPr lang="ko-KR" altLang="en-US" sz="3200" dirty="0" smtClean="0"/>
              <a:t>데이터베이스 설계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0" y="1463819"/>
            <a:ext cx="4045856" cy="42286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27747" y="1722167"/>
            <a:ext cx="52860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AID : </a:t>
            </a:r>
            <a:r>
              <a:rPr lang="ko-KR" altLang="en-US" sz="2800" dirty="0" smtClean="0"/>
              <a:t>번호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TITLE : </a:t>
            </a:r>
            <a:r>
              <a:rPr lang="ko-KR" altLang="en-US" sz="2800" dirty="0" smtClean="0"/>
              <a:t>뉴스 타이틀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IMG : </a:t>
            </a:r>
            <a:r>
              <a:rPr lang="ko-KR" altLang="en-US" sz="2800" dirty="0" smtClean="0"/>
              <a:t>이미지 저장 경로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DATE : </a:t>
            </a:r>
            <a:r>
              <a:rPr lang="ko-KR" altLang="en-US" sz="2800" dirty="0" smtClean="0"/>
              <a:t>등록 일시</a:t>
            </a:r>
            <a:endParaRPr lang="en-US" altLang="ko-K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CONTENT : </a:t>
            </a:r>
            <a:r>
              <a:rPr lang="ko-KR" altLang="en-US" sz="2800" dirty="0" smtClean="0"/>
              <a:t>뉴스 내용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0761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22EF5A-ECD6-4652-B023-84A46EE74B8F}"/>
              </a:ext>
            </a:extLst>
          </p:cNvPr>
          <p:cNvSpPr txBox="1"/>
          <p:nvPr/>
        </p:nvSpPr>
        <p:spPr>
          <a:xfrm>
            <a:off x="474561" y="578735"/>
            <a:ext cx="754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3.1 </a:t>
            </a:r>
            <a:r>
              <a:rPr lang="ko-KR" altLang="en-US" sz="3200" dirty="0" smtClean="0"/>
              <a:t>개발 결과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등록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1" y="1386347"/>
            <a:ext cx="4447413" cy="4822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37" y="1385070"/>
            <a:ext cx="4667046" cy="48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오른쪽 화살표 3"/>
          <p:cNvSpPr/>
          <p:nvPr/>
        </p:nvSpPr>
        <p:spPr>
          <a:xfrm>
            <a:off x="5078155" y="3326015"/>
            <a:ext cx="1219200" cy="471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 rot="13508603">
            <a:off x="683490" y="5237016"/>
            <a:ext cx="692728" cy="314037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22EF5A-ECD6-4652-B023-84A46EE74B8F}"/>
              </a:ext>
            </a:extLst>
          </p:cNvPr>
          <p:cNvSpPr txBox="1"/>
          <p:nvPr/>
        </p:nvSpPr>
        <p:spPr>
          <a:xfrm>
            <a:off x="474561" y="578735"/>
            <a:ext cx="754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3.2 </a:t>
            </a:r>
            <a:r>
              <a:rPr lang="ko-KR" altLang="en-US" sz="3200" dirty="0" smtClean="0"/>
              <a:t>개발 결과</a:t>
            </a:r>
            <a:r>
              <a:rPr lang="en-US" altLang="ko-KR" sz="3200" dirty="0" smtClean="0"/>
              <a:t>(</a:t>
            </a:r>
            <a:r>
              <a:rPr lang="ko-KR" altLang="en-US" sz="3200" dirty="0"/>
              <a:t>세부 내용 조회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37" y="1385070"/>
            <a:ext cx="4667046" cy="48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오른쪽 화살표 3"/>
          <p:cNvSpPr/>
          <p:nvPr/>
        </p:nvSpPr>
        <p:spPr>
          <a:xfrm>
            <a:off x="5078155" y="3326015"/>
            <a:ext cx="1219200" cy="471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41" y="1385070"/>
            <a:ext cx="4461632" cy="48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왼쪽 화살표 12"/>
          <p:cNvSpPr/>
          <p:nvPr/>
        </p:nvSpPr>
        <p:spPr>
          <a:xfrm rot="13508603">
            <a:off x="591128" y="4470398"/>
            <a:ext cx="692728" cy="314037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22EF5A-ECD6-4652-B023-84A46EE74B8F}"/>
              </a:ext>
            </a:extLst>
          </p:cNvPr>
          <p:cNvSpPr txBox="1"/>
          <p:nvPr/>
        </p:nvSpPr>
        <p:spPr>
          <a:xfrm>
            <a:off x="474561" y="578735"/>
            <a:ext cx="754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3.3 </a:t>
            </a:r>
            <a:r>
              <a:rPr lang="ko-KR" altLang="en-US" sz="3200" dirty="0" smtClean="0"/>
              <a:t>개발 결과</a:t>
            </a:r>
            <a:r>
              <a:rPr lang="en-US" altLang="ko-KR" sz="3200" dirty="0" smtClean="0"/>
              <a:t>(</a:t>
            </a:r>
            <a:r>
              <a:rPr lang="ko-KR" altLang="en-US" sz="3200" dirty="0"/>
              <a:t>세부 내용 조회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1" y="1385070"/>
            <a:ext cx="4426898" cy="48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오른쪽 화살표 3"/>
          <p:cNvSpPr/>
          <p:nvPr/>
        </p:nvSpPr>
        <p:spPr>
          <a:xfrm>
            <a:off x="5078155" y="3326015"/>
            <a:ext cx="1219200" cy="471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 rot="19247018">
            <a:off x="3990112" y="2267772"/>
            <a:ext cx="692728" cy="314037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51" y="1385070"/>
            <a:ext cx="4462043" cy="48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9850</TotalTime>
  <Words>176</Words>
  <Application>Microsoft Office PowerPoint</Application>
  <PresentationFormat>와이드스크린</PresentationFormat>
  <Paragraphs>63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Volperyu</cp:lastModifiedBy>
  <cp:revision>737</cp:revision>
  <dcterms:created xsi:type="dcterms:W3CDTF">2018-08-02T07:05:36Z</dcterms:created>
  <dcterms:modified xsi:type="dcterms:W3CDTF">2022-01-14T04:27:45Z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