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2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4FC6-E3B8-460F-B1E9-A3802005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B436D-2D4D-4E07-AF4B-D9644DA7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5E39-D890-4C0F-AD28-F5C5880F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002B1-3B56-4030-9066-4ACFEB2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DB00-4F01-4487-A36A-0A579916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45B6F-F532-480D-AFF5-4D863167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DF11A-0C75-430D-A616-70763F99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0A1B-406E-4584-898D-3CE4A7E6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0CEA5-FC60-4F16-81B4-CB79113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ED32A-1029-4E99-932C-4C07C24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1E95B-5E7E-4EE8-8A35-CA2CB5564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15564-D195-49DF-BE18-33205E60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3D12B-AC1B-404C-8F5E-883E827F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F808D-DC66-46D8-94ED-57A0997D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FE652-FE68-4511-B5D9-171EEC89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2EA6-81D2-4963-A08E-C078430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23E9A-C664-4E1F-B11B-9B7363C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DEF60-0057-42B3-824C-C768504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D6E3F-6130-4903-AD61-E001A83E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B0B88-EBA6-492C-8D08-2EE45C2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AC913-F167-45B9-8BDA-AEEDFAC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80496-910E-4384-9D07-087E35FF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8497D-0DBD-4F19-93A5-545ECD52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F9FEC-2437-42DA-BE19-536F3FF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9CEF7-40E8-407E-B76C-3E664C9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6906-0BE6-4F4B-A739-BDD2652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94733-C519-4FD9-A64F-80A88834F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307E0-3D74-445D-97C0-7EB74F43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73A4C-D4C6-45F4-B8A6-6C0484C5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553E2-2442-4A1C-92E3-6DA1609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9483-5467-4E76-93E6-02665A4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4A6B-0A41-4809-BC1F-199B58B3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D74F6-183B-487B-B434-5C37A703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30C2A-9FC0-4AC2-A638-9FACD0D2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6D8D6A-B5E5-4061-A916-E3491DB3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84BAB-D2D1-429E-8F19-2B23BEEB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90ADA-4AD1-4975-A4A1-74FF6F5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21265-01A8-486A-BF84-289154B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2F63A-FD9E-4B15-95CD-A26CA27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E5F4-0252-4057-BD20-0FA1BAD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5DDA74-F6B1-44A4-8558-58603BAC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68E036-5DD7-4467-AF5F-67A878BB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F3B3B-3F79-48FC-9EBF-E29A850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876C3-0E6F-40CA-AD74-0FDD495B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86D5A-4567-40C2-9225-B1DB3170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3CC0-C276-4528-8B97-CD6FC90B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2CF3-AD2D-4EB8-AB84-D07381A8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32AC3-0A9E-4286-8709-0D0413B3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96304-DF64-4389-9ADB-049BA472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070DB-47F8-494E-98EA-B3B23F0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F9DA1-5760-45FA-A81B-A5A8142F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DF59D-BB75-474B-92BD-F48D8976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8227-271D-4D55-B3A8-817A788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31EFDB-DA53-4495-95BD-372B0AC30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BA97-D470-4840-8B30-56DF4409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B31DB-B463-43D3-81AD-6486217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0F273-69B2-457C-ABCA-71467AC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156D8-6424-4451-A82B-4E5C2E1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BB080-22FE-48EC-8E3E-04BF4A93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A4B03-4A15-46BC-91F4-77213C0E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E1401-9DB4-42C4-91B6-F5D4B0C28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F3B2-E9F3-43F0-A0E8-DD36C327F32A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9F27E-3E80-49EC-B3D1-2D395BF66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8511C-8A85-406E-AC36-E59C8A2A4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43E308-C38F-46F6-A7B3-1983D58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389" y="25998"/>
            <a:ext cx="2438611" cy="49534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D7E93A8-A0F9-4224-900D-8BD34885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776674"/>
            <a:ext cx="9753600" cy="879605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인공 신경망 소개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B19C885-A535-49D4-A078-3A6CFF5E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94" y="3032007"/>
            <a:ext cx="9144000" cy="879605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Hands-On Machine Learning Part2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&amp; Deep Learning from Scratch 3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E72CBB0D-B1C5-41E0-8C5B-E7189C8A2A7E}"/>
              </a:ext>
            </a:extLst>
          </p:cNvPr>
          <p:cNvSpPr txBox="1">
            <a:spLocks/>
          </p:cNvSpPr>
          <p:nvPr/>
        </p:nvSpPr>
        <p:spPr>
          <a:xfrm>
            <a:off x="1523894" y="4806209"/>
            <a:ext cx="9144000" cy="104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TAVE Research DL001</a:t>
            </a:r>
          </a:p>
          <a:p>
            <a:r>
              <a:rPr lang="en-US" altLang="ko-KR" dirty="0" err="1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Heeji</a:t>
            </a:r>
            <a:r>
              <a:rPr lang="en-US" altLang="ko-KR" dirty="0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Won</a:t>
            </a:r>
            <a:endParaRPr lang="ko-KR" altLang="en-US" dirty="0">
              <a:solidFill>
                <a:schemeClr val="accent1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8A8D61FA-BD17-4551-BF2F-CB510A169C16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구현하기 </a:t>
            </a:r>
            <a:r>
              <a:rPr lang="en-US" altLang="ko-KR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– </a:t>
            </a:r>
            <a:r>
              <a:rPr lang="ko-KR" altLang="en-US" sz="33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시퀀셜</a:t>
            </a:r>
            <a:r>
              <a:rPr lang="ko-KR" altLang="en-US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API</a:t>
            </a:r>
            <a:r>
              <a:rPr lang="ko-KR" altLang="en-US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로 모델 만들기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76ED-9865-4CAD-8A6D-19A64E6268E2}"/>
              </a:ext>
            </a:extLst>
          </p:cNvPr>
          <p:cNvSpPr txBox="1"/>
          <p:nvPr/>
        </p:nvSpPr>
        <p:spPr>
          <a:xfrm>
            <a:off x="324362" y="1427471"/>
            <a:ext cx="1898277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 만들기</a:t>
            </a: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DB8ED-9103-43FD-9722-2EEDC743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7" y="2030112"/>
            <a:ext cx="5039193" cy="967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B532B-2D83-4DD8-B4F4-5D336046039E}"/>
              </a:ext>
            </a:extLst>
          </p:cNvPr>
          <p:cNvSpPr txBox="1"/>
          <p:nvPr/>
        </p:nvSpPr>
        <p:spPr>
          <a:xfrm>
            <a:off x="6321982" y="3121224"/>
            <a:ext cx="5671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클래스가 배타적이므로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sparse_categorical_crossentropy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if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클래스별 확률을 가지고 있다면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원핫벡터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categorical_crossentropy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손실 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if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이진분류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</a:p>
          <a:p>
            <a:pPr lvl="1"/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softmax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-&gt; sigmoid,</a:t>
            </a:r>
          </a:p>
          <a:p>
            <a:pPr lvl="1"/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binary_crossentropy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손실 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lvl="1"/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for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회귀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mean_squared_error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손실 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75DF2E-7B17-4725-8E6B-66F0FA98721B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C7CAA9-2BB5-4841-B462-801C6254C2F9}"/>
              </a:ext>
            </a:extLst>
          </p:cNvPr>
          <p:cNvSpPr txBox="1"/>
          <p:nvPr/>
        </p:nvSpPr>
        <p:spPr>
          <a:xfrm>
            <a:off x="6416166" y="1270888"/>
            <a:ext cx="2826415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 확인 및 컴파일</a:t>
            </a: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7E5C5B-C6D0-413B-BA61-85EB9660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66" y="1855500"/>
            <a:ext cx="3425746" cy="4686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4A6175-545E-43D8-865B-DE8E29C6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66" y="2410846"/>
            <a:ext cx="4458086" cy="5867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6370FE-7DB4-48B4-9C1D-901EF2C76B3B}"/>
              </a:ext>
            </a:extLst>
          </p:cNvPr>
          <p:cNvSpPr txBox="1"/>
          <p:nvPr/>
        </p:nvSpPr>
        <p:spPr>
          <a:xfrm>
            <a:off x="198739" y="3201753"/>
            <a:ext cx="58219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Flatten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층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입력 이미지를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1D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배열로 변환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파라미터를 가지지 않음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keras.layers.InputLayer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로도 가능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다음은 뉴런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300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100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개를 가진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Dense </a:t>
            </a:r>
            <a:r>
              <a:rPr lang="ko-KR" altLang="en-US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은닉층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마지막으로 뉴런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10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개를 가진 </a:t>
            </a:r>
            <a:r>
              <a:rPr lang="ko-KR" altLang="en-US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출력층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배타적인 클래스이므로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softmax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사용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ko-KR" altLang="en-US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74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8A8D61FA-BD17-4551-BF2F-CB510A169C16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구현하기 </a:t>
            </a:r>
            <a:r>
              <a:rPr lang="en-US" altLang="ko-KR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– </a:t>
            </a:r>
            <a:r>
              <a:rPr lang="ko-KR" altLang="en-US" sz="33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시퀀셜</a:t>
            </a:r>
            <a:r>
              <a:rPr lang="ko-KR" altLang="en-US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API</a:t>
            </a:r>
            <a:r>
              <a:rPr lang="ko-KR" altLang="en-US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로 모델 만들기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76ED-9865-4CAD-8A6D-19A64E6268E2}"/>
              </a:ext>
            </a:extLst>
          </p:cNvPr>
          <p:cNvSpPr txBox="1"/>
          <p:nvPr/>
        </p:nvSpPr>
        <p:spPr>
          <a:xfrm>
            <a:off x="292969" y="1564558"/>
            <a:ext cx="186301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1. </a:t>
            </a:r>
            <a:r>
              <a:rPr lang="ko-KR" altLang="en-US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 만들기</a:t>
            </a: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DB8ED-9103-43FD-9722-2EEDC743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4" y="2167199"/>
            <a:ext cx="5039193" cy="967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B532B-2D83-4DD8-B4F4-5D336046039E}"/>
              </a:ext>
            </a:extLst>
          </p:cNvPr>
          <p:cNvSpPr txBox="1"/>
          <p:nvPr/>
        </p:nvSpPr>
        <p:spPr>
          <a:xfrm>
            <a:off x="6139935" y="3288545"/>
            <a:ext cx="5671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클래스가 배타적이므로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sparse_categorical_crossentropy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sz="1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if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클래스별 확률을 가지고 있다면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원핫벡터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categorical_crossentropy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손실 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sz="1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if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이진분류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</a:p>
          <a:p>
            <a:pPr lvl="1"/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softmax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-&gt; sigmoid,</a:t>
            </a:r>
          </a:p>
          <a:p>
            <a:pPr lvl="1"/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binary_crossentropy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손실 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lvl="1"/>
            <a:endParaRPr lang="en-US" altLang="ko-KR" sz="1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for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회귀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mean_squared_error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손실 사용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7CAA9-2BB5-4841-B462-801C6254C2F9}"/>
              </a:ext>
            </a:extLst>
          </p:cNvPr>
          <p:cNvSpPr txBox="1"/>
          <p:nvPr/>
        </p:nvSpPr>
        <p:spPr>
          <a:xfrm>
            <a:off x="6234120" y="1555974"/>
            <a:ext cx="281359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2. </a:t>
            </a:r>
            <a:r>
              <a:rPr lang="ko-KR" altLang="en-US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 확인 및 컴파일</a:t>
            </a: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7E5C5B-C6D0-413B-BA61-85EB9660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20" y="2140586"/>
            <a:ext cx="3425746" cy="4686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4A6175-545E-43D8-865B-DE8E29C6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20" y="2650962"/>
            <a:ext cx="4458086" cy="5867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6370FE-7DB4-48B4-9C1D-901EF2C76B3B}"/>
              </a:ext>
            </a:extLst>
          </p:cNvPr>
          <p:cNvSpPr txBox="1"/>
          <p:nvPr/>
        </p:nvSpPr>
        <p:spPr>
          <a:xfrm>
            <a:off x="167346" y="3338840"/>
            <a:ext cx="58219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Flatten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층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입력 이미지를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1D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배열로 변환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파라미터를 가지지 않음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keras.layers.InputLayer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로도 가능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endParaRPr lang="en-US" altLang="ko-KR" sz="1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다음은 뉴런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300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100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개를 가진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Dense </a:t>
            </a:r>
            <a:r>
              <a:rPr lang="ko-KR" altLang="en-US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은닉층</a:t>
            </a:r>
            <a:endParaRPr lang="en-US" altLang="ko-KR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sz="1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마지막으로 뉴런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10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개를 가진 </a:t>
            </a:r>
            <a:r>
              <a:rPr lang="ko-KR" altLang="en-US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출력층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배타적인 클래스이므로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softmax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사용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ko-KR" altLang="en-US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701449A-2B24-4F0A-94A9-7E841F0E3FB6}"/>
              </a:ext>
            </a:extLst>
          </p:cNvPr>
          <p:cNvCxnSpPr/>
          <p:nvPr/>
        </p:nvCxnSpPr>
        <p:spPr>
          <a:xfrm>
            <a:off x="598928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4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8A8D61FA-BD17-4551-BF2F-CB510A169C16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구현하기 </a:t>
            </a:r>
            <a:r>
              <a:rPr lang="en-US" altLang="ko-KR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– </a:t>
            </a:r>
            <a:r>
              <a:rPr lang="ko-KR" altLang="en-US" sz="33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시퀀셜</a:t>
            </a:r>
            <a:r>
              <a:rPr lang="ko-KR" altLang="en-US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API</a:t>
            </a:r>
            <a:r>
              <a:rPr lang="ko-KR" altLang="en-US" sz="33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로 모델 만들기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86F62-B2FD-4789-A44D-F90996B1F704}"/>
              </a:ext>
            </a:extLst>
          </p:cNvPr>
          <p:cNvSpPr txBox="1"/>
          <p:nvPr/>
        </p:nvSpPr>
        <p:spPr>
          <a:xfrm>
            <a:off x="290448" y="1559442"/>
            <a:ext cx="250902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3. </a:t>
            </a:r>
            <a:r>
              <a:rPr lang="ko-KR" altLang="en-US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 훈련과 평가</a:t>
            </a: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2D8AA-5269-451D-8450-29E7AF3733A8}"/>
              </a:ext>
            </a:extLst>
          </p:cNvPr>
          <p:cNvSpPr txBox="1"/>
          <p:nvPr/>
        </p:nvSpPr>
        <p:spPr>
          <a:xfrm>
            <a:off x="208062" y="3333918"/>
            <a:ext cx="56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if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클래스가 불균형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class_weight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매개변수 지정하는게 좋음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적게 등장하는 클래스는 높은 가중치를 많이 등장하는 클래스는 낮은 가중치를 부여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if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샘플별로 가중치를 부여하고 싶다면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sample_weight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매개변수 지정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class_weight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와 </a:t>
            </a:r>
            <a:r>
              <a:rPr lang="en-US" altLang="ko-KR" sz="16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sample_weight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를 곱하여 사용됨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ko-KR" altLang="en-US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F59A34-52CC-490C-8E71-253DD6F1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4" y="2711627"/>
            <a:ext cx="2484335" cy="4419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9432D6-0FAB-406E-B6C3-0F4966F1AFEF}"/>
              </a:ext>
            </a:extLst>
          </p:cNvPr>
          <p:cNvSpPr txBox="1"/>
          <p:nvPr/>
        </p:nvSpPr>
        <p:spPr>
          <a:xfrm>
            <a:off x="6343192" y="1554877"/>
            <a:ext cx="3423179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4. </a:t>
            </a:r>
            <a:r>
              <a:rPr lang="ko-KR" altLang="en-US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파라미터 튜닝하기</a:t>
            </a: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BCD6EB-06C0-4C86-93B9-35C84724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39" y="2213681"/>
            <a:ext cx="5608806" cy="22404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41D9B7-91A1-4628-BC8A-F7603592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25" y="4528312"/>
            <a:ext cx="5685013" cy="10135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47D2F8C-A368-4E3C-92AE-43C85523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34" y="2213681"/>
            <a:ext cx="5486875" cy="480102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C26271-055E-4092-9AC5-6C4C174E4E6B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3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604E-0D1F-4E10-9CDF-443B4A83BFC7}"/>
              </a:ext>
            </a:extLst>
          </p:cNvPr>
          <p:cNvSpPr txBox="1">
            <a:spLocks/>
          </p:cNvSpPr>
          <p:nvPr/>
        </p:nvSpPr>
        <p:spPr>
          <a:xfrm>
            <a:off x="4830433" y="3127679"/>
            <a:ext cx="2531133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Thank you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82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B99A2B-D2D7-4CEF-9F8D-6390091B28A4}"/>
              </a:ext>
            </a:extLst>
          </p:cNvPr>
          <p:cNvSpPr txBox="1">
            <a:spLocks/>
          </p:cNvSpPr>
          <p:nvPr/>
        </p:nvSpPr>
        <p:spPr>
          <a:xfrm>
            <a:off x="1725877" y="2041782"/>
            <a:ext cx="4370123" cy="3354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endParaRPr lang="en-US" altLang="ko-KR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다층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endParaRPr lang="en-US" altLang="ko-KR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구현하기</a:t>
            </a:r>
            <a:endParaRPr lang="en-US" altLang="ko-KR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10000"/>
              </a:lnSpc>
            </a:pP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9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1026" name="Picture 2" descr="step(wT x) &#10;w &#10;XI &#10;w &#10;w ">
            <a:extLst>
              <a:ext uri="{FF2B5EF4-FFF2-40B4-BE49-F238E27FC236}">
                <a16:creationId xmlns:a16="http://schemas.microsoft.com/office/drawing/2014/main" id="{826FB2D7-10DB-454E-9CF8-A4EB3614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2" y="2333806"/>
            <a:ext cx="6783852" cy="25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시스템 생성 대체 텍스트:&#10;식 10•1 1더섭트훋c|시 일반적으로 시용하Z 계단 합수(임렛랐들 0으로 가정) &#10;heaviside(z) = &#10;2 &lt;0일띠 &#10;: 20일 뗘 &#10;sgn(z)- 0 &#10;+1 &#10;二&lt;0일때 &#10;:=0일때 &#10;: &gt;0일뗘 ">
            <a:extLst>
              <a:ext uri="{FF2B5EF4-FFF2-40B4-BE49-F238E27FC236}">
                <a16:creationId xmlns:a16="http://schemas.microsoft.com/office/drawing/2014/main" id="{08AC0067-2503-4BF6-B8DB-9BB563651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18" y="5248718"/>
            <a:ext cx="7026976" cy="118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27089" y="959430"/>
            <a:ext cx="7319953" cy="1148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기본 구조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</a:t>
            </a: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TLU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(threshold logic unit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또는 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LTU)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이라는 인공 뉴런을 기반으로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C20F9-FAA5-418F-967F-FAE9AFF980E8}"/>
              </a:ext>
            </a:extLst>
          </p:cNvPr>
          <p:cNvSpPr txBox="1"/>
          <p:nvPr/>
        </p:nvSpPr>
        <p:spPr>
          <a:xfrm>
            <a:off x="7442355" y="3455739"/>
            <a:ext cx="3635932" cy="146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"TLU</a:t>
            </a:r>
            <a:r>
              <a:rPr lang="ko-KR" altLang="en-US" sz="2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를 훈련한다는 것은</a:t>
            </a:r>
            <a:endParaRPr lang="en-US" altLang="ko-KR" sz="24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최적의 가중치를 찾는다는 것</a:t>
            </a:r>
            <a:r>
              <a:rPr lang="en-US" altLang="ko-KR" sz="2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"</a:t>
            </a:r>
            <a:endParaRPr lang="ko-KR" altLang="en-US" sz="24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92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27089" y="984295"/>
            <a:ext cx="3778599" cy="661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예시 </a:t>
            </a:r>
            <a:r>
              <a:rPr lang="en-US" altLang="ko-KR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– </a:t>
            </a: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다중 출력 분류기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2050" name="Picture 2" descr="시스템 생성 대체 텍스트:&#10;|향장 을 *력) &#10;|입리을 통기) ">
            <a:extLst>
              <a:ext uri="{FF2B5EF4-FFF2-40B4-BE49-F238E27FC236}">
                <a16:creationId xmlns:a16="http://schemas.microsoft.com/office/drawing/2014/main" id="{31FAC11F-F0D6-4B07-87B4-5777B96E0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6099" b="2964"/>
          <a:stretch/>
        </p:blipFill>
        <p:spPr bwMode="auto">
          <a:xfrm>
            <a:off x="627089" y="1711613"/>
            <a:ext cx="5290613" cy="31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386961-B118-47F0-8831-5A82199F618D}"/>
              </a:ext>
            </a:extLst>
          </p:cNvPr>
          <p:cNvSpPr txBox="1"/>
          <p:nvPr/>
        </p:nvSpPr>
        <p:spPr>
          <a:xfrm>
            <a:off x="806971" y="5187510"/>
            <a:ext cx="5110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* </a:t>
            </a:r>
            <a:r>
              <a:rPr lang="ko-KR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층의</a:t>
            </a:r>
            <a:r>
              <a:rPr lang="en-US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모든</a:t>
            </a:r>
            <a:r>
              <a:rPr lang="en-US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뉴런들이</a:t>
            </a:r>
            <a:r>
              <a:rPr lang="en-US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연결되어</a:t>
            </a:r>
            <a:r>
              <a:rPr lang="en-US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있으므로</a:t>
            </a:r>
            <a:r>
              <a:rPr lang="en-US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완전</a:t>
            </a:r>
            <a:r>
              <a:rPr lang="en-US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연결</a:t>
            </a:r>
            <a:r>
              <a:rPr lang="en-US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층</a:t>
            </a:r>
            <a:r>
              <a:rPr lang="en-US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(fully connected layer) </a:t>
            </a:r>
            <a:r>
              <a:rPr lang="ko-KR" altLang="ko-KR" sz="20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또는</a:t>
            </a:r>
            <a:r>
              <a:rPr lang="en-US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밀집</a:t>
            </a:r>
            <a:r>
              <a:rPr lang="en-US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층</a:t>
            </a:r>
            <a:r>
              <a:rPr lang="en-US" altLang="ko-KR" sz="20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(dense layer)</a:t>
            </a:r>
            <a:endParaRPr lang="ko-KR" altLang="en-US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E9E77-B1FB-4149-A95E-7307E2E2ADC7}"/>
              </a:ext>
            </a:extLst>
          </p:cNvPr>
          <p:cNvSpPr txBox="1"/>
          <p:nvPr/>
        </p:nvSpPr>
        <p:spPr>
          <a:xfrm>
            <a:off x="6441200" y="978322"/>
            <a:ext cx="1826141" cy="66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 계산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E43DD-533E-4CA6-86DC-82611975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98" y="1711613"/>
            <a:ext cx="2583404" cy="50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97CDD8-DFBB-45F3-94A8-F6E085797319}"/>
                  </a:ext>
                </a:extLst>
              </p:cNvPr>
              <p:cNvSpPr txBox="1"/>
              <p:nvPr/>
            </p:nvSpPr>
            <p:spPr>
              <a:xfrm>
                <a:off x="6649315" y="2299976"/>
                <a:ext cx="50442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W : </a:t>
                </a:r>
                <a:r>
                  <a:rPr lang="ko-KR" altLang="en-US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가중치 행렬</a:t>
                </a:r>
                <a:r>
                  <a:rPr lang="en-US" altLang="ko-KR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. </a:t>
                </a:r>
                <a:r>
                  <a:rPr lang="ko-KR" altLang="en-US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열은 각각 입력 뉴런과 출력 뉴런에 해당</a:t>
                </a:r>
                <a:endParaRPr lang="en-US" altLang="ko-KR" dirty="0">
                  <a:effectLst/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b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: 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편향 벡터</a:t>
                </a:r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: 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활성화 함수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(activation function)</a:t>
                </a:r>
                <a:endParaRPr lang="ko-KR" altLang="en-US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97CDD8-DFBB-45F3-94A8-F6E085797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15" y="2299976"/>
                <a:ext cx="5044240" cy="1200329"/>
              </a:xfrm>
              <a:prstGeom prst="rect">
                <a:avLst/>
              </a:prstGeom>
              <a:blipFill>
                <a:blip r:embed="rId4"/>
                <a:stretch>
                  <a:fillRect l="-967" t="-2030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EB31F42-D8D3-4384-B51D-C42F66FF9B7A}"/>
              </a:ext>
            </a:extLst>
          </p:cNvPr>
          <p:cNvSpPr txBox="1"/>
          <p:nvPr/>
        </p:nvSpPr>
        <p:spPr>
          <a:xfrm>
            <a:off x="6441200" y="3949928"/>
            <a:ext cx="2730235" cy="66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퍼센트론의 학습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295B43-C6F2-4BA7-9653-142FE23F6161}"/>
              </a:ext>
            </a:extLst>
          </p:cNvPr>
          <p:cNvCxnSpPr/>
          <p:nvPr/>
        </p:nvCxnSpPr>
        <p:spPr>
          <a:xfrm>
            <a:off x="6096000" y="978322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시스템 생성 대체 텍스트:&#10;+4(y广디지 ">
            <a:extLst>
              <a:ext uri="{FF2B5EF4-FFF2-40B4-BE49-F238E27FC236}">
                <a16:creationId xmlns:a16="http://schemas.microsoft.com/office/drawing/2014/main" id="{6C083DE2-D45E-4D4A-B7FE-56F59718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98" y="4584904"/>
            <a:ext cx="3519808" cy="6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6ED0E-9233-458B-A26B-333C0B937C85}"/>
                  </a:ext>
                </a:extLst>
              </p:cNvPr>
              <p:cNvSpPr txBox="1"/>
              <p:nvPr/>
            </p:nvSpPr>
            <p:spPr>
              <a:xfrm>
                <a:off x="6649315" y="5251561"/>
                <a:ext cx="5316501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: </a:t>
                </a:r>
                <a:r>
                  <a:rPr lang="en-US" altLang="ko-KR" dirty="0" err="1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i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번째 입력 뉴런과 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j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번째 출력 뉴런 사이의 가중치</a:t>
                </a:r>
              </a:p>
              <a:p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- η : </a:t>
                </a:r>
                <a:r>
                  <a:rPr lang="ko-KR" altLang="en-US" dirty="0" err="1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학습률</a:t>
                </a:r>
                <a:endParaRPr lang="ko-KR" altLang="en-US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6ED0E-9233-458B-A26B-333C0B93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15" y="5251561"/>
                <a:ext cx="5316501" cy="668645"/>
              </a:xfrm>
              <a:prstGeom prst="rect">
                <a:avLst/>
              </a:prstGeom>
              <a:blipFill>
                <a:blip r:embed="rId6"/>
                <a:stretch>
                  <a:fillRect l="-1032" t="-3636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다층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(MLP, multi-layer</a:t>
            </a:r>
            <a:r>
              <a:rPr lang="ko-KR" altLang="en-US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perceptron)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27089" y="984295"/>
            <a:ext cx="1826141" cy="66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기본 구조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5D81F1-DDE4-41CE-A615-E8DA30F79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1" r="21404" b="2963"/>
          <a:stretch/>
        </p:blipFill>
        <p:spPr>
          <a:xfrm>
            <a:off x="747076" y="2243264"/>
            <a:ext cx="4901783" cy="3435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F34DF-9ED8-4885-A685-B50AA6F7DBE5}"/>
              </a:ext>
            </a:extLst>
          </p:cNvPr>
          <p:cNvSpPr txBox="1"/>
          <p:nvPr/>
        </p:nvSpPr>
        <p:spPr>
          <a:xfrm>
            <a:off x="6096000" y="1878147"/>
            <a:ext cx="5201424" cy="36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입력층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하나 이상의 </a:t>
            </a:r>
            <a:r>
              <a:rPr lang="ko-KR" altLang="en-US" sz="20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은닉층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출력층으로 구성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심층 신경망</a:t>
            </a: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(DNN, deep neural network) 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은닉층을 쌓아 올린 인공신경망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한 방향으로만 흐르므로 </a:t>
            </a:r>
            <a:r>
              <a:rPr lang="ko-KR" altLang="en-US" sz="2000" b="1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피드포워드</a:t>
            </a:r>
            <a:r>
              <a:rPr lang="ko-KR" altLang="en-US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신경망</a:t>
            </a: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(feedforward neural network)</a:t>
            </a:r>
            <a:endParaRPr lang="ko-KR" altLang="en-US" sz="20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61E0D5-1975-4BDA-A237-6D34E5AE49B9}"/>
              </a:ext>
            </a:extLst>
          </p:cNvPr>
          <p:cNvCxnSpPr>
            <a:cxnSpLocks/>
          </p:cNvCxnSpPr>
          <p:nvPr/>
        </p:nvCxnSpPr>
        <p:spPr>
          <a:xfrm>
            <a:off x="5635085" y="1878147"/>
            <a:ext cx="27548" cy="45523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27089" y="984295"/>
            <a:ext cx="14673184" cy="66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MLP</a:t>
            </a: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훈련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982FEA-5E0E-46EC-832D-FE2F2EEB6CCF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다층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(MLP, multi-layer</a:t>
            </a:r>
            <a:r>
              <a:rPr lang="ko-KR" altLang="en-US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perceptron)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7F5ED-772F-4EBD-8034-4F15D6E7590D}"/>
              </a:ext>
            </a:extLst>
          </p:cNvPr>
          <p:cNvSpPr txBox="1"/>
          <p:nvPr/>
        </p:nvSpPr>
        <p:spPr>
          <a:xfrm>
            <a:off x="1032414" y="1717192"/>
            <a:ext cx="1067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b="1" dirty="0" err="1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역전파</a:t>
            </a:r>
            <a:r>
              <a:rPr lang="en-US" altLang="ko-KR" sz="24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4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알고리즘</a:t>
            </a:r>
            <a:r>
              <a:rPr lang="en-US" altLang="ko-KR" sz="2400" b="1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(backpropagation)</a:t>
            </a:r>
            <a:r>
              <a:rPr lang="ko-KR" altLang="en-US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</a:t>
            </a:r>
            <a:r>
              <a:rPr lang="en-US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후진</a:t>
            </a:r>
            <a:r>
              <a:rPr lang="en-US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모드</a:t>
            </a:r>
            <a:r>
              <a:rPr lang="en-US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자동</a:t>
            </a:r>
            <a:r>
              <a:rPr lang="en-US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미분</a:t>
            </a:r>
            <a:r>
              <a:rPr lang="en-US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(reverse-mode </a:t>
            </a:r>
            <a:r>
              <a:rPr lang="en-US" altLang="ko-KR" sz="2400" dirty="0" err="1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autodiff</a:t>
            </a:r>
            <a:r>
              <a:rPr lang="en-US" altLang="ko-KR" sz="2400" dirty="0">
                <a:effectLst/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0C5E0-7E5C-4968-8284-C871A74E4756}"/>
              </a:ext>
            </a:extLst>
          </p:cNvPr>
          <p:cNvSpPr txBox="1"/>
          <p:nvPr/>
        </p:nvSpPr>
        <p:spPr>
          <a:xfrm>
            <a:off x="718450" y="2826995"/>
            <a:ext cx="6193436" cy="246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1. </a:t>
            </a:r>
            <a:r>
              <a:rPr lang="ko-KR" altLang="en-US" sz="20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정방향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계산 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출력층까지 계산을 하여 오차를 측정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2.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역방향 계산 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모든 연결 가중치에 대한 오차 </a:t>
            </a:r>
            <a:r>
              <a:rPr lang="ko-KR" altLang="en-US" sz="20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그레디언트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(Gradient)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를 계산</a:t>
            </a: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3. </a:t>
            </a:r>
            <a:r>
              <a:rPr lang="ko-KR" altLang="en-US" sz="2000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경사하강법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오차가 감소하도록 가중치를 조정</a:t>
            </a:r>
          </a:p>
        </p:txBody>
      </p:sp>
      <p:pic>
        <p:nvPicPr>
          <p:cNvPr id="5122" name="Picture 2" descr="입력증 &#10;은닉증 &#10;출력증 ">
            <a:extLst>
              <a:ext uri="{FF2B5EF4-FFF2-40B4-BE49-F238E27FC236}">
                <a16:creationId xmlns:a16="http://schemas.microsoft.com/office/drawing/2014/main" id="{CA6E6B71-CFD0-4274-B6FB-83F6E575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09" y="2590051"/>
            <a:ext cx="4257072" cy="238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(ξ) Ζρ (ε)Τυρ (ξ)ΤΜρ &#10;(ξ)Ζρ ">
            <a:extLst>
              <a:ext uri="{FF2B5EF4-FFF2-40B4-BE49-F238E27FC236}">
                <a16:creationId xmlns:a16="http://schemas.microsoft.com/office/drawing/2014/main" id="{D0551DB2-7A01-4266-B627-BA1FB8A0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68" y="5001600"/>
            <a:ext cx="2933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C9E818-9E77-4616-AAA6-177F7C77F7DA}"/>
              </a:ext>
            </a:extLst>
          </p:cNvPr>
          <p:cNvSpPr txBox="1"/>
          <p:nvPr/>
        </p:nvSpPr>
        <p:spPr>
          <a:xfrm>
            <a:off x="7321409" y="5924793"/>
            <a:ext cx="452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연쇄 법칙을 이용한 후진 모드 자동 미분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(Step 2)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09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27090" y="984295"/>
            <a:ext cx="5324006" cy="160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다양한 활성화 함수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x-IV_mathan" altLang="ko-KR" sz="2000" dirty="0">
              <a:effectLst/>
              <a:ea typeface="Cambria Math" panose="020405030504060302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3D0C06-D599-458E-8B52-EC16516FA542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다층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(MLP, multi-layer</a:t>
            </a:r>
            <a:r>
              <a:rPr lang="ko-KR" altLang="en-US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perceptron)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7169" name="Picture 1" descr="활성화 함수 ">
            <a:extLst>
              <a:ext uri="{FF2B5EF4-FFF2-40B4-BE49-F238E27FC236}">
                <a16:creationId xmlns:a16="http://schemas.microsoft.com/office/drawing/2014/main" id="{14C6BC27-F56C-4302-8EEA-54E1E503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64" y="1200858"/>
            <a:ext cx="3446992" cy="24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C6076A-E7B6-41F3-AA67-BF5A44FDC410}"/>
                  </a:ext>
                </a:extLst>
              </p:cNvPr>
              <p:cNvSpPr txBox="1"/>
              <p:nvPr/>
            </p:nvSpPr>
            <p:spPr>
              <a:xfrm>
                <a:off x="856939" y="1785540"/>
                <a:ext cx="6038536" cy="4640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&gt; Sigmoid </a:t>
                </a:r>
                <a:r>
                  <a:rPr lang="ko-KR" altLang="en-US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함수</a:t>
                </a:r>
                <a:r>
                  <a:rPr lang="en-US" altLang="ko-KR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(</a:t>
                </a:r>
                <a:r>
                  <a:rPr lang="ko-KR" altLang="en-US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로지스틱 함수</a:t>
                </a:r>
                <a:r>
                  <a:rPr lang="en-US" altLang="ko-KR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x-IV_mathan" altLang="ko-KR" sz="1800" dirty="0">
                    <a:effectLst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x-IV_mathan" altLang="ko-KR" sz="18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x-IV_mathan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ko-KR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x-IV_mathan" altLang="ko-KR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ko-KR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ko-KR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x-IV_mathan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ko-KR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x-IV_mathan" altLang="ko-KR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x-IV_mathan" altLang="ko-KR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1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출력 범위 </a:t>
                </a:r>
                <a:r>
                  <a:rPr lang="en-US" altLang="ko-KR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: (0, 1)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&gt;  Tanh </a:t>
                </a:r>
                <a:r>
                  <a:rPr lang="ko-KR" altLang="en-US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함수</a:t>
                </a:r>
                <a:endParaRPr lang="en-US" altLang="ko-KR" sz="2400" b="1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ko-KR" sz="2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fName>
                      <m:e>
                        <m:d>
                          <m:d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ko-KR" altLang="ko-KR" sz="20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ko-KR" sz="2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ko-KR" altLang="ko-KR" sz="2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ko-KR" altLang="ko-KR" sz="20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ko-KR" sz="2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ko-KR" sz="2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ko-KR" sz="2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x-IV_mathan" altLang="ko-KR" sz="2000" dirty="0">
                    <a:effectLst/>
                    <a:ea typeface="Cambria Math" panose="02040503050406030204" pitchFamily="18" charset="0"/>
                  </a:rPr>
                  <a:t> - 1</a:t>
                </a:r>
                <a:endParaRPr lang="en-US" altLang="ko-KR" sz="2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800100" lvl="1" indent="-342900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출력 범위 </a:t>
                </a:r>
                <a:r>
                  <a:rPr lang="en-US" altLang="ko-KR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: (-1, 1)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ko-KR" altLang="en-US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훈련 초기에 각 층의 출력을 원점 근처로</a:t>
                </a:r>
                <a:r>
                  <a:rPr lang="en-US" altLang="ko-KR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모아 빠르게 수렴됨</a:t>
                </a:r>
                <a:endParaRPr lang="en-US" altLang="ko-KR" sz="2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C6076A-E7B6-41F3-AA67-BF5A44FD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39" y="1785540"/>
                <a:ext cx="6038536" cy="4640373"/>
              </a:xfrm>
              <a:prstGeom prst="rect">
                <a:avLst/>
              </a:prstGeom>
              <a:blipFill>
                <a:blip r:embed="rId3"/>
                <a:stretch>
                  <a:fillRect l="-1616" b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3" name="Picture 1" descr="7 &#10;1 ">
            <a:extLst>
              <a:ext uri="{FF2B5EF4-FFF2-40B4-BE49-F238E27FC236}">
                <a16:creationId xmlns:a16="http://schemas.microsoft.com/office/drawing/2014/main" id="{3C46455B-9DF9-49A6-8D91-E77068771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/>
        </p:blipFill>
        <p:spPr bwMode="auto">
          <a:xfrm>
            <a:off x="7655418" y="3833303"/>
            <a:ext cx="3317938" cy="24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27090" y="984295"/>
            <a:ext cx="5324006" cy="160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다양한 활성화 함수</a:t>
            </a:r>
            <a:endParaRPr lang="en-US" altLang="ko-KR" sz="28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x-IV_mathan" altLang="ko-KR" sz="2000" dirty="0">
              <a:effectLst/>
              <a:ea typeface="Cambria Math" panose="020405030504060302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3D0C06-D599-458E-8B52-EC16516FA542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다층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(MLP, multi-layer</a:t>
            </a:r>
            <a:r>
              <a:rPr lang="ko-KR" altLang="en-US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perceptron)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7169" name="Picture 1" descr="활성화 함수 ">
            <a:extLst>
              <a:ext uri="{FF2B5EF4-FFF2-40B4-BE49-F238E27FC236}">
                <a16:creationId xmlns:a16="http://schemas.microsoft.com/office/drawing/2014/main" id="{14C6BC27-F56C-4302-8EEA-54E1E503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64" y="1200858"/>
            <a:ext cx="3446992" cy="24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 descr="7 &#10;1 ">
            <a:extLst>
              <a:ext uri="{FF2B5EF4-FFF2-40B4-BE49-F238E27FC236}">
                <a16:creationId xmlns:a16="http://schemas.microsoft.com/office/drawing/2014/main" id="{3C46455B-9DF9-49A6-8D91-E77068771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/>
        </p:blipFill>
        <p:spPr bwMode="auto">
          <a:xfrm>
            <a:off x="7655418" y="3833303"/>
            <a:ext cx="3317938" cy="24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D654B-CE7D-4BDB-8C45-FC494798B360}"/>
                  </a:ext>
                </a:extLst>
              </p:cNvPr>
              <p:cNvSpPr txBox="1"/>
              <p:nvPr/>
            </p:nvSpPr>
            <p:spPr>
              <a:xfrm>
                <a:off x="840025" y="1785540"/>
                <a:ext cx="5920539" cy="5385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&gt; Re</a:t>
                </a:r>
                <a:r>
                  <a:rPr lang="en-US" altLang="ko-KR" sz="2400" b="1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LU</a:t>
                </a: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함수</a:t>
                </a:r>
                <a:endParaRPr lang="en-US" altLang="ko-KR" sz="2400" b="1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R="0" lvl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x-IV_mathan" altLang="ko-KR" sz="1800" dirty="0">
                    <a:effectLst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x-IV_mathan" altLang="ko-KR" sz="18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x-IV_mathan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ko-KR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x-IV_mathan" altLang="ko-KR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x-IV_mathan" altLang="ko-KR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x-IV_mathan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ko-KR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x-IV_mathan" altLang="ko-KR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z=0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일 때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,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미분 불가능이지만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,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잘 작동하고 계산속도가 빠름</a:t>
                </a:r>
                <a:endParaRPr lang="en-US" altLang="ko-KR" sz="2000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출력에 최댓값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X -&gt;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일부 문제 완화</a:t>
                </a:r>
                <a:endParaRPr lang="en-US" altLang="ko-KR" sz="2000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기울기가 항상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1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이므로 오차 </a:t>
                </a:r>
                <a:r>
                  <a:rPr lang="ko-KR" altLang="en-US" sz="2000" dirty="0" err="1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그레이언트를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그대로 </a:t>
                </a:r>
                <a:r>
                  <a:rPr lang="ko-KR" altLang="en-US" sz="2000" dirty="0" err="1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역전파</a:t>
                </a:r>
                <a:endParaRPr lang="en-US" altLang="ko-KR" sz="2000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endParaRPr lang="en-US" altLang="ko-KR" sz="1000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dirty="0" err="1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cf</a:t>
                </a:r>
                <a:r>
                  <a:rPr lang="en-US" altLang="ko-KR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 Sigmoid </a:t>
                </a:r>
                <a:r>
                  <a:rPr lang="ko-KR" altLang="en-US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함수나 </a:t>
                </a:r>
                <a:r>
                  <a:rPr lang="en-US" altLang="ko-KR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Tanh </a:t>
                </a:r>
                <a:r>
                  <a:rPr lang="ko-KR" altLang="en-US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함수는 양극단에서 기울기 급감 </a:t>
                </a:r>
                <a:r>
                  <a:rPr lang="en-US" altLang="ko-KR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-&gt; 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역전파</a:t>
                </a:r>
                <a:r>
                  <a:rPr lang="ko-KR" altLang="en-US" dirty="0">
                    <a:solidFill>
                      <a:prstClr val="black"/>
                    </a:solidFill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잘 못 함</a:t>
                </a:r>
                <a:endParaRPr lang="en-US" altLang="ko-KR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endParaRPr lang="en-US" altLang="ko-KR" sz="2000" dirty="0">
                  <a:solidFill>
                    <a:prstClr val="black"/>
                  </a:solidFill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D654B-CE7D-4BDB-8C45-FC494798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" y="1785540"/>
                <a:ext cx="5920539" cy="5385962"/>
              </a:xfrm>
              <a:prstGeom prst="rect">
                <a:avLst/>
              </a:prstGeom>
              <a:blipFill>
                <a:blip r:embed="rId4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8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68CA9-D922-4489-8630-3BB3786ED245}"/>
              </a:ext>
            </a:extLst>
          </p:cNvPr>
          <p:cNvSpPr txBox="1"/>
          <p:nvPr/>
        </p:nvSpPr>
        <p:spPr>
          <a:xfrm>
            <a:off x="612099" y="894355"/>
            <a:ext cx="3661900" cy="66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MLP for</a:t>
            </a:r>
            <a:r>
              <a:rPr lang="ko-KR" altLang="en-US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Regression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861ABB-BF07-47A3-B14A-5925B220E496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다층 </a:t>
            </a:r>
            <a:r>
              <a:rPr lang="ko-KR" altLang="en-US" sz="40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퍼셉트론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(MLP, multi-layer</a:t>
            </a:r>
            <a:r>
              <a:rPr lang="ko-KR" altLang="en-US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perceptron)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9218" name="Picture 2" descr="우]리 수 &#10;~의 수 &#10;~헞 &#10;출彎의 4|수 &#10;특鬱l다 들어 WQIST의 슨우 28•2B = 784) &#10;E지m따라 니4 1 에서 5 AIOI &#10;따라 다` 말긴~ 1% Mol &#10;서飇냬쏘는 SELIJ. 1 1 장 침쯔) &#10;Z. 또는 (*희이 임수u 피 飇LU,넣이1여us나 특정 별무로 ,모할 피 &#10;10於,&amp;,1제및,를 &#10;MSE,} |0 Ⅸ|열 MAE.,Y,KW ">
            <a:extLst>
              <a:ext uri="{FF2B5EF4-FFF2-40B4-BE49-F238E27FC236}">
                <a16:creationId xmlns:a16="http://schemas.microsoft.com/office/drawing/2014/main" id="{82387BA6-6161-4F01-8AE3-95C98A559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8" y="1720468"/>
            <a:ext cx="4692704" cy="16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94707A-9CE9-41E0-9EA5-19A371D1A856}"/>
                  </a:ext>
                </a:extLst>
              </p:cNvPr>
              <p:cNvSpPr txBox="1"/>
              <p:nvPr/>
            </p:nvSpPr>
            <p:spPr>
              <a:xfrm>
                <a:off x="477187" y="3552605"/>
                <a:ext cx="5267325" cy="307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err="1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cf</a:t>
                </a:r>
                <a:r>
                  <a:rPr lang="en-US" altLang="ko-KR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 </a:t>
                </a:r>
                <a:r>
                  <a:rPr lang="ko-KR" altLang="en-US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후버</a:t>
                </a:r>
                <a:r>
                  <a:rPr lang="en-US" altLang="ko-KR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(Huber) </a:t>
                </a:r>
                <a:r>
                  <a:rPr lang="ko-KR" altLang="en-US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손실</a:t>
                </a:r>
                <a:endParaRPr lang="en-US" altLang="ko-KR" sz="2000" b="1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endParaRPr lang="x-IV_mathan" altLang="ko-KR" sz="500" dirty="0">
                  <a:effectLst/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ko-KR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x-IV_mathan" altLang="ko-KR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x-IV_mathan" altLang="ko-KR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x-IV_mathan" altLang="ko-KR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x-IV_mathan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x-IV_mathan" altLang="ko-KR" sz="18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x-IV_mathan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ko-KR" sz="18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x-IV_mathan" altLang="ko-KR" sz="18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MSE</a:t>
                </a:r>
                <a:r>
                  <a:rPr lang="ko-KR" altLang="en-US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와 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MAE</a:t>
                </a:r>
                <a:r>
                  <a:rPr lang="ko-KR" altLang="en-US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의 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w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절충</a:t>
                </a:r>
                <a:r>
                  <a:rPr lang="ko-KR" altLang="en-US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안</a:t>
                </a:r>
                <a:endParaRPr lang="en-US" altLang="ko-KR" sz="1800" dirty="0">
                  <a:effectLst/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오차가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ko-K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𝛿</m:t>
                    </m:r>
                  </m:oMath>
                </a14:m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보다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작으면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이차함수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, 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크면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일차함수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(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이상치에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덜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민감</a:t>
                </a:r>
                <a:r>
                  <a:rPr lang="en-US" altLang="ko-KR" sz="1800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94707A-9CE9-41E0-9EA5-19A371D1A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7" y="3552605"/>
                <a:ext cx="5267325" cy="3072444"/>
              </a:xfrm>
              <a:prstGeom prst="rect">
                <a:avLst/>
              </a:prstGeom>
              <a:blipFill>
                <a:blip r:embed="rId3"/>
                <a:stretch>
                  <a:fillRect l="-1157" r="-1042" b="-2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B1F9F-F880-4015-9743-2F2F0BEB76C7}"/>
              </a:ext>
            </a:extLst>
          </p:cNvPr>
          <p:cNvSpPr txBox="1"/>
          <p:nvPr/>
        </p:nvSpPr>
        <p:spPr>
          <a:xfrm>
            <a:off x="6081010" y="894355"/>
            <a:ext cx="3977884" cy="666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MLP for Classification</a:t>
            </a:r>
          </a:p>
        </p:txBody>
      </p:sp>
      <p:pic>
        <p:nvPicPr>
          <p:cNvPr id="10242" name="Picture 2" descr="* |이표|그圈미Eㆍ &#10;입력출과 은|걱출 &#10;출력 뉴런 수 &#10;출惢의 한수 &#10;손실 함수 &#10;회귀2| &#10;1개 &#10;로지스및 한수 &#10;크로스 엔트로피 &#10;다중 테마를 &#10;회구쬐 &#10;레이』다다 1 죄 &#10;로지스및 함수 &#10;크로스 한로로피 &#10;회구월 들일 &#10;~미다 1 개 &#10;소므트액스 학수 &#10;크로스 엔트로기 ">
            <a:extLst>
              <a:ext uri="{FF2B5EF4-FFF2-40B4-BE49-F238E27FC236}">
                <a16:creationId xmlns:a16="http://schemas.microsoft.com/office/drawing/2014/main" id="{A027D365-164A-4508-9107-F988D7CB5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0"/>
          <a:stretch/>
        </p:blipFill>
        <p:spPr bwMode="auto">
          <a:xfrm>
            <a:off x="6511507" y="1720468"/>
            <a:ext cx="4792016" cy="105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94CB4-6979-4E6A-BCCE-10C2DB7BD3D1}"/>
                  </a:ext>
                </a:extLst>
              </p:cNvPr>
              <p:cNvSpPr txBox="1"/>
              <p:nvPr/>
            </p:nvSpPr>
            <p:spPr>
              <a:xfrm>
                <a:off x="6271665" y="3118262"/>
                <a:ext cx="5452201" cy="3064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&gt; </a:t>
                </a:r>
                <a:r>
                  <a:rPr lang="en-US" altLang="ko-KR" sz="2000" b="1" dirty="0" err="1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Softmax</a:t>
                </a:r>
                <a:r>
                  <a:rPr lang="en-US" altLang="ko-KR" sz="2000" b="1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r>
                  <a:rPr lang="ko-KR" altLang="ko-KR" sz="2000" b="1" dirty="0">
                    <a:effectLst/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함수</a:t>
                </a:r>
                <a:endParaRPr lang="en-US" altLang="ko-KR" sz="2000" b="1" dirty="0">
                  <a:effectLst/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ko-KR" sz="18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x-IV_mathan" altLang="ko-KR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x-IV_mathan" altLang="ko-KR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ko-KR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x-IV_mathan" altLang="ko-KR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ko-KR" sz="18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x-IV_mathan" altLang="ko-KR" sz="18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x-IV_mathan" altLang="ko-KR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r>
                        <a:rPr lang="x-IV_mathan" altLang="ko-KR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r>
                        <a:rPr lang="x-IV_mathan" altLang="ko-KR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출력값의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합이 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1 (</a:t>
                </a:r>
                <a:r>
                  <a:rPr lang="ko-KR" altLang="en-US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클래스가 배타적인 경우</a:t>
                </a: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  <a:p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r>
                  <a:rPr lang="en-US" altLang="ko-KR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&gt; </a:t>
                </a:r>
                <a:r>
                  <a:rPr lang="ko-KR" altLang="en-US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크로스 엔트로피</a:t>
                </a:r>
                <a:r>
                  <a:rPr lang="en-US" altLang="ko-KR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(Cross-entropy loss, </a:t>
                </a:r>
                <a:r>
                  <a:rPr lang="ko-KR" altLang="en-US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또는 로그 손실</a:t>
                </a:r>
                <a:r>
                  <a:rPr lang="en-US" altLang="ko-KR" sz="20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ko-KR" sz="18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x-IV_mathan" altLang="ko-KR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func>
                        <m:funcPr>
                          <m:ctrlPr>
                            <a:rPr lang="x-IV_mathan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x-IV_mathan" altLang="ko-KR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x-IV_mathan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ko-KR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func>
                      <m:r>
                        <a:rPr lang="x-IV_mathan" altLang="ko-KR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94CB4-6979-4E6A-BCCE-10C2DB7B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665" y="3118262"/>
                <a:ext cx="5452201" cy="3064685"/>
              </a:xfrm>
              <a:prstGeom prst="rect">
                <a:avLst/>
              </a:prstGeom>
              <a:blipFill>
                <a:blip r:embed="rId5"/>
                <a:stretch>
                  <a:fillRect l="-1230" t="-1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F67C32-C8FC-430C-906C-7A82DBE6D897}"/>
              </a:ext>
            </a:extLst>
          </p:cNvPr>
          <p:cNvCxnSpPr/>
          <p:nvPr/>
        </p:nvCxnSpPr>
        <p:spPr>
          <a:xfrm>
            <a:off x="5984354" y="991944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5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731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이순신 돋움체 B</vt:lpstr>
      <vt:lpstr>이순신 돋움체 L</vt:lpstr>
      <vt:lpstr>이순신 돋움체 M</vt:lpstr>
      <vt:lpstr>Arial</vt:lpstr>
      <vt:lpstr>Cambria Math</vt:lpstr>
      <vt:lpstr>Office 테마</vt:lpstr>
      <vt:lpstr>인공 신경망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 신경망 소개</dc:title>
  <dc:creator>원 희지</dc:creator>
  <cp:lastModifiedBy>원 희지</cp:lastModifiedBy>
  <cp:revision>10</cp:revision>
  <dcterms:created xsi:type="dcterms:W3CDTF">2021-01-02T14:39:19Z</dcterms:created>
  <dcterms:modified xsi:type="dcterms:W3CDTF">2021-01-16T08:52:45Z</dcterms:modified>
</cp:coreProperties>
</file>