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82" r:id="rId6"/>
    <p:sldId id="278" r:id="rId7"/>
    <p:sldId id="283" r:id="rId8"/>
    <p:sldId id="285" r:id="rId9"/>
    <p:sldId id="279" r:id="rId10"/>
    <p:sldId id="284" r:id="rId11"/>
    <p:sldId id="280" r:id="rId12"/>
    <p:sldId id="288" r:id="rId13"/>
    <p:sldId id="289" r:id="rId14"/>
    <p:sldId id="290" r:id="rId15"/>
    <p:sldId id="291" r:id="rId16"/>
    <p:sldId id="292" r:id="rId17"/>
    <p:sldId id="293" r:id="rId18"/>
    <p:sldId id="281" r:id="rId19"/>
    <p:sldId id="294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0" autoAdjust="0"/>
    <p:restoredTop sz="94660"/>
  </p:normalViewPr>
  <p:slideViewPr>
    <p:cSldViewPr snapToGrid="0">
      <p:cViewPr>
        <p:scale>
          <a:sx n="49" d="100"/>
          <a:sy n="49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4FC6-E3B8-460F-B1E9-A380200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B436D-2D4D-4E07-AF4B-D9644DA7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5E39-D890-4C0F-AD28-F5C5880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02B1-3B56-4030-9066-4ACFEB20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DB00-4F01-4487-A36A-0A579916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5B6F-F532-480D-AFF5-4D86316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DF11A-0C75-430D-A616-70763F99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0A1B-406E-4584-898D-3CE4A7E6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0CEA5-FC60-4F16-81B4-CB79113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D32A-1029-4E99-932C-4C07C24B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1E95B-5E7E-4EE8-8A35-CA2CB556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15564-D195-49DF-BE18-33205E60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3D12B-AC1B-404C-8F5E-883E827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F808D-DC66-46D8-94ED-57A0997D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FE652-FE68-4511-B5D9-171EEC89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2EA6-81D2-4963-A08E-C078430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23E9A-C664-4E1F-B11B-9B7363C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DEF60-0057-42B3-824C-C768504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D6E3F-6130-4903-AD61-E001A83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B0B88-EBA6-492C-8D08-2EE45C2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AC913-F167-45B9-8BDA-AEEDFAC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80496-910E-4384-9D07-087E35FF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497D-0DBD-4F19-93A5-545ECD52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F9FEC-2437-42DA-BE19-536F3FF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9CEF7-40E8-407E-B76C-3E664C9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6906-0BE6-4F4B-A739-BDD2652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94733-C519-4FD9-A64F-80A88834F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307E0-3D74-445D-97C0-7EB74F43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73A4C-D4C6-45F4-B8A6-6C0484C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553E2-2442-4A1C-92E3-6DA1609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9483-5467-4E76-93E6-02665A42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F4A6B-0A41-4809-BC1F-199B58B3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D74F6-183B-487B-B434-5C37A703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30C2A-9FC0-4AC2-A638-9FACD0D2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D8D6A-B5E5-4061-A916-E3491DB3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84BAB-D2D1-429E-8F19-2B23BEEB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90ADA-4AD1-4975-A4A1-74FF6F5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21265-01A8-486A-BF84-289154B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2F63A-FD9E-4B15-95CD-A26CA273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E5F4-0252-4057-BD20-0FA1BAD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5DDA74-F6B1-44A4-8558-58603BAC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68E036-5DD7-4467-AF5F-67A878BB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3B3B-3F79-48FC-9EBF-E29A850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876C3-0E6F-40CA-AD74-0FDD495B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86D5A-4567-40C2-9225-B1DB3170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3CC0-C276-4528-8B97-CD6FC90B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2CF3-AD2D-4EB8-AB84-D07381A8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32AC3-0A9E-4286-8709-0D0413B3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96304-DF64-4389-9ADB-049BA472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070DB-47F8-494E-98EA-B3B23F0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F9DA1-5760-45FA-A81B-A5A8142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DF59D-BB75-474B-92BD-F48D8976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8227-271D-4D55-B3A8-817A788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31EFDB-DA53-4495-95BD-372B0AC30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BA97-D470-4840-8B30-56DF4409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B31DB-B463-43D3-81AD-6486217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0F273-69B2-457C-ABCA-71467AC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156D8-6424-4451-A82B-4E5C2E1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BB080-22FE-48EC-8E3E-04BF4A93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A4B03-4A15-46BC-91F4-77213C0E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E1401-9DB4-42C4-91B6-F5D4B0C2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F3B2-E9F3-43F0-A0E8-DD36C327F32A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9F27E-3E80-49EC-B3D1-2D395BF6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8511C-8A85-406E-AC36-E59C8A2A4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E355-BDA3-45EE-84CF-7B1672B6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43E308-C38F-46F6-A7B3-1983D58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389" y="25998"/>
            <a:ext cx="2438611" cy="49534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D7E93A8-A0F9-4224-900D-8BD34885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094" y="1691055"/>
            <a:ext cx="9753600" cy="1240341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Processing sequences using</a:t>
            </a:r>
            <a:b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en-US" altLang="ko-KR" sz="44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RNN and CNN</a:t>
            </a:r>
            <a:endParaRPr lang="ko-KR" altLang="en-US" sz="44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B19C885-A535-49D4-A078-3A6CFF5E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94" y="3247738"/>
            <a:ext cx="9144000" cy="8796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Hands-On Machine Learning Part2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&amp; Deep Learning from Scratch 3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E72CBB0D-B1C5-41E0-8C5B-E7189C8A2A7E}"/>
              </a:ext>
            </a:extLst>
          </p:cNvPr>
          <p:cNvSpPr txBox="1">
            <a:spLocks/>
          </p:cNvSpPr>
          <p:nvPr/>
        </p:nvSpPr>
        <p:spPr>
          <a:xfrm>
            <a:off x="1523894" y="4806209"/>
            <a:ext cx="9144000" cy="104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TAVE Research DL001</a:t>
            </a:r>
          </a:p>
          <a:p>
            <a:r>
              <a:rPr lang="en-US" altLang="ko-KR" dirty="0" err="1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Heeji</a:t>
            </a:r>
            <a:r>
              <a:rPr lang="en-US" altLang="ko-KR" dirty="0">
                <a:solidFill>
                  <a:schemeClr val="accent1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Won</a:t>
            </a:r>
            <a:endParaRPr lang="ko-KR" altLang="en-US" dirty="0">
              <a:solidFill>
                <a:schemeClr val="accent1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38FB7-C328-42DF-B63E-535F047D0B3C}"/>
              </a:ext>
            </a:extLst>
          </p:cNvPr>
          <p:cNvSpPr txBox="1"/>
          <p:nvPr/>
        </p:nvSpPr>
        <p:spPr>
          <a:xfrm>
            <a:off x="324361" y="1041147"/>
            <a:ext cx="683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Non-Converged function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E981A4-9F18-4045-B11F-9146993271D3}"/>
              </a:ext>
            </a:extLst>
          </p:cNvPr>
          <p:cNvCxnSpPr>
            <a:cxnSpLocks/>
          </p:cNvCxnSpPr>
          <p:nvPr/>
        </p:nvCxnSpPr>
        <p:spPr>
          <a:xfrm>
            <a:off x="324361" y="2703140"/>
            <a:ext cx="115432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CFA981-6A90-4491-B0F8-EFA5366C5C2D}"/>
              </a:ext>
            </a:extLst>
          </p:cNvPr>
          <p:cNvSpPr txBox="1"/>
          <p:nvPr/>
        </p:nvSpPr>
        <p:spPr>
          <a:xfrm>
            <a:off x="324360" y="2967335"/>
            <a:ext cx="76766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Layer Normalization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0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normalization features of each sample using each parameter</a:t>
            </a: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04D4B-2A43-4426-BAAB-C3BFFB4A09A5}"/>
              </a:ext>
            </a:extLst>
          </p:cNvPr>
          <p:cNvSpPr txBox="1"/>
          <p:nvPr/>
        </p:nvSpPr>
        <p:spPr>
          <a:xfrm>
            <a:off x="7854443" y="1834964"/>
            <a:ext cx="3099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=&gt; Gradient Clipping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34309-918B-47CF-8925-44CB0900F338}"/>
              </a:ext>
            </a:extLst>
          </p:cNvPr>
          <p:cNvSpPr txBox="1"/>
          <p:nvPr/>
        </p:nvSpPr>
        <p:spPr>
          <a:xfrm>
            <a:off x="400589" y="1583505"/>
            <a:ext cx="69712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Non-converged function make exploding gradients (or outputs)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Why? the same weights are used in every time steps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C1A5A1B-EE76-4E72-9EA1-1203675A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62" y="3916898"/>
            <a:ext cx="4259949" cy="23090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551D6B5-7414-4FD1-B015-24CC5BEB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89" y="4157745"/>
            <a:ext cx="6315420" cy="13702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36C5BE-BA2B-49B1-8BF2-BBE76CDB20CF}"/>
              </a:ext>
            </a:extLst>
          </p:cNvPr>
          <p:cNvSpPr txBox="1"/>
          <p:nvPr/>
        </p:nvSpPr>
        <p:spPr>
          <a:xfrm>
            <a:off x="7531462" y="3303617"/>
            <a:ext cx="4110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cf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 Batch Normalization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F70E18-922B-4B69-8A2B-E43E2C5F20C5}"/>
              </a:ext>
            </a:extLst>
          </p:cNvPr>
          <p:cNvSpPr txBox="1"/>
          <p:nvPr/>
        </p:nvSpPr>
        <p:spPr>
          <a:xfrm>
            <a:off x="1520585" y="5825848"/>
            <a:ext cx="3631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dirty="0"/>
              <a:t>Also, we can use Dropout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10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375734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64B96-D264-435A-8F6F-87C6FFE8C79C}"/>
              </a:ext>
            </a:extLst>
          </p:cNvPr>
          <p:cNvSpPr txBox="1"/>
          <p:nvPr/>
        </p:nvSpPr>
        <p:spPr>
          <a:xfrm>
            <a:off x="324362" y="918055"/>
            <a:ext cx="6832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LSTM Cell (Long short-term memory)</a:t>
            </a:r>
          </a:p>
        </p:txBody>
      </p:sp>
      <p:pic>
        <p:nvPicPr>
          <p:cNvPr id="4097" name="Picture 1" descr="0 而 &#10;9 &#10;40 而 &#10;3 酗 40 而 &#10;Y ">
            <a:extLst>
              <a:ext uri="{FF2B5EF4-FFF2-40B4-BE49-F238E27FC236}">
                <a16:creationId xmlns:a16="http://schemas.microsoft.com/office/drawing/2014/main" id="{3BD70C1C-6F02-4754-A18F-01697D65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53" y="1869931"/>
            <a:ext cx="6174411" cy="35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54D09-1117-445A-A65C-F33EBB87757B}"/>
              </a:ext>
            </a:extLst>
          </p:cNvPr>
          <p:cNvSpPr txBox="1"/>
          <p:nvPr/>
        </p:nvSpPr>
        <p:spPr>
          <a:xfrm>
            <a:off x="324361" y="1414227"/>
            <a:ext cx="683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Solve Long-Term Dependencies problem </a:t>
            </a:r>
          </a:p>
          <a:p>
            <a:pPr marL="285750" indent="-285750" algn="l">
              <a:buFontTx/>
              <a:buChar char="-"/>
            </a:pP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7761C-00A1-42D2-82A9-6BFADDDF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1" y="2268693"/>
            <a:ext cx="4493825" cy="269443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C34132-4BBA-4BFB-8FFD-0B990F42C7C2}"/>
              </a:ext>
            </a:extLst>
          </p:cNvPr>
          <p:cNvCxnSpPr>
            <a:cxnSpLocks/>
          </p:cNvCxnSpPr>
          <p:nvPr/>
        </p:nvCxnSpPr>
        <p:spPr>
          <a:xfrm>
            <a:off x="5603631" y="1639098"/>
            <a:ext cx="0" cy="488479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9F318-0B86-44D8-9FCA-39A43E1BED78}"/>
              </a:ext>
            </a:extLst>
          </p:cNvPr>
          <p:cNvSpPr txBox="1"/>
          <p:nvPr/>
        </p:nvSpPr>
        <p:spPr>
          <a:xfrm>
            <a:off x="687790" y="5443773"/>
            <a:ext cx="44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As t increases, RNN cannot preserve information over many time steps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5745B-1249-4E49-816D-DDAC00DC4D38}"/>
              </a:ext>
            </a:extLst>
          </p:cNvPr>
          <p:cNvSpPr txBox="1"/>
          <p:nvPr/>
        </p:nvSpPr>
        <p:spPr>
          <a:xfrm>
            <a:off x="5855653" y="1639099"/>
            <a:ext cx="601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FD7D-FADC-4B6E-893C-E9D7AD41E946}"/>
              </a:ext>
            </a:extLst>
          </p:cNvPr>
          <p:cNvSpPr txBox="1"/>
          <p:nvPr/>
        </p:nvSpPr>
        <p:spPr>
          <a:xfrm>
            <a:off x="6867513" y="5685837"/>
            <a:ext cx="41506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There are three gates</a:t>
            </a:r>
          </a:p>
          <a:p>
            <a:pPr algn="ctr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 gate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Forget gate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Output gate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8242D-5C9D-420D-9F30-731DA3E0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69" y="3004861"/>
            <a:ext cx="3720232" cy="254982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4AFEB6-163D-463F-BAA6-40391B393635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50550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F77A0-1AA7-4379-94EC-60B8F28F9A78}"/>
                  </a:ext>
                </a:extLst>
              </p:cNvPr>
              <p:cNvSpPr txBox="1"/>
              <p:nvPr/>
            </p:nvSpPr>
            <p:spPr>
              <a:xfrm>
                <a:off x="324362" y="1524425"/>
                <a:ext cx="537888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Forget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𝒇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Gate for forgetting the cell’s memory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Control which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have to be forgotten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F77A0-1AA7-4379-94EC-60B8F28F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62" y="1524425"/>
                <a:ext cx="5378881" cy="1169551"/>
              </a:xfrm>
              <a:prstGeom prst="rect">
                <a:avLst/>
              </a:prstGeom>
              <a:blipFill>
                <a:blip r:embed="rId3"/>
                <a:stretch>
                  <a:fillRect l="-1472" t="-3646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" name="Picture 1" descr="시스템 생성 대체 텍스트:&#10;= a(WxiXt + Whiht-l + 하) &#10;= tanh(Wxgxt + 1 + 하) ">
            <a:extLst>
              <a:ext uri="{FF2B5EF4-FFF2-40B4-BE49-F238E27FC236}">
                <a16:creationId xmlns:a16="http://schemas.microsoft.com/office/drawing/2014/main" id="{553C2024-0253-4CD0-8DD4-2A7095FE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13" y="5737857"/>
            <a:ext cx="3789016" cy="7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643B5-B17F-437F-8F86-795759CA3BB8}"/>
              </a:ext>
            </a:extLst>
          </p:cNvPr>
          <p:cNvSpPr txBox="1"/>
          <p:nvPr/>
        </p:nvSpPr>
        <p:spPr>
          <a:xfrm>
            <a:off x="10760495" y="57267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0 ~ 1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6EF803-8797-4D3F-AAD6-53F08570D26E}"/>
              </a:ext>
            </a:extLst>
          </p:cNvPr>
          <p:cNvCxnSpPr>
            <a:cxnSpLocks/>
          </p:cNvCxnSpPr>
          <p:nvPr/>
        </p:nvCxnSpPr>
        <p:spPr>
          <a:xfrm>
            <a:off x="9696750" y="5911425"/>
            <a:ext cx="101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AC0F19-D506-4F40-911C-1D30A3E6F9EF}"/>
              </a:ext>
            </a:extLst>
          </p:cNvPr>
          <p:cNvCxnSpPr>
            <a:cxnSpLocks/>
          </p:cNvCxnSpPr>
          <p:nvPr/>
        </p:nvCxnSpPr>
        <p:spPr>
          <a:xfrm>
            <a:off x="10095336" y="6225722"/>
            <a:ext cx="53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9A0D7-5578-4BB3-805F-F47AE20D60DB}"/>
              </a:ext>
            </a:extLst>
          </p:cNvPr>
          <p:cNvSpPr txBox="1"/>
          <p:nvPr/>
        </p:nvSpPr>
        <p:spPr>
          <a:xfrm>
            <a:off x="10761364" y="6041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-1 ~ 1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FADD6-E7D9-4392-8576-FF4EF931C106}"/>
                  </a:ext>
                </a:extLst>
              </p:cNvPr>
              <p:cNvSpPr txBox="1"/>
              <p:nvPr/>
            </p:nvSpPr>
            <p:spPr>
              <a:xfrm>
                <a:off x="6396919" y="1428363"/>
                <a:ext cx="518926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Input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𝒊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pPr algn="l"/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Gate for inputting current information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Control which part of the candidate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have to be added to cell’s memory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FADD6-E7D9-4392-8576-FF4EF931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19" y="1428363"/>
                <a:ext cx="5189265" cy="1446550"/>
              </a:xfrm>
              <a:prstGeom prst="rect">
                <a:avLst/>
              </a:prstGeom>
              <a:blipFill>
                <a:blip r:embed="rId5"/>
                <a:stretch>
                  <a:fillRect l="-1526" t="-2941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ABC5AE8-A2BB-45A0-8D83-C38F2BFDE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11" y="3004861"/>
            <a:ext cx="3604835" cy="25988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FDA7E5-3704-4627-8C13-DBBB4A223A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195" b="28078"/>
          <a:stretch/>
        </p:blipFill>
        <p:spPr>
          <a:xfrm>
            <a:off x="1348900" y="5914582"/>
            <a:ext cx="3090058" cy="3630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88D60B-3C2F-4577-A5E2-022EEA8C3B37}"/>
              </a:ext>
            </a:extLst>
          </p:cNvPr>
          <p:cNvSpPr txBox="1"/>
          <p:nvPr/>
        </p:nvSpPr>
        <p:spPr>
          <a:xfrm>
            <a:off x="324362" y="918055"/>
            <a:ext cx="6832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LSTM Cell (Long short-term memory)</a:t>
            </a:r>
          </a:p>
        </p:txBody>
      </p:sp>
    </p:spTree>
    <p:extLst>
      <p:ext uri="{BB962C8B-B14F-4D97-AF65-F5344CB8AC3E}">
        <p14:creationId xmlns:p14="http://schemas.microsoft.com/office/powerpoint/2010/main" val="328778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4AFEB6-163D-463F-BAA6-40391B393635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50550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F77A0-1AA7-4379-94EC-60B8F28F9A78}"/>
                  </a:ext>
                </a:extLst>
              </p:cNvPr>
              <p:cNvSpPr txBox="1"/>
              <p:nvPr/>
            </p:nvSpPr>
            <p:spPr>
              <a:xfrm>
                <a:off x="324362" y="1524425"/>
                <a:ext cx="537888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Cell state(long-term)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2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Update the old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F77A0-1AA7-4379-94EC-60B8F28F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62" y="1524425"/>
                <a:ext cx="5378881" cy="892552"/>
              </a:xfrm>
              <a:prstGeom prst="rect">
                <a:avLst/>
              </a:prstGeom>
              <a:blipFill>
                <a:blip r:embed="rId2"/>
                <a:stretch>
                  <a:fillRect l="-1472" t="-4795" b="-10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FADD6-E7D9-4392-8576-FF4EF931C106}"/>
                  </a:ext>
                </a:extLst>
              </p:cNvPr>
              <p:cNvSpPr txBox="1"/>
              <p:nvPr/>
            </p:nvSpPr>
            <p:spPr>
              <a:xfrm>
                <a:off x="6396919" y="1428363"/>
                <a:ext cx="518926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Output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𝒐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 &amp; </a:t>
                </a:r>
              </a:p>
              <a:p>
                <a:r>
                  <a:rPr lang="en-US" altLang="ko-KR" sz="2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  Cell state(short-term)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2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algn="l"/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Gate for deciding hidden state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FADD6-E7D9-4392-8576-FF4EF931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19" y="1428363"/>
                <a:ext cx="5189265" cy="1261884"/>
              </a:xfrm>
              <a:prstGeom prst="rect">
                <a:avLst/>
              </a:prstGeom>
              <a:blipFill>
                <a:blip r:embed="rId3"/>
                <a:stretch>
                  <a:fillRect l="-1526" t="-3382" b="-7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3A98761-6545-4005-B359-FECBCC15BA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4"/>
          <a:stretch/>
        </p:blipFill>
        <p:spPr>
          <a:xfrm>
            <a:off x="1147332" y="2874913"/>
            <a:ext cx="3447617" cy="2549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7E6679-A328-4A58-BA7D-1EF4CAA6D5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756" b="8161"/>
          <a:stretch/>
        </p:blipFill>
        <p:spPr>
          <a:xfrm>
            <a:off x="1813067" y="5815092"/>
            <a:ext cx="2396199" cy="4519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2770F9-BD63-4133-93BD-88A6F19A2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015" y="3046097"/>
            <a:ext cx="3450480" cy="2534612"/>
          </a:xfrm>
          <a:prstGeom prst="rect">
            <a:avLst/>
          </a:prstGeom>
        </p:spPr>
      </p:pic>
      <p:pic>
        <p:nvPicPr>
          <p:cNvPr id="6145" name="Picture 1" descr="시스템 생성 대체 텍스트:&#10;= a(Wxoxt + Whoht 1 + bo) &#10;h* = ot 0 tanh(ct) ">
            <a:extLst>
              <a:ext uri="{FF2B5EF4-FFF2-40B4-BE49-F238E27FC236}">
                <a16:creationId xmlns:a16="http://schemas.microsoft.com/office/drawing/2014/main" id="{F41C50DE-11C5-434B-A359-73EA40BE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52" y="5786819"/>
            <a:ext cx="3213731" cy="67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EFCFA-9375-4B59-AB0E-D8FD78E105CC}"/>
              </a:ext>
            </a:extLst>
          </p:cNvPr>
          <p:cNvSpPr txBox="1"/>
          <p:nvPr/>
        </p:nvSpPr>
        <p:spPr>
          <a:xfrm>
            <a:off x="324362" y="918055"/>
            <a:ext cx="6832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LSTM Cell (Long short-term memory)</a:t>
            </a:r>
          </a:p>
        </p:txBody>
      </p:sp>
    </p:spTree>
    <p:extLst>
      <p:ext uri="{BB962C8B-B14F-4D97-AF65-F5344CB8AC3E}">
        <p14:creationId xmlns:p14="http://schemas.microsoft.com/office/powerpoint/2010/main" val="159528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64B96-D264-435A-8F6F-87C6FFE8C79C}"/>
              </a:ext>
            </a:extLst>
          </p:cNvPr>
          <p:cNvSpPr txBox="1"/>
          <p:nvPr/>
        </p:nvSpPr>
        <p:spPr>
          <a:xfrm>
            <a:off x="324363" y="918055"/>
            <a:ext cx="532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Peephole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DC506-2E34-4E04-B77B-3E0B4DD60031}"/>
                  </a:ext>
                </a:extLst>
              </p:cNvPr>
              <p:cNvSpPr txBox="1"/>
              <p:nvPr/>
            </p:nvSpPr>
            <p:spPr>
              <a:xfrm>
                <a:off x="324362" y="1410498"/>
                <a:ext cx="5545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Gates also consider the long-term memory,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b="1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DC506-2E34-4E04-B77B-3E0B4DD6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62" y="1410498"/>
                <a:ext cx="5545963" cy="369332"/>
              </a:xfrm>
              <a:prstGeom prst="rect">
                <a:avLst/>
              </a:prstGeom>
              <a:blipFill>
                <a:blip r:embed="rId2"/>
                <a:stretch>
                  <a:fillRect l="-440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tanh &#10;0 &#10;LSTM Cell &#10;tanh &#10;peephole connection ">
            <a:extLst>
              <a:ext uri="{FF2B5EF4-FFF2-40B4-BE49-F238E27FC236}">
                <a16:creationId xmlns:a16="http://schemas.microsoft.com/office/drawing/2014/main" id="{F68E734A-B4F4-4864-A8B2-EC84447C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" y="1779830"/>
            <a:ext cx="4546106" cy="330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 descr="시스템 생성 대체 텍스트:&#10;ft •Ct-l+ • •ht-l +bf) ">
            <a:extLst>
              <a:ext uri="{FF2B5EF4-FFF2-40B4-BE49-F238E27FC236}">
                <a16:creationId xmlns:a16="http://schemas.microsoft.com/office/drawing/2014/main" id="{C0725F4E-4F56-4BBD-A5C7-1FFA28CF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5321544"/>
            <a:ext cx="46386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78A85E-8E64-493F-A9A9-87BAD1E7DF5F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841A85-0A82-4F2C-83A1-0F2398C2961E}"/>
              </a:ext>
            </a:extLst>
          </p:cNvPr>
          <p:cNvSpPr txBox="1"/>
          <p:nvPr/>
        </p:nvSpPr>
        <p:spPr>
          <a:xfrm>
            <a:off x="6321662" y="918055"/>
            <a:ext cx="532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1D Convolution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BFBAD-55F4-4D10-9610-0B4A616D0D0F}"/>
              </a:ext>
            </a:extLst>
          </p:cNvPr>
          <p:cNvSpPr txBox="1"/>
          <p:nvPr/>
        </p:nvSpPr>
        <p:spPr>
          <a:xfrm>
            <a:off x="6321662" y="1545047"/>
            <a:ext cx="5545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1D Conv layer can help detect long-term pattern by reducing length of sequence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6B0B6A-67C6-4004-A326-0FD78BDAB8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41"/>
          <a:stretch/>
        </p:blipFill>
        <p:spPr>
          <a:xfrm>
            <a:off x="6951786" y="2754902"/>
            <a:ext cx="4075959" cy="20573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6D375-73B8-42C4-929C-F8C13EDB6B3F}"/>
              </a:ext>
            </a:extLst>
          </p:cNvPr>
          <p:cNvSpPr txBox="1"/>
          <p:nvPr/>
        </p:nvSpPr>
        <p:spPr>
          <a:xfrm>
            <a:off x="7956092" y="4939230"/>
            <a:ext cx="2668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1D CNN (kernel size :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9D36F-1212-485C-92AB-03FE6FFA75F5}"/>
              </a:ext>
            </a:extLst>
          </p:cNvPr>
          <p:cNvSpPr txBox="1"/>
          <p:nvPr/>
        </p:nvSpPr>
        <p:spPr>
          <a:xfrm>
            <a:off x="7016285" y="5697305"/>
            <a:ext cx="45485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Q : Why is this a 1D CNN not a 2D CNN?</a:t>
            </a:r>
          </a:p>
          <a:p>
            <a:endParaRPr lang="en-US" altLang="ko-KR" sz="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 : Kernel moves in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 direction</a:t>
            </a:r>
          </a:p>
        </p:txBody>
      </p:sp>
    </p:spTree>
    <p:extLst>
      <p:ext uri="{BB962C8B-B14F-4D97-AF65-F5344CB8AC3E}">
        <p14:creationId xmlns:p14="http://schemas.microsoft.com/office/powerpoint/2010/main" val="208975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78A85E-8E64-493F-A9A9-87BAD1E7DF5F}"/>
              </a:ext>
            </a:extLst>
          </p:cNvPr>
          <p:cNvCxnSpPr/>
          <p:nvPr/>
        </p:nvCxnSpPr>
        <p:spPr>
          <a:xfrm>
            <a:off x="6096000" y="918055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841A85-0A82-4F2C-83A1-0F2398C2961E}"/>
              </a:ext>
            </a:extLst>
          </p:cNvPr>
          <p:cNvSpPr txBox="1"/>
          <p:nvPr/>
        </p:nvSpPr>
        <p:spPr>
          <a:xfrm>
            <a:off x="324362" y="918054"/>
            <a:ext cx="532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GRU Cell (gated recurrent unit)</a:t>
            </a:r>
          </a:p>
        </p:txBody>
      </p:sp>
      <p:pic>
        <p:nvPicPr>
          <p:cNvPr id="10242" name="Picture 2" descr="시스템 생성 대체 텍스트:&#10;Forget Gate &#10;Input Gate &#10;tanh ">
            <a:extLst>
              <a:ext uri="{FF2B5EF4-FFF2-40B4-BE49-F238E27FC236}">
                <a16:creationId xmlns:a16="http://schemas.microsoft.com/office/drawing/2014/main" id="{63C7BA6C-71FB-4FC6-B673-078C3B6D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4" y="1913711"/>
            <a:ext cx="4710710" cy="303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 descr="시스템 생성 대체 텍스트:&#10;zt = a (WIz • 지 十 • ht-l 十 bz) &#10;ht = @ht-l 十 (1 - zt) ㉨ ">
            <a:extLst>
              <a:ext uri="{FF2B5EF4-FFF2-40B4-BE49-F238E27FC236}">
                <a16:creationId xmlns:a16="http://schemas.microsoft.com/office/drawing/2014/main" id="{C4B06C23-CEB0-4CA8-A7F8-F0E7D6D2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9" y="5245343"/>
            <a:ext cx="4362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7BFBAD-55F4-4D10-9610-0B4A616D0D0F}"/>
              </a:ext>
            </a:extLst>
          </p:cNvPr>
          <p:cNvSpPr txBox="1"/>
          <p:nvPr/>
        </p:nvSpPr>
        <p:spPr>
          <a:xfrm>
            <a:off x="372247" y="1457721"/>
            <a:ext cx="5545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Simplified version of 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A295F0-C240-4167-8D54-5B9A18A78247}"/>
                  </a:ext>
                </a:extLst>
              </p:cNvPr>
              <p:cNvSpPr txBox="1"/>
              <p:nvPr/>
            </p:nvSpPr>
            <p:spPr>
              <a:xfrm>
                <a:off x="6513626" y="1642387"/>
                <a:ext cx="5272411" cy="4667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One cell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Two gates, Reset gate(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 and Update gate(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)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Reset gate control how much information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will be considered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Update gate control forget gate and input gate</a:t>
                </a:r>
              </a:p>
              <a:p>
                <a:pPr algn="l">
                  <a:lnSpc>
                    <a:spcPct val="150000"/>
                  </a:lnSpc>
                </a:pPr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If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is </a:t>
                </a:r>
                <a:r>
                  <a:rPr lang="en-US" altLang="ko-KR" sz="16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1</a:t>
                </a: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, open </a:t>
                </a:r>
                <a:r>
                  <a:rPr lang="en-US" altLang="ko-KR" sz="16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forget</a:t>
                </a: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gate and close input gate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If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is </a:t>
                </a:r>
                <a:r>
                  <a:rPr lang="en-US" altLang="ko-KR" sz="16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0</a:t>
                </a: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, close forget gate and open </a:t>
                </a:r>
                <a:r>
                  <a:rPr lang="en-US" altLang="ko-KR" sz="16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input </a:t>
                </a:r>
                <a:r>
                  <a:rPr lang="en-US" altLang="ko-KR" sz="16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gate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A295F0-C240-4167-8D54-5B9A18A7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26" y="1642387"/>
                <a:ext cx="5272411" cy="4667816"/>
              </a:xfrm>
              <a:prstGeom prst="rect">
                <a:avLst/>
              </a:prstGeom>
              <a:blipFill>
                <a:blip r:embed="rId4"/>
                <a:stretch>
                  <a:fillRect l="-810" r="-347" b="-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9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1543276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Short-Term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64B96-D264-435A-8F6F-87C6FFE8C79C}"/>
              </a:ext>
            </a:extLst>
          </p:cNvPr>
          <p:cNvSpPr txBox="1"/>
          <p:nvPr/>
        </p:nvSpPr>
        <p:spPr>
          <a:xfrm>
            <a:off x="324362" y="918055"/>
            <a:ext cx="6832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600" b="1" dirty="0" err="1">
                <a:solidFill>
                  <a:schemeClr val="accent1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WaveNet</a:t>
            </a:r>
            <a:endParaRPr lang="en-US" altLang="ko-KR" sz="2600" b="1" dirty="0">
              <a:solidFill>
                <a:schemeClr val="accent1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2289" name="Picture 1" descr="시스템 생성 대체 텍스트:&#10;ConvID &#10;평상 비율 8 &#10;ConvlD &#10;평창 비율 4 &#10;생장 비율 2 &#10;ConvID &#10;비율 1 &#10;입력 ">
            <a:extLst>
              <a:ext uri="{FF2B5EF4-FFF2-40B4-BE49-F238E27FC236}">
                <a16:creationId xmlns:a16="http://schemas.microsoft.com/office/drawing/2014/main" id="{E33F39A5-0636-4CE7-B8CD-F50E7FC6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9" y="2207863"/>
            <a:ext cx="4314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510A2-7B40-47E9-BB12-BA23022AB12F}"/>
              </a:ext>
            </a:extLst>
          </p:cNvPr>
          <p:cNvSpPr txBox="1"/>
          <p:nvPr/>
        </p:nvSpPr>
        <p:spPr>
          <a:xfrm>
            <a:off x="324362" y="1410498"/>
            <a:ext cx="601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Dilated Convolution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7DAC7-D7C7-489C-A2F4-354395398DCC}"/>
              </a:ext>
            </a:extLst>
          </p:cNvPr>
          <p:cNvSpPr txBox="1"/>
          <p:nvPr/>
        </p:nvSpPr>
        <p:spPr>
          <a:xfrm>
            <a:off x="324362" y="4258064"/>
            <a:ext cx="51146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The dilation rate is doubled for each layer</a:t>
            </a:r>
          </a:p>
          <a:p>
            <a:pPr marL="342900" indent="-342900" algn="l">
              <a:buFontTx/>
              <a:buChar char="-"/>
            </a:pPr>
            <a:endParaRPr lang="en-US" altLang="ko-KR" sz="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The lower layers may identify short-term patterns, while the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higher layers may identify long-term patterns</a:t>
            </a:r>
          </a:p>
          <a:p>
            <a:pPr algn="l"/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Causal Padding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: padding the layer's input with zeros in the front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236476-10A9-4B27-9331-0C6A71D9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96" y="1122673"/>
            <a:ext cx="6248942" cy="286536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B8F518-6588-403A-9503-E6A905483BFC}"/>
              </a:ext>
            </a:extLst>
          </p:cNvPr>
          <p:cNvCxnSpPr>
            <a:cxnSpLocks/>
          </p:cNvCxnSpPr>
          <p:nvPr/>
        </p:nvCxnSpPr>
        <p:spPr>
          <a:xfrm>
            <a:off x="5473916" y="1122673"/>
            <a:ext cx="0" cy="541991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314" name="Picture 2" descr="IXI Conv &#10;Dilated Conv ">
            <a:extLst>
              <a:ext uri="{FF2B5EF4-FFF2-40B4-BE49-F238E27FC236}">
                <a16:creationId xmlns:a16="http://schemas.microsoft.com/office/drawing/2014/main" id="{5C52097B-4460-4023-9A7A-B1A712B9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67" y="3053407"/>
            <a:ext cx="2738406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CAEED7-FC1B-4F99-9208-F678B138277A}"/>
              </a:ext>
            </a:extLst>
          </p:cNvPr>
          <p:cNvCxnSpPr>
            <a:cxnSpLocks/>
          </p:cNvCxnSpPr>
          <p:nvPr/>
        </p:nvCxnSpPr>
        <p:spPr>
          <a:xfrm>
            <a:off x="7031115" y="3133817"/>
            <a:ext cx="2333752" cy="2951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DBF75A-58F3-4294-BD90-965071D2552C}"/>
              </a:ext>
            </a:extLst>
          </p:cNvPr>
          <p:cNvCxnSpPr>
            <a:cxnSpLocks/>
          </p:cNvCxnSpPr>
          <p:nvPr/>
        </p:nvCxnSpPr>
        <p:spPr>
          <a:xfrm>
            <a:off x="7031115" y="3299594"/>
            <a:ext cx="2312177" cy="26995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9CB195-CC72-459F-B105-0001DE400EC6}"/>
              </a:ext>
            </a:extLst>
          </p:cNvPr>
          <p:cNvSpPr txBox="1"/>
          <p:nvPr/>
        </p:nvSpPr>
        <p:spPr>
          <a:xfrm>
            <a:off x="8743167" y="1178538"/>
            <a:ext cx="2738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&lt;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Overall</a:t>
            </a:r>
            <a:r>
              <a:rPr lang="ko-KR" altLang="en-US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sz="16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Structure &gt;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403207D-439A-4F6D-8223-72ACC5EB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380" y="5704105"/>
            <a:ext cx="2979692" cy="37014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245D64C-3895-4286-91CD-2C3D8740DDEA}"/>
              </a:ext>
            </a:extLst>
          </p:cNvPr>
          <p:cNvSpPr/>
          <p:nvPr/>
        </p:nvSpPr>
        <p:spPr>
          <a:xfrm>
            <a:off x="9488557" y="4525869"/>
            <a:ext cx="650318" cy="95537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B238CC7-2CF5-4252-AC3B-AC7D1434B084}"/>
              </a:ext>
            </a:extLst>
          </p:cNvPr>
          <p:cNvSpPr/>
          <p:nvPr/>
        </p:nvSpPr>
        <p:spPr>
          <a:xfrm>
            <a:off x="10656976" y="4525869"/>
            <a:ext cx="650318" cy="95537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26512-A1E8-434C-ACFA-6E5EA42CC59C}"/>
              </a:ext>
            </a:extLst>
          </p:cNvPr>
          <p:cNvSpPr txBox="1"/>
          <p:nvPr/>
        </p:nvSpPr>
        <p:spPr>
          <a:xfrm>
            <a:off x="11334456" y="5111914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Gate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CD7CF4-A74F-4460-930B-295A2300EA1B}"/>
              </a:ext>
            </a:extLst>
          </p:cNvPr>
          <p:cNvSpPr txBox="1"/>
          <p:nvPr/>
        </p:nvSpPr>
        <p:spPr>
          <a:xfrm>
            <a:off x="5792215" y="5339690"/>
            <a:ext cx="273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Gated Activation Unit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80FE0E3-D760-468B-B61D-742EBCEAB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97992" y="4525868"/>
            <a:ext cx="2044680" cy="100920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623109-72B8-4E2A-B5C3-2E09BAF3BAAE}"/>
              </a:ext>
            </a:extLst>
          </p:cNvPr>
          <p:cNvSpPr txBox="1"/>
          <p:nvPr/>
        </p:nvSpPr>
        <p:spPr>
          <a:xfrm>
            <a:off x="8820069" y="5111914"/>
            <a:ext cx="7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Filter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2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401495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522B4D-21E8-4AD4-BE66-52A28A07DAD8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505500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7DF8CC-0EFE-46BD-9B45-C834A26B8CF7}"/>
              </a:ext>
            </a:extLst>
          </p:cNvPr>
          <p:cNvSpPr txBox="1"/>
          <p:nvPr/>
        </p:nvSpPr>
        <p:spPr>
          <a:xfrm>
            <a:off x="324361" y="1019502"/>
            <a:ext cx="5357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Define-and-Run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0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Network is defined and fixed. And then data are fed into the predefined network</a:t>
            </a:r>
          </a:p>
          <a:p>
            <a:pPr marL="342900" indent="-342900" algn="l">
              <a:buFontTx/>
              <a:buChar char="-"/>
            </a:pPr>
            <a:endParaRPr lang="en-US" altLang="ko-KR" sz="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Easy to optimize</a:t>
            </a:r>
          </a:p>
          <a:p>
            <a:pPr marL="342900" indent="-342900" algn="l">
              <a:buFontTx/>
              <a:buChar char="-"/>
            </a:pPr>
            <a:endParaRPr lang="en-US" altLang="ko-KR" sz="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difficult to debug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3B552-E72C-4B91-9467-A6FA0CC876E1}"/>
              </a:ext>
            </a:extLst>
          </p:cNvPr>
          <p:cNvSpPr txBox="1"/>
          <p:nvPr/>
        </p:nvSpPr>
        <p:spPr>
          <a:xfrm>
            <a:off x="6381955" y="1019502"/>
            <a:ext cx="5357937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Define-by-Run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05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Network is defined dynamically via the actual forward computation</a:t>
            </a:r>
          </a:p>
          <a:p>
            <a:pPr marL="342900" indent="-342900" algn="l">
              <a:buFontTx/>
              <a:buChar char="-"/>
            </a:pPr>
            <a:endParaRPr lang="en-US" altLang="ko-KR" sz="7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This dynamic definition allows conditionals and loops into the network easily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430E5F-6F0D-4AC9-8FA5-C6EA30C4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6" y="4800367"/>
            <a:ext cx="4264223" cy="20329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046C24-BCF3-4BD6-B814-846B3F8EF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16580" r="24339" b="24543"/>
          <a:stretch/>
        </p:blipFill>
        <p:spPr>
          <a:xfrm>
            <a:off x="1002318" y="3033368"/>
            <a:ext cx="3733169" cy="15476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BB9A78-BF64-4417-B95B-589620D55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21042" r="17898" b="26545"/>
          <a:stretch/>
        </p:blipFill>
        <p:spPr>
          <a:xfrm>
            <a:off x="7293726" y="3755573"/>
            <a:ext cx="3723087" cy="14893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12B8CB-21D6-4FFD-9332-76C6B010F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210" y="5649632"/>
            <a:ext cx="4044120" cy="8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372395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604E-0D1F-4E10-9CDF-443B4A83BFC7}"/>
              </a:ext>
            </a:extLst>
          </p:cNvPr>
          <p:cNvSpPr txBox="1">
            <a:spLocks/>
          </p:cNvSpPr>
          <p:nvPr/>
        </p:nvSpPr>
        <p:spPr>
          <a:xfrm>
            <a:off x="4830433" y="3127679"/>
            <a:ext cx="2531133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Thank you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8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34694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32288" y="1437311"/>
            <a:ext cx="35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Recurrent Neuron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F8739-537A-47E9-A5A0-782BE9B1B894}"/>
              </a:ext>
            </a:extLst>
          </p:cNvPr>
          <p:cNvSpPr txBox="1"/>
          <p:nvPr/>
        </p:nvSpPr>
        <p:spPr>
          <a:xfrm>
            <a:off x="324360" y="776387"/>
            <a:ext cx="609600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L" panose="02020603020101020101" pitchFamily="18" charset="-127"/>
                <a:ea typeface="이순신 돋움체 L" panose="02020603020101020101" pitchFamily="18" charset="-127"/>
                <a:cs typeface="+mn-cs"/>
              </a:rPr>
              <a:t>: Sequence model for sequential time series data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40A521-0794-4F67-A449-362D6DFE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35" y="2303293"/>
            <a:ext cx="4881067" cy="225141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E2DE3B-61FF-4145-B8F8-8D42FC6F7C13}"/>
              </a:ext>
            </a:extLst>
          </p:cNvPr>
          <p:cNvCxnSpPr/>
          <p:nvPr/>
        </p:nvCxnSpPr>
        <p:spPr>
          <a:xfrm>
            <a:off x="6096000" y="776387"/>
            <a:ext cx="0" cy="57029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F87FE9-78BE-485B-89D2-BEAF535A6324}"/>
              </a:ext>
            </a:extLst>
          </p:cNvPr>
          <p:cNvSpPr txBox="1"/>
          <p:nvPr/>
        </p:nvSpPr>
        <p:spPr>
          <a:xfrm>
            <a:off x="2018173" y="4425023"/>
            <a:ext cx="4044433" cy="420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L" panose="02020603020101020101" pitchFamily="18" charset="-127"/>
                <a:ea typeface="이순신 돋움체 L" panose="02020603020101020101" pitchFamily="18" charset="-127"/>
                <a:cs typeface="+mn-cs"/>
              </a:rPr>
              <a:t>Unrolling the network through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11568D-4A10-4981-A324-C3C2AA22ADE0}"/>
                  </a:ext>
                </a:extLst>
              </p:cNvPr>
              <p:cNvSpPr txBox="1"/>
              <p:nvPr/>
            </p:nvSpPr>
            <p:spPr>
              <a:xfrm>
                <a:off x="5277834" y="2364894"/>
                <a:ext cx="476624" cy="328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11568D-4A10-4981-A324-C3C2AA22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34" y="2364894"/>
                <a:ext cx="476624" cy="32848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F01ED2-8768-494F-9E7D-6574B131F01E}"/>
                  </a:ext>
                </a:extLst>
              </p:cNvPr>
              <p:cNvSpPr txBox="1"/>
              <p:nvPr/>
            </p:nvSpPr>
            <p:spPr>
              <a:xfrm>
                <a:off x="4321449" y="2354538"/>
                <a:ext cx="476624" cy="328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F01ED2-8768-494F-9E7D-6574B131F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49" y="2354538"/>
                <a:ext cx="476624" cy="328488"/>
              </a:xfrm>
              <a:prstGeom prst="rect">
                <a:avLst/>
              </a:prstGeom>
              <a:blipFill>
                <a:blip r:embed="rId4"/>
                <a:stretch>
                  <a:fillRect r="-24359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F5840-0F52-47B7-93CA-604B91975971}"/>
                  </a:ext>
                </a:extLst>
              </p:cNvPr>
              <p:cNvSpPr txBox="1"/>
              <p:nvPr/>
            </p:nvSpPr>
            <p:spPr>
              <a:xfrm>
                <a:off x="6420360" y="4872861"/>
                <a:ext cx="3715243" cy="105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hh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𝑥h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b="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F5840-0F52-47B7-93CA-604B919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60" y="4872861"/>
                <a:ext cx="3715243" cy="1051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9471FC-E3A2-48D8-A634-28CA9628AFCE}"/>
                  </a:ext>
                </a:extLst>
              </p:cNvPr>
              <p:cNvSpPr txBox="1"/>
              <p:nvPr/>
            </p:nvSpPr>
            <p:spPr>
              <a:xfrm>
                <a:off x="1845350" y="5163636"/>
                <a:ext cx="235633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𝑊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−1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𝑡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9471FC-E3A2-48D8-A634-28CA9628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50" y="5163636"/>
                <a:ext cx="2356338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0F9F32-6C9B-44FE-8F99-C69BF14877E1}"/>
              </a:ext>
            </a:extLst>
          </p:cNvPr>
          <p:cNvSpPr txBox="1"/>
          <p:nvPr/>
        </p:nvSpPr>
        <p:spPr>
          <a:xfrm>
            <a:off x="6251845" y="4194190"/>
            <a:ext cx="35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(Vanilla) RNN</a:t>
            </a:r>
          </a:p>
        </p:txBody>
      </p:sp>
      <p:sp>
        <p:nvSpPr>
          <p:cNvPr id="47" name="같음 기호 46">
            <a:extLst>
              <a:ext uri="{FF2B5EF4-FFF2-40B4-BE49-F238E27FC236}">
                <a16:creationId xmlns:a16="http://schemas.microsoft.com/office/drawing/2014/main" id="{26537B4B-88EF-4C58-959C-1D455A84DFC2}"/>
              </a:ext>
            </a:extLst>
          </p:cNvPr>
          <p:cNvSpPr/>
          <p:nvPr/>
        </p:nvSpPr>
        <p:spPr>
          <a:xfrm>
            <a:off x="1415780" y="3125021"/>
            <a:ext cx="331714" cy="328488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749091-A67D-454F-95FD-2236C63A51D6}"/>
              </a:ext>
            </a:extLst>
          </p:cNvPr>
          <p:cNvSpPr txBox="1"/>
          <p:nvPr/>
        </p:nvSpPr>
        <p:spPr>
          <a:xfrm>
            <a:off x="292579" y="5829089"/>
            <a:ext cx="546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C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The same function and the same parameters are used at every time step!</a:t>
            </a:r>
            <a:endParaRPr lang="ko-KR" altLang="en-US" sz="2000" dirty="0">
              <a:solidFill>
                <a:srgbClr val="C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5B3EC34-D25B-4F21-8DBD-BE31DE7F9150}"/>
                  </a:ext>
                </a:extLst>
              </p:cNvPr>
              <p:cNvSpPr txBox="1"/>
              <p:nvPr/>
            </p:nvSpPr>
            <p:spPr>
              <a:xfrm>
                <a:off x="6255845" y="1060677"/>
                <a:ext cx="5775950" cy="2231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Memory Cell</a:t>
                </a:r>
              </a:p>
              <a:p>
                <a:pPr marL="285750" indent="-285750" algn="l">
                  <a:buFontTx/>
                  <a:buChar char="-"/>
                </a:pPr>
                <a:endParaRPr lang="en-US" altLang="ko-KR" sz="10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Outputs of recurrent neurons is a function of all inputs (form of memory)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Memory cell is a cell conserving a state </a:t>
                </a:r>
              </a:p>
              <a:p>
                <a:pPr marL="285750" indent="-285750" algn="l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: Cell state at time step t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5B3EC34-D25B-4F21-8DBD-BE31DE7F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45" y="1060677"/>
                <a:ext cx="5775950" cy="2231252"/>
              </a:xfrm>
              <a:prstGeom prst="rect">
                <a:avLst/>
              </a:prstGeom>
              <a:blipFill>
                <a:blip r:embed="rId7"/>
                <a:stretch>
                  <a:fillRect l="-1371" t="-1913" b="-3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그림 50">
            <a:extLst>
              <a:ext uri="{FF2B5EF4-FFF2-40B4-BE49-F238E27FC236}">
                <a16:creationId xmlns:a16="http://schemas.microsoft.com/office/drawing/2014/main" id="{DC0A799F-6799-4E13-9EFD-896615D20C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2130" y="3940172"/>
            <a:ext cx="1585509" cy="24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89E7A-8323-4D8C-8689-812B7F76BBEA}"/>
              </a:ext>
            </a:extLst>
          </p:cNvPr>
          <p:cNvSpPr txBox="1"/>
          <p:nvPr/>
        </p:nvSpPr>
        <p:spPr>
          <a:xfrm>
            <a:off x="324360" y="1304896"/>
            <a:ext cx="45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Various Input and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F8739-537A-47E9-A5A0-782BE9B1B894}"/>
              </a:ext>
            </a:extLst>
          </p:cNvPr>
          <p:cNvSpPr txBox="1"/>
          <p:nvPr/>
        </p:nvSpPr>
        <p:spPr>
          <a:xfrm>
            <a:off x="324360" y="776387"/>
            <a:ext cx="609600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L" panose="02020603020101020101" pitchFamily="18" charset="-127"/>
                <a:ea typeface="이순신 돋움체 L" panose="02020603020101020101" pitchFamily="18" charset="-127"/>
                <a:cs typeface="+mn-cs"/>
              </a:rPr>
              <a:t>: Sequence model for sequential time series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7045E-EA55-42AA-9D7B-B2CD518E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69" y="1911773"/>
            <a:ext cx="9736581" cy="46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20936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(backpropagation through time)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D07D05-3680-4FB6-B69E-F1C82BAD02D2}"/>
              </a:ext>
            </a:extLst>
          </p:cNvPr>
          <p:cNvCxnSpPr>
            <a:cxnSpLocks/>
          </p:cNvCxnSpPr>
          <p:nvPr/>
        </p:nvCxnSpPr>
        <p:spPr>
          <a:xfrm>
            <a:off x="5864565" y="1207786"/>
            <a:ext cx="0" cy="54919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E2A617-2801-4E9E-AA08-9A79CDB857BB}"/>
              </a:ext>
            </a:extLst>
          </p:cNvPr>
          <p:cNvSpPr txBox="1"/>
          <p:nvPr/>
        </p:nvSpPr>
        <p:spPr>
          <a:xfrm>
            <a:off x="324360" y="776387"/>
            <a:ext cx="6096000" cy="5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L" panose="02020603020101020101" pitchFamily="18" charset="-127"/>
                <a:ea typeface="이순신 돋움체 L" panose="02020603020101020101" pitchFamily="18" charset="-127"/>
                <a:cs typeface="+mn-cs"/>
              </a:rPr>
              <a:t>: Gradient-based technique for training RNN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98559-2D70-496F-9398-81AD8704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4" y="1562568"/>
            <a:ext cx="4412362" cy="2712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593E-F727-439F-8AFC-D56E783C33F1}"/>
              </a:ext>
            </a:extLst>
          </p:cNvPr>
          <p:cNvSpPr txBox="1"/>
          <p:nvPr/>
        </p:nvSpPr>
        <p:spPr>
          <a:xfrm>
            <a:off x="318594" y="4559131"/>
            <a:ext cx="5320301" cy="170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Backpropagate from outputs calculating cost function (ignoring other outputs)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Accumulate gradients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Why? Outputs depends on previous time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C66BFF2-EDE4-450E-9578-D13C5CB7C3EB}"/>
                  </a:ext>
                </a:extLst>
              </p:cNvPr>
              <p:cNvSpPr txBox="1"/>
              <p:nvPr/>
            </p:nvSpPr>
            <p:spPr>
              <a:xfrm>
                <a:off x="5991027" y="5719736"/>
                <a:ext cx="6093068" cy="86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ko-KR" altLang="ko-KR" sz="18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ko-KR" altLang="en-US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</m:sub>
                          </m:sSub>
                        </m:den>
                      </m:f>
                      <m:r>
                        <a:rPr lang="ko-KR" altLang="ko-KR" sz="18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ko-KR" altLang="ko-KR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i</m:t>
                          </m:r>
                          <m:r>
                            <a:rPr lang="ko-KR" altLang="ko-KR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ko-KR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ko-KR" sz="18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ko-KR" sz="18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ko-KR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ko-KR" altLang="ko-KR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ko-KR" sz="18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ko-KR" sz="18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ko-KR" sz="18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ko-KR" sz="18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𝑠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ko-KR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ko-KR" altLang="ko-KR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ko-KR" sz="18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ko-KR" altLang="ko-KR" sz="18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𝑠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ko-KR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8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ko-KR" altLang="ko-KR" sz="18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C66BFF2-EDE4-450E-9578-D13C5CB7C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27" y="5719736"/>
                <a:ext cx="6093068" cy="869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A7740DF3-9152-4B1C-81CB-8186B44AFFD5}"/>
              </a:ext>
            </a:extLst>
          </p:cNvPr>
          <p:cNvSpPr/>
          <p:nvPr/>
        </p:nvSpPr>
        <p:spPr>
          <a:xfrm>
            <a:off x="7754360" y="2208772"/>
            <a:ext cx="324000" cy="32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A7E6DB-8A2F-4D6A-8442-865CA4917419}"/>
              </a:ext>
            </a:extLst>
          </p:cNvPr>
          <p:cNvSpPr/>
          <p:nvPr/>
        </p:nvSpPr>
        <p:spPr>
          <a:xfrm>
            <a:off x="9040013" y="2214700"/>
            <a:ext cx="324000" cy="32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9899EC2-54CD-4E91-971C-9DAA4A869DD0}"/>
              </a:ext>
            </a:extLst>
          </p:cNvPr>
          <p:cNvSpPr/>
          <p:nvPr/>
        </p:nvSpPr>
        <p:spPr>
          <a:xfrm>
            <a:off x="10325666" y="2208772"/>
            <a:ext cx="324000" cy="32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C58BF58-A09B-4D2B-AC6D-39DFC367CC40}"/>
              </a:ext>
            </a:extLst>
          </p:cNvPr>
          <p:cNvCxnSpPr>
            <a:cxnSpLocks/>
          </p:cNvCxnSpPr>
          <p:nvPr/>
        </p:nvCxnSpPr>
        <p:spPr>
          <a:xfrm>
            <a:off x="8212638" y="2417955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0D6BAA3-9F0A-4303-AD46-4DAA9F0E8783}"/>
              </a:ext>
            </a:extLst>
          </p:cNvPr>
          <p:cNvCxnSpPr>
            <a:cxnSpLocks/>
          </p:cNvCxnSpPr>
          <p:nvPr/>
        </p:nvCxnSpPr>
        <p:spPr>
          <a:xfrm rot="16200000">
            <a:off x="10181807" y="1683631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99C854B-D796-490B-AFA9-A38396DCB480}"/>
              </a:ext>
            </a:extLst>
          </p:cNvPr>
          <p:cNvCxnSpPr>
            <a:cxnSpLocks/>
          </p:cNvCxnSpPr>
          <p:nvPr/>
        </p:nvCxnSpPr>
        <p:spPr>
          <a:xfrm rot="5400000" flipV="1">
            <a:off x="10077016" y="172475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9A45FC-6200-4A6F-88C0-9C4BE3DA77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3461" y="233436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9F889E0-9565-47A4-BB23-FBF02766D9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2638" y="233436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FC188E9-D005-4FD6-A7F9-077EF44FC256}"/>
              </a:ext>
            </a:extLst>
          </p:cNvPr>
          <p:cNvCxnSpPr>
            <a:cxnSpLocks/>
          </p:cNvCxnSpPr>
          <p:nvPr/>
        </p:nvCxnSpPr>
        <p:spPr>
          <a:xfrm>
            <a:off x="6928787" y="2414576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22A364-E3EC-4F1F-BD9B-52687BC63B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8787" y="233098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02305DB-BB70-42BF-AAE0-254044F1BDCB}"/>
                  </a:ext>
                </a:extLst>
              </p:cNvPr>
              <p:cNvSpPr txBox="1"/>
              <p:nvPr/>
            </p:nvSpPr>
            <p:spPr>
              <a:xfrm>
                <a:off x="7110970" y="2462472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02305DB-BB70-42BF-AAE0-254044F1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70" y="2462472"/>
                <a:ext cx="69674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80725A-14FD-4B8D-8233-798410F747AB}"/>
                  </a:ext>
                </a:extLst>
              </p:cNvPr>
              <p:cNvSpPr txBox="1"/>
              <p:nvPr/>
            </p:nvSpPr>
            <p:spPr>
              <a:xfrm>
                <a:off x="8418197" y="2462472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80725A-14FD-4B8D-8233-798410F7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97" y="2462472"/>
                <a:ext cx="69674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21B218-44AA-4CDE-AA58-A781E84A23E4}"/>
                  </a:ext>
                </a:extLst>
              </p:cNvPr>
              <p:cNvSpPr txBox="1"/>
              <p:nvPr/>
            </p:nvSpPr>
            <p:spPr>
              <a:xfrm>
                <a:off x="9702028" y="2462472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21B218-44AA-4CDE-AA58-A781E84A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28" y="2462472"/>
                <a:ext cx="69674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3624D9-8A0A-45A7-8EDC-9AE542EFE726}"/>
                  </a:ext>
                </a:extLst>
              </p:cNvPr>
              <p:cNvSpPr txBox="1"/>
              <p:nvPr/>
            </p:nvSpPr>
            <p:spPr>
              <a:xfrm>
                <a:off x="8447092" y="1822288"/>
                <a:ext cx="332591" cy="457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3624D9-8A0A-45A7-8EDC-9AE542EF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92" y="1822288"/>
                <a:ext cx="332591" cy="457689"/>
              </a:xfrm>
              <a:prstGeom prst="rect">
                <a:avLst/>
              </a:prstGeom>
              <a:blipFill>
                <a:blip r:embed="rId6"/>
                <a:stretch>
                  <a:fillRect l="-11111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9518D25-0F6E-487B-B8C4-2951E939D18F}"/>
                  </a:ext>
                </a:extLst>
              </p:cNvPr>
              <p:cNvSpPr txBox="1"/>
              <p:nvPr/>
            </p:nvSpPr>
            <p:spPr>
              <a:xfrm>
                <a:off x="7099999" y="1843114"/>
                <a:ext cx="372025" cy="45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9518D25-0F6E-487B-B8C4-2951E939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999" y="1843114"/>
                <a:ext cx="372025" cy="458844"/>
              </a:xfrm>
              <a:prstGeom prst="rect">
                <a:avLst/>
              </a:prstGeom>
              <a:blipFill>
                <a:blip r:embed="rId7"/>
                <a:stretch>
                  <a:fillRect l="-983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2204BBA-C1AF-43FD-8D97-3076F5833E5B}"/>
                  </a:ext>
                </a:extLst>
              </p:cNvPr>
              <p:cNvSpPr txBox="1"/>
              <p:nvPr/>
            </p:nvSpPr>
            <p:spPr>
              <a:xfrm>
                <a:off x="9694254" y="1826519"/>
                <a:ext cx="332591" cy="457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2204BBA-C1AF-43FD-8D97-3076F583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254" y="1826519"/>
                <a:ext cx="332591" cy="457689"/>
              </a:xfrm>
              <a:prstGeom prst="rect">
                <a:avLst/>
              </a:prstGeom>
              <a:blipFill>
                <a:blip r:embed="rId8"/>
                <a:stretch>
                  <a:fillRect l="-9091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81E5302-608B-41D2-8A52-E6AAE624CA92}"/>
                  </a:ext>
                </a:extLst>
              </p:cNvPr>
              <p:cNvSpPr txBox="1"/>
              <p:nvPr/>
            </p:nvSpPr>
            <p:spPr>
              <a:xfrm>
                <a:off x="10689569" y="1440838"/>
                <a:ext cx="350224" cy="470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81E5302-608B-41D2-8A52-E6AAE624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569" y="1440838"/>
                <a:ext cx="350224" cy="470193"/>
              </a:xfrm>
              <a:prstGeom prst="rect">
                <a:avLst/>
              </a:prstGeom>
              <a:blipFill>
                <a:blip r:embed="rId9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ADD74F5-6D52-459B-873F-DC0F63630335}"/>
                  </a:ext>
                </a:extLst>
              </p:cNvPr>
              <p:cNvSpPr txBox="1"/>
              <p:nvPr/>
            </p:nvSpPr>
            <p:spPr>
              <a:xfrm>
                <a:off x="7993932" y="1991325"/>
                <a:ext cx="696740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ADD74F5-6D52-459B-873F-DC0F6363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932" y="1991325"/>
                <a:ext cx="696740" cy="3331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903DF7-699A-44F0-853F-A8BA4AB904B4}"/>
                  </a:ext>
                </a:extLst>
              </p:cNvPr>
              <p:cNvSpPr txBox="1"/>
              <p:nvPr/>
            </p:nvSpPr>
            <p:spPr>
              <a:xfrm>
                <a:off x="9286020" y="1996392"/>
                <a:ext cx="696740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B903DF7-699A-44F0-853F-A8BA4AB9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20" y="1996392"/>
                <a:ext cx="696740" cy="333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DBF475A-E260-4217-9810-806C84ADF0C5}"/>
                  </a:ext>
                </a:extLst>
              </p:cNvPr>
              <p:cNvSpPr txBox="1"/>
              <p:nvPr/>
            </p:nvSpPr>
            <p:spPr>
              <a:xfrm>
                <a:off x="10600117" y="1990673"/>
                <a:ext cx="696740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DBF475A-E260-4217-9810-806C84AD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17" y="1990673"/>
                <a:ext cx="696740" cy="3331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687870-17A0-4955-8285-FB90DEFC0EDB}"/>
                  </a:ext>
                </a:extLst>
              </p:cNvPr>
              <p:cNvSpPr txBox="1"/>
              <p:nvPr/>
            </p:nvSpPr>
            <p:spPr>
              <a:xfrm>
                <a:off x="9765080" y="889302"/>
                <a:ext cx="159478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이순신 돋움체 L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이순신 돋움체 L" panose="02020603020101020101" pitchFamily="18" charset="-127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이순신 돋움체 L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이순신 돋움체 L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이순신 돋움체 L" panose="02020603020101020101" pitchFamily="18" charset="-127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이순신 돋움체 L" panose="02020603020101020101" pitchFamily="18" charset="-127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이순신 돋움체 L" panose="02020603020101020101" pitchFamily="18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이순신 돋움체 L" panose="02020603020101020101" pitchFamily="18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:pPr algn="l"/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687870-17A0-4955-8285-FB90DEFC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080" y="889302"/>
                <a:ext cx="1594789" cy="622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E7ADD9-1E2A-4981-A346-D12C14F8FF06}"/>
              </a:ext>
            </a:extLst>
          </p:cNvPr>
          <p:cNvCxnSpPr/>
          <p:nvPr/>
        </p:nvCxnSpPr>
        <p:spPr>
          <a:xfrm flipV="1">
            <a:off x="7916360" y="2625864"/>
            <a:ext cx="0" cy="68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D4E40C-CD7C-4BCE-888A-9614D7B98E7F}"/>
                  </a:ext>
                </a:extLst>
              </p:cNvPr>
              <p:cNvSpPr txBox="1"/>
              <p:nvPr/>
            </p:nvSpPr>
            <p:spPr>
              <a:xfrm>
                <a:off x="7515898" y="2850843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D4E40C-CD7C-4BCE-888A-9614D7B9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98" y="2850843"/>
                <a:ext cx="69674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626441-4BED-457E-8C40-CAE183953E6A}"/>
                  </a:ext>
                </a:extLst>
              </p:cNvPr>
              <p:cNvSpPr txBox="1"/>
              <p:nvPr/>
            </p:nvSpPr>
            <p:spPr>
              <a:xfrm>
                <a:off x="7747550" y="3265890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626441-4BED-457E-8C40-CAE18395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0" y="3265890"/>
                <a:ext cx="6967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1701ACD-3F98-41A3-A3F0-00388D1B8BF7}"/>
              </a:ext>
            </a:extLst>
          </p:cNvPr>
          <p:cNvCxnSpPr/>
          <p:nvPr/>
        </p:nvCxnSpPr>
        <p:spPr>
          <a:xfrm flipV="1">
            <a:off x="10483255" y="2623643"/>
            <a:ext cx="0" cy="68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F0222A-DA2E-44D1-9E35-078A8071C30E}"/>
                  </a:ext>
                </a:extLst>
              </p:cNvPr>
              <p:cNvSpPr txBox="1"/>
              <p:nvPr/>
            </p:nvSpPr>
            <p:spPr>
              <a:xfrm>
                <a:off x="10082793" y="2848622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F0222A-DA2E-44D1-9E35-078A8071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793" y="2848622"/>
                <a:ext cx="6967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ADD6C9-5A0F-4A15-A83A-440DD665ACEC}"/>
                  </a:ext>
                </a:extLst>
              </p:cNvPr>
              <p:cNvSpPr txBox="1"/>
              <p:nvPr/>
            </p:nvSpPr>
            <p:spPr>
              <a:xfrm>
                <a:off x="10314445" y="3263669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ADD6C9-5A0F-4A15-A83A-440DD665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445" y="3263669"/>
                <a:ext cx="69674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D1A7C7A-71FA-47FC-9FA7-12D1C36D5192}"/>
              </a:ext>
            </a:extLst>
          </p:cNvPr>
          <p:cNvCxnSpPr>
            <a:cxnSpLocks/>
          </p:cNvCxnSpPr>
          <p:nvPr/>
        </p:nvCxnSpPr>
        <p:spPr>
          <a:xfrm flipV="1">
            <a:off x="9206371" y="2623202"/>
            <a:ext cx="0" cy="68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97F869-5344-4DD8-BED4-01B40FDE44AF}"/>
                  </a:ext>
                </a:extLst>
              </p:cNvPr>
              <p:cNvSpPr txBox="1"/>
              <p:nvPr/>
            </p:nvSpPr>
            <p:spPr>
              <a:xfrm>
                <a:off x="8805909" y="2848181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97F869-5344-4DD8-BED4-01B40FDE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09" y="2848181"/>
                <a:ext cx="6967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4BDFE4-EB2F-4C32-A80B-45CFEC50E762}"/>
                  </a:ext>
                </a:extLst>
              </p:cNvPr>
              <p:cNvSpPr txBox="1"/>
              <p:nvPr/>
            </p:nvSpPr>
            <p:spPr>
              <a:xfrm>
                <a:off x="9037561" y="3263228"/>
                <a:ext cx="696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</m:ctrlPr>
                          </m:bar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이순신 돋움체 L" panose="02020603020101020101" pitchFamily="18" charset="-127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4BDFE4-EB2F-4C32-A80B-45CFEC50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61" y="3263228"/>
                <a:ext cx="69674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D4809C5-37E2-4C31-A4A3-77E9FA944212}"/>
              </a:ext>
            </a:extLst>
          </p:cNvPr>
          <p:cNvCxnSpPr>
            <a:cxnSpLocks/>
          </p:cNvCxnSpPr>
          <p:nvPr/>
        </p:nvCxnSpPr>
        <p:spPr>
          <a:xfrm>
            <a:off x="9502649" y="2417955"/>
            <a:ext cx="72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1ADCE0B-5209-4EA3-AFA0-E18B6E3153C1}"/>
                  </a:ext>
                </a:extLst>
              </p:cNvPr>
              <p:cNvSpPr txBox="1"/>
              <p:nvPr/>
            </p:nvSpPr>
            <p:spPr>
              <a:xfrm>
                <a:off x="10082793" y="1485006"/>
                <a:ext cx="696740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이순신 돋움체 L" panose="02020603020101020101" pitchFamily="18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  </a:t>
                </a:r>
                <a:endParaRPr lang="ko-KR" altLang="en-US" sz="14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1ADCE0B-5209-4EA3-AFA0-E18B6E31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793" y="1485006"/>
                <a:ext cx="696740" cy="3247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F45F4B0-5B92-4BBF-B948-29291197B5F7}"/>
                  </a:ext>
                </a:extLst>
              </p:cNvPr>
              <p:cNvSpPr txBox="1"/>
              <p:nvPr/>
            </p:nvSpPr>
            <p:spPr>
              <a:xfrm>
                <a:off x="6265133" y="3883843"/>
                <a:ext cx="5139637" cy="1125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이순신 돋움체 L" panose="02020603020101020101" pitchFamily="18" charset="-127"/>
                    <a:ea typeface="이순신 돋움체 L" panose="02020603020101020101" pitchFamily="18" charset="-127"/>
                  </a:rPr>
                  <a:t>Accumulative Gradient at time t=3</a:t>
                </a:r>
              </a:p>
              <a:p>
                <a:endParaRPr lang="en-US" altLang="ko-KR" sz="600" dirty="0">
                  <a:latin typeface="이순신 돋움체 L" panose="02020603020101020101" pitchFamily="18" charset="-127"/>
                  <a:ea typeface="이순신 돋움체 L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∙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∙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sz="6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F45F4B0-5B92-4BBF-B948-29291197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3" y="3883843"/>
                <a:ext cx="5139637" cy="1125052"/>
              </a:xfrm>
              <a:prstGeom prst="rect">
                <a:avLst/>
              </a:prstGeom>
              <a:blipFill>
                <a:blip r:embed="rId20"/>
                <a:stretch>
                  <a:fillRect l="-1068" t="-21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5124B0-B563-457F-A2E2-A4F65E180281}"/>
                  </a:ext>
                </a:extLst>
              </p:cNvPr>
              <p:cNvSpPr txBox="1"/>
              <p:nvPr/>
            </p:nvSpPr>
            <p:spPr>
              <a:xfrm>
                <a:off x="8613387" y="4265081"/>
                <a:ext cx="2668121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85124B0-B563-457F-A2E2-A4F65E18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387" y="4265081"/>
                <a:ext cx="2668121" cy="6636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747943E-7C48-49AC-9B34-D469BCFF0223}"/>
                  </a:ext>
                </a:extLst>
              </p:cNvPr>
              <p:cNvSpPr txBox="1"/>
              <p:nvPr/>
            </p:nvSpPr>
            <p:spPr>
              <a:xfrm>
                <a:off x="5986323" y="4913943"/>
                <a:ext cx="6097772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747943E-7C48-49AC-9B34-D469BCFF0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23" y="4913943"/>
                <a:ext cx="6097772" cy="6636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2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99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7833A-563B-4977-8328-765F88C3A137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 </a:t>
            </a:r>
            <a:r>
              <a:rPr lang="en-US" altLang="ko-KR" sz="31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(backpropagation through time)</a:t>
            </a:r>
            <a:endParaRPr lang="ko-KR" altLang="en-US" sz="31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AC6CB-B564-43FD-9B34-07523D8D4D97}"/>
              </a:ext>
            </a:extLst>
          </p:cNvPr>
          <p:cNvSpPr txBox="1"/>
          <p:nvPr/>
        </p:nvSpPr>
        <p:spPr>
          <a:xfrm>
            <a:off x="324362" y="918055"/>
            <a:ext cx="115432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Truncated BPTT</a:t>
            </a:r>
          </a:p>
          <a:p>
            <a:pPr marL="285750" indent="-285750" algn="l">
              <a:buFontTx/>
              <a:buChar char="-"/>
            </a:pPr>
            <a:endParaRPr lang="en-US" altLang="ko-KR" sz="6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BPTT has vanishing and exploding gradient problems and lots of calculations =&gt;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Truncate!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5EB43C-2320-4F5C-8500-CA08C5A0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38" y="1749052"/>
            <a:ext cx="9942323" cy="18903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3E4E36-9395-4058-8E37-281EC0F7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78" y="3814390"/>
            <a:ext cx="6393734" cy="2728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A208C-7C1B-44FA-AC25-E1C7D6A7DEBB}"/>
              </a:ext>
            </a:extLst>
          </p:cNvPr>
          <p:cNvSpPr txBox="1"/>
          <p:nvPr/>
        </p:nvSpPr>
        <p:spPr>
          <a:xfrm>
            <a:off x="619858" y="4470406"/>
            <a:ext cx="4479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Truncate only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Backward Pass</a:t>
            </a:r>
          </a:p>
          <a:p>
            <a:pPr algn="l"/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(not forward pass)</a:t>
            </a:r>
          </a:p>
          <a:p>
            <a:pPr algn="l"/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Generally truncate per about 5 steps</a:t>
            </a:r>
          </a:p>
        </p:txBody>
      </p:sp>
    </p:spTree>
    <p:extLst>
      <p:ext uri="{BB962C8B-B14F-4D97-AF65-F5344CB8AC3E}">
        <p14:creationId xmlns:p14="http://schemas.microsoft.com/office/powerpoint/2010/main" val="25835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2DF07C-7F72-4364-96A1-12533ED3488C}"/>
              </a:ext>
            </a:extLst>
          </p:cNvPr>
          <p:cNvSpPr txBox="1">
            <a:spLocks/>
          </p:cNvSpPr>
          <p:nvPr/>
        </p:nvSpPr>
        <p:spPr>
          <a:xfrm>
            <a:off x="324362" y="315414"/>
            <a:ext cx="10648994" cy="602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1B855F-21DC-4F08-BE33-B5C932A47B3B}"/>
              </a:ext>
            </a:extLst>
          </p:cNvPr>
          <p:cNvSpPr txBox="1">
            <a:spLocks/>
          </p:cNvSpPr>
          <p:nvPr/>
        </p:nvSpPr>
        <p:spPr>
          <a:xfrm>
            <a:off x="1133976" y="1110961"/>
            <a:ext cx="10648993" cy="4636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01. RNN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02. BPTT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03. Overcoming the Unstable Gradient Problem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04. Overcoming the short-term memory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Appendix. Deep Learning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2360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이순신 돋움체 L" panose="02020603020101020101" pitchFamily="18" charset="-127"/>
            <a:ea typeface="이순신 돋움체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869</Words>
  <Application>Microsoft Office PowerPoint</Application>
  <PresentationFormat>와이드스크린</PresentationFormat>
  <Paragraphs>191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이순신 돋움체 B</vt:lpstr>
      <vt:lpstr>이순신 돋움체 L</vt:lpstr>
      <vt:lpstr>이순신 돋움체 M</vt:lpstr>
      <vt:lpstr>Arial</vt:lpstr>
      <vt:lpstr>Cambria Math</vt:lpstr>
      <vt:lpstr>Wingdings</vt:lpstr>
      <vt:lpstr>Office 테마</vt:lpstr>
      <vt:lpstr>Processing sequences using RNN and 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 신경망 소개</dc:title>
  <dc:creator>원 희지</dc:creator>
  <cp:lastModifiedBy>원 희지</cp:lastModifiedBy>
  <cp:revision>31</cp:revision>
  <dcterms:created xsi:type="dcterms:W3CDTF">2021-01-02T14:39:19Z</dcterms:created>
  <dcterms:modified xsi:type="dcterms:W3CDTF">2021-01-31T08:12:39Z</dcterms:modified>
</cp:coreProperties>
</file>