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4" r:id="rId3"/>
    <p:sldId id="260" r:id="rId4"/>
    <p:sldId id="262" r:id="rId5"/>
    <p:sldId id="261" r:id="rId6"/>
    <p:sldId id="266" r:id="rId7"/>
    <p:sldId id="264" r:id="rId8"/>
    <p:sldId id="265" r:id="rId9"/>
    <p:sldId id="268" r:id="rId10"/>
    <p:sldId id="269" r:id="rId11"/>
    <p:sldId id="270" r:id="rId12"/>
    <p:sldId id="273" r:id="rId13"/>
    <p:sldId id="275" r:id="rId14"/>
    <p:sldId id="276" r:id="rId15"/>
    <p:sldId id="277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7101" autoAdjust="0"/>
  </p:normalViewPr>
  <p:slideViewPr>
    <p:cSldViewPr snapToGrid="0">
      <p:cViewPr>
        <p:scale>
          <a:sx n="75" d="100"/>
          <a:sy n="75" d="100"/>
        </p:scale>
        <p:origin x="43" y="1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B6A53-0CAC-4700-95FD-27DA0EFDD0D7}" type="datetimeFigureOut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F80B7-F072-494D-ACE9-5010DDE01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4363B-FDB5-495B-859F-0819413DB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9D5E6-F0D0-4932-A3E1-2B2314D0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B6582-82EF-4532-900A-BA7E1DA3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1943-C5EF-49CF-B5A0-370D91DC4C87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B6D1F-2E2F-4B60-ABA1-D46498B9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96453-BE1C-4A0A-B815-6EEDD2D1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70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7A123-BD05-4501-8AE3-2E40D81D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166CA-CC0D-4335-89F9-0FC091547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B4495-24C7-4E33-8A78-5A839768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8B29-B565-4D80-B824-9CEDEE303B52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36EDB-FEF1-45E5-975E-DB805424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62C06-B6D8-4EB5-91E6-F97C36BD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9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87F2EA-A265-41D4-887C-19B810AEB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5B59F-2DD5-475C-B5F2-CFA8E422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E7D5D-9DE9-46E7-BD49-2C1F4201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555-798E-4BB9-BF87-45D5F6CDE695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0471A-B1FF-4D81-8D87-7772CBE4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1F72E-69F7-47B0-8DEC-245CFC15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6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DEF5D-781F-495F-999C-B8CABF04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8740C-AD01-4A0F-B3D6-277D2463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87305-2E3B-4D92-9E03-A73F8ABD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3435-E9A4-4E87-B8B7-4E6E9DF1AD2D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1B212-06CE-465D-BBF2-77E6E36F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999A9-A200-4F4A-9F25-590D5420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85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1E8B7-C6ED-4D33-AFA9-AD1547C5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E4134-75F6-4785-8A2B-65F5DB55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04D2A-B65F-47F3-96E4-3463D1B9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C0B9-7FA7-4D59-B91E-D8A5DD211FB1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73C82-B4CD-468E-85D1-0D282D15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13FB7-17D3-4892-99D1-4B4DE4FA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AEA2E-FF0B-4353-ABDE-5DB418FB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2A5D9-F486-4BD4-9C3E-F3D9A86DD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4D328-585E-426E-8BE6-11C89FFE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1E02F-7571-4A2E-8FB4-2376759C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B90-EFF1-47EC-BCDA-94B4E1F32CE8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A1BCEF-F16D-431A-ACEC-3760341E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65EFF-DB74-4924-90A4-0F6E945D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8290F-E6F5-4344-9415-DBB8DAC6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F183E-92D8-4941-B4EB-67B25A50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0FC96-230B-425D-97DE-A44573EE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D6B6DF-D020-49FA-A334-28DBB15D2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96C2BD-D00A-4702-B24B-08248FF3B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B81A2B-6080-49B7-B12E-A4662C3F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24E9-C1C3-4B82-8A08-06582685F829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CE0484-3A22-40E5-B984-FD49D509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D2B8F1-1D54-4AF1-9814-F5B0435A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59D38-6C04-4FDE-ABEB-11DF28DA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7A85F-A8B8-47A7-BD70-AC8033B3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4B1-5C7A-4393-A0FD-50E085175743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DFE6A6-237E-4B3F-8E23-7597BC39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8C6B6A-7D93-428A-AB0F-669371ED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11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67488A-F392-4F75-A6BB-4F8B1EEE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C62-40A3-4555-A333-C29DA126275A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0697F0-3756-4DEF-BBD4-B8AEA70F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81752-4E44-4254-8E54-B9288FDC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0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AD1FC-F60B-4275-9CEB-5140B85A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35E02-6DF7-4AED-A9AD-733854F5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5BE42-E06D-498A-8ADC-1740E47FF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DA930-3CD9-44C1-8E3C-811DBAA6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9AAC-D832-42D8-A7F9-8F36D083B17B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E4C0A-1206-4F93-A71A-95526D6C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5A0D20-1517-439E-9211-C06FCE22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0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AFDA2-6190-4768-B2C3-A535614E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C89546-95C1-406E-B35D-4F271A8C7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70811-1144-4CDA-9AB6-C85D34EF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63BF5-962D-4A73-978C-C4B264F3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622A-A5D4-4729-A38B-5136E3949201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05088-D40A-4948-9E7F-47A0CB38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92FBF-9906-443A-9C45-4AC214D9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5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ABC264-4579-4BD2-BFE7-A88F3ED5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89FB6-94D8-4EF1-8BA3-15D86830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C53CD-6FA8-4725-BCAF-C87E90FA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F886-C1F0-4962-9841-2CD8A93E54B2}" type="datetime1">
              <a:rPr lang="ko-KR" altLang="en-US" smtClean="0"/>
              <a:t>2021-01-02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53695-507A-49FD-9ED5-13D5B8C88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F26A4-67AD-4BD7-82A9-534A53C9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1A79-8FD7-45FD-B2B6-A89D2A2EF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895628"/>
            <a:ext cx="9753600" cy="2387600"/>
          </a:xfrm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Machine Translation</a:t>
            </a:r>
            <a:br>
              <a:rPr lang="en-US" altLang="ko-KR" sz="4400" b="1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</a:br>
            <a:r>
              <a:rPr lang="en-US" altLang="ko-KR" sz="4400" b="1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Sequence-to-Sequence and Attention</a:t>
            </a:r>
            <a:br>
              <a:rPr lang="en-US" altLang="ko-KR" sz="4400" b="1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</a:br>
            <a:endParaRPr lang="ko-KR" altLang="en-US" sz="4400" b="1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BD1E4C-0CE3-49F7-8D51-91B973C8B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3292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CS224n Stanford / winter 2019  - Lecture 8 -</a:t>
            </a:r>
            <a:endParaRPr lang="ko-KR" altLang="en-US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44" name="부제목 2">
            <a:extLst>
              <a:ext uri="{FF2B5EF4-FFF2-40B4-BE49-F238E27FC236}">
                <a16:creationId xmlns:a16="http://schemas.microsoft.com/office/drawing/2014/main" id="{0C3EE3DF-186D-40C6-A70C-69CEEF17CB21}"/>
              </a:ext>
            </a:extLst>
          </p:cNvPr>
          <p:cNvSpPr txBox="1">
            <a:spLocks/>
          </p:cNvSpPr>
          <p:nvPr/>
        </p:nvSpPr>
        <p:spPr>
          <a:xfrm>
            <a:off x="1524000" y="515254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B7CBA6A9-90ED-4591-875F-EA8AC226036C}"/>
              </a:ext>
            </a:extLst>
          </p:cNvPr>
          <p:cNvSpPr txBox="1">
            <a:spLocks/>
          </p:cNvSpPr>
          <p:nvPr/>
        </p:nvSpPr>
        <p:spPr>
          <a:xfrm>
            <a:off x="1524000" y="40526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UOS STAT NLP Seminar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Changdae Oh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86C53FEB-92D3-45B2-AF36-4A9A6719A7BC}"/>
              </a:ext>
            </a:extLst>
          </p:cNvPr>
          <p:cNvSpPr txBox="1">
            <a:spLocks/>
          </p:cNvSpPr>
          <p:nvPr/>
        </p:nvSpPr>
        <p:spPr>
          <a:xfrm>
            <a:off x="1470992" y="563883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2021. 01. 02</a:t>
            </a:r>
            <a:endParaRPr lang="ko-KR" altLang="en-US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A33F26-BFDC-458A-9179-52ACF5FE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0"/>
            <a:ext cx="9157252" cy="742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Decoding for NMT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E0F36B-F2BC-44D5-B339-7F240324D070}"/>
              </a:ext>
            </a:extLst>
          </p:cNvPr>
          <p:cNvSpPr/>
          <p:nvPr/>
        </p:nvSpPr>
        <p:spPr>
          <a:xfrm>
            <a:off x="331304" y="1082173"/>
            <a:ext cx="2372139" cy="42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A360A-938C-4510-B9D2-784609876161}"/>
              </a:ext>
            </a:extLst>
          </p:cNvPr>
          <p:cNvSpPr/>
          <p:nvPr/>
        </p:nvSpPr>
        <p:spPr>
          <a:xfrm>
            <a:off x="419793" y="478154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29C0B8-F0F4-45CF-AE23-7F9E092BA879}"/>
              </a:ext>
            </a:extLst>
          </p:cNvPr>
          <p:cNvSpPr/>
          <p:nvPr/>
        </p:nvSpPr>
        <p:spPr>
          <a:xfrm>
            <a:off x="419793" y="4864063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69C61-1B04-4969-9E67-3EF9C3FAD60E}"/>
              </a:ext>
            </a:extLst>
          </p:cNvPr>
          <p:cNvSpPr/>
          <p:nvPr/>
        </p:nvSpPr>
        <p:spPr>
          <a:xfrm>
            <a:off x="436022" y="596925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49FB7-FFDE-4B26-9593-AB8E902C31B0}"/>
              </a:ext>
            </a:extLst>
          </p:cNvPr>
          <p:cNvSpPr txBox="1"/>
          <p:nvPr/>
        </p:nvSpPr>
        <p:spPr>
          <a:xfrm>
            <a:off x="4998758" y="2324476"/>
            <a:ext cx="1463722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그냥 다해보기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76F60-189E-456F-994E-C08CF6D6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9" y="1812250"/>
            <a:ext cx="3343774" cy="20526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260C7F-2F8D-494F-A144-A04B8677A8A1}"/>
              </a:ext>
            </a:extLst>
          </p:cNvPr>
          <p:cNvSpPr txBox="1"/>
          <p:nvPr/>
        </p:nvSpPr>
        <p:spPr>
          <a:xfrm>
            <a:off x="4818208" y="5468135"/>
            <a:ext cx="2115190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최적해를 보장 함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Cost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매우 큼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3B8A50-6CBC-484E-ACFB-E5C710B2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656E1-6CA8-4834-A7C9-FF4E0B4507A5}"/>
              </a:ext>
            </a:extLst>
          </p:cNvPr>
          <p:cNvSpPr/>
          <p:nvPr/>
        </p:nvSpPr>
        <p:spPr>
          <a:xfrm>
            <a:off x="484790" y="1111526"/>
            <a:ext cx="2533286" cy="424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Greedy decoding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FD9A7D5-7D38-47B7-9AA8-7B9492BF7D11}"/>
              </a:ext>
            </a:extLst>
          </p:cNvPr>
          <p:cNvSpPr/>
          <p:nvPr/>
        </p:nvSpPr>
        <p:spPr>
          <a:xfrm>
            <a:off x="4418400" y="1082173"/>
            <a:ext cx="2533286" cy="424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Exhaustive search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7A24228-0C0A-440F-AD92-575EDFF84A2E}"/>
              </a:ext>
            </a:extLst>
          </p:cNvPr>
          <p:cNvSpPr/>
          <p:nvPr/>
        </p:nvSpPr>
        <p:spPr>
          <a:xfrm>
            <a:off x="8765184" y="1076094"/>
            <a:ext cx="2533286" cy="424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Beam search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8258AB-D0F4-4C5B-B06F-3B507548851D}"/>
              </a:ext>
            </a:extLst>
          </p:cNvPr>
          <p:cNvCxnSpPr>
            <a:cxnSpLocks/>
          </p:cNvCxnSpPr>
          <p:nvPr/>
        </p:nvCxnSpPr>
        <p:spPr>
          <a:xfrm>
            <a:off x="3823969" y="1188720"/>
            <a:ext cx="0" cy="490728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C7E518-7AF6-42A3-831B-40B7C867CB4C}"/>
              </a:ext>
            </a:extLst>
          </p:cNvPr>
          <p:cNvCxnSpPr>
            <a:cxnSpLocks/>
          </p:cNvCxnSpPr>
          <p:nvPr/>
        </p:nvCxnSpPr>
        <p:spPr>
          <a:xfrm>
            <a:off x="7707121" y="1188720"/>
            <a:ext cx="0" cy="490728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0925ED-731C-496D-AA94-D891108D8B2B}"/>
              </a:ext>
            </a:extLst>
          </p:cNvPr>
          <p:cNvSpPr txBox="1"/>
          <p:nvPr/>
        </p:nvSpPr>
        <p:spPr>
          <a:xfrm>
            <a:off x="494698" y="5512444"/>
            <a:ext cx="2589081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최적해를 보장하지 않음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Cost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낮음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10EC01-8FFB-4549-B140-C92A30D2C99F}"/>
              </a:ext>
            </a:extLst>
          </p:cNvPr>
          <p:cNvSpPr txBox="1"/>
          <p:nvPr/>
        </p:nvSpPr>
        <p:spPr>
          <a:xfrm>
            <a:off x="8667827" y="5315675"/>
            <a:ext cx="2533851" cy="129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최적해를 보장하지 않음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배제성을 줄여 안정적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Cost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보통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63324B3D-A823-4A3A-B3D2-3510F7E1E39B}"/>
              </a:ext>
            </a:extLst>
          </p:cNvPr>
          <p:cNvSpPr/>
          <p:nvPr/>
        </p:nvSpPr>
        <p:spPr>
          <a:xfrm>
            <a:off x="257440" y="4053689"/>
            <a:ext cx="3141072" cy="102454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FDF1A-0D08-4910-94C6-B9BDBBF82F03}"/>
              </a:ext>
            </a:extLst>
          </p:cNvPr>
          <p:cNvSpPr txBox="1"/>
          <p:nvPr/>
        </p:nvSpPr>
        <p:spPr>
          <a:xfrm>
            <a:off x="583617" y="4054755"/>
            <a:ext cx="2589081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매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timestep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마다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확률이 가장 높은 다음단어 선택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C7B0F664-AD15-49A3-B606-58288DFB43A7}"/>
              </a:ext>
            </a:extLst>
          </p:cNvPr>
          <p:cNvSpPr/>
          <p:nvPr/>
        </p:nvSpPr>
        <p:spPr>
          <a:xfrm>
            <a:off x="4221616" y="4044842"/>
            <a:ext cx="3141072" cy="1024545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C1B35-BD96-4834-B155-7E8500FF6C14}"/>
              </a:ext>
            </a:extLst>
          </p:cNvPr>
          <p:cNvSpPr txBox="1"/>
          <p:nvPr/>
        </p:nvSpPr>
        <p:spPr>
          <a:xfrm>
            <a:off x="4547793" y="4045908"/>
            <a:ext cx="281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가능한 조합 모두 생성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후 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확률비교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확률이 가장 높은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문장 선택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7F6B9757-9138-4B4B-AE7D-8A63F9C67B8B}"/>
              </a:ext>
            </a:extLst>
          </p:cNvPr>
          <p:cNvSpPr/>
          <p:nvPr/>
        </p:nvSpPr>
        <p:spPr>
          <a:xfrm>
            <a:off x="8287527" y="4053688"/>
            <a:ext cx="3302730" cy="1015699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C6A7BB-F296-4631-8410-A88CEE7619ED}"/>
              </a:ext>
            </a:extLst>
          </p:cNvPr>
          <p:cNvSpPr txBox="1"/>
          <p:nvPr/>
        </p:nvSpPr>
        <p:spPr>
          <a:xfrm>
            <a:off x="8436281" y="4053688"/>
            <a:ext cx="315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각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마다 확률기반 측도로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Score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계산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 Beam size k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만큼의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후보 유지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나머지 제거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050BFE-68A1-4E8F-ABF3-C16298177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769" y="1611472"/>
            <a:ext cx="3552518" cy="22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6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0"/>
            <a:ext cx="9157252" cy="742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NMT</a:t>
            </a:r>
            <a:r>
              <a:rPr lang="ko-KR" altLang="en-US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의 장단점 및 평가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E0F36B-F2BC-44D5-B339-7F240324D070}"/>
              </a:ext>
            </a:extLst>
          </p:cNvPr>
          <p:cNvSpPr/>
          <p:nvPr/>
        </p:nvSpPr>
        <p:spPr>
          <a:xfrm>
            <a:off x="331304" y="1082173"/>
            <a:ext cx="2372139" cy="42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A360A-938C-4510-B9D2-784609876161}"/>
              </a:ext>
            </a:extLst>
          </p:cNvPr>
          <p:cNvSpPr/>
          <p:nvPr/>
        </p:nvSpPr>
        <p:spPr>
          <a:xfrm>
            <a:off x="681921" y="478154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29C0B8-F0F4-45CF-AE23-7F9E092BA879}"/>
              </a:ext>
            </a:extLst>
          </p:cNvPr>
          <p:cNvSpPr/>
          <p:nvPr/>
        </p:nvSpPr>
        <p:spPr>
          <a:xfrm>
            <a:off x="681921" y="4864063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69C61-1B04-4969-9E67-3EF9C3FAD60E}"/>
              </a:ext>
            </a:extLst>
          </p:cNvPr>
          <p:cNvSpPr/>
          <p:nvPr/>
        </p:nvSpPr>
        <p:spPr>
          <a:xfrm>
            <a:off x="436022" y="596925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49FB7-FFDE-4B26-9593-AB8E902C31B0}"/>
              </a:ext>
            </a:extLst>
          </p:cNvPr>
          <p:cNvSpPr txBox="1"/>
          <p:nvPr/>
        </p:nvSpPr>
        <p:spPr>
          <a:xfrm>
            <a:off x="1040471" y="966383"/>
            <a:ext cx="541672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장점</a:t>
            </a:r>
            <a:endParaRPr lang="en-US" altLang="ko-KR" b="1" dirty="0">
              <a:solidFill>
                <a:srgbClr val="0070C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3A75-9C2E-4477-8786-FF608CD1A7AD}"/>
              </a:ext>
            </a:extLst>
          </p:cNvPr>
          <p:cNvSpPr txBox="1"/>
          <p:nvPr/>
        </p:nvSpPr>
        <p:spPr>
          <a:xfrm>
            <a:off x="907512" y="1605123"/>
            <a:ext cx="4116118" cy="212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높은 성능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단일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NN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모델로써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E2E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최적화가 진행됨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(SMT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는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translation model,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language model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따로따로 최적화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인적 노력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덜필요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380E3-A3BE-49FE-81DD-33D887E2D0C4}"/>
              </a:ext>
            </a:extLst>
          </p:cNvPr>
          <p:cNvSpPr txBox="1"/>
          <p:nvPr/>
        </p:nvSpPr>
        <p:spPr>
          <a:xfrm>
            <a:off x="6814669" y="1620598"/>
            <a:ext cx="4116118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신경망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모델이다보니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해석 어려움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세부적인 제어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튜닝이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힘듬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7656C-3E6D-4ECF-9487-E4C743DFEB3C}"/>
              </a:ext>
            </a:extLst>
          </p:cNvPr>
          <p:cNvSpPr txBox="1"/>
          <p:nvPr/>
        </p:nvSpPr>
        <p:spPr>
          <a:xfrm>
            <a:off x="7037401" y="972067"/>
            <a:ext cx="541672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단점</a:t>
            </a:r>
            <a:endParaRPr lang="en-US" altLang="ko-KR" b="1" dirty="0">
              <a:solidFill>
                <a:srgbClr val="C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4EC5B6-0D72-4FA2-BEB4-E04C23D92BFD}"/>
              </a:ext>
            </a:extLst>
          </p:cNvPr>
          <p:cNvSpPr/>
          <p:nvPr/>
        </p:nvSpPr>
        <p:spPr>
          <a:xfrm>
            <a:off x="3843529" y="4273002"/>
            <a:ext cx="4116114" cy="22739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BLEU</a:t>
            </a: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기준 큰 성능향상이 있었으나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아래와 같은 </a:t>
            </a:r>
            <a:r>
              <a:rPr lang="ko-KR" altLang="en-US" b="1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한계점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존재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OUT of vocab 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문제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Train/test Domain 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불일치 문제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긴 </a:t>
            </a: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text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에 대한 문맥유지 문제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풍부한 쌍 시퀀스 얻기 </a:t>
            </a:r>
            <a:r>
              <a:rPr lang="ko-KR" altLang="en-US" dirty="0" err="1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힘듬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BE09E-4A7F-4AE9-A3EB-5F9503B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61E625-7231-4993-962F-D23FE31BE2FE}"/>
              </a:ext>
            </a:extLst>
          </p:cNvPr>
          <p:cNvCxnSpPr>
            <a:cxnSpLocks/>
          </p:cNvCxnSpPr>
          <p:nvPr/>
        </p:nvCxnSpPr>
        <p:spPr>
          <a:xfrm>
            <a:off x="5827933" y="1082173"/>
            <a:ext cx="0" cy="268612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4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0"/>
            <a:ext cx="9157252" cy="742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Problem of vanilla seq2seq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E0F36B-F2BC-44D5-B339-7F240324D070}"/>
              </a:ext>
            </a:extLst>
          </p:cNvPr>
          <p:cNvSpPr/>
          <p:nvPr/>
        </p:nvSpPr>
        <p:spPr>
          <a:xfrm>
            <a:off x="331304" y="1082173"/>
            <a:ext cx="2372139" cy="42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A360A-938C-4510-B9D2-784609876161}"/>
              </a:ext>
            </a:extLst>
          </p:cNvPr>
          <p:cNvSpPr/>
          <p:nvPr/>
        </p:nvSpPr>
        <p:spPr>
          <a:xfrm>
            <a:off x="419793" y="478154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29C0B8-F0F4-45CF-AE23-7F9E092BA879}"/>
              </a:ext>
            </a:extLst>
          </p:cNvPr>
          <p:cNvSpPr/>
          <p:nvPr/>
        </p:nvSpPr>
        <p:spPr>
          <a:xfrm>
            <a:off x="419793" y="4864063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69C61-1B04-4969-9E67-3EF9C3FAD60E}"/>
              </a:ext>
            </a:extLst>
          </p:cNvPr>
          <p:cNvSpPr/>
          <p:nvPr/>
        </p:nvSpPr>
        <p:spPr>
          <a:xfrm>
            <a:off x="436022" y="596925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9C5B-1BB1-45AB-8CAF-FB569AED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EDE853-3D29-4531-975B-54490B4A5EEE}"/>
              </a:ext>
            </a:extLst>
          </p:cNvPr>
          <p:cNvGrpSpPr/>
          <p:nvPr/>
        </p:nvGrpSpPr>
        <p:grpSpPr>
          <a:xfrm>
            <a:off x="762113" y="1709817"/>
            <a:ext cx="5083101" cy="3551154"/>
            <a:chOff x="762113" y="1709817"/>
            <a:chExt cx="5083101" cy="35511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4912FE-1585-4BB5-A279-24FDE759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113" y="1817580"/>
              <a:ext cx="5083101" cy="344339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5372E99-91AE-4463-927D-21D9EE65632B}"/>
                </a:ext>
              </a:extLst>
            </p:cNvPr>
            <p:cNvSpPr/>
            <p:nvPr/>
          </p:nvSpPr>
          <p:spPr>
            <a:xfrm>
              <a:off x="1551008" y="2240627"/>
              <a:ext cx="983848" cy="307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C64D8F-48F0-4357-920A-B5ADA4DD8EE9}"/>
                </a:ext>
              </a:extLst>
            </p:cNvPr>
            <p:cNvSpPr/>
            <p:nvPr/>
          </p:nvSpPr>
          <p:spPr>
            <a:xfrm>
              <a:off x="2196833" y="1709817"/>
              <a:ext cx="735343" cy="530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8EB27F-0A2A-40EB-96DA-B31B40B2601C}"/>
              </a:ext>
            </a:extLst>
          </p:cNvPr>
          <p:cNvSpPr txBox="1"/>
          <p:nvPr/>
        </p:nvSpPr>
        <p:spPr>
          <a:xfrm>
            <a:off x="2080102" y="1726131"/>
            <a:ext cx="2963273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50" b="1" dirty="0">
                <a:latin typeface="+mn-ea"/>
              </a:rPr>
              <a:t>Target      :</a:t>
            </a:r>
          </a:p>
          <a:p>
            <a:pPr algn="l">
              <a:lnSpc>
                <a:spcPct val="150000"/>
              </a:lnSpc>
            </a:pPr>
            <a:r>
              <a:rPr lang="en-US" altLang="ko-KR" sz="1050" b="1" dirty="0">
                <a:latin typeface="+mn-ea"/>
              </a:rPr>
              <a:t>Prediction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EC69A-5633-49FA-8F23-A8E4D2DF8695}"/>
              </a:ext>
            </a:extLst>
          </p:cNvPr>
          <p:cNvSpPr txBox="1"/>
          <p:nvPr/>
        </p:nvSpPr>
        <p:spPr>
          <a:xfrm>
            <a:off x="1345623" y="2277988"/>
            <a:ext cx="158655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50" b="1" dirty="0">
                <a:latin typeface="+mn-ea"/>
              </a:rPr>
              <a:t>Encoder     Decoder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08B36D-5D03-4CA7-9ACF-A1199454EB91}"/>
              </a:ext>
            </a:extLst>
          </p:cNvPr>
          <p:cNvSpPr txBox="1"/>
          <p:nvPr/>
        </p:nvSpPr>
        <p:spPr>
          <a:xfrm>
            <a:off x="6909203" y="1352730"/>
            <a:ext cx="4116118" cy="4616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다루는 시퀀스의 길이가 길어질수록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아래와 같은 문제점들이 부각된다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Information bottleneck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고정된 길이의 은닉상태벡터에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모든 문맥정보를 보존하기는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힘듬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장기 의존성 식별의 어려움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고질적인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RNN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문제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Backpropagation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과정에서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거쳐가야 할 경로가 길어진다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gradient vanishing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816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640465"/>
            <a:ext cx="9157252" cy="742880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Improvement of seq2seq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A360A-938C-4510-B9D2-784609876161}"/>
              </a:ext>
            </a:extLst>
          </p:cNvPr>
          <p:cNvSpPr/>
          <p:nvPr/>
        </p:nvSpPr>
        <p:spPr>
          <a:xfrm>
            <a:off x="419793" y="478154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29C0B8-F0F4-45CF-AE23-7F9E092BA879}"/>
              </a:ext>
            </a:extLst>
          </p:cNvPr>
          <p:cNvSpPr/>
          <p:nvPr/>
        </p:nvSpPr>
        <p:spPr>
          <a:xfrm>
            <a:off x="419793" y="4864063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69C61-1B04-4969-9E67-3EF9C3FAD60E}"/>
              </a:ext>
            </a:extLst>
          </p:cNvPr>
          <p:cNvSpPr/>
          <p:nvPr/>
        </p:nvSpPr>
        <p:spPr>
          <a:xfrm>
            <a:off x="436022" y="596925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9C5B-1BB1-45AB-8CAF-FB569AED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08B36D-5D03-4CA7-9ACF-A1199454EB91}"/>
              </a:ext>
            </a:extLst>
          </p:cNvPr>
          <p:cNvSpPr txBox="1"/>
          <p:nvPr/>
        </p:nvSpPr>
        <p:spPr>
          <a:xfrm>
            <a:off x="6403864" y="237969"/>
            <a:ext cx="6296628" cy="309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1" dirty="0">
                <a:solidFill>
                  <a:srgbClr val="00206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Core idea :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출력 시퀀스의 단어와 유사도가 높은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b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입력 시퀀스의 단어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에 대한 정보를 추려내자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가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Encoder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마지막 은닉상태만 이용하지 않고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매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timestep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마다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Encoder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모든 은닉상태를 참고하자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CD9FE6E-3382-4593-A9FA-232EE3253119}"/>
              </a:ext>
            </a:extLst>
          </p:cNvPr>
          <p:cNvSpPr txBox="1">
            <a:spLocks/>
          </p:cNvSpPr>
          <p:nvPr/>
        </p:nvSpPr>
        <p:spPr>
          <a:xfrm>
            <a:off x="678873" y="152400"/>
            <a:ext cx="9157252" cy="742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Attention mechanism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80AA3-05E5-4056-838A-D508F5F7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1746968"/>
            <a:ext cx="3962575" cy="485073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D1F8F-558F-4950-97D4-5F4E4C4C26FA}"/>
              </a:ext>
            </a:extLst>
          </p:cNvPr>
          <p:cNvSpPr/>
          <p:nvPr/>
        </p:nvSpPr>
        <p:spPr>
          <a:xfrm>
            <a:off x="381000" y="576582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C58FEF-F2B6-444F-8844-171213DB1BB7}"/>
              </a:ext>
            </a:extLst>
          </p:cNvPr>
          <p:cNvSpPr/>
          <p:nvPr/>
        </p:nvSpPr>
        <p:spPr>
          <a:xfrm>
            <a:off x="4482121" y="2280212"/>
            <a:ext cx="457200" cy="458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ACEEC7-E9AF-4B40-971F-CBA24F941C49}"/>
              </a:ext>
            </a:extLst>
          </p:cNvPr>
          <p:cNvSpPr txBox="1"/>
          <p:nvPr/>
        </p:nvSpPr>
        <p:spPr>
          <a:xfrm>
            <a:off x="5296382" y="2673683"/>
            <a:ext cx="6296628" cy="4339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1" dirty="0">
                <a:solidFill>
                  <a:srgbClr val="00206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Details : </a:t>
            </a: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매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마다 아래와 같은 과정으로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 score / output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계산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 scores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모든 시점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encoder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은닉상태벡터들과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현재시점 은닉상태벡터를 각각 내적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유사성 측도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).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 weight :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어텐션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점수를 </a:t>
            </a:r>
            <a:r>
              <a:rPr lang="en-US" altLang="ko-KR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softmax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계층에 통과시키고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0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과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사이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확률값으로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정규화하면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어텐션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가중치벡터를 얻음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 output :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어텐션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가중치벡터와 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encoder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은닉상태벡터들의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weighted sum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을 통해 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input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시퀀스의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맥락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(context)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요약벡터 </a:t>
            </a:r>
            <a:r>
              <a:rPr lang="en-US" altLang="ko-K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 output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을 얻음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0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720" y="989381"/>
            <a:ext cx="2675567" cy="857980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&lt; equations &gt;</a:t>
            </a:r>
            <a:endParaRPr lang="ko-KR" altLang="en-US" sz="24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A360A-938C-4510-B9D2-784609876161}"/>
              </a:ext>
            </a:extLst>
          </p:cNvPr>
          <p:cNvSpPr/>
          <p:nvPr/>
        </p:nvSpPr>
        <p:spPr>
          <a:xfrm>
            <a:off x="419793" y="478154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29C0B8-F0F4-45CF-AE23-7F9E092BA879}"/>
              </a:ext>
            </a:extLst>
          </p:cNvPr>
          <p:cNvSpPr/>
          <p:nvPr/>
        </p:nvSpPr>
        <p:spPr>
          <a:xfrm>
            <a:off x="419793" y="4864063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69C61-1B04-4969-9E67-3EF9C3FAD60E}"/>
              </a:ext>
            </a:extLst>
          </p:cNvPr>
          <p:cNvSpPr/>
          <p:nvPr/>
        </p:nvSpPr>
        <p:spPr>
          <a:xfrm>
            <a:off x="436022" y="596925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9C5B-1BB1-45AB-8CAF-FB569AED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CD9FE6E-3382-4593-A9FA-232EE3253119}"/>
              </a:ext>
            </a:extLst>
          </p:cNvPr>
          <p:cNvSpPr txBox="1">
            <a:spLocks/>
          </p:cNvSpPr>
          <p:nvPr/>
        </p:nvSpPr>
        <p:spPr>
          <a:xfrm>
            <a:off x="678873" y="152400"/>
            <a:ext cx="9157252" cy="742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Attention mechanism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D1F8F-558F-4950-97D4-5F4E4C4C26FA}"/>
              </a:ext>
            </a:extLst>
          </p:cNvPr>
          <p:cNvSpPr/>
          <p:nvPr/>
        </p:nvSpPr>
        <p:spPr>
          <a:xfrm>
            <a:off x="381000" y="576582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C58FEF-F2B6-444F-8844-171213DB1BB7}"/>
              </a:ext>
            </a:extLst>
          </p:cNvPr>
          <p:cNvSpPr/>
          <p:nvPr/>
        </p:nvSpPr>
        <p:spPr>
          <a:xfrm>
            <a:off x="4482121" y="2280212"/>
            <a:ext cx="457200" cy="458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50DEA9-45DA-45FF-81E3-9E74D766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43" y="4259039"/>
            <a:ext cx="2667231" cy="4267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D235AC7-3976-4FFA-967A-35436AE1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30" y="5044445"/>
            <a:ext cx="1935648" cy="6782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10B3A4-2BD6-4F38-BF11-8F273C1B6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4" y="6091459"/>
            <a:ext cx="1272650" cy="3276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9F068DD-BC6A-47BD-8B48-82A06CC56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4" y="2280212"/>
            <a:ext cx="1516511" cy="30482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311D0F6-0A52-4B52-BDEB-E63FD9D32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94" y="2721176"/>
            <a:ext cx="746825" cy="2743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6A2F205-C2EE-4224-82E4-E26F2B1C3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956" y="3451730"/>
            <a:ext cx="3139712" cy="449619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A5C5FE-6BEA-4D82-9917-8A6DF189D68F}"/>
              </a:ext>
            </a:extLst>
          </p:cNvPr>
          <p:cNvCxnSpPr>
            <a:cxnSpLocks/>
          </p:cNvCxnSpPr>
          <p:nvPr/>
        </p:nvCxnSpPr>
        <p:spPr>
          <a:xfrm flipV="1">
            <a:off x="532294" y="4033432"/>
            <a:ext cx="10574679" cy="5881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A643F4D-ED2B-4358-A209-8CD828097D97}"/>
              </a:ext>
            </a:extLst>
          </p:cNvPr>
          <p:cNvCxnSpPr>
            <a:cxnSpLocks/>
          </p:cNvCxnSpPr>
          <p:nvPr/>
        </p:nvCxnSpPr>
        <p:spPr>
          <a:xfrm flipV="1">
            <a:off x="520864" y="4914262"/>
            <a:ext cx="10665296" cy="196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4B8363-363D-447F-BBDE-1CD84FEE41F0}"/>
              </a:ext>
            </a:extLst>
          </p:cNvPr>
          <p:cNvCxnSpPr>
            <a:cxnSpLocks/>
          </p:cNvCxnSpPr>
          <p:nvPr/>
        </p:nvCxnSpPr>
        <p:spPr>
          <a:xfrm flipV="1">
            <a:off x="457343" y="5790282"/>
            <a:ext cx="10649630" cy="5461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D1589DB-5500-4C09-8C27-11AB4563BDEE}"/>
              </a:ext>
            </a:extLst>
          </p:cNvPr>
          <p:cNvCxnSpPr>
            <a:cxnSpLocks/>
          </p:cNvCxnSpPr>
          <p:nvPr/>
        </p:nvCxnSpPr>
        <p:spPr>
          <a:xfrm flipV="1">
            <a:off x="532294" y="2092960"/>
            <a:ext cx="10574679" cy="6062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9A54BB-E4F1-46FF-AAA4-14D7A1F7018F}"/>
              </a:ext>
            </a:extLst>
          </p:cNvPr>
          <p:cNvCxnSpPr>
            <a:cxnSpLocks/>
          </p:cNvCxnSpPr>
          <p:nvPr/>
        </p:nvCxnSpPr>
        <p:spPr>
          <a:xfrm flipV="1">
            <a:off x="532294" y="3109189"/>
            <a:ext cx="10599812" cy="6557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6E1252-0BFF-4FC3-AFD2-6387D641754B}"/>
              </a:ext>
            </a:extLst>
          </p:cNvPr>
          <p:cNvSpPr txBox="1"/>
          <p:nvPr/>
        </p:nvSpPr>
        <p:spPr>
          <a:xfrm>
            <a:off x="7039568" y="2153584"/>
            <a:ext cx="6296628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Encoder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은닉상태벡터들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timestep 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에서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은닉상태벡터 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E61609-1693-4C80-9386-37714B517864}"/>
              </a:ext>
            </a:extLst>
          </p:cNvPr>
          <p:cNvSpPr txBox="1"/>
          <p:nvPr/>
        </p:nvSpPr>
        <p:spPr>
          <a:xfrm>
            <a:off x="7360619" y="3092999"/>
            <a:ext cx="6296628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Encoder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은닉상태벡터들과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t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은닉상태벡터를 내적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FE2855-4D92-4D2C-A0F9-25CFC7CA4083}"/>
              </a:ext>
            </a:extLst>
          </p:cNvPr>
          <p:cNvSpPr txBox="1"/>
          <p:nvPr/>
        </p:nvSpPr>
        <p:spPr>
          <a:xfrm>
            <a:off x="4482121" y="3335082"/>
            <a:ext cx="687167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t Attention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점수벡터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A8D05D-16AB-41C8-AD5E-138364AC8033}"/>
              </a:ext>
            </a:extLst>
          </p:cNvPr>
          <p:cNvSpPr txBox="1"/>
          <p:nvPr/>
        </p:nvSpPr>
        <p:spPr>
          <a:xfrm>
            <a:off x="7360619" y="3976766"/>
            <a:ext cx="6296628" cy="129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점수벡터에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softmax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함수를 취함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8C2C23-4C89-42B1-B7DE-92D435E66DAD}"/>
              </a:ext>
            </a:extLst>
          </p:cNvPr>
          <p:cNvSpPr txBox="1"/>
          <p:nvPr/>
        </p:nvSpPr>
        <p:spPr>
          <a:xfrm>
            <a:off x="4392153" y="4198500"/>
            <a:ext cx="6296628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t Attention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가중치벡터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5A52CB-3E2A-446A-BCB8-A3E9E060929F}"/>
              </a:ext>
            </a:extLst>
          </p:cNvPr>
          <p:cNvSpPr txBox="1"/>
          <p:nvPr/>
        </p:nvSpPr>
        <p:spPr>
          <a:xfrm>
            <a:off x="7360619" y="4855234"/>
            <a:ext cx="6296628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t Attention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가중치벡터와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Encoder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은닉상태벡터들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가중합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411213-F668-4998-AAA8-CCA0E302F9E5}"/>
              </a:ext>
            </a:extLst>
          </p:cNvPr>
          <p:cNvSpPr txBox="1"/>
          <p:nvPr/>
        </p:nvSpPr>
        <p:spPr>
          <a:xfrm>
            <a:off x="4482122" y="5097317"/>
            <a:ext cx="2708388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t Attention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결과벡터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A83BF0-1F8D-479E-98CA-4149D51D54A2}"/>
              </a:ext>
            </a:extLst>
          </p:cNvPr>
          <p:cNvSpPr txBox="1"/>
          <p:nvPr/>
        </p:nvSpPr>
        <p:spPr>
          <a:xfrm>
            <a:off x="7358547" y="5817587"/>
            <a:ext cx="6296628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t Attention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결과벡터와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t Decoder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은닉상태벡터 병합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62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A360A-938C-4510-B9D2-784609876161}"/>
              </a:ext>
            </a:extLst>
          </p:cNvPr>
          <p:cNvSpPr/>
          <p:nvPr/>
        </p:nvSpPr>
        <p:spPr>
          <a:xfrm>
            <a:off x="419793" y="478154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29C0B8-F0F4-45CF-AE23-7F9E092BA879}"/>
              </a:ext>
            </a:extLst>
          </p:cNvPr>
          <p:cNvSpPr/>
          <p:nvPr/>
        </p:nvSpPr>
        <p:spPr>
          <a:xfrm>
            <a:off x="419793" y="4864063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69C61-1B04-4969-9E67-3EF9C3FAD60E}"/>
              </a:ext>
            </a:extLst>
          </p:cNvPr>
          <p:cNvSpPr/>
          <p:nvPr/>
        </p:nvSpPr>
        <p:spPr>
          <a:xfrm>
            <a:off x="436022" y="596925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9C5B-1BB1-45AB-8CAF-FB569AED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CD9FE6E-3382-4593-A9FA-232EE3253119}"/>
              </a:ext>
            </a:extLst>
          </p:cNvPr>
          <p:cNvSpPr txBox="1">
            <a:spLocks/>
          </p:cNvSpPr>
          <p:nvPr/>
        </p:nvSpPr>
        <p:spPr>
          <a:xfrm>
            <a:off x="678873" y="152400"/>
            <a:ext cx="9157252" cy="742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Benefits of Attention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D1F8F-558F-4950-97D4-5F4E4C4C26FA}"/>
              </a:ext>
            </a:extLst>
          </p:cNvPr>
          <p:cNvSpPr/>
          <p:nvPr/>
        </p:nvSpPr>
        <p:spPr>
          <a:xfrm>
            <a:off x="381000" y="576582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C58FEF-F2B6-444F-8844-171213DB1BB7}"/>
              </a:ext>
            </a:extLst>
          </p:cNvPr>
          <p:cNvSpPr/>
          <p:nvPr/>
        </p:nvSpPr>
        <p:spPr>
          <a:xfrm>
            <a:off x="4482121" y="2280212"/>
            <a:ext cx="457200" cy="458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FC66B-9F51-4E78-BBEB-22B291DECDAD}"/>
              </a:ext>
            </a:extLst>
          </p:cNvPr>
          <p:cNvSpPr txBox="1"/>
          <p:nvPr/>
        </p:nvSpPr>
        <p:spPr>
          <a:xfrm>
            <a:off x="838200" y="811007"/>
            <a:ext cx="7842963" cy="295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NMT performance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향상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Bottleneck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문제 해소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모든 시점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디코더가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direct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하게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source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시퀀스와 접촉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Vanishing gradient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문제 해소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긴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을 거쳐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역전파되는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대신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연산에 의한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shortcut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이 생성되었음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해석력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증가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E570E0-F79B-4883-A63B-7860D382F41A}"/>
              </a:ext>
            </a:extLst>
          </p:cNvPr>
          <p:cNvSpPr/>
          <p:nvPr/>
        </p:nvSpPr>
        <p:spPr>
          <a:xfrm>
            <a:off x="643312" y="1035603"/>
            <a:ext cx="9801167" cy="5436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DD6EF9-A009-44AC-87FB-F5DD0A1C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3765534"/>
            <a:ext cx="2819287" cy="2686614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E894B40-1F3C-476C-9435-784D93C1D121}"/>
              </a:ext>
            </a:extLst>
          </p:cNvPr>
          <p:cNvSpPr/>
          <p:nvPr/>
        </p:nvSpPr>
        <p:spPr>
          <a:xfrm>
            <a:off x="4233200" y="4051882"/>
            <a:ext cx="5459440" cy="24002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</a:t>
            </a:r>
            <a:r>
              <a:rPr lang="ko-KR" altLang="en-US" b="1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weight</a:t>
            </a:r>
            <a:r>
              <a:rPr lang="ko-KR" altLang="en-US" b="1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해석</a:t>
            </a:r>
            <a:endParaRPr lang="en-US" altLang="ko-KR" b="1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벡터 내적</a:t>
            </a: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(dot product)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을 거쳐 계산된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 score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와 </a:t>
            </a: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weight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에는  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Encoder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와 </a:t>
            </a: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Decoder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내부 단어들 간에</a:t>
            </a: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존재하는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Alignment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에 대한 정보가 포함되어 있다</a:t>
            </a: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  <a:b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확률에 의해 표현되는 </a:t>
            </a:r>
            <a:r>
              <a:rPr lang="en-US" altLang="ko-KR" b="1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soft-Alignment</a:t>
            </a: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  <a:p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-&gt; </a:t>
            </a:r>
            <a:r>
              <a:rPr lang="ko-KR" altLang="en-US" dirty="0" err="1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어텐션을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통해 </a:t>
            </a:r>
            <a:r>
              <a:rPr lang="en-US" altLang="ko-KR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network</a:t>
            </a:r>
            <a:r>
              <a:rPr lang="ko-KR" altLang="en-US" dirty="0">
                <a:solidFill>
                  <a:sysClr val="windowText" lastClr="000000"/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가 대응관계를 스스로 학습</a:t>
            </a:r>
            <a:endParaRPr lang="en-US" altLang="ko-KR" dirty="0">
              <a:solidFill>
                <a:sysClr val="windowText" lastClr="000000"/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FE0E922-F3E8-433A-B2B1-FDCACF54EF72}"/>
              </a:ext>
            </a:extLst>
          </p:cNvPr>
          <p:cNvSpPr/>
          <p:nvPr/>
        </p:nvSpPr>
        <p:spPr>
          <a:xfrm>
            <a:off x="3667760" y="5095768"/>
            <a:ext cx="375920" cy="31422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A360A-938C-4510-B9D2-784609876161}"/>
              </a:ext>
            </a:extLst>
          </p:cNvPr>
          <p:cNvSpPr/>
          <p:nvPr/>
        </p:nvSpPr>
        <p:spPr>
          <a:xfrm>
            <a:off x="419793" y="478154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29C0B8-F0F4-45CF-AE23-7F9E092BA879}"/>
              </a:ext>
            </a:extLst>
          </p:cNvPr>
          <p:cNvSpPr/>
          <p:nvPr/>
        </p:nvSpPr>
        <p:spPr>
          <a:xfrm>
            <a:off x="419793" y="4864063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69C61-1B04-4969-9E67-3EF9C3FAD60E}"/>
              </a:ext>
            </a:extLst>
          </p:cNvPr>
          <p:cNvSpPr/>
          <p:nvPr/>
        </p:nvSpPr>
        <p:spPr>
          <a:xfrm>
            <a:off x="436022" y="596925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E9C5B-1BB1-45AB-8CAF-FB569AED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CD9FE6E-3382-4593-A9FA-232EE3253119}"/>
              </a:ext>
            </a:extLst>
          </p:cNvPr>
          <p:cNvSpPr txBox="1">
            <a:spLocks/>
          </p:cNvSpPr>
          <p:nvPr/>
        </p:nvSpPr>
        <p:spPr>
          <a:xfrm>
            <a:off x="678873" y="152400"/>
            <a:ext cx="9157252" cy="742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Improvements &amp; variants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AD1F8F-558F-4950-97D4-5F4E4C4C26FA}"/>
              </a:ext>
            </a:extLst>
          </p:cNvPr>
          <p:cNvSpPr/>
          <p:nvPr/>
        </p:nvSpPr>
        <p:spPr>
          <a:xfrm>
            <a:off x="381000" y="576582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C58FEF-F2B6-444F-8844-171213DB1BB7}"/>
              </a:ext>
            </a:extLst>
          </p:cNvPr>
          <p:cNvSpPr/>
          <p:nvPr/>
        </p:nvSpPr>
        <p:spPr>
          <a:xfrm>
            <a:off x="4482121" y="2280212"/>
            <a:ext cx="457200" cy="458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FC66B-9F51-4E78-BBEB-22B291DECDAD}"/>
              </a:ext>
            </a:extLst>
          </p:cNvPr>
          <p:cNvSpPr txBox="1"/>
          <p:nvPr/>
        </p:nvSpPr>
        <p:spPr>
          <a:xfrm>
            <a:off x="518274" y="1251113"/>
            <a:ext cx="7842963" cy="212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강의에서는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일방향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seq2seq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로 설명하였으나 양방향으로도 확장 가능하다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Vanilla RNN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층 대신 그것의 변형인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LSTM, GRU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등도 사용할 수 있다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표현력을 더 높이기 위해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RNN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계층을 더 깊게 쌓을 수 있다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-&gt;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이 경우 구현단계에서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연산을 수행하는 계층을 이동시켜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    Attention output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을 다른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RNN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계층이 참조하도록 변형할 수 있다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21C311-A82B-4864-B536-131FD76A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94" y="3599112"/>
            <a:ext cx="3589331" cy="289585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1C638E-C737-4128-89EE-3D973C340502}"/>
              </a:ext>
            </a:extLst>
          </p:cNvPr>
          <p:cNvCxnSpPr>
            <a:cxnSpLocks/>
          </p:cNvCxnSpPr>
          <p:nvPr/>
        </p:nvCxnSpPr>
        <p:spPr>
          <a:xfrm>
            <a:off x="7484013" y="895280"/>
            <a:ext cx="0" cy="268612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28765-6BE2-48E0-B577-47E6E5EDC180}"/>
              </a:ext>
            </a:extLst>
          </p:cNvPr>
          <p:cNvSpPr txBox="1"/>
          <p:nvPr/>
        </p:nvSpPr>
        <p:spPr>
          <a:xfrm>
            <a:off x="7768859" y="1251113"/>
            <a:ext cx="4134532" cy="8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어텐션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연산 수행 시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내적외에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다른 연산들을 고려해볼 수 있다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20FD38-8C52-41B5-BD7E-31F29F47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937" y="2358459"/>
            <a:ext cx="3356144" cy="303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EB2DDB-9090-4C7C-8C9E-30874C407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011" y="2654909"/>
            <a:ext cx="4318227" cy="3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26" y="65314"/>
            <a:ext cx="4865560" cy="60264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Contents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2B250-1E0E-4FF7-AA62-C94FC00D3456}"/>
              </a:ext>
            </a:extLst>
          </p:cNvPr>
          <p:cNvSpPr txBox="1"/>
          <p:nvPr/>
        </p:nvSpPr>
        <p:spPr>
          <a:xfrm>
            <a:off x="1206894" y="1061039"/>
            <a:ext cx="78187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pre-Neural Machine Translation</a:t>
            </a:r>
            <a:b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History of Machine Translation</a:t>
            </a:r>
            <a:b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Statistical Machine Translation</a:t>
            </a:r>
          </a:p>
          <a:p>
            <a:pPr marL="285750" indent="-285750" algn="l">
              <a:buFontTx/>
              <a:buChar char="-"/>
            </a:pPr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Neural Machine Translation</a:t>
            </a:r>
            <a:b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RNN</a:t>
            </a:r>
            <a:b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seq2seq</a:t>
            </a:r>
          </a:p>
          <a:p>
            <a:pPr algn="l"/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4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Attention</a:t>
            </a:r>
            <a:b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Attention mechanism</a:t>
            </a:r>
            <a:b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Improvements &amp; variants</a:t>
            </a:r>
            <a:br>
              <a:rPr lang="en-US" altLang="ko-KR" sz="2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endParaRPr lang="en-US" altLang="ko-KR" sz="24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78BC48-C2E8-4DB0-A6ED-82D41BF0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DC13D6-1E4D-4B60-A239-17BDB654DC7D}"/>
              </a:ext>
            </a:extLst>
          </p:cNvPr>
          <p:cNvSpPr/>
          <p:nvPr/>
        </p:nvSpPr>
        <p:spPr>
          <a:xfrm>
            <a:off x="8545652" y="1490605"/>
            <a:ext cx="1226236" cy="424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SMT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C82B08F-B0D6-40A9-95F8-C28CD25B8BB6}"/>
              </a:ext>
            </a:extLst>
          </p:cNvPr>
          <p:cNvSpPr/>
          <p:nvPr/>
        </p:nvSpPr>
        <p:spPr>
          <a:xfrm>
            <a:off x="8545652" y="2998044"/>
            <a:ext cx="1226236" cy="424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NMT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231710D-9231-47AA-B33C-7B7ADDAC3E3A}"/>
              </a:ext>
            </a:extLst>
          </p:cNvPr>
          <p:cNvSpPr/>
          <p:nvPr/>
        </p:nvSpPr>
        <p:spPr>
          <a:xfrm>
            <a:off x="8545652" y="4597246"/>
            <a:ext cx="1226236" cy="4245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Attention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84C0DDD-514A-40B5-8303-A626D109DE0A}"/>
              </a:ext>
            </a:extLst>
          </p:cNvPr>
          <p:cNvSpPr/>
          <p:nvPr/>
        </p:nvSpPr>
        <p:spPr>
          <a:xfrm>
            <a:off x="9150096" y="2249446"/>
            <a:ext cx="97536" cy="17068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0FA264F-02AB-400D-8AA4-E0C8F202A2B9}"/>
              </a:ext>
            </a:extLst>
          </p:cNvPr>
          <p:cNvSpPr/>
          <p:nvPr/>
        </p:nvSpPr>
        <p:spPr>
          <a:xfrm>
            <a:off x="9150096" y="3935965"/>
            <a:ext cx="97536" cy="17068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2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2853" y="0"/>
            <a:ext cx="9157252" cy="74288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pre-Neural Machine Translation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165CF-4C3F-430D-9DFA-8C874D93B5A5}"/>
              </a:ext>
            </a:extLst>
          </p:cNvPr>
          <p:cNvSpPr txBox="1"/>
          <p:nvPr/>
        </p:nvSpPr>
        <p:spPr>
          <a:xfrm>
            <a:off x="715616" y="1110593"/>
            <a:ext cx="85211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1950s : Early Machine Translation</a:t>
            </a:r>
          </a:p>
          <a:p>
            <a:pPr algn="l"/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Rule-based, using a bilingual dictionary to mapping </a:t>
            </a:r>
          </a:p>
          <a:p>
            <a:pPr algn="l"/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-&gt;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두 국가의 언어간 번역 사전을 사용하여 설정된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mapping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관계에 의해 번역 수행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CA10C-498A-4F54-AAE2-A80BBE74F99E}"/>
              </a:ext>
            </a:extLst>
          </p:cNvPr>
          <p:cNvSpPr txBox="1"/>
          <p:nvPr/>
        </p:nvSpPr>
        <p:spPr>
          <a:xfrm>
            <a:off x="715616" y="3194654"/>
            <a:ext cx="7818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1990s – 2010s : Statistical Machine Translation, SMT</a:t>
            </a:r>
            <a:endParaRPr lang="ko-KR" altLang="en-US" sz="2000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54C3F2-84F1-4955-A2EA-BDF9AB3C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662" y="3708166"/>
            <a:ext cx="2331473" cy="5181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02F080-9425-452E-AAD5-2A97D2AC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91" y="4335695"/>
            <a:ext cx="6653622" cy="2264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2B250-1E0E-4FF7-AA62-C94FC00D3456}"/>
              </a:ext>
            </a:extLst>
          </p:cNvPr>
          <p:cNvSpPr txBox="1"/>
          <p:nvPr/>
        </p:nvSpPr>
        <p:spPr>
          <a:xfrm>
            <a:off x="725538" y="3807068"/>
            <a:ext cx="781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출발언어의 시퀀스가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input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되었을 때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Output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되는 도착언어의 시퀀스의 확률 최대화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/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두 개의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subcomponent model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로 분할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번역모델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언어모델 각각을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optimizing</a:t>
            </a:r>
          </a:p>
          <a:p>
            <a:pPr algn="l"/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5CA14E-8216-4A3E-A7D2-7924C6FA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4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2853" y="0"/>
            <a:ext cx="9157252" cy="74288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Statistical Machine Translation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A149D-3181-4076-BD0D-4784AFAB2B2D}"/>
              </a:ext>
            </a:extLst>
          </p:cNvPr>
          <p:cNvSpPr txBox="1"/>
          <p:nvPr/>
        </p:nvSpPr>
        <p:spPr>
          <a:xfrm>
            <a:off x="715616" y="1110593"/>
            <a:ext cx="852114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How to learn translation model P( x | y ) ?</a:t>
            </a:r>
          </a:p>
          <a:p>
            <a:pPr algn="l">
              <a:lnSpc>
                <a:spcPct val="150000"/>
              </a:lnSpc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풍부한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parallel data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가 필요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Alignment(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번역대상 언어간 단어수준 대응관계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학습이 요구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CFA76-16FB-4A63-BD02-82EC2EBB8B01}"/>
              </a:ext>
            </a:extLst>
          </p:cNvPr>
          <p:cNvSpPr txBox="1"/>
          <p:nvPr/>
        </p:nvSpPr>
        <p:spPr>
          <a:xfrm>
            <a:off x="715615" y="3741149"/>
            <a:ext cx="8521149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Alignment </a:t>
            </a:r>
            <a:r>
              <a:rPr lang="ko-KR" altLang="en-US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학습의 어려운 점들</a:t>
            </a:r>
          </a:p>
          <a:p>
            <a:pPr algn="l">
              <a:lnSpc>
                <a:spcPct val="150000"/>
              </a:lnSpc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입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/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출력 시퀀스 간에 대응관계인 단어가 없을 수 있음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일대일이 아닌 일대다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다대일의 관계가 있을 수 있음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구단위의 경우 다대다 관계가 있을 수 있음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국가 언어간 시니피에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en-US" altLang="ko-KR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Signifie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차이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   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ex)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프랑스어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빠삐용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=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한국어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나비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+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나방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01C7B-4520-4703-A994-3C5BF4C7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185" y="1348771"/>
            <a:ext cx="3170195" cy="64775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A392AF3-23D1-4D76-9FFD-3A3B0B985C1A}"/>
              </a:ext>
            </a:extLst>
          </p:cNvPr>
          <p:cNvSpPr/>
          <p:nvPr/>
        </p:nvSpPr>
        <p:spPr>
          <a:xfrm>
            <a:off x="5826370" y="1110593"/>
            <a:ext cx="3439826" cy="1034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76B11-D7CF-4224-9A65-FFC938925A63}"/>
              </a:ext>
            </a:extLst>
          </p:cNvPr>
          <p:cNvSpPr txBox="1"/>
          <p:nvPr/>
        </p:nvSpPr>
        <p:spPr>
          <a:xfrm>
            <a:off x="8019093" y="2102471"/>
            <a:ext cx="1604532" cy="33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a : alignment </a:t>
            </a:r>
            <a:endParaRPr lang="ko-KR" altLang="en-US" sz="1200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B4DD7-FFA0-4317-818E-39EE32B0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5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0"/>
            <a:ext cx="9157252" cy="742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Decoding for SMT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B9560-206A-413A-9138-1323467DBB37}"/>
              </a:ext>
            </a:extLst>
          </p:cNvPr>
          <p:cNvSpPr txBox="1"/>
          <p:nvPr/>
        </p:nvSpPr>
        <p:spPr>
          <a:xfrm>
            <a:off x="6573078" y="248667"/>
            <a:ext cx="5416727" cy="295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목적확률을 최대화하는 출력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y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시퀀스 결정을 위해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모든 가능한 시퀀스를 고려하면 좋겠지만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 Too expensive</a:t>
            </a:r>
          </a:p>
          <a:p>
            <a:pPr algn="l">
              <a:lnSpc>
                <a:spcPct val="150000"/>
              </a:lnSpc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대안으로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Heuristic search algorithm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을 적용하여 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최선의 번역을 찾는다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-&gt; Decoding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과정</a:t>
            </a:r>
          </a:p>
          <a:p>
            <a:pPr algn="l">
              <a:lnSpc>
                <a:spcPct val="150000"/>
              </a:lnSpc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C2B75B-036F-4479-96B9-7F5E6B0A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5" y="985637"/>
            <a:ext cx="5893805" cy="17903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6F8DBA-2380-4C50-8846-7AA973CA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0" y="3313094"/>
            <a:ext cx="4545049" cy="32636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826AF4-074B-45E5-9CCB-419510359B18}"/>
              </a:ext>
            </a:extLst>
          </p:cNvPr>
          <p:cNvSpPr txBox="1"/>
          <p:nvPr/>
        </p:nvSpPr>
        <p:spPr>
          <a:xfrm>
            <a:off x="4698542" y="5359434"/>
            <a:ext cx="4443949" cy="102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Greedy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Exhaustive Search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Beam 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8410E-5261-459D-8E57-D7868015B4C2}"/>
              </a:ext>
            </a:extLst>
          </p:cNvPr>
          <p:cNvSpPr txBox="1"/>
          <p:nvPr/>
        </p:nvSpPr>
        <p:spPr>
          <a:xfrm>
            <a:off x="7594558" y="3429000"/>
            <a:ext cx="5416727" cy="253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Limitation of SMT</a:t>
            </a:r>
          </a:p>
          <a:p>
            <a:pPr algn="l">
              <a:lnSpc>
                <a:spcPct val="150000"/>
              </a:lnSpc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복잡하다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하부요소들로 구분되어 디자인 되어있다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  <a:endParaRPr lang="ko-KR" altLang="en-US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많은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feature engineering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이 요구됨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-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인력 필요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581C3A-49D0-441B-A33A-6763A345B18C}"/>
              </a:ext>
            </a:extLst>
          </p:cNvPr>
          <p:cNvSpPr/>
          <p:nvPr/>
        </p:nvSpPr>
        <p:spPr>
          <a:xfrm>
            <a:off x="7363554" y="3429000"/>
            <a:ext cx="4268396" cy="2730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D3ED9A-081A-4D55-BB72-7D1FEE07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0"/>
            <a:ext cx="9157252" cy="742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Types of RNN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4D2B4-C1B8-40B6-A909-218C744114D0}"/>
              </a:ext>
            </a:extLst>
          </p:cNvPr>
          <p:cNvSpPr/>
          <p:nvPr/>
        </p:nvSpPr>
        <p:spPr>
          <a:xfrm>
            <a:off x="331304" y="564783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0573FE-62F1-4D5A-B1AE-FFFA31E6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4" y="1290011"/>
            <a:ext cx="6763302" cy="4569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50537A-C029-4A18-B8CC-679050ACA456}"/>
              </a:ext>
            </a:extLst>
          </p:cNvPr>
          <p:cNvSpPr/>
          <p:nvPr/>
        </p:nvSpPr>
        <p:spPr>
          <a:xfrm>
            <a:off x="5234608" y="1179443"/>
            <a:ext cx="1172817" cy="39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CAC663-16FA-4A52-A823-8217B8045DE4}"/>
              </a:ext>
            </a:extLst>
          </p:cNvPr>
          <p:cNvSpPr/>
          <p:nvPr/>
        </p:nvSpPr>
        <p:spPr>
          <a:xfrm>
            <a:off x="3810001" y="3587913"/>
            <a:ext cx="987285" cy="184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11FC58-C577-462F-A80E-2859558286FD}"/>
              </a:ext>
            </a:extLst>
          </p:cNvPr>
          <p:cNvSpPr/>
          <p:nvPr/>
        </p:nvSpPr>
        <p:spPr>
          <a:xfrm>
            <a:off x="5900530" y="3551583"/>
            <a:ext cx="1013790" cy="22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4E79A-1D6C-403A-B154-246A089E1E68}"/>
              </a:ext>
            </a:extLst>
          </p:cNvPr>
          <p:cNvSpPr txBox="1"/>
          <p:nvPr/>
        </p:nvSpPr>
        <p:spPr>
          <a:xfrm>
            <a:off x="1720847" y="1148560"/>
            <a:ext cx="38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seq2seq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1EDA7-CB11-4091-AEA5-9383A8179DE1}"/>
              </a:ext>
            </a:extLst>
          </p:cNvPr>
          <p:cNvSpPr txBox="1"/>
          <p:nvPr/>
        </p:nvSpPr>
        <p:spPr>
          <a:xfrm>
            <a:off x="5591450" y="1116428"/>
            <a:ext cx="157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seq2vec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8912F-96C3-497B-91C7-E60676A0305D}"/>
              </a:ext>
            </a:extLst>
          </p:cNvPr>
          <p:cNvSpPr txBox="1"/>
          <p:nvPr/>
        </p:nvSpPr>
        <p:spPr>
          <a:xfrm>
            <a:off x="1692964" y="3495048"/>
            <a:ext cx="24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vec2seq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B2C73-3546-4036-B614-FBAA3450F23A}"/>
              </a:ext>
            </a:extLst>
          </p:cNvPr>
          <p:cNvSpPr txBox="1"/>
          <p:nvPr/>
        </p:nvSpPr>
        <p:spPr>
          <a:xfrm>
            <a:off x="5591450" y="3445676"/>
            <a:ext cx="38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seq2seq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52B56-6339-4D19-BA85-90C7C7A8C396}"/>
              </a:ext>
            </a:extLst>
          </p:cNvPr>
          <p:cNvSpPr txBox="1"/>
          <p:nvPr/>
        </p:nvSpPr>
        <p:spPr>
          <a:xfrm>
            <a:off x="3985590" y="5896989"/>
            <a:ext cx="38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Encoder            Decoder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E9191-B456-422A-B7B4-59C74156660F}"/>
              </a:ext>
            </a:extLst>
          </p:cNvPr>
          <p:cNvSpPr txBox="1"/>
          <p:nvPr/>
        </p:nvSpPr>
        <p:spPr>
          <a:xfrm>
            <a:off x="7929491" y="2337744"/>
            <a:ext cx="5416727" cy="295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sequence-to-sequence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모델은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seq2vec RNN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과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vec2sec RNN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을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연결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각각은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Encoder / Decoder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로 불리며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인코더는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input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시퀀스 정보 압축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디코더는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인코딩 된 정보를 받아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새로운 단어 시퀀스 생성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953D7-5FFD-4797-BF7C-8C26C925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0"/>
            <a:ext cx="9157252" cy="742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RNN review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B9560-206A-413A-9138-1323467DBB37}"/>
              </a:ext>
            </a:extLst>
          </p:cNvPr>
          <p:cNvSpPr txBox="1"/>
          <p:nvPr/>
        </p:nvSpPr>
        <p:spPr>
          <a:xfrm>
            <a:off x="788504" y="978251"/>
            <a:ext cx="541672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RNN</a:t>
            </a:r>
            <a:r>
              <a:rPr lang="ko-KR" altLang="en-US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을 사용한 문장 생성</a:t>
            </a:r>
            <a:endParaRPr lang="en-US" altLang="ko-KR" b="1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26AF4-074B-45E5-9CCB-419510359B18}"/>
              </a:ext>
            </a:extLst>
          </p:cNvPr>
          <p:cNvSpPr txBox="1"/>
          <p:nvPr/>
        </p:nvSpPr>
        <p:spPr>
          <a:xfrm>
            <a:off x="6527830" y="1940205"/>
            <a:ext cx="5416727" cy="420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학습된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RNN LM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에 하나의 초기단어를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input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하면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이후 출현할 단어에 대한 확률분포를 얻을 수 있다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매 스텝마다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계산되는 다음단어의 확률분포로부터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deterministic(by argmax)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하게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혹은 </a:t>
            </a:r>
            <a:r>
              <a:rPr lang="en-US" altLang="ko-KR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probabilistic(by sampling)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하게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생성될 단어를 결정한다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Training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TRUE target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시퀀스를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                 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매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마다 순차적으로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input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Testing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: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매 스텝 생성단어를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              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다음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input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으로 준다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228F8-DD94-490D-B7E8-E15F9A02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1940205"/>
            <a:ext cx="5627643" cy="43803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44D2B4-C1B8-40B6-A909-218C744114D0}"/>
              </a:ext>
            </a:extLst>
          </p:cNvPr>
          <p:cNvSpPr/>
          <p:nvPr/>
        </p:nvSpPr>
        <p:spPr>
          <a:xfrm>
            <a:off x="331304" y="564783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77830A-597C-4D07-AD63-676E9B14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49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0"/>
            <a:ext cx="9157252" cy="742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Neural Machine Translation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5023BA-52CA-49A9-9968-A5397FF2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8" y="1271682"/>
            <a:ext cx="6222621" cy="3824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54D3A9-5C4F-4916-8C31-A22B68633518}"/>
              </a:ext>
            </a:extLst>
          </p:cNvPr>
          <p:cNvSpPr txBox="1"/>
          <p:nvPr/>
        </p:nvSpPr>
        <p:spPr>
          <a:xfrm>
            <a:off x="6852864" y="1970871"/>
            <a:ext cx="5416727" cy="337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Parallel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한 시퀀스 데이터를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seq2seq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에 입력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인코더는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timestep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단위로 번역을 위한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문맥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(context)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정보를 은닉상태벡터에 누적 압축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마지막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timestep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은닉상태벡터가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최종 문맥정보가 되어 </a:t>
            </a: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디코더에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전달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디코더는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문맥정보를 은닉상태벡터 초기값으로 받고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&lt;start&gt;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토큰을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timestep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시퀀스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input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으로 받아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문장 생성 시작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(&lt;end&gt;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토큰 반환시까지 반복생성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E0F36B-F2BC-44D5-B339-7F240324D070}"/>
              </a:ext>
            </a:extLst>
          </p:cNvPr>
          <p:cNvSpPr/>
          <p:nvPr/>
        </p:nvSpPr>
        <p:spPr>
          <a:xfrm>
            <a:off x="331304" y="1082173"/>
            <a:ext cx="2372139" cy="42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37827-544A-4C0D-AE82-D3192E064BF9}"/>
              </a:ext>
            </a:extLst>
          </p:cNvPr>
          <p:cNvSpPr txBox="1"/>
          <p:nvPr/>
        </p:nvSpPr>
        <p:spPr>
          <a:xfrm>
            <a:off x="526473" y="810145"/>
            <a:ext cx="5416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sequence-to-sequence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3DCC5-FC2D-4D99-9185-F2036B524AA1}"/>
              </a:ext>
            </a:extLst>
          </p:cNvPr>
          <p:cNvSpPr txBox="1"/>
          <p:nvPr/>
        </p:nvSpPr>
        <p:spPr>
          <a:xfrm>
            <a:off x="1191166" y="5691646"/>
            <a:ext cx="6065419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* Training / Testing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과정에서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Decoder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의 행동이 다름 </a:t>
            </a:r>
            <a:r>
              <a:rPr lang="en-US" altLang="ko-KR" sz="12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(slide 7 </a:t>
            </a:r>
            <a:r>
              <a:rPr lang="ko-KR" altLang="en-US" sz="12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참고</a:t>
            </a:r>
            <a:r>
              <a:rPr lang="en-US" altLang="ko-KR" sz="1200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28ED5A-1AC0-4EAD-8ECB-C874F911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F61E7-325F-498B-AC59-1329D83E69AD}"/>
              </a:ext>
            </a:extLst>
          </p:cNvPr>
          <p:cNvSpPr txBox="1"/>
          <p:nvPr/>
        </p:nvSpPr>
        <p:spPr>
          <a:xfrm>
            <a:off x="7446934" y="1286335"/>
            <a:ext cx="317417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Encoder – Decoder network</a:t>
            </a:r>
          </a:p>
        </p:txBody>
      </p:sp>
    </p:spTree>
    <p:extLst>
      <p:ext uri="{BB962C8B-B14F-4D97-AF65-F5344CB8AC3E}">
        <p14:creationId xmlns:p14="http://schemas.microsoft.com/office/powerpoint/2010/main" val="5496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6C415-B424-42F1-BA8E-6A041F56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73" y="0"/>
            <a:ext cx="9157252" cy="742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Training a NMT</a:t>
            </a:r>
            <a:endParaRPr lang="ko-KR" altLang="en-US" sz="4000" dirty="0">
              <a:latin typeface="이순신 돋움체 M" panose="02020603020101020101" pitchFamily="18" charset="-127"/>
              <a:ea typeface="이순신 돋움체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4D3A9-5C4F-4916-8C31-A22B68633518}"/>
              </a:ext>
            </a:extLst>
          </p:cNvPr>
          <p:cNvSpPr txBox="1"/>
          <p:nvPr/>
        </p:nvSpPr>
        <p:spPr>
          <a:xfrm>
            <a:off x="7194588" y="3741678"/>
            <a:ext cx="5416727" cy="212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모형에 의한 생성 시퀀스와 정답 시퀀스를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timestep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단위로 비교하여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별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Loss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값을 구함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step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별 평균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Loss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를 최종 손실로 정의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Single NN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시스템으로써 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e2e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로 한꺼번에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backpropagation 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진행</a:t>
            </a:r>
            <a:endParaRPr lang="en-US" altLang="ko-KR" dirty="0">
              <a:latin typeface="이순신 돋움체 L" panose="02020603020101020101" pitchFamily="18" charset="-127"/>
              <a:ea typeface="이순신 돋움체 L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E0F36B-F2BC-44D5-B339-7F240324D070}"/>
              </a:ext>
            </a:extLst>
          </p:cNvPr>
          <p:cNvSpPr/>
          <p:nvPr/>
        </p:nvSpPr>
        <p:spPr>
          <a:xfrm>
            <a:off x="331304" y="1082173"/>
            <a:ext cx="2372139" cy="42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BA360A-938C-4510-B9D2-784609876161}"/>
              </a:ext>
            </a:extLst>
          </p:cNvPr>
          <p:cNvSpPr/>
          <p:nvPr/>
        </p:nvSpPr>
        <p:spPr>
          <a:xfrm>
            <a:off x="419793" y="478154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29C0B8-F0F4-45CF-AE23-7F9E092BA879}"/>
              </a:ext>
            </a:extLst>
          </p:cNvPr>
          <p:cNvSpPr/>
          <p:nvPr/>
        </p:nvSpPr>
        <p:spPr>
          <a:xfrm>
            <a:off x="419793" y="4864063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12E1F8-DBA5-4CDA-A067-D05394F7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64" y="991418"/>
            <a:ext cx="4542961" cy="10307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3F5F867-9FD3-4376-AF8A-FEC4099F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74" y="2358838"/>
            <a:ext cx="6142252" cy="392464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F69C61-1B04-4969-9E67-3EF9C3FAD60E}"/>
              </a:ext>
            </a:extLst>
          </p:cNvPr>
          <p:cNvSpPr/>
          <p:nvPr/>
        </p:nvSpPr>
        <p:spPr>
          <a:xfrm>
            <a:off x="436022" y="5969250"/>
            <a:ext cx="684642" cy="6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49FB7-FFDE-4B26-9593-AB8E902C31B0}"/>
              </a:ext>
            </a:extLst>
          </p:cNvPr>
          <p:cNvSpPr txBox="1"/>
          <p:nvPr/>
        </p:nvSpPr>
        <p:spPr>
          <a:xfrm>
            <a:off x="7194588" y="762025"/>
            <a:ext cx="5416727" cy="129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NMT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은 소스 시퀀스의 인코딩이 주어졌을 때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,</a:t>
            </a:r>
            <a:b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</a:b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다음 단어를 예측하는 일종의 조건부 언어 모델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SMT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와는 다르게 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P(</a:t>
            </a:r>
            <a:r>
              <a:rPr lang="en-US" altLang="ko-KR" dirty="0" err="1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y|x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)</a:t>
            </a:r>
            <a:r>
              <a:rPr lang="ko-KR" altLang="en-US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를 직접 계산 가능</a:t>
            </a:r>
            <a:r>
              <a:rPr lang="en-US" altLang="ko-KR" dirty="0">
                <a:latin typeface="이순신 돋움체 L" panose="02020603020101020101" pitchFamily="18" charset="-127"/>
                <a:ea typeface="이순신 돋움체 L" panose="02020603020101020101" pitchFamily="18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0D72EB-F1D7-4CB8-8188-1B7C2DF8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A79-8FD7-45FD-B2B6-A89D2A2EF48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07270-67EF-4494-8F59-F04CA38C109C}"/>
              </a:ext>
            </a:extLst>
          </p:cNvPr>
          <p:cNvSpPr txBox="1"/>
          <p:nvPr/>
        </p:nvSpPr>
        <p:spPr>
          <a:xfrm>
            <a:off x="195073" y="2076460"/>
            <a:ext cx="202387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latin typeface="이순신 돋움체 M" panose="02020603020101020101" pitchFamily="18" charset="-127"/>
                <a:ea typeface="이순신 돋움체 M" panose="02020603020101020101" pitchFamily="18" charset="-127"/>
              </a:rPr>
              <a:t>backpropagation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C92647-9CAE-4C5E-90A3-9AAE1208D32B}"/>
              </a:ext>
            </a:extLst>
          </p:cNvPr>
          <p:cNvCxnSpPr>
            <a:cxnSpLocks/>
          </p:cNvCxnSpPr>
          <p:nvPr/>
        </p:nvCxnSpPr>
        <p:spPr>
          <a:xfrm>
            <a:off x="7309104" y="2938272"/>
            <a:ext cx="4303776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7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1111</Words>
  <Application>Microsoft Office PowerPoint</Application>
  <PresentationFormat>와이드스크린</PresentationFormat>
  <Paragraphs>186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이순신 돋움체 B</vt:lpstr>
      <vt:lpstr>이순신 돋움체 L</vt:lpstr>
      <vt:lpstr>이순신 돋움체 M</vt:lpstr>
      <vt:lpstr>Arial</vt:lpstr>
      <vt:lpstr>Wingdings</vt:lpstr>
      <vt:lpstr>Office 테마</vt:lpstr>
      <vt:lpstr>Machine Translation Sequence-to-Sequence and Attention </vt:lpstr>
      <vt:lpstr>Contents</vt:lpstr>
      <vt:lpstr>pre-Neural Machine Translation</vt:lpstr>
      <vt:lpstr>Statistical Machine Translation</vt:lpstr>
      <vt:lpstr>Decoding for SMT</vt:lpstr>
      <vt:lpstr>Types of RNN</vt:lpstr>
      <vt:lpstr>RNN review</vt:lpstr>
      <vt:lpstr>Neural Machine Translation</vt:lpstr>
      <vt:lpstr>Training a NMT</vt:lpstr>
      <vt:lpstr>Decoding for NMT</vt:lpstr>
      <vt:lpstr>NMT의 장단점 및 평가</vt:lpstr>
      <vt:lpstr>Problem of vanilla seq2seq</vt:lpstr>
      <vt:lpstr>Improvement of seq2seq</vt:lpstr>
      <vt:lpstr>&lt; equations &gt;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Sequence-to-Sequence and Attention </dc:title>
  <dc:creator>oh changdae</dc:creator>
  <cp:lastModifiedBy>oh changdae</cp:lastModifiedBy>
  <cp:revision>10</cp:revision>
  <dcterms:created xsi:type="dcterms:W3CDTF">2021-01-02T05:28:53Z</dcterms:created>
  <dcterms:modified xsi:type="dcterms:W3CDTF">2021-01-02T14:10:32Z</dcterms:modified>
</cp:coreProperties>
</file>