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701" r:id="rId1"/>
  </p:sldMasterIdLst>
  <p:notesMasterIdLst>
    <p:notesMasterId r:id="rId2"/>
  </p:notesMasterIdLst>
  <p:handoutMasterIdLst>
    <p:handoutMasterId r:id="rId3"/>
  </p:handoutMasterIdLst>
  <p:sldIdLst>
    <p:sldId id="256" r:id="rId4"/>
    <p:sldId id="257" r:id="rId5"/>
    <p:sldId id="258" r:id="rId6"/>
    <p:sldId id="259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4429" autoAdjust="0"/>
    <p:restoredTop sz="96429" autoAdjust="0"/>
  </p:normalViewPr>
  <p:slideViewPr>
    <p:cSldViewPr>
      <p:cViewPr varScale="1">
        <p:scale>
          <a:sx n="100" d="100"/>
          <a:sy n="100" d="100"/>
        </p:scale>
        <p:origin x="1434" y="66"/>
      </p:cViewPr>
      <p:guideLst>
        <p:guide orient="horz" pos="2159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0" d="100"/>
          <a:sy n="90" d="100"/>
        </p:scale>
        <p:origin x="3696" y="72"/>
      </p:cViewPr>
    </p:cSldViewPr>
  </p:notesViewPr>
  <p:gridSpacing cx="45005" cy="45005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theme" Target="theme/theme1.xml"  /><Relationship Id="rId11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handoutMaster" Target="handoutMasters/handoutMaster1.xml"  /><Relationship Id="rId4" Type="http://schemas.openxmlformats.org/officeDocument/2006/relationships/slide" Target="slides/slide1.xml"  /><Relationship Id="rId5" Type="http://schemas.openxmlformats.org/officeDocument/2006/relationships/slide" Target="slides/slide2.xml"  /><Relationship Id="rId6" Type="http://schemas.openxmlformats.org/officeDocument/2006/relationships/slide" Target="slides/slide3.xml"  /><Relationship Id="rId7" Type="http://schemas.openxmlformats.org/officeDocument/2006/relationships/slide" Target="slides/slide4.xml"  /><Relationship Id="rId8" Type="http://schemas.openxmlformats.org/officeDocument/2006/relationships/presProps" Target="presProps.xml"  /><Relationship Id="rId9" Type="http://schemas.openxmlformats.org/officeDocument/2006/relationships/viewProps" Target="viewProps.xml"  /></Relationships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DC87C3E9-2372-4D2D-A8FE-578D26F0CAB8}" type="datetime1">
              <a:rPr lang="ko-KR" altLang="en-US"/>
              <a:pPr lvl="0">
                <a:defRPr/>
              </a:pPr>
              <a:t>2021-03-24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8D2126D6-8CEA-47E8-B467-8C3047BBCAC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05BC3899-2E4F-4D3A-8D29-BF4BDDE21DE2}" type="datetime1">
              <a:rPr lang="ko-KR" altLang="en-US"/>
              <a:pPr lvl="0">
                <a:defRPr/>
              </a:pPr>
              <a:t>2021-03-24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89363BF-43B7-4F43-ABD0-D052F59FCD18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jpeg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2.png"  /><Relationship Id="rId3" Type="http://schemas.openxmlformats.org/officeDocument/2006/relationships/image" Target="../media/image3.png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tags" Target="../tags/tag1.xml"  /><Relationship Id="rId2" Type="http://schemas.openxmlformats.org/officeDocument/2006/relationships/tags" Target="../tags/tag2.xml"  /><Relationship Id="rId3" Type="http://schemas.openxmlformats.org/officeDocument/2006/relationships/tags" Target="../tags/tag3.xml"  /><Relationship Id="rId4" Type="http://schemas.openxmlformats.org/officeDocument/2006/relationships/tags" Target="../tags/tag4.xml"  /><Relationship Id="rId5" Type="http://schemas.openxmlformats.org/officeDocument/2006/relationships/tags" Target="../tags/tag5.xml"  /><Relationship Id="rId6" Type="http://schemas.openxmlformats.org/officeDocument/2006/relationships/tags" Target="../tags/tag6.xml"  /><Relationship Id="rId7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저작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2066"/>
            </a:avLst>
          </a:prstGeom>
          <a:noFill/>
          <a:ln w="53975">
            <a:solidFill>
              <a:srgbClr val="99AD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9A5F3A"/>
              </a:solidFill>
            </a:endParaRPr>
          </a:p>
        </p:txBody>
      </p:sp>
      <p:pic>
        <p:nvPicPr>
          <p:cNvPr id="2" name="그림 29" descr="쿡북로고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977578" y="595313"/>
            <a:ext cx="121602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6"/>
          <p:cNvSpPr txBox="1">
            <a:spLocks noChangeArrowheads="1"/>
          </p:cNvSpPr>
          <p:nvPr userDrawn="1"/>
        </p:nvSpPr>
        <p:spPr bwMode="auto">
          <a:xfrm>
            <a:off x="881590" y="998730"/>
            <a:ext cx="7186612" cy="369332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800" dirty="0" err="1" smtClean="0">
                <a:latin typeface="HY견고딕" pitchFamily="18" charset="-127"/>
                <a:ea typeface="HY견고딕" pitchFamily="18" charset="-127"/>
              </a:rPr>
              <a:t>파이썬</a:t>
            </a:r>
            <a:r>
              <a:rPr kumimoji="0" lang="ko-KR" altLang="en-US" sz="18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kumimoji="0" lang="en-US" altLang="ko-KR" sz="1800" dirty="0" smtClean="0">
                <a:latin typeface="HY견고딕" pitchFamily="18" charset="-127"/>
                <a:ea typeface="HY견고딕" pitchFamily="18" charset="-127"/>
              </a:rPr>
              <a:t>for</a:t>
            </a:r>
            <a:r>
              <a:rPr kumimoji="0" lang="en-US" altLang="ko-KR" sz="1800" baseline="0" dirty="0" smtClean="0">
                <a:latin typeface="HY견고딕" pitchFamily="18" charset="-127"/>
                <a:ea typeface="HY견고딕" pitchFamily="18" charset="-127"/>
              </a:rPr>
              <a:t> Beginner</a:t>
            </a:r>
            <a:endParaRPr kumimoji="0" lang="de-DE" altLang="ko-KR" sz="1200" b="0" dirty="0" smtClean="0">
              <a:solidFill>
                <a:srgbClr val="0070C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TextBox 7"/>
          <p:cNvSpPr txBox="1"/>
          <p:nvPr userDrawn="1"/>
        </p:nvSpPr>
        <p:spPr>
          <a:xfrm>
            <a:off x="612453" y="1700213"/>
            <a:ext cx="7991475" cy="116955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rgbClr val="FF0000"/>
                </a:solidFill>
                <a:ea typeface="맑은 고딕" pitchFamily="50" charset="-127"/>
              </a:rPr>
              <a:t>[</a:t>
            </a:r>
            <a:r>
              <a:rPr kumimoji="0" lang="ko-KR" altLang="en-US" sz="1400" b="1" dirty="0">
                <a:solidFill>
                  <a:srgbClr val="FF0000"/>
                </a:solidFill>
                <a:ea typeface="맑은 고딕" pitchFamily="50" charset="-127"/>
              </a:rPr>
              <a:t>강의교안 이용 안내</a:t>
            </a:r>
            <a:r>
              <a:rPr kumimoji="0" lang="en-US" altLang="ko-KR" sz="1400" b="1" dirty="0">
                <a:solidFill>
                  <a:srgbClr val="FF0000"/>
                </a:solidFill>
                <a:ea typeface="맑은 고딕" pitchFamily="50" charset="-127"/>
              </a:rPr>
              <a:t>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u="none" smtClean="0"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000" u="none" smtClean="0">
                <a:ea typeface="맑은 고딕" pitchFamily="50" charset="-127"/>
              </a:rPr>
              <a:t>본 강의교안의 저작권은 한빛아카데미㈜에 있습니다</a:t>
            </a:r>
            <a:r>
              <a:rPr kumimoji="0" lang="en-US" altLang="ko-KR" sz="1000" u="none" smtClean="0">
                <a:ea typeface="맑은 고딕" pitchFamily="50" charset="-127"/>
              </a:rPr>
              <a:t>.</a:t>
            </a:r>
            <a:r>
              <a:rPr kumimoji="0" lang="ko-KR" altLang="en-US" sz="1000" u="none" smtClean="0">
                <a:solidFill>
                  <a:srgbClr val="222222"/>
                </a:solidFill>
                <a:ea typeface="맑은 고딕" pitchFamily="50" charset="-127"/>
              </a:rPr>
              <a:t> </a:t>
            </a:r>
            <a:endParaRPr kumimoji="0" lang="en-US" altLang="ko-KR" sz="1000" u="none" smtClean="0">
              <a:solidFill>
                <a:srgbClr val="222222"/>
              </a:solidFill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000" u="none" smtClean="0">
                <a:solidFill>
                  <a:srgbClr val="222222"/>
                </a:solidFill>
                <a:ea typeface="맑은 고딕" pitchFamily="50" charset="-127"/>
              </a:rPr>
              <a:t>이 자료는 강의 보조자료로 제공되는 것으로 무단으로 전제하거나 배포하는 것을 금합니다</a:t>
            </a:r>
            <a:r>
              <a:rPr kumimoji="0" lang="en-US" altLang="ko-KR" sz="1000" u="sng" smtClean="0">
                <a:solidFill>
                  <a:srgbClr val="222222"/>
                </a:solidFill>
                <a:ea typeface="맑은 고딕" pitchFamily="50" charset="-127"/>
              </a:rPr>
              <a:t>.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000" dirty="0"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243163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장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그룹 43"/>
          <p:cNvGrpSpPr/>
          <p:nvPr userDrawn="1"/>
        </p:nvGrpSpPr>
        <p:grpSpPr>
          <a:xfrm>
            <a:off x="-3012" y="-2089"/>
            <a:ext cx="9147012" cy="6856833"/>
            <a:chOff x="-3012" y="-2089"/>
            <a:chExt cx="9147012" cy="6856833"/>
          </a:xfrm>
        </p:grpSpPr>
        <p:grpSp>
          <p:nvGrpSpPr>
            <p:cNvPr id="42" name="그룹 41"/>
            <p:cNvGrpSpPr/>
            <p:nvPr userDrawn="1"/>
          </p:nvGrpSpPr>
          <p:grpSpPr>
            <a:xfrm>
              <a:off x="-3012" y="-2089"/>
              <a:ext cx="9147012" cy="6856833"/>
              <a:chOff x="-3012" y="-2089"/>
              <a:chExt cx="9147012" cy="6856833"/>
            </a:xfrm>
          </p:grpSpPr>
          <p:grpSp>
            <p:nvGrpSpPr>
              <p:cNvPr id="39" name="그룹 38"/>
              <p:cNvGrpSpPr/>
              <p:nvPr userDrawn="1"/>
            </p:nvGrpSpPr>
            <p:grpSpPr>
              <a:xfrm>
                <a:off x="5832140" y="3275"/>
                <a:ext cx="3311860" cy="6851469"/>
                <a:chOff x="0" y="5660"/>
                <a:chExt cx="3311860" cy="6851469"/>
              </a:xfrm>
            </p:grpSpPr>
            <p:pic>
              <p:nvPicPr>
                <p:cNvPr id="40" name="그림 39"/>
                <p:cNvPicPr>
                  <a:picLocks noChangeAspect="1"/>
                </p:cNvPicPr>
                <p:nvPr userDrawn="1"/>
              </p:nvPicPr>
              <p:blipFill rotWithShape="1">
                <a:blip r:embed="rId2"/>
                <a:srcRect l="1" r="2331"/>
                <a:stretch/>
              </p:blipFill>
              <p:spPr>
                <a:xfrm>
                  <a:off x="0" y="5660"/>
                  <a:ext cx="3311860" cy="5610225"/>
                </a:xfrm>
                <a:prstGeom prst="rect">
                  <a:avLst/>
                </a:prstGeom>
              </p:spPr>
            </p:pic>
            <p:pic>
              <p:nvPicPr>
                <p:cNvPr id="41" name="그림 40"/>
                <p:cNvPicPr>
                  <a:picLocks noChangeAspect="1"/>
                </p:cNvPicPr>
                <p:nvPr userDrawn="1"/>
              </p:nvPicPr>
              <p:blipFill rotWithShape="1">
                <a:blip r:embed="rId2"/>
                <a:srcRect l="2654" b="4538"/>
                <a:stretch/>
              </p:blipFill>
              <p:spPr>
                <a:xfrm>
                  <a:off x="4737" y="1501534"/>
                  <a:ext cx="3300890" cy="5355595"/>
                </a:xfrm>
                <a:prstGeom prst="rect">
                  <a:avLst/>
                </a:prstGeom>
              </p:spPr>
            </p:pic>
          </p:grpSp>
          <p:grpSp>
            <p:nvGrpSpPr>
              <p:cNvPr id="38" name="그룹 37"/>
              <p:cNvGrpSpPr/>
              <p:nvPr userDrawn="1"/>
            </p:nvGrpSpPr>
            <p:grpSpPr>
              <a:xfrm>
                <a:off x="-3012" y="-2089"/>
                <a:ext cx="3314872" cy="6851469"/>
                <a:chOff x="-3012" y="5660"/>
                <a:chExt cx="3314872" cy="6851469"/>
              </a:xfrm>
            </p:grpSpPr>
            <p:pic>
              <p:nvPicPr>
                <p:cNvPr id="36" name="그림 35"/>
                <p:cNvPicPr>
                  <a:picLocks noChangeAspect="1"/>
                </p:cNvPicPr>
                <p:nvPr userDrawn="1"/>
              </p:nvPicPr>
              <p:blipFill rotWithShape="1">
                <a:blip r:embed="rId2"/>
                <a:srcRect l="1" r="2331"/>
                <a:stretch/>
              </p:blipFill>
              <p:spPr>
                <a:xfrm>
                  <a:off x="0" y="5660"/>
                  <a:ext cx="3311860" cy="5610225"/>
                </a:xfrm>
                <a:prstGeom prst="rect">
                  <a:avLst/>
                </a:prstGeom>
              </p:spPr>
            </p:pic>
            <p:pic>
              <p:nvPicPr>
                <p:cNvPr id="37" name="그림 36"/>
                <p:cNvPicPr>
                  <a:picLocks noChangeAspect="1"/>
                </p:cNvPicPr>
                <p:nvPr userDrawn="1"/>
              </p:nvPicPr>
              <p:blipFill rotWithShape="1">
                <a:blip r:embed="rId2"/>
                <a:srcRect l="2654" b="4538"/>
                <a:stretch/>
              </p:blipFill>
              <p:spPr>
                <a:xfrm>
                  <a:off x="-3012" y="1501534"/>
                  <a:ext cx="3300890" cy="535559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43" name="그룹 42"/>
            <p:cNvGrpSpPr/>
            <p:nvPr userDrawn="1"/>
          </p:nvGrpSpPr>
          <p:grpSpPr>
            <a:xfrm>
              <a:off x="6590804" y="3873902"/>
              <a:ext cx="2385265" cy="2835315"/>
              <a:chOff x="6590804" y="3873902"/>
              <a:chExt cx="2385265" cy="2835315"/>
            </a:xfrm>
          </p:grpSpPr>
          <p:sp>
            <p:nvSpPr>
              <p:cNvPr id="29" name="타원 28"/>
              <p:cNvSpPr/>
              <p:nvPr userDrawn="1"/>
            </p:nvSpPr>
            <p:spPr>
              <a:xfrm>
                <a:off x="6590804" y="3873902"/>
                <a:ext cx="2385265" cy="2835315"/>
              </a:xfrm>
              <a:prstGeom prst="ellipse">
                <a:avLst/>
              </a:prstGeom>
              <a:solidFill>
                <a:srgbClr val="FEF9E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30" name="그림 29"/>
              <p:cNvPicPr>
                <a:picLocks noChangeAspect="1"/>
              </p:cNvPicPr>
              <p:nvPr userDrawn="1"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063436" y="4059070"/>
                <a:ext cx="1440000" cy="2464978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1387965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이 장에서 만들 프로그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rgbClr val="FDED9C"/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rgbClr val="8B333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/63</a:t>
            </a:r>
            <a:endParaRPr lang="en-US" altLang="ko-KR" sz="1200" dirty="0"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63500" y="51786"/>
            <a:ext cx="7785100" cy="474662"/>
          </a:xfrm>
        </p:spPr>
        <p:txBody>
          <a:bodyPr>
            <a:noAutofit/>
          </a:bodyPr>
          <a:lstStyle>
            <a:lvl1pPr algn="l">
              <a:defRPr sz="2400" b="1" spc="-100" baseline="0">
                <a:solidFill>
                  <a:srgbClr val="8B333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>
            <a:lvl1pPr marL="355600" indent="-261938">
              <a:lnSpc>
                <a:spcPct val="120000"/>
              </a:lnSpc>
              <a:buClr>
                <a:srgbClr val="8B3331"/>
              </a:buClr>
              <a:buSzPct val="130000"/>
              <a:buFont typeface="Wingdings" panose="05000000000000000000" pitchFamily="2" charset="2"/>
              <a:buChar char="§"/>
              <a:defRPr sz="2000" b="1"/>
            </a:lvl1pPr>
            <a:lvl2pPr marL="534988" indent="-177800">
              <a:lnSpc>
                <a:spcPct val="120000"/>
              </a:lnSpc>
              <a:buClr>
                <a:schemeClr val="accent2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720725" indent="-185738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98525" indent="-177800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077913" indent="-179388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911244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기본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rgbClr val="105D91"/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/63</a:t>
            </a:r>
            <a:endParaRPr lang="en-US" altLang="ko-KR" sz="1200" dirty="0"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63500" y="51786"/>
            <a:ext cx="7785100" cy="474662"/>
          </a:xfrm>
        </p:spPr>
        <p:txBody>
          <a:bodyPr>
            <a:noAutofit/>
          </a:bodyPr>
          <a:lstStyle>
            <a:lvl1pPr algn="l">
              <a:defRPr sz="2400" b="1" spc="-100" baseline="0">
                <a:solidFill>
                  <a:schemeClr val="bg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>
            <a:lvl1pPr marL="355600" indent="-261938">
              <a:lnSpc>
                <a:spcPct val="120000"/>
              </a:lnSpc>
              <a:buClr>
                <a:schemeClr val="accent5">
                  <a:lumMod val="50000"/>
                </a:schemeClr>
              </a:buClr>
              <a:buSzPct val="130000"/>
              <a:buFont typeface="Wingdings" panose="05000000000000000000" pitchFamily="2" charset="2"/>
              <a:buChar char="§"/>
              <a:defRPr sz="2000" b="1"/>
            </a:lvl1pPr>
            <a:lvl2pPr marL="534988" indent="-177800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720725" indent="-185738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98525" indent="-177800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077913" indent="-179388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5244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  <p:custDataLst>
              <p:tags r:id="rId1"/>
            </p:custDataLst>
          </p:nvPr>
        </p:nvSpPr>
        <p:spPr>
          <a:xfrm>
            <a:off x="139700" y="6525345"/>
            <a:ext cx="8756650" cy="280046"/>
          </a:xfrm>
          <a:prstGeom prst="rect">
            <a:avLst/>
          </a:prstGeom>
        </p:spPr>
        <p:txBody>
          <a:bodyPr/>
          <a:lstStyle>
            <a:lvl1pPr>
              <a:defRPr b="1" i="1"/>
            </a:lvl1pPr>
          </a:lstStyle>
          <a:p>
            <a:pPr latinLnBrk="0"/>
            <a:fld id="{926EA8F1-C76B-4BC6-98C4-C2D2384EDDB7}" type="slidenum">
              <a:rPr lang="en-US" altLang="ko-KR" kern="0" smtClean="0">
                <a:latin typeface="Verdana"/>
              </a:rPr>
              <a:pPr latinLnBrk="0"/>
              <a:t>‹#›</a:t>
            </a:fld>
            <a:endParaRPr lang="en-US" altLang="ko-KR" kern="0" dirty="0">
              <a:latin typeface="Verdana"/>
            </a:endParaRPr>
          </a:p>
        </p:txBody>
      </p:sp>
      <p:sp>
        <p:nvSpPr>
          <p:cNvPr id="9" name="AutoShap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" name="Line 5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6" name="AutoShape 3"/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5"/>
          <p:cNvSpPr>
            <a:spLocks noChangeShapeType="1"/>
          </p:cNvSpPr>
          <p:nvPr userDrawn="1">
            <p:custDataLst>
              <p:tags r:id="rId5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0" name="Text Box 4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735263" y="3048000"/>
            <a:ext cx="3657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4400" b="1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Thank</a:t>
            </a:r>
            <a:r>
              <a:rPr lang="en-US" altLang="ko-KR" sz="4400" b="1" baseline="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 You</a:t>
            </a:r>
            <a:endParaRPr lang="en-US" altLang="ko-KR" sz="4400" b="1" dirty="0">
              <a:solidFill>
                <a:schemeClr val="tx2">
                  <a:lumMod val="40000"/>
                  <a:lumOff val="60000"/>
                </a:schemeClr>
              </a:solidFill>
              <a:latin typeface="HY견명조" pitchFamily="18" charset="-127"/>
              <a:ea typeface="HY견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986339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백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/28</a:t>
            </a:r>
            <a:endParaRPr lang="en-US" altLang="ko-KR" sz="1200" dirty="0"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235377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theme" Target="../theme/theme1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B2FD9B6-DC5A-4644-B01F-335E6DD2CDD1}" type="datetimeFigureOut">
              <a:rPr lang="ko-KR" altLang="en-US" smtClean="0"/>
              <a:pPr/>
              <a:t>2021-03-22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BC740F2-65F4-46F1-8462-F5CEAE10BBF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97820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4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5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6.png"  /><Relationship Id="rId3" Type="http://schemas.openxmlformats.org/officeDocument/2006/relationships/image" Target="../media/image7.png"  /><Relationship Id="rId4" Type="http://schemas.openxmlformats.org/officeDocument/2006/relationships/vmlDrawing" Target="../drawings/vmlDrawing1.v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8.png"  /><Relationship Id="rId3" Type="http://schemas.openxmlformats.org/officeDocument/2006/relationships/image" Target="../media/image9.png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Section01 </a:t>
            </a:r>
            <a:r>
              <a:rPr lang="ko-KR" altLang="en-US" dirty="0" smtClean="0"/>
              <a:t>이 장에서 만들 프로그램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 smtClean="0"/>
              <a:t>[</a:t>
            </a:r>
            <a:r>
              <a:rPr lang="ko-KR" altLang="en-US" dirty="0"/>
              <a:t>프로그램 </a:t>
            </a:r>
            <a:r>
              <a:rPr lang="en-US" altLang="ko-KR" dirty="0"/>
              <a:t>1] </a:t>
            </a:r>
            <a:r>
              <a:rPr lang="ko-KR" altLang="en-US" dirty="0"/>
              <a:t>파일 암호화 및 암호 </a:t>
            </a:r>
            <a:r>
              <a:rPr lang="ko-KR" altLang="en-US" dirty="0" smtClean="0"/>
              <a:t>해독</a:t>
            </a:r>
            <a:endParaRPr lang="en-US" altLang="ko-KR" dirty="0" smtClean="0"/>
          </a:p>
          <a:p>
            <a:pPr lvl="1"/>
            <a:r>
              <a:rPr lang="ko-KR" altLang="en-US" dirty="0"/>
              <a:t>파일의 내용을 암호화하거나 암호화된 파일을 다시 해독하는 프로그램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486" y="1538790"/>
            <a:ext cx="8483600" cy="467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81942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Section02 </a:t>
            </a:r>
            <a:r>
              <a:rPr lang="ko-KR" altLang="en-US" dirty="0" smtClean="0"/>
              <a:t> </a:t>
            </a:r>
            <a:r>
              <a:rPr lang="ko-KR" altLang="en-US" dirty="0"/>
              <a:t>파일 입출력의 기본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파일 입출력의 </a:t>
            </a:r>
            <a:r>
              <a:rPr lang="ko-KR" altLang="en-US" dirty="0" smtClean="0"/>
              <a:t>개념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표준 </a:t>
            </a:r>
            <a:r>
              <a:rPr lang="ko-KR" altLang="en-US" dirty="0"/>
              <a:t>입출력과 파일 입출력 함수</a:t>
            </a:r>
          </a:p>
          <a:p>
            <a:pPr lvl="1"/>
            <a:endParaRPr lang="ko-KR" altLang="en-US" dirty="0"/>
          </a:p>
          <a:p>
            <a:pPr marL="93662" indent="0">
              <a:buNone/>
            </a:pPr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628800"/>
            <a:ext cx="7652655" cy="3743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91143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Section03 </a:t>
            </a:r>
            <a:r>
              <a:rPr lang="ko-KR" altLang="en-US"/>
              <a:t> 텍스트 파일 입출력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en-US" altLang="ko-KR"/>
              <a:t>[</a:t>
            </a:r>
            <a:r>
              <a:rPr lang="ko-KR" altLang="en-US"/>
              <a:t>프로그램 </a:t>
            </a:r>
            <a:r>
              <a:rPr lang="en-US" altLang="ko-KR"/>
              <a:t>1]</a:t>
            </a:r>
            <a:r>
              <a:rPr lang="ko-KR" altLang="en-US"/>
              <a:t>의 완성</a:t>
            </a:r>
            <a:endParaRPr lang="ko-KR" altLang="en-US"/>
          </a:p>
          <a:p>
            <a:pPr lvl="1">
              <a:buClr>
                <a:srgbClr val="c0504d">
                  <a:lumMod val="60000"/>
                  <a:lumOff val="40000"/>
                </a:srgbClr>
              </a:buClr>
              <a:defRPr/>
            </a:pPr>
            <a:r>
              <a:rPr lang="ko-KR" altLang="en-US">
                <a:solidFill>
                  <a:prstClr val="black"/>
                </a:solidFill>
              </a:rPr>
              <a:t>경로를 포함한 파일명</a:t>
            </a:r>
            <a:endParaRPr lang="ko-KR" altLang="en-US">
              <a:solidFill>
                <a:prstClr val="black"/>
              </a:solidFill>
            </a:endParaRPr>
          </a:p>
          <a:p>
            <a:pPr lvl="1">
              <a:buClr>
                <a:srgbClr val="c0504d">
                  <a:lumMod val="60000"/>
                  <a:lumOff val="40000"/>
                </a:srgbClr>
              </a:buClr>
              <a:defRPr/>
            </a:pPr>
            <a:endParaRPr lang="en-US" altLang="ko-KR"/>
          </a:p>
          <a:p>
            <a:pPr lvl="1">
              <a:defRPr/>
            </a:pPr>
            <a:r>
              <a:rPr lang="ko-KR" altLang="en-US"/>
              <a:t> 암호화</a:t>
            </a:r>
            <a:r>
              <a:rPr lang="en-US" altLang="ko-KR"/>
              <a:t>(ord()</a:t>
            </a:r>
            <a:r>
              <a:rPr lang="ko-KR" altLang="en-US"/>
              <a:t>와 </a:t>
            </a:r>
            <a:r>
              <a:rPr lang="en-US" altLang="ko-KR"/>
              <a:t>chr() </a:t>
            </a:r>
            <a:r>
              <a:rPr lang="ko-KR" altLang="en-US"/>
              <a:t>함수 사용</a:t>
            </a:r>
            <a:r>
              <a:rPr lang="en-US" altLang="ko-KR"/>
              <a:t>)</a:t>
            </a:r>
            <a:endParaRPr lang="en-US" altLang="ko-KR"/>
          </a:p>
          <a:p>
            <a:pPr lvl="1">
              <a:defRPr/>
            </a:pPr>
            <a:endParaRPr lang="en-US" altLang="ko-KR"/>
          </a:p>
          <a:p>
            <a:pPr lvl="1">
              <a:defRPr/>
            </a:pPr>
            <a:endParaRPr lang="en-US" altLang="ko-KR"/>
          </a:p>
          <a:p>
            <a:pPr lvl="1">
              <a:defRPr/>
            </a:pPr>
            <a:endParaRPr lang="en-US" altLang="ko-KR"/>
          </a:p>
          <a:p>
            <a:pPr lvl="1">
              <a:defRPr/>
            </a:pPr>
            <a:endParaRPr lang="en-US" altLang="ko-KR"/>
          </a:p>
          <a:p>
            <a:pPr lvl="1">
              <a:defRPr/>
            </a:pPr>
            <a:endParaRPr lang="en-US" altLang="ko-KR"/>
          </a:p>
          <a:p>
            <a:pPr lvl="1">
              <a:defRPr/>
            </a:pPr>
            <a:endParaRPr lang="en-US" altLang="ko-KR"/>
          </a:p>
          <a:p>
            <a:pPr lvl="1">
              <a:defRPr/>
            </a:pPr>
            <a:endParaRPr lang="en-US" altLang="ko-KR"/>
          </a:p>
          <a:p>
            <a:pPr lvl="1">
              <a:defRPr/>
            </a:pPr>
            <a:r>
              <a:rPr lang="ko-KR" altLang="en-US"/>
              <a:t> ‘파’를 암호화하려고 </a:t>
            </a:r>
            <a:r>
              <a:rPr lang="en-US" altLang="ko-KR"/>
              <a:t>54028(‘</a:t>
            </a:r>
            <a:r>
              <a:rPr lang="ko-KR" altLang="en-US"/>
              <a:t>파’</a:t>
            </a:r>
            <a:r>
              <a:rPr lang="en-US" altLang="ko-KR"/>
              <a:t>)+100=54123(‘ ’)</a:t>
            </a:r>
            <a:r>
              <a:rPr lang="ko-KR" altLang="en-US"/>
              <a:t>으로 저장</a:t>
            </a:r>
            <a:endParaRPr lang="ko-KR" altLang="en-US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649348" y="2393885"/>
            <a:ext cx="8128815" cy="187308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03" name="Picture 3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649348" y="5116707"/>
            <a:ext cx="8108117" cy="16470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Section03 </a:t>
            </a:r>
            <a:r>
              <a:rPr lang="ko-KR" altLang="en-US"/>
              <a:t> 텍스트 파일 입출력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>
              <a:defRPr/>
            </a:pPr>
            <a:r>
              <a:rPr lang="ko-KR" altLang="en-US"/>
              <a:t>암호 해독</a:t>
            </a:r>
            <a:endParaRPr lang="ko-KR" altLang="en-US"/>
          </a:p>
          <a:p>
            <a:pPr lvl="1">
              <a:defRPr/>
            </a:pPr>
            <a:endParaRPr lang="en-US" altLang="ko-KR"/>
          </a:p>
          <a:p>
            <a:pPr lvl="1">
              <a:defRPr/>
            </a:pPr>
            <a:endParaRPr lang="en-US" altLang="ko-KR"/>
          </a:p>
          <a:p>
            <a:pPr lvl="1">
              <a:defRPr/>
            </a:pPr>
            <a:endParaRPr lang="en-US" altLang="ko-KR"/>
          </a:p>
          <a:p>
            <a:pPr lvl="1">
              <a:defRPr/>
            </a:pPr>
            <a:endParaRPr lang="en-US" altLang="ko-KR"/>
          </a:p>
          <a:p>
            <a:pPr lvl="1">
              <a:defRPr/>
            </a:pPr>
            <a:endParaRPr lang="en-US" altLang="ko-KR"/>
          </a:p>
          <a:p>
            <a:pPr lvl="1">
              <a:defRPr/>
            </a:pPr>
            <a:endParaRPr lang="en-US" altLang="ko-KR"/>
          </a:p>
          <a:p>
            <a:pPr lvl="1">
              <a:defRPr/>
            </a:pPr>
            <a:r>
              <a:rPr lang="ko-KR" altLang="en-US"/>
              <a:t>파일이 없을 때 오류가 발생하지 않게 하려면 </a:t>
            </a:r>
            <a:r>
              <a:rPr lang="en-US" altLang="ko-KR"/>
              <a:t>os.path.exists(</a:t>
            </a:r>
            <a:r>
              <a:rPr lang="ko-KR" altLang="en-US"/>
              <a:t>파일명</a:t>
            </a:r>
            <a:r>
              <a:rPr lang="en-US" altLang="ko-KR"/>
              <a:t>) </a:t>
            </a:r>
            <a:r>
              <a:rPr lang="ko-KR" altLang="en-US"/>
              <a:t>형식 사용</a:t>
            </a:r>
            <a:endParaRPr lang="ko-KR" altLang="en-US"/>
          </a:p>
          <a:p>
            <a:pPr marL="357188" lvl="1" indent="0">
              <a:buNone/>
              <a:defRPr/>
            </a:pPr>
            <a:r>
              <a:rPr lang="en-US" altLang="ko-KR"/>
              <a:t>   import os</a:t>
            </a:r>
            <a:endParaRPr lang="en-US" altLang="ko-KR"/>
          </a:p>
          <a:p>
            <a:pPr marL="357188" lvl="1" indent="0">
              <a:buNone/>
              <a:defRPr/>
            </a:pPr>
            <a:r>
              <a:rPr lang="en-US" altLang="ko-KR"/>
              <a:t>   if os.path.exits(fname) – </a:t>
            </a:r>
            <a:r>
              <a:rPr lang="ko-KR" altLang="en-US"/>
              <a:t>존재 하면 </a:t>
            </a:r>
            <a:r>
              <a:rPr lang="en-US" altLang="ko-KR"/>
              <a:t>True, </a:t>
            </a:r>
            <a:r>
              <a:rPr lang="ko-KR" altLang="en-US"/>
              <a:t>존재 하지 않으면 </a:t>
            </a:r>
            <a:r>
              <a:rPr lang="en-US" altLang="ko-KR"/>
              <a:t>False</a:t>
            </a:r>
            <a:endParaRPr lang="en-US" altLang="ko-KR"/>
          </a:p>
          <a:p>
            <a:pPr lvl="1">
              <a:defRPr/>
            </a:pPr>
            <a:endParaRPr lang="en-US" altLang="ko-KR"/>
          </a:p>
          <a:p>
            <a:pPr marL="357188" lvl="1" indent="0">
              <a:buNone/>
              <a:defRPr/>
            </a:pPr>
            <a:endParaRPr lang="en-US" altLang="ko-KR"/>
          </a:p>
          <a:p>
            <a:pPr lvl="1">
              <a:defRPr/>
            </a:pPr>
            <a:endParaRPr lang="en-US" altLang="ko-KR"/>
          </a:p>
          <a:p>
            <a:pPr lvl="1">
              <a:defRPr/>
            </a:pPr>
            <a:endParaRPr lang="en-US" altLang="ko-KR"/>
          </a:p>
          <a:p>
            <a:pPr lvl="1">
              <a:defRPr/>
            </a:pPr>
            <a:r>
              <a:rPr lang="ko-KR" altLang="en-US"/>
              <a:t>전체 코드 작성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메모장 실행해서 적당히 내용을 세 줄 입력</a:t>
            </a:r>
            <a:endParaRPr lang="ko-KR" altLang="en-US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637355" y="1223755"/>
            <a:ext cx="7940090" cy="15761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27" name="Picture 3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637355" y="4554125"/>
            <a:ext cx="7940090" cy="10153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BLBiWEQYdFTOe9rzf4UGm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aA7ftul0JWsMpeaCqdWE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mrJcpDEHKI9Cmj7M6klC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EE9qJ3A1uChqGXbC2ta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AXERznfiRjRIu5yfcUEaH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dN8Ho1F7ROPKA1bGalCcV"/>
</p:tagLst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20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119</ep:Words>
  <ep:PresentationFormat>화면 슬라이드 쇼(4:3)</ep:PresentationFormat>
  <ep:Paragraphs>36</ep:Paragraphs>
  <ep:Slides>4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ep:HeadingPairs>
  <ep:TitlesOfParts>
    <vt:vector size="5" baseType="lpstr">
      <vt:lpstr>1_Office 테마</vt:lpstr>
      <vt:lpstr>Verdana</vt:lpstr>
      <vt:lpstr>Wingdings</vt:lpstr>
      <vt:lpstr>Section03  텍스트 파일 입출력</vt:lpstr>
      <vt:lpstr>Section03  텍스트 파일 입출력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2012-07-23T02:34:37.000</dcterms:created>
  <dc:creator>한빛아카데미(주)</dc:creator>
  <cp:lastModifiedBy>LG</cp:lastModifiedBy>
  <dcterms:modified xsi:type="dcterms:W3CDTF">2021-03-24T04:30:31.504</dcterms:modified>
  <cp:revision>278</cp:revision>
  <dc:title>ch00_교재소개&amp;강의계획표</dc:title>
  <cp:version>1000.0000.01</cp:version>
</cp:coreProperties>
</file>