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9" r:id="rId6"/>
    <p:sldId id="259" r:id="rId7"/>
    <p:sldId id="266" r:id="rId8"/>
    <p:sldId id="261" r:id="rId9"/>
    <p:sldId id="262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78035"/>
  </p:normalViewPr>
  <p:slideViewPr>
    <p:cSldViewPr snapToGrid="0" snapToObjects="1">
      <p:cViewPr varScale="1">
        <p:scale>
          <a:sx n="98" d="100"/>
          <a:sy n="98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Scoring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김병견</a:t>
            </a:r>
          </a:p>
          <a:p>
            <a:r>
              <a:rPr lang="ko-KR" altLang="en-US" dirty="0" smtClean="0"/>
              <a:t>윤희경</a:t>
            </a:r>
          </a:p>
          <a:p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2.4.A </a:t>
            </a:r>
            <a:r>
              <a:rPr lang="en-US" dirty="0" smtClean="0"/>
              <a:t>Logistic Regression: Modify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</a:t>
            </a:r>
            <a:r>
              <a:rPr lang="en-US" dirty="0" smtClean="0"/>
              <a:t>0.125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en-US" dirty="0" smtClean="0"/>
              <a:t>Accuracy is sacrificed for better f-score.</a:t>
            </a:r>
          </a:p>
          <a:p>
            <a:endParaRPr lang="en-US" dirty="0"/>
          </a:p>
          <a:p>
            <a:r>
              <a:rPr lang="en-US" dirty="0" smtClean="0"/>
              <a:t>Change in threshold doesn’t affect </a:t>
            </a:r>
            <a:r>
              <a:rPr lang="en-US" dirty="0" err="1" smtClean="0"/>
              <a:t>Jcv</a:t>
            </a:r>
            <a:r>
              <a:rPr lang="en-US" dirty="0" smtClean="0"/>
              <a:t> at all.</a:t>
            </a:r>
            <a:endParaRPr lang="en-US" dirty="0"/>
          </a:p>
        </p:txBody>
      </p:sp>
      <p:pic>
        <p:nvPicPr>
          <p:cNvPr id="8" name="Content Placeholder 6" descr="LR_threshold_fscor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99433"/>
              </p:ext>
            </p:extLst>
          </p:nvPr>
        </p:nvGraphicFramePr>
        <p:xfrm>
          <a:off x="838200" y="100488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 Score (Accuracy)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0.0795 (0.9336)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0.3197 (0.9062)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Data(histograms, scatter plots)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37682"/>
              </p:ext>
            </p:extLst>
          </p:nvPr>
        </p:nvGraphicFramePr>
        <p:xfrm>
          <a:off x="1336004" y="2142146"/>
          <a:ext cx="10515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</a:t>
                      </a:r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Vector Machine (SVM)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Split data into training, cross validation and test sets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Training: cross validation: test = 60:20:20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Python</a:t>
                      </a:r>
                    </a:p>
                    <a:p>
                      <a:r>
                        <a:rPr lang="en-US" dirty="0" smtClean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Language: </a:t>
                      </a:r>
                      <a:r>
                        <a:rPr lang="en-US" dirty="0" smtClean="0"/>
                        <a:t>Python, Octave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Curve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</a:p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goal: Filtering out customers with high possibility of default</a:t>
            </a:r>
          </a:p>
          <a:p>
            <a:r>
              <a:rPr lang="en-US" dirty="0" smtClean="0"/>
              <a:t>Analysis goal: Build credit scoring model with maximum </a:t>
            </a:r>
            <a:r>
              <a:rPr lang="en-US" dirty="0" smtClean="0">
                <a:solidFill>
                  <a:srgbClr val="C00000"/>
                </a:solidFill>
              </a:rPr>
              <a:t>f-score</a:t>
            </a:r>
            <a:r>
              <a:rPr lang="en-US" dirty="0" smtClean="0"/>
              <a:t>, not accuracy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“F-score”, not accuracy</a:t>
            </a:r>
            <a:r>
              <a:rPr lang="en-US" dirty="0" smtClean="0"/>
              <a:t>?</a:t>
            </a:r>
          </a:p>
          <a:p>
            <a:pPr lvl="1"/>
            <a:r>
              <a:rPr lang="en-US" altLang="ko-KR" dirty="0" smtClean="0"/>
              <a:t>Our goal is to filter out customers with high possibility of default.</a:t>
            </a:r>
          </a:p>
          <a:p>
            <a:pPr lvl="1"/>
            <a:r>
              <a:rPr lang="en-US" altLang="ko-KR" dirty="0" smtClean="0"/>
              <a:t>High accuracy </a:t>
            </a:r>
            <a:r>
              <a:rPr lang="en-US" altLang="ko-KR" dirty="0" smtClean="0"/>
              <a:t>can be achieved without filtering out even a single default customer. </a:t>
            </a:r>
          </a:p>
          <a:p>
            <a:pPr lvl="1"/>
            <a:r>
              <a:rPr lang="en-US" altLang="ko-KR" dirty="0" smtClean="0"/>
              <a:t>How so?</a:t>
            </a:r>
            <a:endParaRPr lang="ko-KR" altLang="en-US" dirty="0" smtClean="0"/>
          </a:p>
          <a:p>
            <a:pPr lvl="1"/>
            <a:r>
              <a:rPr lang="en-US" dirty="0" smtClean="0"/>
              <a:t>The data is a </a:t>
            </a:r>
            <a:r>
              <a:rPr lang="en-US" dirty="0" smtClean="0">
                <a:solidFill>
                  <a:srgbClr val="C00000"/>
                </a:solidFill>
              </a:rPr>
              <a:t>skewed data</a:t>
            </a:r>
            <a:r>
              <a:rPr lang="en-US" dirty="0" smtClean="0"/>
              <a:t> with tiny percentage of default customers (SeriousDlqin2yrs = 1).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Process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34158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sampling</a:t>
                      </a: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Data 100% = Training</a:t>
                      </a:r>
                      <a:r>
                        <a:rPr lang="en-US" sz="2000" baseline="0" dirty="0" smtClean="0"/>
                        <a:t> data 60% + Cross validation data 20% + Test data 20%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1 shuffle entire data set</a:t>
                      </a:r>
                    </a:p>
                    <a:p>
                      <a:r>
                        <a:rPr lang="en-US" dirty="0" smtClean="0"/>
                        <a:t>2 slice first 60% data to make ‘training’ data set</a:t>
                      </a:r>
                    </a:p>
                    <a:p>
                      <a:r>
                        <a:rPr lang="en-US" dirty="0" smtClean="0"/>
                        <a:t>3 slice next 20% data to make ‘cross validation’ data set</a:t>
                      </a:r>
                    </a:p>
                    <a:p>
                      <a:r>
                        <a:rPr lang="en-US" dirty="0" smtClean="0"/>
                        <a:t>4 slice remaining 20% data to make ‘test’ data set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 for [training, </a:t>
                      </a:r>
                      <a:r>
                        <a:rPr lang="en-US" dirty="0" err="1" smtClean="0"/>
                        <a:t>crossValidation</a:t>
                      </a:r>
                      <a:r>
                        <a:rPr lang="en-US" dirty="0" smtClean="0"/>
                        <a:t>, test]</a:t>
                      </a:r>
                    </a:p>
                    <a:p>
                      <a:r>
                        <a:rPr lang="en-US" dirty="0" smtClean="0"/>
                        <a:t>	1 </a:t>
                      </a:r>
                      <a:r>
                        <a:rPr lang="en-US" dirty="0" err="1" smtClean="0"/>
                        <a:t>splitData</a:t>
                      </a:r>
                      <a:r>
                        <a:rPr lang="en-US" dirty="0" smtClean="0"/>
                        <a:t> to X, y</a:t>
                      </a:r>
                    </a:p>
                    <a:p>
                      <a:r>
                        <a:rPr lang="en-US" dirty="0" smtClean="0"/>
                        <a:t>	2 </a:t>
                      </a:r>
                      <a:r>
                        <a:rPr lang="en-US" dirty="0" err="1" smtClean="0"/>
                        <a:t>featureScale</a:t>
                      </a:r>
                      <a:r>
                        <a:rPr lang="en-US" dirty="0" smtClean="0"/>
                        <a:t> X</a:t>
                      </a:r>
                    </a:p>
                    <a:p>
                      <a:r>
                        <a:rPr lang="en-US" dirty="0" smtClean="0"/>
                        <a:t>	3 </a:t>
                      </a:r>
                      <a:r>
                        <a:rPr lang="en-US" dirty="0" err="1" smtClean="0"/>
                        <a:t>addBias</a:t>
                      </a:r>
                      <a:r>
                        <a:rPr lang="en-US" dirty="0" smtClean="0"/>
                        <a:t> to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2.2.A </a:t>
            </a:r>
            <a:r>
              <a:rPr lang="en-US" dirty="0" smtClean="0"/>
              <a:t>Logistic Regression: </a:t>
            </a:r>
            <a:r>
              <a:rPr lang="en-US" dirty="0" smtClean="0"/>
              <a:t>Algorithm - train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11757"/>
              </p:ext>
            </p:extLst>
          </p:nvPr>
        </p:nvGraphicFramePr>
        <p:xfrm>
          <a:off x="838200" y="1004888"/>
          <a:ext cx="10515600" cy="5317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1458736">
                <a:tc gridSpan="2">
                  <a:txBody>
                    <a:bodyPr/>
                    <a:lstStyle/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dirty="0" smtClean="0"/>
                        <a:t>Implement</a:t>
                      </a:r>
                      <a:r>
                        <a:rPr lang="en-US" sz="2000" baseline="0" dirty="0" smtClean="0"/>
                        <a:t> logistic regression learning algorithm with cost function &amp; gradient function.</a:t>
                      </a:r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baseline="0" dirty="0" smtClean="0"/>
                        <a:t>Use “</a:t>
                      </a:r>
                      <a:r>
                        <a:rPr lang="en-US" sz="2000" baseline="0" dirty="0" err="1" smtClean="0"/>
                        <a:t>scipy.optimize.fmin_cg</a:t>
                      </a:r>
                      <a:r>
                        <a:rPr lang="en-US" sz="2000" baseline="0" dirty="0" smtClean="0"/>
                        <a:t>” to optimize theta.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179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(cost function, grad function, X, y, lambda):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optimize theta with initial theta, cost function, gradient function, X, y, lambda</a:t>
                      </a:r>
                      <a:endParaRPr lang="ko-KR" alt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return theta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costFunction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</a:t>
                      </a:r>
                      <a:r>
                        <a:rPr lang="en-US" baseline="0" dirty="0" smtClean="0"/>
                        <a:t> lambda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 compute J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 return J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gradFunction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 lambda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 compute gradients for each theta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3 return gradient vector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2.2.A </a:t>
            </a:r>
            <a:r>
              <a:rPr lang="en-US" dirty="0" smtClean="0"/>
              <a:t>Logistic Regression: </a:t>
            </a:r>
            <a:r>
              <a:rPr lang="en-US" dirty="0" smtClean="0"/>
              <a:t>Algorithm - 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941247"/>
              </p:ext>
            </p:extLst>
          </p:nvPr>
        </p:nvGraphicFramePr>
        <p:xfrm>
          <a:off x="838200" y="1004888"/>
          <a:ext cx="10515600" cy="5332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945426">
                <a:tc gridSpan="2"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With optimized theta, predict labels</a:t>
                      </a:r>
                      <a:r>
                        <a:rPr lang="en-US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dirty="0" smtClean="0"/>
                        <a:t>Use “</a:t>
                      </a:r>
                      <a:r>
                        <a:rPr lang="en-US" dirty="0" err="1" smtClean="0"/>
                        <a:t>sklearn.metrics.precision_recall_fscore_support</a:t>
                      </a:r>
                      <a:r>
                        <a:rPr lang="en-US" dirty="0" smtClean="0"/>
                        <a:t>” get f-score.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38669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predict(theta, X, y, threshold = 0.5):</a:t>
                      </a:r>
                    </a:p>
                    <a:p>
                      <a:pPr lvl="1"/>
                      <a:r>
                        <a:rPr lang="en-US" dirty="0" smtClean="0"/>
                        <a:t>1 get prediction</a:t>
                      </a:r>
                    </a:p>
                    <a:p>
                      <a:pPr lvl="1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get measures</a:t>
                      </a:r>
                    </a:p>
                    <a:p>
                      <a:pPr lvl="1"/>
                      <a:r>
                        <a:rPr lang="en-US" baseline="0" dirty="0" smtClean="0"/>
                        <a:t>3 print measures</a:t>
                      </a:r>
                    </a:p>
                    <a:p>
                      <a:pPr lvl="1"/>
                      <a:r>
                        <a:rPr lang="en-US" baseline="0" dirty="0" smtClean="0"/>
                        <a:t>4 return prediction</a:t>
                      </a:r>
                      <a:endParaRPr lang="en-US" dirty="0" smtClean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getPrediction</a:t>
                      </a:r>
                      <a:r>
                        <a:rPr lang="en-US" dirty="0" smtClean="0"/>
                        <a:t>(theta, X, threshold = 0.5):</a:t>
                      </a:r>
                    </a:p>
                    <a:p>
                      <a:pPr lv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probability = sigmoid(</a:t>
                      </a:r>
                      <a:r>
                        <a:rPr lang="en-US" dirty="0" err="1" smtClean="0"/>
                        <a:t>X.dot</a:t>
                      </a:r>
                      <a:r>
                        <a:rPr lang="en-US" dirty="0" smtClean="0"/>
                        <a:t>(theta))    </a:t>
                      </a:r>
                    </a:p>
                    <a:p>
                      <a:pPr lvl="1"/>
                      <a:r>
                        <a:rPr lang="en-US" dirty="0" smtClean="0"/>
                        <a:t>2 prediction = probability &gt; threshold        </a:t>
                      </a:r>
                    </a:p>
                    <a:p>
                      <a:pPr lvl="1"/>
                      <a:r>
                        <a:rPr lang="en-US" dirty="0" smtClean="0"/>
                        <a:t>3 return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getMeasures</a:t>
                      </a:r>
                      <a:r>
                        <a:rPr lang="en-US" dirty="0" smtClean="0"/>
                        <a:t>(y, prediction):</a:t>
                      </a:r>
                    </a:p>
                    <a:p>
                      <a:pPr lvl="1"/>
                      <a:r>
                        <a:rPr lang="en-US" dirty="0" smtClean="0"/>
                        <a:t>1 accuracy = (prediction == y).mean()</a:t>
                      </a:r>
                    </a:p>
                    <a:p>
                      <a:pPr lvl="1"/>
                      <a:r>
                        <a:rPr lang="en-US" dirty="0" smtClean="0"/>
                        <a:t>2 get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, support with </a:t>
                      </a:r>
                      <a:r>
                        <a:rPr lang="en-US" dirty="0" err="1" smtClean="0"/>
                        <a:t>sklearn.metrics.precision_recall_fscore_support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measures = (accuracy,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lvl="1"/>
                      <a:r>
                        <a:rPr lang="en-US" dirty="0" smtClean="0"/>
                        <a:t>4 return measures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2.3.A </a:t>
            </a:r>
            <a:r>
              <a:rPr lang="en-US" dirty="0" smtClean="0"/>
              <a:t>Logistic Regression: Learning Curve</a:t>
            </a:r>
            <a:endParaRPr lang="en-US" dirty="0"/>
          </a:p>
        </p:txBody>
      </p:sp>
      <p:pic>
        <p:nvPicPr>
          <p:cNvPr id="4" name="Content Placeholder 3" descr="LR_learning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training examples doesn’t improve </a:t>
            </a:r>
            <a:r>
              <a:rPr lang="en-US" dirty="0" err="1" smtClean="0"/>
              <a:t>Jcv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is not big gap between </a:t>
            </a:r>
            <a:r>
              <a:rPr lang="en-US" dirty="0" err="1" smtClean="0"/>
              <a:t>Jtrain</a:t>
            </a:r>
            <a:r>
              <a:rPr lang="en-US" dirty="0" smtClean="0"/>
              <a:t> and </a:t>
            </a:r>
            <a:r>
              <a:rPr lang="en-US" dirty="0" err="1" smtClean="0"/>
              <a:t>Jcv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Jtrain</a:t>
            </a:r>
            <a:r>
              <a:rPr lang="en-US" dirty="0" smtClean="0"/>
              <a:t> and </a:t>
            </a:r>
            <a:r>
              <a:rPr lang="en-US" dirty="0" err="1" smtClean="0"/>
              <a:t>Jcv</a:t>
            </a:r>
            <a:r>
              <a:rPr lang="en-US" dirty="0" smtClean="0"/>
              <a:t> lines are crossing at 30,000 examples.</a:t>
            </a:r>
          </a:p>
          <a:p>
            <a:pPr lvl="1"/>
            <a:r>
              <a:rPr lang="en-US" dirty="0" err="1"/>
              <a:t>Jtrain</a:t>
            </a:r>
            <a:r>
              <a:rPr lang="en-US" dirty="0"/>
              <a:t>: 90,000 examples</a:t>
            </a:r>
          </a:p>
          <a:p>
            <a:pPr lvl="1"/>
            <a:r>
              <a:rPr lang="en-US" dirty="0" err="1"/>
              <a:t>Jcv</a:t>
            </a:r>
            <a:r>
              <a:rPr lang="en-US" dirty="0"/>
              <a:t>: 30,000 examples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2.4.A </a:t>
            </a:r>
            <a:r>
              <a:rPr lang="en-US" dirty="0" smtClean="0"/>
              <a:t>Logistic Regression: Modify Model</a:t>
            </a:r>
            <a:endParaRPr lang="en-US" dirty="0"/>
          </a:p>
        </p:txBody>
      </p:sp>
      <p:pic>
        <p:nvPicPr>
          <p:cNvPr id="6" name="Content Placeholder 5" descr="LR_lambda_fscor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172494"/>
            <a:ext cx="5105400" cy="36576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Lambda that maximizes F-score &gt;&gt; </a:t>
            </a:r>
            <a:r>
              <a:rPr lang="en-US" dirty="0" smtClean="0"/>
              <a:t>0.2</a:t>
            </a:r>
          </a:p>
          <a:p>
            <a:endParaRPr lang="en-US" dirty="0"/>
          </a:p>
          <a:p>
            <a:r>
              <a:rPr lang="en-US" dirty="0" smtClean="0"/>
              <a:t>Change in lambda doesn’t affect </a:t>
            </a:r>
            <a:r>
              <a:rPr lang="en-US" dirty="0" err="1" smtClean="0"/>
              <a:t>Jcv</a:t>
            </a:r>
            <a:r>
              <a:rPr lang="en-US" dirty="0" smtClean="0"/>
              <a:t> 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795</TotalTime>
  <Words>800</Words>
  <Application>Microsoft Macintosh PowerPoint</Application>
  <PresentationFormat>Widescreen</PresentationFormat>
  <Paragraphs>159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맑은 고딕</vt:lpstr>
      <vt:lpstr>Arial</vt:lpstr>
      <vt:lpstr>Office Theme</vt:lpstr>
      <vt:lpstr>Credit Scoring Project</vt:lpstr>
      <vt:lpstr>Table of Contents</vt:lpstr>
      <vt:lpstr>1 Data</vt:lpstr>
      <vt:lpstr>1 Goal</vt:lpstr>
      <vt:lpstr>2.1 Process Data</vt:lpstr>
      <vt:lpstr>2.2.A Logistic Regression: Algorithm - train</vt:lpstr>
      <vt:lpstr>2.2.A Logistic Regression: Algorithm - predict</vt:lpstr>
      <vt:lpstr>2.3.A Logistic Regression: Learning Curve</vt:lpstr>
      <vt:lpstr>2.4.A Logistic Regression: Modify Model</vt:lpstr>
      <vt:lpstr>2.4.A Logistic Regression: Modify Model</vt:lpstr>
      <vt:lpstr>3 Conclusion</vt:lpstr>
      <vt:lpstr>4 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23</cp:revision>
  <dcterms:created xsi:type="dcterms:W3CDTF">2015-05-27T13:17:37Z</dcterms:created>
  <dcterms:modified xsi:type="dcterms:W3CDTF">2015-05-30T01:30:55Z</dcterms:modified>
</cp:coreProperties>
</file>