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58" r:id="rId5"/>
    <p:sldId id="269" r:id="rId6"/>
    <p:sldId id="259" r:id="rId7"/>
    <p:sldId id="274" r:id="rId8"/>
    <p:sldId id="266" r:id="rId9"/>
    <p:sldId id="261" r:id="rId10"/>
    <p:sldId id="272" r:id="rId11"/>
    <p:sldId id="262" r:id="rId12"/>
    <p:sldId id="267" r:id="rId13"/>
    <p:sldId id="263" r:id="rId14"/>
    <p:sldId id="265" r:id="rId15"/>
    <p:sldId id="275" r:id="rId16"/>
    <p:sldId id="276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/>
    <p:restoredTop sz="60902"/>
  </p:normalViewPr>
  <p:slideViewPr>
    <p:cSldViewPr snapToGrid="0" snapToObjects="1">
      <p:cViewPr varScale="1">
        <p:scale>
          <a:sx n="67" d="100"/>
          <a:sy n="67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9D8D6-BB0D-C24A-8F94-292B3EF7B830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3AFA-C005-A546-B9DE-F1E8387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smtClean="0"/>
              <a:t>조는 고객의 과거 신용기록을 바탕으로 미래 파산 가능성을 예측하는 은행의 신용 평가 모델을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코드 설계 과정 중심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</a:p>
          <a:p>
            <a:r>
              <a:rPr lang="ko-KR" altLang="en-US" dirty="0" smtClean="0"/>
              <a:t>어떤 데이터로 무엇을 할 것인지 설명하고</a:t>
            </a:r>
          </a:p>
          <a:p>
            <a:r>
              <a:rPr lang="ko-KR" altLang="en-US" dirty="0" smtClean="0"/>
              <a:t>저희가 사용한 두 가지 모델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로지스틱 리그레션과 서포트 벡터 머신에 대해 설명하도록 하겠습니다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사용할 데이터는 십 오만명의 고객에 대한 과거 신용기록 데이터입니다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타겟 밸류는 파산여부이고 나머지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어트리뷰트는 신상 정보 및 과거 신용에 대한 정보입니다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이 데이터를 가지고 어떤 고객이 잠재적으로 파산 위험이 높은 고객인지 분류해내는 모델을 만들려고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이는 다시 말해서 가장 큰 에프 스코어를 기록하는 신용 평가 모델을 만드는 것인데요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저희가 정확도가 아닌 에프 스코어를 사용 하는 이유는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잠재적 파산 위험이 높은 고객군은 굉장히 소수이기 때문입니다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이런 경우 모든 사람이 파산하지 않을 것이라고 예측하면 정확도는 올라가지만 아무 쓸모 없는</a:t>
            </a:r>
            <a:r>
              <a:rPr lang="ko-KR" altLang="en-US" baseline="0" dirty="0" smtClean="0"/>
              <a:t> 모델이 되기 때문에 </a:t>
            </a:r>
          </a:p>
          <a:p>
            <a:endParaRPr lang="ko-KR" altLang="en-US" baseline="0" dirty="0" smtClean="0"/>
          </a:p>
          <a:p>
            <a:r>
              <a:rPr lang="ko-KR" altLang="en-US" baseline="0" dirty="0" smtClean="0"/>
              <a:t>저희는 정확도보다는 에프 스코어를 기준으로 모델을 평가하려고 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</a:p>
          <a:p>
            <a:endParaRPr lang="ko-KR" altLang="en-US" baseline="0" dirty="0" smtClean="0"/>
          </a:p>
          <a:p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3AFA-C005-A546-B9DE-F1E83877F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68"/>
            <a:ext cx="10515600" cy="7482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265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Credit Scoring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Modify Model: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Threshold that maximizes F-score &gt;&gt; 0.125</a:t>
            </a:r>
            <a:endParaRPr lang="ko-KR" altLang="en-US" dirty="0"/>
          </a:p>
          <a:p>
            <a:endParaRPr lang="ko-KR" altLang="en-US" dirty="0"/>
          </a:p>
          <a:p>
            <a:r>
              <a:rPr lang="en-US" dirty="0"/>
              <a:t>Accuracy is sacrificed for better f-score.</a:t>
            </a:r>
          </a:p>
        </p:txBody>
      </p:sp>
      <p:pic>
        <p:nvPicPr>
          <p:cNvPr id="7" name="Content Placeholder 6" descr="threshold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Modify Model: Polynomial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Polynomial term </a:t>
            </a:r>
            <a:r>
              <a:rPr lang="en-US" dirty="0"/>
              <a:t>that maximizes F-score &gt;&gt;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10 features (original) -&gt; 66 features (poly 2)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oly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72494"/>
            <a:ext cx="4953000" cy="3657600"/>
          </a:xfr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Modify Model: C (regularization term)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 </a:t>
            </a:r>
            <a:r>
              <a:rPr lang="en-US" dirty="0"/>
              <a:t>that maximizes F-score &gt;&gt; 3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" name="Content Placeholder 9" descr="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2191544"/>
            <a:ext cx="4940300" cy="3619500"/>
          </a:xfrm>
        </p:spPr>
      </p:pic>
    </p:spTree>
    <p:extLst>
      <p:ext uri="{BB962C8B-B14F-4D97-AF65-F5344CB8AC3E}">
        <p14:creationId xmlns:p14="http://schemas.microsoft.com/office/powerpoint/2010/main" val="1412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68400"/>
              </p:ext>
            </p:extLst>
          </p:nvPr>
        </p:nvGraphicFramePr>
        <p:xfrm>
          <a:off x="838200" y="1004888"/>
          <a:ext cx="10344152" cy="25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2"/>
                <a:gridCol w="1588164"/>
                <a:gridCol w="1588164"/>
                <a:gridCol w="1588164"/>
                <a:gridCol w="1588164"/>
                <a:gridCol w="1588164"/>
              </a:tblGrid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Polynomial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 score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0.0786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0.9336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Modified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/>
                        <a:t>0.4027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0.9108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+ 412.34%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-2.44%</a:t>
                      </a:r>
                      <a:endParaRPr lang="en-US" dirty="0"/>
                    </a:p>
                  </a:txBody>
                  <a:tcPr/>
                </a:tc>
              </a:tr>
              <a:tr h="37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(Tested on Test Data)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Find coefficients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pattern by eliminating outliers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scatter plotting is not effective due to overlapping data points, use separate histograms for each label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code for generating similar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pattern by eliminating outliers</a:t>
            </a:r>
            <a:endParaRPr lang="en-US" dirty="0"/>
          </a:p>
        </p:txBody>
      </p:sp>
      <p:pic>
        <p:nvPicPr>
          <p:cNvPr id="5" name="Picture 4" descr="Unknown-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2349378"/>
            <a:ext cx="4076700" cy="3035422"/>
          </a:xfrm>
          <a:prstGeom prst="rect">
            <a:avLst/>
          </a:prstGeom>
        </p:spPr>
      </p:pic>
      <p:pic>
        <p:nvPicPr>
          <p:cNvPr id="6" name="Picture 5" descr="Unknown-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2" y="2452524"/>
            <a:ext cx="3978466" cy="2829131"/>
          </a:xfrm>
          <a:prstGeom prst="rect">
            <a:avLst/>
          </a:prstGeom>
        </p:spPr>
      </p:pic>
      <p:pic>
        <p:nvPicPr>
          <p:cNvPr id="7" name="Picture 6" descr="Unknown-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452524"/>
            <a:ext cx="3978466" cy="2829131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3625113" y="1676400"/>
            <a:ext cx="1665175" cy="7048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7587513" y="1676400"/>
            <a:ext cx="1665175" cy="7048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scatter plotting is not effective due to overlapping data points, use separate histograms for each label</a:t>
            </a:r>
            <a:endParaRPr lang="en-US" dirty="0"/>
          </a:p>
        </p:txBody>
      </p:sp>
      <p:pic>
        <p:nvPicPr>
          <p:cNvPr id="5" name="Picture 4" descr="Unknown-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207470"/>
            <a:ext cx="5054600" cy="3721100"/>
          </a:xfrm>
          <a:prstGeom prst="rect">
            <a:avLst/>
          </a:prstGeom>
        </p:spPr>
      </p:pic>
      <p:pic>
        <p:nvPicPr>
          <p:cNvPr id="6" name="Picture 5" descr="Unknown-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15" y="4068020"/>
            <a:ext cx="3892550" cy="2789980"/>
          </a:xfrm>
          <a:prstGeom prst="rect">
            <a:avLst/>
          </a:prstGeom>
        </p:spPr>
      </p:pic>
      <p:pic>
        <p:nvPicPr>
          <p:cNvPr id="7" name="Picture 6" descr="Unknown-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72" y="1278040"/>
            <a:ext cx="3825437" cy="278998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79732" y="258407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79732" y="4584329"/>
            <a:ext cx="132080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Coefficients </a:t>
            </a:r>
            <a:endParaRPr lang="en-US" dirty="0"/>
          </a:p>
        </p:txBody>
      </p:sp>
      <p:pic>
        <p:nvPicPr>
          <p:cNvPr id="8" name="Content Placeholder 7" descr="Screen Shot 2015-06-02 at 4.40.55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/>
          <a:stretch/>
        </p:blipFill>
        <p:spPr>
          <a:xfrm>
            <a:off x="1028700" y="1142999"/>
            <a:ext cx="4199609" cy="5033963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676900" y="1098925"/>
            <a:ext cx="5676900" cy="5078038"/>
          </a:xfrm>
        </p:spPr>
        <p:txBody>
          <a:bodyPr/>
          <a:lstStyle/>
          <a:p>
            <a:r>
              <a:rPr lang="en-US" dirty="0" smtClean="0"/>
              <a:t>Total 66 polynomial features</a:t>
            </a:r>
          </a:p>
          <a:p>
            <a:endParaRPr lang="en-US" dirty="0"/>
          </a:p>
          <a:p>
            <a:r>
              <a:rPr lang="en-US" dirty="0" smtClean="0"/>
              <a:t>Most influential positively correlated feature: </a:t>
            </a:r>
            <a:r>
              <a:rPr lang="en-US" dirty="0" err="1" smtClean="0"/>
              <a:t>RevolvingUtilizationOfUnsecuredLines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influential negatively correlated feature: Age</a:t>
            </a:r>
          </a:p>
        </p:txBody>
      </p:sp>
    </p:spTree>
    <p:extLst>
      <p:ext uri="{BB962C8B-B14F-4D97-AF65-F5344CB8AC3E}">
        <p14:creationId xmlns:p14="http://schemas.microsoft.com/office/powerpoint/2010/main" val="108894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code for generating similar graphs</a:t>
            </a:r>
            <a:endParaRPr lang="en-US" dirty="0"/>
          </a:p>
        </p:txBody>
      </p:sp>
      <p:pic>
        <p:nvPicPr>
          <p:cNvPr id="8" name="Content Placeholder 7" descr="Screen Shot 2015-06-02 at 12.26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61" y="1004888"/>
            <a:ext cx="8427478" cy="5265737"/>
          </a:xfrm>
        </p:spPr>
      </p:pic>
    </p:spTree>
    <p:extLst>
      <p:ext uri="{BB962C8B-B14F-4D97-AF65-F5344CB8AC3E}">
        <p14:creationId xmlns:p14="http://schemas.microsoft.com/office/powerpoint/2010/main" val="17429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176"/>
            <a:ext cx="10515600" cy="585282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&amp;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Credit Scoring Model: Logistic Regression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ko-KR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278374"/>
              </p:ext>
            </p:extLst>
          </p:nvPr>
        </p:nvGraphicFramePr>
        <p:xfrm>
          <a:off x="1336004" y="2142146"/>
          <a:ext cx="9331996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405"/>
                <a:gridCol w="659659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Logistic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Process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 data into training, cross validation and test sets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sampling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Training: cross validation: test = 60:20:20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Build First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Train algorithm</a:t>
                      </a:r>
                      <a:endParaRPr lang="ko-KR" altLang="en-US" dirty="0" smtClean="0"/>
                    </a:p>
                    <a:p>
                      <a:r>
                        <a:rPr lang="en-US" dirty="0" smtClean="0"/>
                        <a:t>Predict</a:t>
                      </a:r>
                      <a:r>
                        <a:rPr lang="en-US" baseline="0" dirty="0" smtClean="0"/>
                        <a:t> algorithm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Evaluate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Curve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Modify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</a:p>
                    <a:p>
                      <a:r>
                        <a:rPr lang="en-US" dirty="0" smtClean="0"/>
                        <a:t>Polynomial</a:t>
                      </a:r>
                    </a:p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Content: credit history of </a:t>
            </a:r>
            <a:r>
              <a:rPr lang="en-US" dirty="0" smtClean="0"/>
              <a:t>borrowers</a:t>
            </a:r>
            <a:endParaRPr lang="en-US" dirty="0" smtClean="0"/>
          </a:p>
          <a:p>
            <a:r>
              <a:rPr lang="en-US" dirty="0" smtClean="0"/>
              <a:t>Source: </a:t>
            </a: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</a:t>
            </a:r>
            <a:r>
              <a:rPr lang="en-US" dirty="0" err="1"/>
              <a:t>GiveMeSomeCredit</a:t>
            </a:r>
            <a:endParaRPr lang="en-US" dirty="0" smtClean="0"/>
          </a:p>
          <a:p>
            <a:r>
              <a:rPr lang="en-US" dirty="0" smtClean="0"/>
              <a:t>Size: 150,000 records * (1 id + 10 features + 1 target)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98785"/>
              </p:ext>
            </p:extLst>
          </p:nvPr>
        </p:nvGraphicFramePr>
        <p:xfrm>
          <a:off x="1137841" y="2762250"/>
          <a:ext cx="10147299" cy="2331720"/>
        </p:xfrm>
        <a:graphic>
          <a:graphicData uri="http://schemas.openxmlformats.org/drawingml/2006/table">
            <a:tbl>
              <a:tblPr/>
              <a:tblGrid>
                <a:gridCol w="2934618"/>
                <a:gridCol w="6440915"/>
                <a:gridCol w="771766"/>
              </a:tblGrid>
              <a:tr h="42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Variable 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SeriousDlqin2yrs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Person experienced 90 days past due delinquency or worse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Arial" charset="0"/>
                        </a:rPr>
                        <a:t>Y/N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RevolvingUtilizationOfUnsecuredLines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Age of borrower in years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NumberOfTime30-59DaysPastDueNotWorse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30-59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DebtRatio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debt payments, alimony,living costs divided by monthy gross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Monthly income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real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NumberOfOpenCreditLinesAndLoans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NumberOfTimes90DaysLate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90 days or more past due.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NumberRealEstateLoansOrLines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mortgage and real estate loans including home equity lines of credit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NumberOfTime60-89DaysPastDueNotWorse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times borrower has been 60-89 days past due but no worse in the last 2 years.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NumberOfDependents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 charset="0"/>
                        </a:rPr>
                        <a:t>Number of dependents in family excluding themselves (spouse, children etc.)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 charset="0"/>
                        </a:rPr>
                        <a:t>integer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2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goal: Filtering out </a:t>
            </a:r>
            <a:r>
              <a:rPr lang="en-US" dirty="0" smtClean="0"/>
              <a:t>borrowers </a:t>
            </a:r>
            <a:r>
              <a:rPr lang="en-US" dirty="0" smtClean="0"/>
              <a:t>with high possibility of default</a:t>
            </a:r>
          </a:p>
          <a:p>
            <a:r>
              <a:rPr lang="en-US" dirty="0" smtClean="0"/>
              <a:t>Analysis goal: Build credit scoring model with maximum </a:t>
            </a:r>
            <a:r>
              <a:rPr lang="en-US" dirty="0" smtClean="0">
                <a:solidFill>
                  <a:srgbClr val="C00000"/>
                </a:solidFill>
              </a:rPr>
              <a:t>f-score</a:t>
            </a:r>
            <a:r>
              <a:rPr lang="en-US" dirty="0" smtClean="0"/>
              <a:t>, not accuracy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“F-score”, not accuracy?</a:t>
            </a:r>
          </a:p>
          <a:p>
            <a:pPr lvl="1"/>
            <a:r>
              <a:rPr lang="en-US" altLang="ko-KR" dirty="0" smtClean="0"/>
              <a:t>Our goal is to filter out </a:t>
            </a:r>
            <a:r>
              <a:rPr lang="en-US" altLang="ko-KR" dirty="0" smtClean="0"/>
              <a:t>borrowers </a:t>
            </a:r>
            <a:r>
              <a:rPr lang="en-US" altLang="ko-KR" dirty="0" smtClean="0"/>
              <a:t>with high possibility of default.</a:t>
            </a:r>
          </a:p>
          <a:p>
            <a:pPr lvl="1"/>
            <a:r>
              <a:rPr lang="en-US" altLang="ko-KR" dirty="0" smtClean="0"/>
              <a:t>High accuracy can be achieved without filtering out even a single default customer. </a:t>
            </a:r>
          </a:p>
          <a:p>
            <a:pPr lvl="1"/>
            <a:r>
              <a:rPr lang="en-US" altLang="ko-KR" dirty="0" smtClean="0"/>
              <a:t>How so?</a:t>
            </a:r>
            <a:endParaRPr lang="ko-KR" altLang="en-US" dirty="0" smtClean="0"/>
          </a:p>
          <a:p>
            <a:pPr lvl="1"/>
            <a:r>
              <a:rPr lang="en-US" dirty="0" smtClean="0"/>
              <a:t>The data is a </a:t>
            </a:r>
            <a:r>
              <a:rPr lang="en-US" dirty="0" smtClean="0">
                <a:solidFill>
                  <a:srgbClr val="C00000"/>
                </a:solidFill>
              </a:rPr>
              <a:t>skewed data</a:t>
            </a:r>
            <a:r>
              <a:rPr lang="en-US" dirty="0" smtClean="0"/>
              <a:t> with tiny percentage of default customers (SeriousDlqin2yrs = 1).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Process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60528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sampling</a:t>
                      </a: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Data 100% = Training</a:t>
                      </a:r>
                      <a:r>
                        <a:rPr lang="en-US" sz="2000" baseline="0" dirty="0" smtClean="0"/>
                        <a:t> data 60% + Cross validation data 20% + Test data 20%</a:t>
                      </a:r>
                      <a:endParaRPr lang="en-US" sz="2000" dirty="0"/>
                    </a:p>
                  </a:txBody>
                  <a:tcPr/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1 shuffle entire data set</a:t>
                      </a:r>
                    </a:p>
                    <a:p>
                      <a:r>
                        <a:rPr lang="en-US" dirty="0" smtClean="0"/>
                        <a:t>2 slice first 60% data to make ‘training’ data set</a:t>
                      </a:r>
                    </a:p>
                    <a:p>
                      <a:r>
                        <a:rPr lang="en-US" dirty="0" smtClean="0"/>
                        <a:t>3 slice next 20% data to make ‘cross validation’ data set</a:t>
                      </a:r>
                    </a:p>
                    <a:p>
                      <a:r>
                        <a:rPr lang="en-US" dirty="0" smtClean="0"/>
                        <a:t>4 slice remaining 20% data to make ‘test’ data set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 for [training, </a:t>
                      </a:r>
                      <a:r>
                        <a:rPr lang="en-US" dirty="0" err="1" smtClean="0"/>
                        <a:t>crossValidation</a:t>
                      </a:r>
                      <a:r>
                        <a:rPr lang="en-US" dirty="0" smtClean="0"/>
                        <a:t>, test]</a:t>
                      </a:r>
                    </a:p>
                    <a:p>
                      <a:r>
                        <a:rPr lang="en-US" dirty="0" smtClean="0"/>
                        <a:t>	1 </a:t>
                      </a:r>
                      <a:r>
                        <a:rPr lang="en-US" dirty="0" err="1" smtClean="0"/>
                        <a:t>splitData</a:t>
                      </a:r>
                      <a:r>
                        <a:rPr lang="en-US" dirty="0" smtClean="0"/>
                        <a:t> to X, y</a:t>
                      </a:r>
                    </a:p>
                    <a:p>
                      <a:r>
                        <a:rPr lang="en-US" dirty="0" smtClean="0"/>
                        <a:t>	2 </a:t>
                      </a:r>
                      <a:r>
                        <a:rPr lang="en-US" dirty="0" err="1" smtClean="0"/>
                        <a:t>featureScale</a:t>
                      </a:r>
                      <a:r>
                        <a:rPr lang="en-US" dirty="0" smtClean="0"/>
                        <a:t>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Build First Model – train algorithm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78623"/>
              </p:ext>
            </p:extLst>
          </p:nvPr>
        </p:nvGraphicFramePr>
        <p:xfrm>
          <a:off x="838200" y="1004888"/>
          <a:ext cx="10515600" cy="53221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/>
                <a:gridCol w="5257800"/>
              </a:tblGrid>
              <a:tr h="145873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2000" i="1" dirty="0" smtClean="0"/>
                        <a:t>Method 1)</a:t>
                      </a:r>
                      <a:r>
                        <a:rPr lang="en-US" sz="2000" i="1" baseline="0" dirty="0" smtClean="0"/>
                        <a:t> Manually Implemented</a:t>
                      </a:r>
                      <a:endParaRPr lang="en-US" sz="2000" i="1" dirty="0" smtClean="0"/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dirty="0" smtClean="0"/>
                        <a:t>Implement</a:t>
                      </a:r>
                      <a:r>
                        <a:rPr lang="en-US" sz="2000" baseline="0" dirty="0" smtClean="0"/>
                        <a:t> logistic regression learning algorithm with cost function &amp; gradient function.</a:t>
                      </a:r>
                    </a:p>
                    <a:p>
                      <a:pPr marL="514350" indent="-51435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2000" baseline="0" dirty="0" smtClean="0"/>
                        <a:t>Use “</a:t>
                      </a:r>
                      <a:r>
                        <a:rPr lang="en-US" sz="2000" baseline="0" dirty="0" err="1" smtClean="0"/>
                        <a:t>scipy.optimize.fmin_cg</a:t>
                      </a:r>
                      <a:r>
                        <a:rPr lang="en-US" sz="2000" baseline="0" dirty="0" smtClean="0"/>
                        <a:t>” to optimize theta.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2179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(cost function, grad function, X, y, lambda):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optimize theta with initial theta, cost function, gradient function, X, y, lambda</a:t>
                      </a:r>
                      <a:endParaRPr lang="ko-KR" alt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return theta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2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costFunction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</a:t>
                      </a:r>
                      <a:r>
                        <a:rPr lang="en-US" baseline="0" dirty="0" smtClean="0"/>
                        <a:t> lambda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 compute J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 return J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gradFunction</a:t>
                      </a:r>
                      <a:r>
                        <a:rPr lang="en-US" dirty="0" smtClean="0"/>
                        <a:t>(theta, *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1 unpack 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 to get X, y, lambda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2 compute gradients for each theta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3 return gradient vector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/>
              <a:t>Build First Model – train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655627"/>
              </p:ext>
            </p:extLst>
          </p:nvPr>
        </p:nvGraphicFramePr>
        <p:xfrm>
          <a:off x="838200" y="1004887"/>
          <a:ext cx="10515600" cy="53175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515600"/>
              </a:tblGrid>
              <a:tr h="1477145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000" i="1" dirty="0" smtClean="0"/>
                        <a:t>Method 2) </a:t>
                      </a:r>
                      <a:r>
                        <a:rPr lang="en-US" sz="2000" i="1" dirty="0" err="1" smtClean="0"/>
                        <a:t>LogisticRegression</a:t>
                      </a:r>
                      <a:r>
                        <a:rPr lang="en-US" sz="2000" i="1" baseline="0" dirty="0" smtClean="0"/>
                        <a:t> Module                               </a:t>
                      </a:r>
                      <a:r>
                        <a:rPr lang="en-US" sz="2000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-&gt; We’ll stick to this method onward!</a:t>
                      </a:r>
                      <a:endParaRPr lang="en-US" sz="2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Use “</a:t>
                      </a:r>
                      <a:r>
                        <a:rPr lang="en-US" sz="2000" dirty="0" err="1" smtClean="0"/>
                        <a:t>sklearn.linear_model.LogisticRegression</a:t>
                      </a:r>
                      <a:r>
                        <a:rPr lang="en-US" sz="2000" dirty="0" smtClean="0"/>
                        <a:t>” module</a:t>
                      </a:r>
                      <a:endParaRPr lang="en-US" sz="2000" dirty="0"/>
                    </a:p>
                  </a:txBody>
                  <a:tcPr/>
                </a:tc>
              </a:tr>
              <a:tr h="3840391">
                <a:tc>
                  <a:txBody>
                    <a:bodyPr/>
                    <a:lstStyle/>
                    <a:p>
                      <a:r>
                        <a:rPr lang="en-US" dirty="0" smtClean="0"/>
                        <a:t>from </a:t>
                      </a:r>
                      <a:r>
                        <a:rPr lang="en-US" dirty="0" err="1" smtClean="0"/>
                        <a:t>sklearn.linear_model</a:t>
                      </a:r>
                      <a:r>
                        <a:rPr lang="en-US" dirty="0" smtClean="0"/>
                        <a:t> import </a:t>
                      </a:r>
                      <a:r>
                        <a:rPr lang="en-US" dirty="0" err="1" smtClean="0"/>
                        <a:t>LogisticRegression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LogisticRegression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dirty="0" err="1" smtClean="0"/>
                        <a:t>clf.fit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Xtrain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ytrain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Build First Model – predict algorithm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31964"/>
              </p:ext>
            </p:extLst>
          </p:nvPr>
        </p:nvGraphicFramePr>
        <p:xfrm>
          <a:off x="838200" y="1004888"/>
          <a:ext cx="10515600" cy="53322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/>
                <a:gridCol w="5257800"/>
              </a:tblGrid>
              <a:tr h="945426">
                <a:tc gridSpan="2">
                  <a:txBody>
                    <a:bodyPr/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2000" dirty="0" smtClean="0"/>
                        <a:t>With optimized theta, predict labels</a:t>
                      </a:r>
                      <a:r>
                        <a:rPr lang="en-US" sz="2000" baseline="0" dirty="0" smtClean="0"/>
                        <a:t> for a new data set.</a:t>
                      </a:r>
                    </a:p>
                    <a:p>
                      <a:pPr marL="45720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dirty="0" smtClean="0"/>
                        <a:t>Use “</a:t>
                      </a:r>
                      <a:r>
                        <a:rPr lang="en-US" dirty="0" err="1" smtClean="0"/>
                        <a:t>sklearn.metrics.precision_recall_fscore_support</a:t>
                      </a:r>
                      <a:r>
                        <a:rPr lang="en-US" dirty="0" smtClean="0"/>
                        <a:t>” get f-score.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38669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predict(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y, threshold = 0.5):</a:t>
                      </a:r>
                    </a:p>
                    <a:p>
                      <a:pPr lvl="1"/>
                      <a:r>
                        <a:rPr lang="en-US" dirty="0" smtClean="0"/>
                        <a:t>1 get prediction</a:t>
                      </a:r>
                    </a:p>
                    <a:p>
                      <a:pPr lvl="1"/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get measures</a:t>
                      </a:r>
                    </a:p>
                    <a:p>
                      <a:pPr lvl="1"/>
                      <a:r>
                        <a:rPr lang="en-US" baseline="0" dirty="0" smtClean="0"/>
                        <a:t>3 print measures</a:t>
                      </a:r>
                    </a:p>
                    <a:p>
                      <a:pPr lvl="1"/>
                      <a:r>
                        <a:rPr lang="en-US" baseline="0" dirty="0" smtClean="0"/>
                        <a:t>4 return prediction</a:t>
                      </a:r>
                      <a:endParaRPr lang="en-US" dirty="0" smtClean="0"/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33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getPrediction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clf</a:t>
                      </a:r>
                      <a:r>
                        <a:rPr lang="en-US" dirty="0" smtClean="0"/>
                        <a:t>, X, threshold = 0.5):</a:t>
                      </a:r>
                    </a:p>
                    <a:p>
                      <a:pPr lv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probability = </a:t>
                      </a:r>
                      <a:r>
                        <a:rPr lang="en-US" dirty="0" err="1" smtClean="0"/>
                        <a:t>clf.predict_proba</a:t>
                      </a:r>
                      <a:r>
                        <a:rPr lang="en-US" dirty="0" smtClean="0"/>
                        <a:t>(X)</a:t>
                      </a:r>
                    </a:p>
                    <a:p>
                      <a:pPr lvl="1"/>
                      <a:r>
                        <a:rPr lang="en-US" dirty="0" smtClean="0"/>
                        <a:t>2 prediction = probability &gt; threshold        </a:t>
                      </a:r>
                    </a:p>
                    <a:p>
                      <a:pPr lvl="1"/>
                      <a:r>
                        <a:rPr lang="en-US" dirty="0" smtClean="0"/>
                        <a:t>3 return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getMeasures</a:t>
                      </a:r>
                      <a:r>
                        <a:rPr lang="en-US" dirty="0" smtClean="0"/>
                        <a:t>(y, prediction):</a:t>
                      </a:r>
                    </a:p>
                    <a:p>
                      <a:pPr lvl="1"/>
                      <a:r>
                        <a:rPr lang="en-US" dirty="0" smtClean="0"/>
                        <a:t>1 accuracy = (prediction == y).mean()</a:t>
                      </a:r>
                    </a:p>
                    <a:p>
                      <a:pPr lvl="1"/>
                      <a:r>
                        <a:rPr lang="en-US" dirty="0" smtClean="0"/>
                        <a:t>2 get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, support with </a:t>
                      </a:r>
                      <a:r>
                        <a:rPr lang="en-US" dirty="0" err="1" smtClean="0"/>
                        <a:t>sklearn.metrics.precision_recall_fscore_support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measures = (accuracy, precision, recall, </a:t>
                      </a:r>
                      <a:r>
                        <a:rPr lang="en-US" dirty="0" err="1" smtClean="0"/>
                        <a:t>f_score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lvl="1"/>
                      <a:r>
                        <a:rPr lang="en-US" dirty="0" smtClean="0"/>
                        <a:t>4 return measures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Evaluate Model: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bias</a:t>
            </a:r>
          </a:p>
          <a:p>
            <a:pPr lvl="1"/>
            <a:r>
              <a:rPr lang="en-US" dirty="0" smtClean="0"/>
              <a:t>Increase in # of train data doesn’t improve cv accuracy.</a:t>
            </a:r>
          </a:p>
          <a:p>
            <a:pPr lvl="1"/>
            <a:r>
              <a:rPr lang="en-US" dirty="0" smtClean="0"/>
              <a:t>There is no big gap between train accuracy and cv accuracy.</a:t>
            </a:r>
          </a:p>
          <a:p>
            <a:endParaRPr lang="en-US" dirty="0" smtClean="0"/>
          </a:p>
          <a:p>
            <a:r>
              <a:rPr lang="en-US" dirty="0" smtClean="0"/>
              <a:t>Increasing # of train data won’t be much helpful.</a:t>
            </a:r>
          </a:p>
          <a:p>
            <a:endParaRPr lang="en-US" dirty="0"/>
          </a:p>
          <a:p>
            <a:r>
              <a:rPr lang="en-US" dirty="0" smtClean="0"/>
              <a:t>We need to develop more complex model.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learning curv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077244"/>
            <a:ext cx="5067300" cy="3848100"/>
          </a:xfrm>
        </p:spPr>
      </p:pic>
    </p:spTree>
    <p:extLst>
      <p:ext uri="{BB962C8B-B14F-4D97-AF65-F5344CB8AC3E}">
        <p14:creationId xmlns:p14="http://schemas.microsoft.com/office/powerpoint/2010/main" val="6816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3643</TotalTime>
  <Words>1073</Words>
  <Application>Microsoft Macintosh PowerPoint</Application>
  <PresentationFormat>Widescreen</PresentationFormat>
  <Paragraphs>220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맑은 고딕</vt:lpstr>
      <vt:lpstr>Arial</vt:lpstr>
      <vt:lpstr>Office Theme</vt:lpstr>
      <vt:lpstr>Bank Credit Scoring Algorithm</vt:lpstr>
      <vt:lpstr>Table of Contents</vt:lpstr>
      <vt:lpstr>1 Data</vt:lpstr>
      <vt:lpstr>1 Goal</vt:lpstr>
      <vt:lpstr>2.1 Process Data</vt:lpstr>
      <vt:lpstr>2.2 Build First Model – train algorithm</vt:lpstr>
      <vt:lpstr>2.2 Build First Model – train algorithm</vt:lpstr>
      <vt:lpstr>2.2 Build First Model – predict algorithm</vt:lpstr>
      <vt:lpstr>2.3 Evaluate Model: Learning Curve</vt:lpstr>
      <vt:lpstr>2.4 Modify Model: Threshold</vt:lpstr>
      <vt:lpstr>2.4 Modify Model: Polynomial Features</vt:lpstr>
      <vt:lpstr>2.4 Modify Model: C (regularization term)</vt:lpstr>
      <vt:lpstr>3 Conclusion</vt:lpstr>
      <vt:lpstr>4 Appendix</vt:lpstr>
      <vt:lpstr>Find pattern by eliminating outliers</vt:lpstr>
      <vt:lpstr>When scatter plotting is not effective due to overlapping data points, use separate histograms for each label</vt:lpstr>
      <vt:lpstr>Find Coefficients </vt:lpstr>
      <vt:lpstr>Make code for generating similar graphs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Project</dc:title>
  <dc:creator>Microsoft Office User</dc:creator>
  <cp:lastModifiedBy>Microsoft Office User</cp:lastModifiedBy>
  <cp:revision>91</cp:revision>
  <dcterms:created xsi:type="dcterms:W3CDTF">2015-05-27T13:17:37Z</dcterms:created>
  <dcterms:modified xsi:type="dcterms:W3CDTF">2015-06-02T07:54:08Z</dcterms:modified>
</cp:coreProperties>
</file>