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4" r:id="rId4"/>
    <p:sldId id="258" r:id="rId5"/>
    <p:sldId id="269" r:id="rId6"/>
    <p:sldId id="270" r:id="rId7"/>
    <p:sldId id="259" r:id="rId8"/>
    <p:sldId id="274" r:id="rId9"/>
    <p:sldId id="266" r:id="rId10"/>
    <p:sldId id="261" r:id="rId11"/>
    <p:sldId id="272" r:id="rId12"/>
    <p:sldId id="262" r:id="rId13"/>
    <p:sldId id="267" r:id="rId14"/>
    <p:sldId id="297" r:id="rId15"/>
    <p:sldId id="299" r:id="rId16"/>
    <p:sldId id="300" r:id="rId17"/>
    <p:sldId id="275" r:id="rId18"/>
    <p:sldId id="277" r:id="rId19"/>
    <p:sldId id="283" r:id="rId20"/>
    <p:sldId id="279" r:id="rId21"/>
    <p:sldId id="284" r:id="rId22"/>
    <p:sldId id="280" r:id="rId23"/>
    <p:sldId id="281" r:id="rId24"/>
    <p:sldId id="285" r:id="rId25"/>
    <p:sldId id="301" r:id="rId26"/>
    <p:sldId id="304" r:id="rId27"/>
    <p:sldId id="263" r:id="rId28"/>
    <p:sldId id="296" r:id="rId29"/>
    <p:sldId id="265" r:id="rId30"/>
    <p:sldId id="302" r:id="rId31"/>
    <p:sldId id="291" r:id="rId32"/>
    <p:sldId id="292" r:id="rId33"/>
    <p:sldId id="293" r:id="rId34"/>
    <p:sldId id="294" r:id="rId35"/>
    <p:sldId id="295" r:id="rId36"/>
    <p:sldId id="30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8"/>
    <p:restoredTop sz="60902"/>
  </p:normalViewPr>
  <p:slideViewPr>
    <p:cSldViewPr snapToGrid="0" snapToObjects="1">
      <p:cViewPr varScale="1">
        <p:scale>
          <a:sx n="67" d="100"/>
          <a:sy n="67" d="100"/>
        </p:scale>
        <p:origin x="1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D8D6-BB0D-C24A-8F94-292B3EF7B830}" type="datetimeFigureOut">
              <a:rPr lang="en-US" smtClean="0"/>
              <a:t>6/3/15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73AFA-C005-A546-B9DE-F1E83877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ko-KR" altLang="en-US" dirty="0" smtClean="0"/>
              <a:t>김병건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윤희경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조유현 조입니다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저희 조는 고객의 과거 신용기록을 바탕으로 미래 파산 가능성을 예측하는 은행의 신용 평가 모델을 만들었습니다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0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17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5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</a:p>
          <a:p>
            <a:r>
              <a:rPr lang="ko-KR" altLang="en-US" dirty="0" smtClean="0"/>
              <a:t>어떤 데이터로 무엇을 할 것인지 설명하고</a:t>
            </a:r>
          </a:p>
          <a:p>
            <a:r>
              <a:rPr lang="ko-KR" altLang="en-US" dirty="0" smtClean="0"/>
              <a:t>저희가 사용한 두 가지 모델</a:t>
            </a:r>
            <a:r>
              <a:rPr lang="en-US" altLang="ko-KR" dirty="0" smtClean="0"/>
              <a:t>,</a:t>
            </a:r>
            <a:r>
              <a:rPr lang="ko-KR" altLang="en-US" dirty="0" smtClean="0"/>
              <a:t> 로지스틱 리그레션과 서포트 벡터 머신에 대해 설명하도록 하겠습니다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사용할 데이터는 십 오만명의 고객에 대한 과거 신용기록 데이터입니다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타겟 밸류는 파산여부이고 나머지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어트리뷰트는 신상 정보 및 과거 신용에 대한 정보입니다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이 데이터를 가지고 어떤 고객이 잠재적으로 파산 위험이 높은 고객인지 분류해내는 모델을 만들려고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이는 다시 말해서 가장 큰 에프 스코어를 기록하는 신용 평가 모델을 만드는 것인데요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저희가 정확도가 아닌 에프 스코어를 사용 하는 이유는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잠재적 파산 위험이 높은 고객군은 굉장히 소수이기 때문입니다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이런 경우 모든 사람이 파산하지 않을 것이라고 예측하면 정확도는 올라가지만 아무 쓸모 없는</a:t>
            </a:r>
            <a:r>
              <a:rPr lang="ko-KR" altLang="en-US" baseline="0" dirty="0" smtClean="0"/>
              <a:t> 모델이 되기 때문에 </a:t>
            </a:r>
          </a:p>
          <a:p>
            <a:endParaRPr lang="ko-KR" altLang="en-US" baseline="0" dirty="0" smtClean="0"/>
          </a:p>
          <a:p>
            <a:r>
              <a:rPr lang="ko-KR" altLang="en-US" baseline="0" dirty="0" smtClean="0"/>
              <a:t>저희는 정확도보다는 에프 스코어를 기준으로 모델을 평가하려고 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</a:p>
          <a:p>
            <a:endParaRPr lang="ko-KR" altLang="en-US" baseline="0" dirty="0" smtClean="0"/>
          </a:p>
          <a:p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3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21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968"/>
            <a:ext cx="10515600" cy="74824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2651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3768"/>
            <a:ext cx="10515600" cy="74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4218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75827"/>
            <a:ext cx="5157787" cy="445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4218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75827"/>
            <a:ext cx="5183188" cy="445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701"/>
            <a:ext cx="10515600" cy="74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1904"/>
            <a:ext cx="10515600" cy="74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38230"/>
            <a:ext cx="10515600" cy="5265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100" y="2170113"/>
            <a:ext cx="10058400" cy="2387600"/>
          </a:xfrm>
        </p:spPr>
        <p:txBody>
          <a:bodyPr/>
          <a:lstStyle/>
          <a:p>
            <a:pPr algn="r"/>
            <a:r>
              <a:rPr lang="en-US" dirty="0" smtClean="0"/>
              <a:t>Bank Credit Scoring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49788"/>
            <a:ext cx="10058400" cy="1655762"/>
          </a:xfrm>
        </p:spPr>
        <p:txBody>
          <a:bodyPr/>
          <a:lstStyle/>
          <a:p>
            <a:pPr algn="r"/>
            <a:r>
              <a:rPr lang="ko-KR" altLang="en-US" dirty="0" smtClean="0"/>
              <a:t>김병견</a:t>
            </a:r>
          </a:p>
          <a:p>
            <a:pPr algn="r"/>
            <a:r>
              <a:rPr lang="ko-KR" altLang="en-US" dirty="0" smtClean="0"/>
              <a:t>윤희경</a:t>
            </a:r>
          </a:p>
          <a:p>
            <a:pPr algn="r"/>
            <a:r>
              <a:rPr lang="ko-KR" altLang="en-US" dirty="0" smtClean="0"/>
              <a:t>조유현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LR2.3 Evaluate Model: Learning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bias</a:t>
            </a:r>
          </a:p>
          <a:p>
            <a:pPr lvl="1"/>
            <a:r>
              <a:rPr lang="en-US" dirty="0" smtClean="0"/>
              <a:t>Increase in # of train data doesn’t improve cv accuracy.</a:t>
            </a:r>
          </a:p>
          <a:p>
            <a:pPr lvl="1"/>
            <a:r>
              <a:rPr lang="en-US" dirty="0" smtClean="0"/>
              <a:t>There is no big gap between train accuracy and cv accuracy.</a:t>
            </a:r>
          </a:p>
          <a:p>
            <a:endParaRPr lang="en-US" dirty="0" smtClean="0"/>
          </a:p>
          <a:p>
            <a:r>
              <a:rPr lang="en-US" dirty="0" smtClean="0"/>
              <a:t>Increasing # of train data won’t be much helpful.</a:t>
            </a:r>
          </a:p>
          <a:p>
            <a:endParaRPr lang="en-US" dirty="0"/>
          </a:p>
          <a:p>
            <a:r>
              <a:rPr lang="en-US" dirty="0" smtClean="0"/>
              <a:t>We need to develop more complex model.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5" descr="learning curve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077244"/>
            <a:ext cx="5067300" cy="3848100"/>
          </a:xfrm>
        </p:spPr>
      </p:pic>
    </p:spTree>
    <p:extLst>
      <p:ext uri="{BB962C8B-B14F-4D97-AF65-F5344CB8AC3E}">
        <p14:creationId xmlns:p14="http://schemas.microsoft.com/office/powerpoint/2010/main" val="6816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Threshold that maximizes F-score &gt;&gt; 0.125</a:t>
            </a:r>
            <a:endParaRPr lang="ko-KR" altLang="en-US" dirty="0"/>
          </a:p>
          <a:p>
            <a:endParaRPr lang="ko-KR" altLang="en-US" dirty="0"/>
          </a:p>
          <a:p>
            <a:r>
              <a:rPr lang="en-US" dirty="0"/>
              <a:t>Accuracy is sacrificed for better f-score.</a:t>
            </a:r>
          </a:p>
        </p:txBody>
      </p:sp>
      <p:pic>
        <p:nvPicPr>
          <p:cNvPr id="7" name="Content Placeholder 6" descr="thresho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</p:spTree>
    <p:extLst>
      <p:ext uri="{BB962C8B-B14F-4D97-AF65-F5344CB8AC3E}">
        <p14:creationId xmlns:p14="http://schemas.microsoft.com/office/powerpoint/2010/main" val="18976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Polynomial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Polynomial term </a:t>
            </a:r>
            <a:r>
              <a:rPr lang="en-US" dirty="0"/>
              <a:t>that maximizes F-score &gt;&gt;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10 features (original) -&gt; 66 features (poly 2)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poly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C (regularization term)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that maximizes F-score &gt;&gt; 3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" name="Content Placeholder 9" descr="C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2191544"/>
            <a:ext cx="4940300" cy="3619500"/>
          </a:xfrm>
        </p:spPr>
      </p:pic>
    </p:spTree>
    <p:extLst>
      <p:ext uri="{BB962C8B-B14F-4D97-AF65-F5344CB8AC3E}">
        <p14:creationId xmlns:p14="http://schemas.microsoft.com/office/powerpoint/2010/main" val="14120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</a:t>
            </a:r>
            <a:r>
              <a:rPr lang="en-US" dirty="0" smtClean="0"/>
              <a:t>Modified Model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3766"/>
              </p:ext>
            </p:extLst>
          </p:nvPr>
        </p:nvGraphicFramePr>
        <p:xfrm>
          <a:off x="838200" y="1004888"/>
          <a:ext cx="10344152" cy="22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332"/>
                <a:gridCol w="1588164"/>
                <a:gridCol w="1588164"/>
                <a:gridCol w="1588164"/>
                <a:gridCol w="1588164"/>
                <a:gridCol w="1588164"/>
              </a:tblGrid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Threshold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Polynomial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0.0786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0.9336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Modified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0.4027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0.9108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+ 412.34%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-2.44%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(Tested on Test Data)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LR2.4 Modify Model: </a:t>
            </a:r>
            <a:r>
              <a:rPr lang="en-US" dirty="0" smtClean="0"/>
              <a:t>Modified Model - Coefficients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 most </a:t>
            </a:r>
            <a:r>
              <a:rPr lang="en-US" dirty="0" smtClean="0">
                <a:solidFill>
                  <a:schemeClr val="accent1"/>
                </a:solidFill>
              </a:rPr>
              <a:t>positively</a:t>
            </a:r>
            <a:r>
              <a:rPr lang="en-US" dirty="0" smtClean="0"/>
              <a:t> correlated features (out of 66 polynomial features)</a:t>
            </a:r>
          </a:p>
          <a:p>
            <a:endParaRPr lang="en-US" dirty="0"/>
          </a:p>
          <a:p>
            <a:r>
              <a:rPr lang="en-US" dirty="0" smtClean="0"/>
              <a:t>How to interpret the table</a:t>
            </a:r>
          </a:p>
          <a:p>
            <a:pPr lvl="1"/>
            <a:r>
              <a:rPr lang="en-US" dirty="0" smtClean="0"/>
              <a:t>When 1, multiply once.</a:t>
            </a:r>
          </a:p>
          <a:p>
            <a:pPr lvl="1"/>
            <a:r>
              <a:rPr lang="en-US" dirty="0" smtClean="0"/>
              <a:t>When 2, multiply twice.</a:t>
            </a:r>
          </a:p>
          <a:p>
            <a:pPr lvl="1"/>
            <a:r>
              <a:rPr lang="en-US" dirty="0" smtClean="0"/>
              <a:t>For example, </a:t>
            </a:r>
          </a:p>
          <a:p>
            <a:pPr lvl="2"/>
            <a:r>
              <a:rPr lang="en-US" dirty="0" smtClean="0"/>
              <a:t>Feature #5: </a:t>
            </a:r>
            <a:r>
              <a:rPr lang="en-US" dirty="0" err="1" smtClean="0"/>
              <a:t>DebtRatio</a:t>
            </a:r>
            <a:r>
              <a:rPr lang="en-US" dirty="0" smtClean="0"/>
              <a:t>*</a:t>
            </a:r>
            <a:r>
              <a:rPr lang="en-US" dirty="0" err="1" smtClean="0"/>
              <a:t>MonthlyIncome</a:t>
            </a:r>
            <a:endParaRPr lang="en-US" dirty="0" smtClean="0"/>
          </a:p>
          <a:p>
            <a:pPr lvl="2"/>
            <a:r>
              <a:rPr lang="en-US" dirty="0" smtClean="0"/>
              <a:t>Feature #4: NumberOfTimes60-89DaysPastDueNotWorse^2</a:t>
            </a:r>
            <a:endParaRPr lang="en-US" dirty="0"/>
          </a:p>
        </p:txBody>
      </p:sp>
      <p:pic>
        <p:nvPicPr>
          <p:cNvPr id="9" name="Content Placeholder 8" descr="Screen Shot 2015-06-03 at 11.27.06 A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272069"/>
            <a:ext cx="4256687" cy="5040000"/>
          </a:xfrm>
        </p:spPr>
      </p:pic>
    </p:spTree>
    <p:extLst>
      <p:ext uri="{BB962C8B-B14F-4D97-AF65-F5344CB8AC3E}">
        <p14:creationId xmlns:p14="http://schemas.microsoft.com/office/powerpoint/2010/main" val="7118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LR2.4 Modify Model: </a:t>
            </a:r>
            <a:r>
              <a:rPr lang="en-US" dirty="0" smtClean="0"/>
              <a:t>Modified Model - Coefficients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10 most </a:t>
            </a:r>
            <a:r>
              <a:rPr lang="en-US" dirty="0" smtClean="0">
                <a:solidFill>
                  <a:schemeClr val="accent1"/>
                </a:solidFill>
              </a:rPr>
              <a:t>negatively</a:t>
            </a:r>
            <a:r>
              <a:rPr lang="en-US" dirty="0" smtClean="0"/>
              <a:t> correlated features (out of 66 polynomial features)</a:t>
            </a:r>
            <a:endParaRPr lang="en-US" dirty="0"/>
          </a:p>
        </p:txBody>
      </p:sp>
      <p:pic>
        <p:nvPicPr>
          <p:cNvPr id="4" name="Content Placeholder 3" descr="Screen Shot 2015-06-03 at 11.29.47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71" y="1273175"/>
            <a:ext cx="4246379" cy="5040000"/>
          </a:xfrm>
        </p:spPr>
      </p:pic>
    </p:spTree>
    <p:extLst>
      <p:ext uri="{BB962C8B-B14F-4D97-AF65-F5344CB8AC3E}">
        <p14:creationId xmlns:p14="http://schemas.microsoft.com/office/powerpoint/2010/main" val="11243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Two Approaches: </a:t>
            </a:r>
            <a:br>
              <a:rPr lang="en-US" altLang="ko-KR" dirty="0" smtClean="0"/>
            </a:br>
            <a:r>
              <a:rPr lang="en-US" altLang="ko-KR" dirty="0" smtClean="0"/>
              <a:t>Support Vector Machine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SVM2.2 Build First Model</a:t>
            </a:r>
          </a:p>
          <a:p>
            <a:r>
              <a:rPr lang="en-US" dirty="0" smtClean="0"/>
              <a:t>SVM</a:t>
            </a:r>
            <a:r>
              <a:rPr lang="en-US" dirty="0"/>
              <a:t>2</a:t>
            </a:r>
            <a:r>
              <a:rPr lang="en-US" dirty="0" smtClean="0"/>
              <a:t>.3 Evaluate Model</a:t>
            </a:r>
          </a:p>
          <a:p>
            <a:r>
              <a:rPr lang="en-US" dirty="0" smtClean="0"/>
              <a:t>SVM</a:t>
            </a:r>
            <a:r>
              <a:rPr lang="en-US" dirty="0"/>
              <a:t>2</a:t>
            </a:r>
            <a:r>
              <a:rPr lang="en-US" dirty="0" smtClean="0"/>
              <a:t>.4 Modify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r>
              <a:rPr lang="en-US" dirty="0"/>
              <a:t>2</a:t>
            </a:r>
            <a:r>
              <a:rPr lang="en-US" dirty="0" smtClean="0"/>
              <a:t>.2 Build </a:t>
            </a:r>
            <a:r>
              <a:rPr lang="en-US" dirty="0"/>
              <a:t>First Model – train algorithm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371710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b="1" i="1" dirty="0" smtClean="0"/>
                        <a:t>Method 1) Support Vector Machine</a:t>
                      </a:r>
                      <a:r>
                        <a:rPr lang="en-US" sz="2000" b="1" i="1" baseline="0" dirty="0" smtClean="0"/>
                        <a:t> Module                              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dirty="0" smtClean="0"/>
                        <a:t>Use “</a:t>
                      </a:r>
                      <a:r>
                        <a:rPr lang="en-US" sz="2000" dirty="0" err="1" smtClean="0"/>
                        <a:t>sklearn.svm.SVC</a:t>
                      </a:r>
                      <a:r>
                        <a:rPr lang="en-US" sz="2000" dirty="0" smtClean="0"/>
                        <a:t>” module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from </a:t>
                      </a:r>
                      <a:r>
                        <a:rPr lang="en-US" dirty="0" err="1" smtClean="0"/>
                        <a:t>sklearn.svm</a:t>
                      </a:r>
                      <a:r>
                        <a:rPr lang="en-US" dirty="0" smtClean="0"/>
                        <a:t> import SVC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 = SVC()</a:t>
                      </a:r>
                    </a:p>
                    <a:p>
                      <a:r>
                        <a:rPr lang="en-US" dirty="0" err="1" smtClean="0"/>
                        <a:t>clf.fit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Xtrain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ytrain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4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SVM2.2 </a:t>
            </a:r>
            <a:r>
              <a:rPr lang="en-US" altLang="ko-KR" dirty="0"/>
              <a:t>Build First Model – predict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098772"/>
              </p:ext>
            </p:extLst>
          </p:nvPr>
        </p:nvGraphicFramePr>
        <p:xfrm>
          <a:off x="838200" y="1004887"/>
          <a:ext cx="10515600" cy="5760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b="1" i="1" dirty="0" smtClean="0"/>
                        <a:t>Method</a:t>
                      </a:r>
                      <a:r>
                        <a:rPr lang="en-US" sz="2000" b="1" i="1" baseline="0" dirty="0" smtClean="0"/>
                        <a:t> 1) </a:t>
                      </a:r>
                      <a:r>
                        <a:rPr lang="en-US" sz="2000" b="1" i="1" dirty="0" smtClean="0"/>
                        <a:t>Support Vector Machine</a:t>
                      </a:r>
                      <a:r>
                        <a:rPr lang="en-US" sz="2000" b="1" i="1" baseline="0" dirty="0" smtClean="0"/>
                        <a:t> Module</a:t>
                      </a:r>
                      <a:endParaRPr lang="en-US" sz="20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dirty="0" smtClean="0"/>
                        <a:t>Use “</a:t>
                      </a:r>
                      <a:r>
                        <a:rPr lang="en-US" sz="2000" dirty="0" err="1" smtClean="0"/>
                        <a:t>sklearn.svm.SVC</a:t>
                      </a:r>
                      <a:r>
                        <a:rPr lang="en-US" sz="2000" dirty="0" smtClean="0"/>
                        <a:t>” module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2000" dirty="0" smtClean="0"/>
                        <a:t>With optimized support vector, predict labels</a:t>
                      </a:r>
                      <a:r>
                        <a:rPr lang="en-US" altLang="ko-KR" sz="2000" baseline="0" dirty="0" smtClean="0"/>
                        <a:t> for a new data set.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2000" dirty="0" smtClean="0"/>
                        <a:t>get precision, recall, </a:t>
                      </a:r>
                      <a:r>
                        <a:rPr lang="en-US" altLang="ko-KR" sz="2000" dirty="0" err="1" smtClean="0"/>
                        <a:t>f_score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with manually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Implement</a:t>
                      </a:r>
                      <a:r>
                        <a:rPr lang="en-US" altLang="ko-KR" sz="2000" baseline="0" dirty="0" smtClean="0"/>
                        <a:t> algorithm</a:t>
                      </a:r>
                      <a:r>
                        <a:rPr lang="en-US" altLang="ko-KR" sz="2000" dirty="0" smtClean="0"/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prediction = </a:t>
                      </a:r>
                      <a:r>
                        <a:rPr lang="en-US" dirty="0" err="1" smtClean="0"/>
                        <a:t>clf.predict_proba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xtest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err="1" smtClean="0"/>
                        <a:t>pred</a:t>
                      </a:r>
                      <a:r>
                        <a:rPr lang="en-US" dirty="0" smtClean="0"/>
                        <a:t> = prediction[:, 1]</a:t>
                      </a:r>
                    </a:p>
                    <a:p>
                      <a:r>
                        <a:rPr lang="en-US" dirty="0" smtClean="0"/>
                        <a:t>Label = </a:t>
                      </a:r>
                      <a:r>
                        <a:rPr lang="en-US" dirty="0" err="1" smtClean="0"/>
                        <a:t>pred</a:t>
                      </a:r>
                      <a:r>
                        <a:rPr lang="en-US" dirty="0" smtClean="0"/>
                        <a:t> &gt; 0.1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 = (3 * (</a:t>
                      </a:r>
                      <a:r>
                        <a:rPr lang="en-US" dirty="0" err="1" smtClean="0"/>
                        <a:t>ytest</a:t>
                      </a:r>
                      <a:r>
                        <a:rPr lang="en-US" dirty="0" smtClean="0"/>
                        <a:t>) - label)</a:t>
                      </a:r>
                    </a:p>
                    <a:p>
                      <a:r>
                        <a:rPr lang="en-US" dirty="0" smtClean="0"/>
                        <a:t>TP = sum(a == 2)</a:t>
                      </a:r>
                    </a:p>
                    <a:p>
                      <a:r>
                        <a:rPr lang="en-US" dirty="0" smtClean="0"/>
                        <a:t>FP = sum(a == -1)</a:t>
                      </a:r>
                    </a:p>
                    <a:p>
                      <a:r>
                        <a:rPr lang="en-US" dirty="0" smtClean="0"/>
                        <a:t>FN = sum(a == 0)</a:t>
                      </a:r>
                    </a:p>
                    <a:p>
                      <a:r>
                        <a:rPr lang="en-US" dirty="0" smtClean="0"/>
                        <a:t>TN = sum(a == 3)</a:t>
                      </a:r>
                    </a:p>
                    <a:p>
                      <a:r>
                        <a:rPr lang="en-US" dirty="0" smtClean="0"/>
                        <a:t>Precision = TP / (TP + FP)</a:t>
                      </a:r>
                    </a:p>
                    <a:p>
                      <a:r>
                        <a:rPr lang="en-US" dirty="0" smtClean="0"/>
                        <a:t>Recall = TP / (TP + TN)</a:t>
                      </a:r>
                    </a:p>
                    <a:p>
                      <a:r>
                        <a:rPr lang="en-US" dirty="0" err="1" smtClean="0"/>
                        <a:t>fscore</a:t>
                      </a:r>
                      <a:r>
                        <a:rPr lang="en-US" dirty="0" smtClean="0"/>
                        <a:t> = 2 * (Precision * Recall) / (Precision + Recall)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3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8528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&amp;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Approaches: Logistic Regression &amp; Support Vector Machine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ko-KR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Appendix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424619"/>
              </p:ext>
            </p:extLst>
          </p:nvPr>
        </p:nvGraphicFramePr>
        <p:xfrm>
          <a:off x="1336004" y="2008796"/>
          <a:ext cx="10017795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285"/>
                <a:gridCol w="3866755"/>
                <a:gridCol w="38667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 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 Support</a:t>
                      </a:r>
                      <a:r>
                        <a:rPr lang="en-US" baseline="0" dirty="0" smtClean="0"/>
                        <a:t> Vector </a:t>
                      </a:r>
                      <a:r>
                        <a:rPr lang="en-US" baseline="0" dirty="0" smtClean="0"/>
                        <a:t>Machine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Process Data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Split data into training, cross validation and test sets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Random</a:t>
                      </a:r>
                      <a:r>
                        <a:rPr lang="en-US" sz="1400" baseline="0" dirty="0" smtClean="0"/>
                        <a:t> sampling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Training: cross validation: test = 60:20:20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Build First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Python</a:t>
                      </a:r>
                    </a:p>
                    <a:p>
                      <a:r>
                        <a:rPr lang="en-US" altLang="ko-KR" sz="1400" dirty="0" smtClean="0"/>
                        <a:t>Train algorithm</a:t>
                      </a:r>
                      <a:endParaRPr lang="ko-KR" altLang="en-US" sz="1400" dirty="0" smtClean="0"/>
                    </a:p>
                    <a:p>
                      <a:r>
                        <a:rPr lang="en-US" sz="1400" dirty="0" smtClean="0"/>
                        <a:t>Predict</a:t>
                      </a:r>
                      <a:r>
                        <a:rPr lang="en-US" sz="1400" baseline="0" dirty="0" smtClean="0"/>
                        <a:t>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Language: Python, Octave</a:t>
                      </a:r>
                    </a:p>
                    <a:p>
                      <a:r>
                        <a:rPr lang="en-US" sz="1400" dirty="0" smtClean="0"/>
                        <a:t>Train algorithm</a:t>
                      </a:r>
                    </a:p>
                    <a:p>
                      <a:r>
                        <a:rPr lang="en-US" sz="1400" dirty="0" smtClean="0"/>
                        <a:t>Predict algorithm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Evaluate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Learning Curve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Learning Curve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Modify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Threshold</a:t>
                      </a:r>
                    </a:p>
                    <a:p>
                      <a:r>
                        <a:rPr lang="en-US" sz="1400" dirty="0" smtClean="0"/>
                        <a:t>Polynomial</a:t>
                      </a:r>
                    </a:p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</a:p>
                    <a:p>
                      <a:r>
                        <a:rPr lang="en-US" sz="1400" dirty="0" smtClean="0"/>
                        <a:t>Kernel</a:t>
                      </a:r>
                      <a:r>
                        <a:rPr lang="en-US" sz="1400" baseline="0" dirty="0" smtClean="0"/>
                        <a:t> Type</a:t>
                      </a:r>
                    </a:p>
                    <a:p>
                      <a:r>
                        <a:rPr lang="en-US" sz="1400" baseline="0" dirty="0" smtClean="0"/>
                        <a:t>Degree (when kernel = ‘poly’)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SVM2.3 </a:t>
            </a:r>
            <a:r>
              <a:rPr lang="en-US" altLang="ko-KR" dirty="0"/>
              <a:t>Evaluate Model: Learning Curve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smtClean="0"/>
              <a:t>(a) </a:t>
            </a:r>
            <a:r>
              <a:rPr lang="en-US" altLang="ko-KR" dirty="0" err="1" smtClean="0"/>
              <a:t>rbf</a:t>
            </a:r>
            <a:r>
              <a:rPr lang="en-US" altLang="ko-KR" dirty="0" smtClean="0"/>
              <a:t>-kernel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240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 bias</a:t>
            </a:r>
          </a:p>
          <a:p>
            <a:pPr lvl="1"/>
            <a:r>
              <a:rPr lang="en-US" dirty="0" smtClean="0"/>
              <a:t>Increase in # of train data doesn’t improve cv accuracy.</a:t>
            </a:r>
          </a:p>
          <a:p>
            <a:pPr lvl="1"/>
            <a:r>
              <a:rPr lang="en-US" dirty="0" smtClean="0"/>
              <a:t>There is no big gap between train accuracy and cv accuracy.</a:t>
            </a:r>
          </a:p>
          <a:p>
            <a:endParaRPr lang="en-US" dirty="0" smtClean="0"/>
          </a:p>
          <a:p>
            <a:r>
              <a:rPr lang="en-US" dirty="0" smtClean="0"/>
              <a:t>Increasing # of train data won’t be much helpful.</a:t>
            </a:r>
          </a:p>
          <a:p>
            <a:endParaRPr lang="en-US" dirty="0"/>
          </a:p>
          <a:p>
            <a:r>
              <a:rPr lang="en-US" dirty="0" smtClean="0"/>
              <a:t>We need to develop more complex model.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Content Placeholder 4" descr="Unknown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077244"/>
            <a:ext cx="5067300" cy="3848100"/>
          </a:xfrm>
        </p:spPr>
      </p:pic>
    </p:spTree>
    <p:extLst>
      <p:ext uri="{BB962C8B-B14F-4D97-AF65-F5344CB8AC3E}">
        <p14:creationId xmlns:p14="http://schemas.microsoft.com/office/powerpoint/2010/main" val="4071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SVM2.3 Evaluate Model: Learning Curve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(b) linear-kernel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kernel is much expensive to train(need a lot of time) when </a:t>
            </a:r>
            <a:r>
              <a:rPr lang="en-US" dirty="0" err="1" smtClean="0"/>
              <a:t>trainset</a:t>
            </a:r>
            <a:r>
              <a:rPr lang="en-US" dirty="0" smtClean="0"/>
              <a:t> is big.</a:t>
            </a:r>
          </a:p>
          <a:p>
            <a:endParaRPr lang="en-US" dirty="0" smtClean="0"/>
          </a:p>
          <a:p>
            <a:r>
              <a:rPr lang="en-US" dirty="0" smtClean="0"/>
              <a:t>But when high-bias case, don’t have to train with many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Content Placeholder 4" descr="Unknown2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53444"/>
            <a:ext cx="4953000" cy="3695700"/>
          </a:xfrm>
        </p:spPr>
      </p:pic>
    </p:spTree>
    <p:extLst>
      <p:ext uri="{BB962C8B-B14F-4D97-AF65-F5344CB8AC3E}">
        <p14:creationId xmlns:p14="http://schemas.microsoft.com/office/powerpoint/2010/main" val="19437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SVM2.4 Modify Model: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Threshold that maximizes F-score &gt;&gt; </a:t>
            </a:r>
            <a:r>
              <a:rPr lang="en-US" dirty="0" smtClean="0"/>
              <a:t>0.031</a:t>
            </a:r>
            <a:endParaRPr lang="ko-KR" altLang="en-US" dirty="0"/>
          </a:p>
          <a:p>
            <a:endParaRPr lang="ko-KR" altLang="en-US" dirty="0"/>
          </a:p>
          <a:p>
            <a:r>
              <a:rPr lang="en-US" dirty="0"/>
              <a:t>Accuracy is sacrificed for better f-score.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255272"/>
            <a:ext cx="4953000" cy="3492043"/>
          </a:xfrm>
        </p:spPr>
      </p:pic>
    </p:spTree>
    <p:extLst>
      <p:ext uri="{BB962C8B-B14F-4D97-AF65-F5344CB8AC3E}">
        <p14:creationId xmlns:p14="http://schemas.microsoft.com/office/powerpoint/2010/main" val="21866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SVM2.4 Modify Model: kernel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altLang="ko-KR" dirty="0" err="1"/>
              <a:t>Fscore</a:t>
            </a:r>
            <a:r>
              <a:rPr lang="en-US" altLang="ko-KR" dirty="0"/>
              <a:t> kernel type</a:t>
            </a:r>
          </a:p>
          <a:p>
            <a:pPr marL="0" indent="0">
              <a:buNone/>
            </a:pPr>
            <a:r>
              <a:rPr lang="en-US" altLang="ko-KR" dirty="0"/>
              <a:t> Linear &gt; </a:t>
            </a:r>
            <a:r>
              <a:rPr lang="en-US" altLang="ko-KR" dirty="0" err="1"/>
              <a:t>rbf</a:t>
            </a:r>
            <a:r>
              <a:rPr lang="en-US" altLang="ko-KR" dirty="0"/>
              <a:t> &gt; poly &gt; </a:t>
            </a:r>
            <a:r>
              <a:rPr lang="en-US" altLang="ko-KR" dirty="0" err="1"/>
              <a:t>sigmod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2" y="2577488"/>
            <a:ext cx="5508918" cy="21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SVM2.4 Modify Model: kernel degree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(when polynomial kernel)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Polynomial kernel’s degree that </a:t>
            </a:r>
            <a:r>
              <a:rPr lang="en-US" dirty="0"/>
              <a:t>maximizes F-score </a:t>
            </a:r>
            <a:r>
              <a:rPr lang="en-US" dirty="0" smtClean="0"/>
              <a:t>&gt;&gt; 0.02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linear kernel performs better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6" y="2015797"/>
            <a:ext cx="4953000" cy="3485001"/>
          </a:xfrm>
        </p:spPr>
      </p:pic>
    </p:spTree>
    <p:extLst>
      <p:ext uri="{BB962C8B-B14F-4D97-AF65-F5344CB8AC3E}">
        <p14:creationId xmlns:p14="http://schemas.microsoft.com/office/powerpoint/2010/main" val="10752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r>
              <a:rPr lang="en-US" dirty="0" smtClean="0"/>
              <a:t>2.4 </a:t>
            </a:r>
            <a:r>
              <a:rPr lang="en-US" dirty="0" smtClean="0"/>
              <a:t>Modify Model: </a:t>
            </a:r>
            <a:r>
              <a:rPr lang="en-US" dirty="0" smtClean="0"/>
              <a:t>Modified Model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794691"/>
              </p:ext>
            </p:extLst>
          </p:nvPr>
        </p:nvGraphicFramePr>
        <p:xfrm>
          <a:off x="838200" y="1062038"/>
          <a:ext cx="10344152" cy="25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332"/>
                <a:gridCol w="1588164"/>
                <a:gridCol w="1588164"/>
                <a:gridCol w="1588164"/>
                <a:gridCol w="1588164"/>
                <a:gridCol w="1588164"/>
              </a:tblGrid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Vector Machine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Kernel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Degree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(when poly kernel)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applicable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Modified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applicable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(Tested on Test Data)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2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Improvements made from the first model to the modified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89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Conclusion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4984"/>
              </p:ext>
            </p:extLst>
          </p:nvPr>
        </p:nvGraphicFramePr>
        <p:xfrm>
          <a:off x="838200" y="1004888"/>
          <a:ext cx="10515599" cy="474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307"/>
                <a:gridCol w="1907323"/>
                <a:gridCol w="1907323"/>
                <a:gridCol w="1907323"/>
                <a:gridCol w="1907323"/>
              </a:tblGrid>
              <a:tr h="79136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Support Vector Machine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91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First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0.0786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0.0077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0.9310</a:t>
                      </a:r>
                      <a:endParaRPr lang="en-US" sz="2400" dirty="0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Modified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0.4027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0.9108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0.9329</a:t>
                      </a:r>
                      <a:endParaRPr lang="en-US" sz="2400" dirty="0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+ 412.34%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-2.44%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+1738.96%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+0.20%</a:t>
                      </a:r>
                      <a:endParaRPr lang="en-US" sz="2400" dirty="0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(Tested on ‘test’ data</a:t>
                      </a:r>
                      <a:r>
                        <a:rPr lang="en-US" sz="2400" baseline="0" dirty="0" smtClean="0"/>
                        <a:t> set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Explore Data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One Feature: Histograms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Two Features: Scatter Plots &amp; Separated Histograms</a:t>
            </a:r>
          </a:p>
          <a:p>
            <a:r>
              <a:rPr lang="en-US" dirty="0" smtClean="0"/>
              <a:t>2. SVM in Octave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Explore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One Feature: Histogram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Two Features: Scatter Plot &amp; Separated Histograms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the report, we only take ‘age’ feature as an example. For more features, please refer to ‘</a:t>
            </a:r>
            <a:r>
              <a:rPr lang="en-US" sz="2000" dirty="0" err="1" smtClean="0"/>
              <a:t>Appendix_ExploreData.html</a:t>
            </a:r>
            <a:r>
              <a:rPr lang="en-US" sz="2000" dirty="0" smtClean="0"/>
              <a:t>’ 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I. One feature: Histogram</a:t>
            </a:r>
            <a:endParaRPr lang="en-US" dirty="0"/>
          </a:p>
        </p:txBody>
      </p:sp>
      <p:pic>
        <p:nvPicPr>
          <p:cNvPr id="8" name="Content Placeholder 7" descr="Unknown-3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94" y="2257425"/>
            <a:ext cx="5156200" cy="3695700"/>
          </a:xfrm>
        </p:spPr>
      </p:pic>
    </p:spTree>
    <p:extLst>
      <p:ext uri="{BB962C8B-B14F-4D97-AF65-F5344CB8AC3E}">
        <p14:creationId xmlns:p14="http://schemas.microsoft.com/office/powerpoint/2010/main" val="20730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Content: credit history of customers</a:t>
            </a:r>
          </a:p>
          <a:p>
            <a:r>
              <a:rPr lang="en-US" dirty="0" smtClean="0"/>
              <a:t>Size: 150,000 records * (1 id + 10 features + 1 target)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60053"/>
              </p:ext>
            </p:extLst>
          </p:nvPr>
        </p:nvGraphicFramePr>
        <p:xfrm>
          <a:off x="1137841" y="2281320"/>
          <a:ext cx="10147299" cy="2331720"/>
        </p:xfrm>
        <a:graphic>
          <a:graphicData uri="http://schemas.openxmlformats.org/drawingml/2006/table">
            <a:tbl>
              <a:tblPr/>
              <a:tblGrid>
                <a:gridCol w="2934618"/>
                <a:gridCol w="6440915"/>
                <a:gridCol w="771766"/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Variable 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SeriousDlqin2yrs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Person experienced 90 days past due delinquency or worse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Y/N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RevolvingUtilizationOfUnsecuredLines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Total balance on credit cards and personal lines of credit except real estate and no installment debt like car loans divided by the sum of credit limits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 of borrower in years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NumberOfTime30-59DaysPastDueNotWorse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30-59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DebtRatio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debt payments, alimony,living costs divided by monthy gross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NumberOfOpenCreditLinesAndLoans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Open loans (installment like car loan or mortgage) and Lines of credit (e.g. credit cards)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NumberOfTimes90DaysLate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90 days or more past due.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NumberRealEstateLoansOrLines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mortgage and real estate loans including home equity lines of credit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NumberOfTime60-89DaysPastDueNotWorse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60-89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NumberOfDependents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dependents in family excluding themselves (spouse, children etc.)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56435"/>
            <a:ext cx="5157787" cy="823912"/>
          </a:xfrm>
        </p:spPr>
        <p:txBody>
          <a:bodyPr anchor="t"/>
          <a:lstStyle/>
          <a:p>
            <a:r>
              <a:rPr lang="en-US" dirty="0" smtClean="0"/>
              <a:t>2. Two Feature: Scatter Plot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56435"/>
            <a:ext cx="5183188" cy="823912"/>
          </a:xfrm>
        </p:spPr>
        <p:txBody>
          <a:bodyPr anchor="t"/>
          <a:lstStyle/>
          <a:p>
            <a:r>
              <a:rPr lang="en-US" dirty="0" smtClean="0"/>
              <a:t>2. Separated Histograms</a:t>
            </a:r>
            <a:endParaRPr lang="en-US" dirty="0"/>
          </a:p>
        </p:txBody>
      </p:sp>
      <p:pic>
        <p:nvPicPr>
          <p:cNvPr id="7" name="Picture 6" descr="Unknown-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207470"/>
            <a:ext cx="5054600" cy="3721100"/>
          </a:xfrm>
          <a:prstGeom prst="rect">
            <a:avLst/>
          </a:prstGeom>
        </p:spPr>
      </p:pic>
      <p:pic>
        <p:nvPicPr>
          <p:cNvPr id="8" name="Picture 7" descr="Unknown-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15" y="4068020"/>
            <a:ext cx="3892550" cy="2789980"/>
          </a:xfrm>
          <a:prstGeom prst="rect">
            <a:avLst/>
          </a:prstGeom>
        </p:spPr>
      </p:pic>
      <p:pic>
        <p:nvPicPr>
          <p:cNvPr id="9" name="Picture 8" descr="Unknown-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572" y="1278040"/>
            <a:ext cx="3825437" cy="278998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679732" y="2584079"/>
            <a:ext cx="1320800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79732" y="4584329"/>
            <a:ext cx="1320800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</a:t>
            </a:r>
            <a:r>
              <a:rPr lang="en-US" dirty="0" smtClean="0"/>
              <a:t> SVM in Octave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436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</a:t>
            </a:r>
            <a:r>
              <a:rPr lang="en-US" altLang="ko-KR" sz="2800" dirty="0"/>
              <a:t>Import </a:t>
            </a:r>
            <a:r>
              <a:rPr lang="en-US" altLang="ko-KR" sz="2800" dirty="0" err="1"/>
              <a:t>svmlibrary</a:t>
            </a:r>
            <a:r>
              <a:rPr lang="en-US" altLang="ko-KR" sz="2800" dirty="0"/>
              <a:t> and data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664"/>
            <a:ext cx="7848600" cy="42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Select data size (train, </a:t>
            </a:r>
            <a:r>
              <a:rPr lang="en-US" altLang="ko-KR" sz="2800" dirty="0" err="1" smtClean="0"/>
              <a:t>crossvalidation</a:t>
            </a:r>
            <a:r>
              <a:rPr lang="en-US" altLang="ko-KR" sz="2800" dirty="0" smtClean="0"/>
              <a:t>, test)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4038"/>
            <a:ext cx="7848600" cy="301008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Train the model with train data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7106"/>
            <a:ext cx="7848600" cy="280394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Getting f-score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1339"/>
            <a:ext cx="7848600" cy="28954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Result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5794"/>
            <a:ext cx="7848600" cy="248656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goal: Filtering out customers with high possibility of default</a:t>
            </a:r>
          </a:p>
          <a:p>
            <a:r>
              <a:rPr lang="en-US" dirty="0" smtClean="0"/>
              <a:t>Analysis goal: Build credit scoring model with maximum </a:t>
            </a:r>
            <a:r>
              <a:rPr lang="en-US" dirty="0" smtClean="0">
                <a:solidFill>
                  <a:srgbClr val="C00000"/>
                </a:solidFill>
              </a:rPr>
              <a:t>f-score</a:t>
            </a:r>
            <a:r>
              <a:rPr lang="en-US" dirty="0" smtClean="0"/>
              <a:t>, not accuracy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“F-score”, not accuracy?</a:t>
            </a:r>
          </a:p>
          <a:p>
            <a:pPr lvl="1"/>
            <a:r>
              <a:rPr lang="en-US" altLang="ko-KR" dirty="0" smtClean="0"/>
              <a:t>Our goal is to filter out customers with high possibility of default.</a:t>
            </a:r>
          </a:p>
          <a:p>
            <a:pPr lvl="1"/>
            <a:r>
              <a:rPr lang="en-US" altLang="ko-KR" dirty="0" smtClean="0"/>
              <a:t>High accuracy can be achieved without filtering out even a single default customer. </a:t>
            </a:r>
          </a:p>
          <a:p>
            <a:pPr lvl="1"/>
            <a:r>
              <a:rPr lang="en-US" altLang="ko-KR" dirty="0" smtClean="0"/>
              <a:t>How so?</a:t>
            </a:r>
            <a:endParaRPr lang="ko-KR" altLang="en-US" dirty="0" smtClean="0"/>
          </a:p>
          <a:p>
            <a:pPr lvl="1"/>
            <a:r>
              <a:rPr lang="en-US" dirty="0" smtClean="0"/>
              <a:t>The data is a </a:t>
            </a:r>
            <a:r>
              <a:rPr lang="en-US" dirty="0" smtClean="0">
                <a:solidFill>
                  <a:srgbClr val="C00000"/>
                </a:solidFill>
              </a:rPr>
              <a:t>skewed data</a:t>
            </a:r>
            <a:r>
              <a:rPr lang="en-US" dirty="0" smtClean="0"/>
              <a:t> with tiny percentage of default customers (SeriousDlqin2yrs = 1).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Process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68059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Random</a:t>
                      </a:r>
                      <a:r>
                        <a:rPr lang="en-US" sz="2000" baseline="0" dirty="0" smtClean="0"/>
                        <a:t> sampling</a:t>
                      </a:r>
                      <a:endParaRPr lang="en-US" sz="2000" dirty="0" smtClean="0"/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Data 100% = Training</a:t>
                      </a:r>
                      <a:r>
                        <a:rPr lang="en-US" sz="2000" baseline="0" dirty="0" smtClean="0"/>
                        <a:t> data 60% + Cross validation data 20% + Test data 20%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1 shuffle entire data set</a:t>
                      </a:r>
                    </a:p>
                    <a:p>
                      <a:r>
                        <a:rPr lang="en-US" dirty="0" smtClean="0"/>
                        <a:t>2 slice first 60% data to make ‘training’ data set</a:t>
                      </a:r>
                    </a:p>
                    <a:p>
                      <a:r>
                        <a:rPr lang="en-US" dirty="0" smtClean="0"/>
                        <a:t>3 slice next 20% data to make ‘cross validation’ data set</a:t>
                      </a:r>
                    </a:p>
                    <a:p>
                      <a:r>
                        <a:rPr lang="en-US" dirty="0" smtClean="0"/>
                        <a:t>4 slice remaining 20% data to make ‘test’ data set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 for [training, </a:t>
                      </a:r>
                      <a:r>
                        <a:rPr lang="en-US" dirty="0" err="1" smtClean="0"/>
                        <a:t>crossValidation</a:t>
                      </a:r>
                      <a:r>
                        <a:rPr lang="en-US" dirty="0" smtClean="0"/>
                        <a:t>, test]</a:t>
                      </a:r>
                    </a:p>
                    <a:p>
                      <a:r>
                        <a:rPr lang="en-US" dirty="0" smtClean="0"/>
                        <a:t>	1 </a:t>
                      </a:r>
                      <a:r>
                        <a:rPr lang="en-US" dirty="0" err="1" smtClean="0"/>
                        <a:t>splitData</a:t>
                      </a:r>
                      <a:r>
                        <a:rPr lang="en-US" dirty="0" smtClean="0"/>
                        <a:t> to X, y</a:t>
                      </a:r>
                    </a:p>
                    <a:p>
                      <a:r>
                        <a:rPr lang="en-US" dirty="0" smtClean="0"/>
                        <a:t>	2 </a:t>
                      </a:r>
                      <a:r>
                        <a:rPr lang="en-US" dirty="0" err="1" smtClean="0"/>
                        <a:t>featureScale</a:t>
                      </a:r>
                      <a:r>
                        <a:rPr lang="en-US" dirty="0" smtClean="0"/>
                        <a:t> 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2.Two Approaches: </a:t>
            </a:r>
            <a:br>
              <a:rPr lang="en-US" altLang="ko-KR" dirty="0" smtClean="0"/>
            </a:br>
            <a:r>
              <a:rPr lang="en-US" altLang="ko-KR" dirty="0" smtClean="0"/>
              <a:t>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LR2.2 Build First Model</a:t>
            </a:r>
          </a:p>
          <a:p>
            <a:r>
              <a:rPr lang="en-US" dirty="0" smtClean="0"/>
              <a:t>LR2.3 Evaluate Model</a:t>
            </a:r>
          </a:p>
          <a:p>
            <a:r>
              <a:rPr lang="en-US" dirty="0" smtClean="0"/>
              <a:t>LR2.4 Modify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LR2.2 Build First Model – train algorithm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167080"/>
              </p:ext>
            </p:extLst>
          </p:nvPr>
        </p:nvGraphicFramePr>
        <p:xfrm>
          <a:off x="838200" y="1004888"/>
          <a:ext cx="10515600" cy="5322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1458736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sz="2000" b="1" i="1" dirty="0" smtClean="0"/>
                        <a:t>Method 1)</a:t>
                      </a:r>
                      <a:r>
                        <a:rPr lang="en-US" sz="2000" b="1" i="1" baseline="0" dirty="0" smtClean="0"/>
                        <a:t> Manually Implemented</a:t>
                      </a:r>
                      <a:endParaRPr lang="en-US" sz="2000" b="1" i="1" dirty="0" smtClean="0"/>
                    </a:p>
                    <a:p>
                      <a:pPr marL="514350" indent="-51435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2000" dirty="0" smtClean="0"/>
                        <a:t>Implement</a:t>
                      </a:r>
                      <a:r>
                        <a:rPr lang="en-US" sz="2000" baseline="0" dirty="0" smtClean="0"/>
                        <a:t> logistic regression learning algorithm with cost function &amp; gradient function.</a:t>
                      </a:r>
                    </a:p>
                    <a:p>
                      <a:pPr marL="514350" indent="-51435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2000" baseline="0" dirty="0" smtClean="0"/>
                        <a:t>Use “</a:t>
                      </a:r>
                      <a:r>
                        <a:rPr lang="en-US" sz="2000" baseline="0" dirty="0" err="1" smtClean="0"/>
                        <a:t>scipy.optimize.fmin_cg</a:t>
                      </a:r>
                      <a:r>
                        <a:rPr lang="en-US" sz="2000" baseline="0" dirty="0" smtClean="0"/>
                        <a:t>” to optimize theta.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21798"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LogisticRegression</a:t>
                      </a:r>
                      <a:r>
                        <a:rPr lang="en-US" dirty="0" smtClean="0"/>
                        <a:t>(cost function, grad function, X, y, lambda):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1 optimize theta with initial theta, cost function, gradient function, X, y, lambda</a:t>
                      </a:r>
                      <a:endParaRPr lang="ko-KR" altLang="en-US" dirty="0" smtClean="0"/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return theta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28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costFunction</a:t>
                      </a:r>
                      <a:r>
                        <a:rPr lang="en-US" dirty="0" smtClean="0"/>
                        <a:t>(theta, *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):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unpack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 to get X, y,</a:t>
                      </a:r>
                      <a:r>
                        <a:rPr lang="en-US" baseline="0" dirty="0" smtClean="0"/>
                        <a:t> lambda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 compute J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3 return J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gradFunction</a:t>
                      </a:r>
                      <a:r>
                        <a:rPr lang="en-US" dirty="0" smtClean="0"/>
                        <a:t>(theta, *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):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1 unpack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 to get X, y, lambda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2 compute gradients for each theta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3 return gradient vector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9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LR2.2 Build First Model – train algorithm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220369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b="1" i="1" dirty="0" smtClean="0"/>
                        <a:t>Method 2) </a:t>
                      </a:r>
                      <a:r>
                        <a:rPr lang="en-US" sz="2000" b="1" i="1" dirty="0" err="1" smtClean="0"/>
                        <a:t>LogisticRegression</a:t>
                      </a:r>
                      <a:r>
                        <a:rPr lang="en-US" sz="2000" b="1" i="1" baseline="0" dirty="0" smtClean="0"/>
                        <a:t> Module                               </a:t>
                      </a:r>
                      <a:r>
                        <a:rPr lang="en-US" sz="2000" baseline="0" dirty="0" smtClean="0">
                          <a:solidFill>
                            <a:schemeClr val="accent1"/>
                          </a:solidFill>
                        </a:rPr>
                        <a:t>-&gt; We’ll stick to this method onward!</a:t>
                      </a:r>
                      <a:endParaRPr lang="en-US" sz="20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Use “</a:t>
                      </a:r>
                      <a:r>
                        <a:rPr lang="en-US" sz="2000" dirty="0" err="1" smtClean="0"/>
                        <a:t>sklearn.linear_model.LogisticRegression</a:t>
                      </a:r>
                      <a:r>
                        <a:rPr lang="en-US" sz="2000" dirty="0" smtClean="0"/>
                        <a:t>” module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from </a:t>
                      </a:r>
                      <a:r>
                        <a:rPr lang="en-US" dirty="0" err="1" smtClean="0"/>
                        <a:t>sklearn.linear_model</a:t>
                      </a:r>
                      <a:r>
                        <a:rPr lang="en-US" dirty="0" smtClean="0"/>
                        <a:t> import </a:t>
                      </a:r>
                      <a:r>
                        <a:rPr lang="en-US" dirty="0" err="1" smtClean="0"/>
                        <a:t>LogisticRegression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LogisticRegression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clf.fit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Xtrain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ytrain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2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LR2.2 Build First Model – predict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664548"/>
              </p:ext>
            </p:extLst>
          </p:nvPr>
        </p:nvGraphicFramePr>
        <p:xfrm>
          <a:off x="838200" y="1004888"/>
          <a:ext cx="10515600" cy="5332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945426">
                <a:tc gridSpan="2">
                  <a:txBody>
                    <a:bodyPr/>
                    <a:lstStyle/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With optimized theta, predict labels</a:t>
                      </a:r>
                      <a:r>
                        <a:rPr lang="en-US" sz="2000" baseline="0" dirty="0" smtClean="0"/>
                        <a:t> for a new data set.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dirty="0" smtClean="0"/>
                        <a:t>Use “</a:t>
                      </a:r>
                      <a:r>
                        <a:rPr lang="en-US" dirty="0" err="1" smtClean="0"/>
                        <a:t>sklearn.metrics.precision_recall_fscore_support</a:t>
                      </a:r>
                      <a:r>
                        <a:rPr lang="en-US" dirty="0" smtClean="0"/>
                        <a:t>” get f-score.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38669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predict(</a:t>
                      </a:r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, X, y, threshold = 0.5):</a:t>
                      </a:r>
                    </a:p>
                    <a:p>
                      <a:pPr lvl="1"/>
                      <a:r>
                        <a:rPr lang="en-US" dirty="0" smtClean="0"/>
                        <a:t>1 get prediction</a:t>
                      </a:r>
                    </a:p>
                    <a:p>
                      <a:pPr lvl="1"/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get measures</a:t>
                      </a:r>
                    </a:p>
                    <a:p>
                      <a:pPr lvl="1"/>
                      <a:r>
                        <a:rPr lang="en-US" baseline="0" dirty="0" smtClean="0"/>
                        <a:t>3 print measures</a:t>
                      </a:r>
                    </a:p>
                    <a:p>
                      <a:pPr lvl="1"/>
                      <a:r>
                        <a:rPr lang="en-US" baseline="0" dirty="0" smtClean="0"/>
                        <a:t>4 return prediction</a:t>
                      </a:r>
                      <a:endParaRPr lang="en-US" dirty="0" smtClean="0"/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334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getPrediction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, X, threshold = 0.5):</a:t>
                      </a:r>
                    </a:p>
                    <a:p>
                      <a:pPr lvl="1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probability = </a:t>
                      </a:r>
                      <a:r>
                        <a:rPr lang="en-US" dirty="0" err="1" smtClean="0"/>
                        <a:t>clf.predict_proba</a:t>
                      </a:r>
                      <a:r>
                        <a:rPr lang="en-US" dirty="0" smtClean="0"/>
                        <a:t>(X)</a:t>
                      </a:r>
                    </a:p>
                    <a:p>
                      <a:pPr lvl="1"/>
                      <a:r>
                        <a:rPr lang="en-US" dirty="0" smtClean="0"/>
                        <a:t>2 prediction = probability &gt; threshold        </a:t>
                      </a:r>
                    </a:p>
                    <a:p>
                      <a:pPr lvl="1"/>
                      <a:r>
                        <a:rPr lang="en-US" dirty="0" smtClean="0"/>
                        <a:t>3 return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getMeasures</a:t>
                      </a:r>
                      <a:r>
                        <a:rPr lang="en-US" dirty="0" smtClean="0"/>
                        <a:t>(y, prediction):</a:t>
                      </a:r>
                    </a:p>
                    <a:p>
                      <a:pPr lvl="1"/>
                      <a:r>
                        <a:rPr lang="en-US" dirty="0" smtClean="0"/>
                        <a:t>1 accuracy = (prediction == y).mean()</a:t>
                      </a:r>
                    </a:p>
                    <a:p>
                      <a:pPr lvl="1"/>
                      <a:r>
                        <a:rPr lang="en-US" dirty="0" smtClean="0"/>
                        <a:t>2 get precision, recall, </a:t>
                      </a:r>
                      <a:r>
                        <a:rPr lang="en-US" dirty="0" err="1" smtClean="0"/>
                        <a:t>f_score</a:t>
                      </a:r>
                      <a:r>
                        <a:rPr lang="en-US" dirty="0" smtClean="0"/>
                        <a:t>, support with </a:t>
                      </a:r>
                      <a:r>
                        <a:rPr lang="en-US" dirty="0" err="1" smtClean="0"/>
                        <a:t>sklearn.metrics.precision_recall_fscore_support</a:t>
                      </a:r>
                      <a:endParaRPr lang="en-US" dirty="0" smtClean="0"/>
                    </a:p>
                    <a:p>
                      <a:pPr lvl="1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measures = (accuracy, precision, recall, </a:t>
                      </a:r>
                      <a:r>
                        <a:rPr lang="en-US" dirty="0" err="1" smtClean="0"/>
                        <a:t>f_score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lvl="1"/>
                      <a:r>
                        <a:rPr lang="en-US" dirty="0" smtClean="0"/>
                        <a:t>4 return measures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1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3395</TotalTime>
  <Words>1657</Words>
  <Application>Microsoft Macintosh PowerPoint</Application>
  <PresentationFormat>Widescreen</PresentationFormat>
  <Paragraphs>386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Calibri Light</vt:lpstr>
      <vt:lpstr>맑은 고딕</vt:lpstr>
      <vt:lpstr>Arial</vt:lpstr>
      <vt:lpstr>Office Theme</vt:lpstr>
      <vt:lpstr>Bank Credit Scoring Algorithm</vt:lpstr>
      <vt:lpstr>Table of Contents</vt:lpstr>
      <vt:lpstr>1 Data</vt:lpstr>
      <vt:lpstr>1 Goal</vt:lpstr>
      <vt:lpstr>2.1 Process Data</vt:lpstr>
      <vt:lpstr>2.Two Approaches:  Logistic Regression</vt:lpstr>
      <vt:lpstr>LR2.2 Build First Model – train algorithm</vt:lpstr>
      <vt:lpstr>LR2.2 Build First Model – train algorithm</vt:lpstr>
      <vt:lpstr>LR2.2 Build First Model – predict algorithm</vt:lpstr>
      <vt:lpstr>LR2.3 Evaluate Model: Learning Curve</vt:lpstr>
      <vt:lpstr>LR2.4 Modify Model: Threshold</vt:lpstr>
      <vt:lpstr>LR2.4 Modify Model: Polynomial Features</vt:lpstr>
      <vt:lpstr>LR2.4 Modify Model: C (regularization term)</vt:lpstr>
      <vt:lpstr>LR2.4 Modify Model: Modified Model </vt:lpstr>
      <vt:lpstr>LR2.4 Modify Model: Modified Model - Coefficients </vt:lpstr>
      <vt:lpstr>LR2.4 Modify Model: Modified Model - Coefficients </vt:lpstr>
      <vt:lpstr>2. Two Approaches:  Support Vector Machine</vt:lpstr>
      <vt:lpstr>SVM2.2 Build First Model – train algorithm</vt:lpstr>
      <vt:lpstr>SVM2.2 Build First Model – predict algorithm</vt:lpstr>
      <vt:lpstr>SVM2.3 Evaluate Model: Learning Curve  (a) rbf-kernel</vt:lpstr>
      <vt:lpstr>SVM2.3 Evaluate Model: Learning Curve  (b) linear-kernel</vt:lpstr>
      <vt:lpstr>SVM2.4 Modify Model: C</vt:lpstr>
      <vt:lpstr>SVM2.4 Modify Model: kernel type</vt:lpstr>
      <vt:lpstr>SVM2.4 Modify Model: kernel degree      (when polynomial kernel) </vt:lpstr>
      <vt:lpstr>SVM2.4 Modify Model: Modified Model </vt:lpstr>
      <vt:lpstr>3 Conclusion</vt:lpstr>
      <vt:lpstr>3 Conclusion</vt:lpstr>
      <vt:lpstr>4 Appendix</vt:lpstr>
      <vt:lpstr>4.1 Explore Data</vt:lpstr>
      <vt:lpstr>PowerPoint Presentation</vt:lpstr>
      <vt:lpstr>4.2 SVM in Octave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Scoring Project</dc:title>
  <dc:creator>Microsoft Office User</dc:creator>
  <cp:lastModifiedBy>Microsoft Office User</cp:lastModifiedBy>
  <cp:revision>93</cp:revision>
  <dcterms:created xsi:type="dcterms:W3CDTF">2015-05-27T13:17:37Z</dcterms:created>
  <dcterms:modified xsi:type="dcterms:W3CDTF">2015-06-03T04:06:00Z</dcterms:modified>
</cp:coreProperties>
</file>