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482" r:id="rId2"/>
    <p:sldId id="534" r:id="rId3"/>
    <p:sldId id="543" r:id="rId4"/>
    <p:sldId id="539" r:id="rId5"/>
    <p:sldId id="536" r:id="rId6"/>
    <p:sldId id="541" r:id="rId7"/>
    <p:sldId id="542" r:id="rId8"/>
    <p:sldId id="547" r:id="rId9"/>
    <p:sldId id="544" r:id="rId10"/>
    <p:sldId id="545" r:id="rId11"/>
    <p:sldId id="546" r:id="rId12"/>
  </p:sldIdLst>
  <p:sldSz cx="9144000" cy="6858000" type="screen4x3"/>
  <p:notesSz cx="6788150" cy="992346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4040"/>
    <a:srgbClr val="399BB6"/>
    <a:srgbClr val="FF6E7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10" autoAdjust="0"/>
    <p:restoredTop sz="88369" autoAdjust="0"/>
  </p:normalViewPr>
  <p:slideViewPr>
    <p:cSldViewPr snapToGrid="0">
      <p:cViewPr varScale="1">
        <p:scale>
          <a:sx n="63" d="100"/>
          <a:sy n="63" d="100"/>
        </p:scale>
        <p:origin x="-135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8" d="100"/>
        <a:sy n="158" d="100"/>
      </p:scale>
      <p:origin x="0" y="7576"/>
    </p:cViewPr>
  </p:sorterViewPr>
  <p:notesViewPr>
    <p:cSldViewPr snapToGrid="0">
      <p:cViewPr varScale="1">
        <p:scale>
          <a:sx n="82" d="100"/>
          <a:sy n="82" d="100"/>
        </p:scale>
        <p:origin x="3972" y="11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271" cy="498316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4294" y="0"/>
            <a:ext cx="2942271" cy="498316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9893F95-3631-4770-A3B0-358A6B737B4E}" type="datetimeFigureOut">
              <a:rPr lang="ko-KR" altLang="en-US"/>
              <a:pPr>
                <a:defRPr/>
              </a:pPr>
              <a:t>2015-05-03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1241425"/>
            <a:ext cx="4464050" cy="3348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67" tIns="45683" rIns="91367" bIns="45683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498" y="4775261"/>
            <a:ext cx="5431154" cy="3907175"/>
          </a:xfrm>
          <a:prstGeom prst="rect">
            <a:avLst/>
          </a:prstGeom>
        </p:spPr>
        <p:txBody>
          <a:bodyPr vert="horz" lIns="91367" tIns="45683" rIns="91367" bIns="45683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5148"/>
            <a:ext cx="2942271" cy="498316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4294" y="9425148"/>
            <a:ext cx="2942271" cy="498316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6C1E938-5315-44D0-9FCC-BA6FB70B8A4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83957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-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1E938-5315-44D0-9FCC-BA6FB70B8A44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78584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1E938-5315-44D0-9FCC-BA6FB70B8A44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61618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5B6E4-E520-49AB-AC0F-AAEE577B99DA}" type="datetime1">
              <a:rPr lang="ko-KR" altLang="en-US"/>
              <a:pPr>
                <a:defRPr/>
              </a:pPr>
              <a:t>2015-05-03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60408-AFEF-45F8-B9F5-EAFF93FB6CF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5908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F9A79-C484-426B-A8D7-B50C3B568983}" type="datetime1">
              <a:rPr lang="ko-KR" altLang="en-US"/>
              <a:pPr>
                <a:defRPr/>
              </a:pPr>
              <a:t>2015-05-03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C12DA-9A52-4588-A5A2-B70A4270CC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9136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CBD85-C9A0-4573-82F5-8204B453FD12}" type="datetime1">
              <a:rPr lang="ko-KR" altLang="en-US"/>
              <a:pPr>
                <a:defRPr/>
              </a:pPr>
              <a:t>2015-05-03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87C5B-CE21-4CA9-B49E-69E97FB0429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3797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6715125" y="6432550"/>
            <a:ext cx="2428875" cy="71438"/>
          </a:xfrm>
          <a:prstGeom prst="rect">
            <a:avLst/>
          </a:prstGeom>
          <a:solidFill>
            <a:srgbClr val="F2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6432550"/>
            <a:ext cx="6715125" cy="71438"/>
          </a:xfrm>
          <a:prstGeom prst="rect">
            <a:avLst/>
          </a:prstGeom>
          <a:solidFill>
            <a:srgbClr val="8B1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2428875" y="965189"/>
            <a:ext cx="6715125" cy="71438"/>
          </a:xfrm>
          <a:prstGeom prst="rect">
            <a:avLst/>
          </a:prstGeom>
          <a:solidFill>
            <a:srgbClr val="8B1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965189"/>
            <a:ext cx="2428875" cy="71438"/>
          </a:xfrm>
          <a:prstGeom prst="rect">
            <a:avLst/>
          </a:prstGeom>
          <a:solidFill>
            <a:srgbClr val="F2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9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72476" y="216944"/>
            <a:ext cx="447844" cy="60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8831" y="169939"/>
            <a:ext cx="7886700" cy="671407"/>
          </a:xfrm>
        </p:spPr>
        <p:txBody>
          <a:bodyPr/>
          <a:lstStyle>
            <a:lvl1pPr algn="l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831" y="1206150"/>
            <a:ext cx="8721969" cy="5104914"/>
          </a:xfrm>
        </p:spPr>
        <p:txBody>
          <a:bodyPr>
            <a:normAutofit/>
          </a:bodyPr>
          <a:lstStyle>
            <a:lvl1pPr marL="171450" indent="-171450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buClr>
                <a:srgbClr val="FFC000"/>
              </a:buCl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E00D4-8CFE-45FD-A4D2-8575D34E18E6}" type="datetimeFigureOut">
              <a:rPr lang="ko-KR" altLang="en-US"/>
              <a:pPr>
                <a:defRPr/>
              </a:pPr>
              <a:t>2015-05-03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51663" y="6453188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5AB45-8D55-46A0-9D11-B39737CB94B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2347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A3BBC-D27E-486E-BC5F-C266ED905FB5}" type="datetime1">
              <a:rPr lang="ko-KR" altLang="en-US"/>
              <a:pPr>
                <a:defRPr/>
              </a:pPr>
              <a:t>2015-05-03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86128-1FB3-40A8-925E-B4BED3A0E97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866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11B3A-27BC-4122-955A-66ADB7BF5C8A}" type="datetime1">
              <a:rPr lang="ko-KR" altLang="en-US"/>
              <a:pPr>
                <a:defRPr/>
              </a:pPr>
              <a:t>2015-05-03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6B465-FB06-4398-8293-8290560DA2B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1427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3F315-5E9D-4CEA-8965-C936D7C5D38C}" type="datetime1">
              <a:rPr lang="ko-KR" altLang="en-US"/>
              <a:pPr>
                <a:defRPr/>
              </a:pPr>
              <a:t>2015-05-03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F206E-6E4A-4CFA-AAE0-89468EC33EC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2359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F600C-694B-4122-9FC0-5ECC0114157A}" type="datetime1">
              <a:rPr lang="ko-KR" altLang="en-US"/>
              <a:pPr>
                <a:defRPr/>
              </a:pPr>
              <a:t>2015-05-03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97F92-704E-4EF0-A308-00273680392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5309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6BD00-69DF-4F0C-8946-32A3E335025B}" type="datetime1">
              <a:rPr lang="ko-KR" altLang="en-US"/>
              <a:pPr>
                <a:defRPr/>
              </a:pPr>
              <a:t>2015-05-03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113DF-C2CD-4347-ACE7-85E928F1ACC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636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6EB4B-75DF-4E5F-B37F-5E0330F4C21D}" type="datetime1">
              <a:rPr lang="ko-KR" altLang="en-US"/>
              <a:pPr>
                <a:defRPr/>
              </a:pPr>
              <a:t>2015-05-03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05667-5187-4067-8A4D-1B449986E1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2097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4839D-015D-4623-AAD8-3C4386A1276E}" type="datetime1">
              <a:rPr lang="ko-KR" altLang="en-US"/>
              <a:pPr>
                <a:defRPr/>
              </a:pPr>
              <a:t>2015-05-03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A064E-BF53-4742-935A-ED159A7DAE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02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ABDF69-3DD4-4CF8-8EF5-BDE38A9DE1C9}" type="datetime1">
              <a:rPr lang="ko-KR" altLang="en-US"/>
              <a:pPr>
                <a:defRPr/>
              </a:pPr>
              <a:t>2015-05-03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4504A92-73E3-4E68-9982-9BB6D2C215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171450" indent="-171450" algn="l" defTabSz="685800" rtl="0" fontAlgn="base" latinLnBrk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 latinLnBrk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 latinLnBrk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 latinLnBrk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 latinLnBrk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D5AB45-8D55-46A0-9D11-B39737CB94B8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560388" y="1389063"/>
            <a:ext cx="7772400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685800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685800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defTabSz="685800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defTabSz="685800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defTabSz="685800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l" defTabSz="685800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l" defTabSz="685800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l" defTabSz="685800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l" defTabSz="685800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ko-KR" sz="3200" dirty="0" smtClean="0"/>
              <a:t>-Predicting financial distress-  </a:t>
            </a: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143000" y="4527266"/>
            <a:ext cx="6858000" cy="1601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fontAlgn="base" latinLnBrk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fontAlgn="base" latinLnBrk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fontAlgn="base" latinLnBrk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fontAlgn="base" latinLnBrk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fontAlgn="base" latinLnBrk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n-US" altLang="ko-KR" sz="1600" dirty="0" smtClean="0"/>
              <a:t>Team 10</a:t>
            </a:r>
          </a:p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n-US" altLang="ko-KR" sz="1600" dirty="0" smtClean="0"/>
              <a:t>Team Member1 (</a:t>
            </a:r>
            <a:r>
              <a:rPr lang="ko-KR" altLang="en-US" sz="1600" dirty="0" smtClean="0"/>
              <a:t>윤희경</a:t>
            </a:r>
            <a:r>
              <a:rPr lang="en-US" altLang="ko-KR" sz="1600" dirty="0" smtClean="0"/>
              <a:t>, 2011120355)</a:t>
            </a:r>
          </a:p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n-US" altLang="ko-KR" sz="1600" dirty="0" smtClean="0"/>
              <a:t>Team Member2 (</a:t>
            </a:r>
            <a:r>
              <a:rPr lang="ko-KR" altLang="en-US" sz="1600" dirty="0" smtClean="0"/>
              <a:t>김병건</a:t>
            </a:r>
            <a:r>
              <a:rPr lang="en-US" altLang="ko-KR" sz="1600" dirty="0" smtClean="0"/>
              <a:t>, 2011210030)</a:t>
            </a:r>
          </a:p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n-US" altLang="ko-KR" sz="1600" dirty="0" smtClean="0"/>
              <a:t>Team Member3 (</a:t>
            </a:r>
            <a:r>
              <a:rPr lang="ko-KR" altLang="en-US" sz="1600" dirty="0" smtClean="0"/>
              <a:t>조유현</a:t>
            </a:r>
            <a:r>
              <a:rPr lang="en-US" altLang="ko-KR" sz="1600" dirty="0" smtClean="0"/>
              <a:t>, 2011210049)</a:t>
            </a:r>
          </a:p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endParaRPr lang="en-US" altLang="ko-KR" sz="1400" dirty="0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425669" y="2878208"/>
            <a:ext cx="8292662" cy="1175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fontAlgn="base" latinLnBrk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fontAlgn="base" latinLnBrk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fontAlgn="base" latinLnBrk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fontAlgn="base" latinLnBrk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fontAlgn="base" latinLnBrk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xmlns="" val="319747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Team’s progress 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NumberOfDependents</a:t>
            </a:r>
            <a:r>
              <a:rPr lang="en-US" altLang="ko-KR" dirty="0" smtClean="0"/>
              <a:t> (100% data)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D5AB45-8D55-46A0-9D11-B39737CB94B8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6" name="그림 5" descr="부양가족 100퍼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5916" y="1893285"/>
            <a:ext cx="6030167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1780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Team’s progress 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NumberOfDependents</a:t>
            </a:r>
            <a:r>
              <a:rPr lang="en-US" altLang="ko-KR" dirty="0" smtClean="0"/>
              <a:t> (80% data)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D5AB45-8D55-46A0-9D11-B39737CB94B8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pic>
        <p:nvPicPr>
          <p:cNvPr id="7" name="그림 6" descr="부양가족 80퍼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8169" y="1788443"/>
            <a:ext cx="6370831" cy="439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178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D5AB45-8D55-46A0-9D11-B39737CB94B8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71231" y="1358550"/>
            <a:ext cx="8721969" cy="5104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fontAlgn="base" latinLnBrk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fontAlgn="base" latinLnBrk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fontAlgn="base" latinLnBrk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fontAlgn="base" latinLnBrk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fontAlgn="base" latinLnBrk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ko-KR" b="1" i="1" u="sng" dirty="0" smtClean="0"/>
          </a:p>
          <a:p>
            <a:pPr eaLnBrk="1" hangingPunct="1"/>
            <a:r>
              <a:rPr lang="en-US" altLang="ko-KR" b="1" i="1" u="sng" dirty="0" smtClean="0"/>
              <a:t>We had to change the subject </a:t>
            </a:r>
            <a:r>
              <a:rPr lang="en-US" altLang="ko-KR" dirty="0" smtClean="0"/>
              <a:t>because we could not collect data because of security problems.</a:t>
            </a:r>
          </a:p>
          <a:p>
            <a:pPr eaLnBrk="1" hangingPunct="1"/>
            <a:endParaRPr lang="en-US" altLang="ko-KR" b="1" dirty="0" smtClean="0"/>
          </a:p>
          <a:p>
            <a:pPr eaLnBrk="1" hangingPunct="1"/>
            <a:r>
              <a:rPr lang="en-US" altLang="ko-KR" dirty="0" smtClean="0"/>
              <a:t>Our project Goal is Improving on the state of the art in credit scoring by predicting the probability that somebody will experience financial distress in the next two years.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It will use 11 kinds of historical credit information.</a:t>
            </a:r>
          </a:p>
          <a:p>
            <a:pPr eaLnBrk="1" hangingPunct="1">
              <a:buNone/>
            </a:pP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2793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Schedule </a:t>
            </a:r>
            <a:r>
              <a:rPr lang="en-US" altLang="ko-KR" smtClean="0"/>
              <a:t>(Changed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0371958"/>
              </p:ext>
            </p:extLst>
          </p:nvPr>
        </p:nvGraphicFramePr>
        <p:xfrm>
          <a:off x="219075" y="1206500"/>
          <a:ext cx="8721726" cy="49936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907242"/>
                <a:gridCol w="2907242"/>
                <a:gridCol w="290724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Month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 do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April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 raw data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Mid-term exam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-    * Subject change</a:t>
                      </a:r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baseline="0" dirty="0" smtClean="0"/>
                        <a:t>Process the raw data into </a:t>
                      </a:r>
                      <a:r>
                        <a:rPr lang="en-US" altLang="ko-KR" baseline="0" dirty="0" err="1" smtClean="0"/>
                        <a:t>DataFrame</a:t>
                      </a:r>
                      <a:endParaRPr lang="en-US" altLang="ko-KR" baseline="0" dirty="0" smtClean="0"/>
                    </a:p>
                    <a:p>
                      <a:pPr marL="285750" marR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baseline="0" dirty="0" smtClean="0"/>
                    </a:p>
                    <a:p>
                      <a:pPr marL="285750" marR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    Inferential</a:t>
                      </a:r>
                      <a:r>
                        <a:rPr lang="en-US" altLang="ko-KR" baseline="0" dirty="0" smtClean="0"/>
                        <a:t> Statistics Analysis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None/>
                      </a:pPr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plan implementation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Implementations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Report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June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Presentations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</a:t>
                      </a:r>
                      <a:r>
                        <a:rPr lang="en-US" altLang="ko-KR" baseline="0" dirty="0" smtClean="0"/>
                        <a:t>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Presentations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Final exam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D5AB45-8D55-46A0-9D11-B39737CB94B8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9625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Team’s progress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b="1" dirty="0" smtClean="0"/>
              <a:t>To training, we analyzed all patterns of data.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sz="2800" b="1" dirty="0" smtClean="0"/>
              <a:t>How did you find these patterns from the data?</a:t>
            </a:r>
          </a:p>
          <a:p>
            <a:r>
              <a:rPr lang="en-US" altLang="ko-KR" dirty="0" smtClean="0"/>
              <a:t>1 . We drew a graph using all the data(100% data each).</a:t>
            </a:r>
            <a:endParaRPr lang="en-US" altLang="ko-KR" b="1" dirty="0" smtClean="0"/>
          </a:p>
          <a:p>
            <a:r>
              <a:rPr lang="en-US" altLang="ko-KR" dirty="0" smtClean="0"/>
              <a:t>2 . To obtain a more meaningful patterns Remove the outer side of the data and then draw a graph using the portions of the data.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I'll show you examples later page. </a:t>
            </a:r>
            <a:br>
              <a:rPr lang="en-US" altLang="ko-KR" dirty="0" smtClean="0"/>
            </a:b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D5AB45-8D55-46A0-9D11-B39737CB94B8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9331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Team’s progress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As one of the 11 types of data, </a:t>
            </a:r>
          </a:p>
          <a:p>
            <a:r>
              <a:rPr lang="en-US" altLang="ko-KR" sz="1800" dirty="0" smtClean="0"/>
              <a:t>Let's look at “</a:t>
            </a:r>
            <a:r>
              <a:rPr lang="en-US" altLang="ko-KR" sz="1800" dirty="0" err="1" smtClean="0"/>
              <a:t>NumberRealEstateLoansOrLines</a:t>
            </a:r>
            <a:r>
              <a:rPr lang="en-US" altLang="ko-KR" sz="1800" dirty="0" smtClean="0"/>
              <a:t>”</a:t>
            </a:r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NumberRealEstateLoansOrLines</a:t>
            </a:r>
            <a:r>
              <a:rPr lang="en-US" altLang="ko-KR" sz="1800" dirty="0" smtClean="0"/>
              <a:t> Using 100% data” has a large number of small amounts of data. 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D5AB45-8D55-46A0-9D11-B39737CB94B8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6" name="그림 5" descr="부동100수정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852" y="2093402"/>
            <a:ext cx="4802680" cy="308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574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Team’s progress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sz="1800" dirty="0" smtClean="0"/>
              <a:t>Remove the outer side of the data and then draw a graph using the portions of the data.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NumberRealEstateLoansOrLines</a:t>
            </a:r>
            <a:r>
              <a:rPr lang="en-US" altLang="ko-KR" sz="1800" dirty="0" smtClean="0"/>
              <a:t> Using 90% data” represents a more meaningful graphs.</a:t>
            </a:r>
          </a:p>
          <a:p>
            <a:r>
              <a:rPr lang="en-US" altLang="ko-KR" sz="1800" dirty="0" smtClean="0"/>
              <a:t>We can infer that 90% of people have no more than two </a:t>
            </a:r>
            <a:r>
              <a:rPr lang="en-US" altLang="ko-KR" sz="1800" dirty="0" err="1" smtClean="0"/>
              <a:t>RealEstateLoansOrLines</a:t>
            </a:r>
            <a:r>
              <a:rPr lang="en-US" altLang="ko-KR" sz="1800" dirty="0" smtClean="0"/>
              <a:t>. 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D5AB45-8D55-46A0-9D11-B39737CB94B8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5" name="그림 4" descr="부동90수정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6094" y="2295324"/>
            <a:ext cx="4410691" cy="28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249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Team’s progress 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NumberOfOpenCreditLinesAndLoans</a:t>
            </a:r>
            <a:r>
              <a:rPr lang="en-US" altLang="ko-KR" dirty="0" smtClean="0"/>
              <a:t> (100% data)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D5AB45-8D55-46A0-9D11-B39737CB94B8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5" name="그림 4" descr="열린신용기관100퍼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1559" y="1867568"/>
            <a:ext cx="6909881" cy="440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178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Team’s progress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NumberOfOpenCreditLinesAndLoans</a:t>
            </a:r>
            <a:r>
              <a:rPr lang="en-US" altLang="ko-KR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95</a:t>
            </a:r>
            <a:r>
              <a:rPr lang="en-US" altLang="ko-KR" dirty="0" smtClean="0"/>
              <a:t>% </a:t>
            </a:r>
            <a:r>
              <a:rPr lang="en-US" altLang="ko-KR" dirty="0" smtClean="0"/>
              <a:t>data)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D5AB45-8D55-46A0-9D11-B39737CB94B8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7" name="그림 6" descr="오픈크레딧9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7385" y="1850427"/>
            <a:ext cx="5808735" cy="417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1780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Team’s progress 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NumberOfOpenCreditLinesAndLoans</a:t>
            </a:r>
            <a:r>
              <a:rPr lang="en-US" altLang="ko-KR" dirty="0" smtClean="0"/>
              <a:t> (80% data)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D5AB45-8D55-46A0-9D11-B39737CB94B8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6" name="그림 5" descr="열린신용기관80퍼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025" y="1836116"/>
            <a:ext cx="7268590" cy="434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178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29580</TotalTime>
  <Words>380</Words>
  <Application>Microsoft Office PowerPoint</Application>
  <PresentationFormat>화면 슬라이드 쇼(4:3)</PresentationFormat>
  <Paragraphs>101</Paragraphs>
  <Slides>11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Project Goal</vt:lpstr>
      <vt:lpstr>Time Schedule (Changed)</vt:lpstr>
      <vt:lpstr>Team’s progress (1)</vt:lpstr>
      <vt:lpstr>Team’s progress (2)</vt:lpstr>
      <vt:lpstr>Team’s progress (3)</vt:lpstr>
      <vt:lpstr>Team’s progress (4)</vt:lpstr>
      <vt:lpstr>Team’s progress (5)</vt:lpstr>
      <vt:lpstr>Team’s progress (6)</vt:lpstr>
      <vt:lpstr>Team’s progress (7)</vt:lpstr>
      <vt:lpstr>Team’s progress (8)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</dc:creator>
  <cp:lastModifiedBy>BG</cp:lastModifiedBy>
  <cp:revision>731</cp:revision>
  <cp:lastPrinted>2015-03-26T03:29:57Z</cp:lastPrinted>
  <dcterms:created xsi:type="dcterms:W3CDTF">2013-11-10T13:44:38Z</dcterms:created>
  <dcterms:modified xsi:type="dcterms:W3CDTF">2015-05-03T14:41:15Z</dcterms:modified>
</cp:coreProperties>
</file>