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39" r:id="rId3"/>
    <p:sldId id="314" r:id="rId4"/>
    <p:sldId id="341" r:id="rId5"/>
    <p:sldId id="340" r:id="rId6"/>
    <p:sldId id="342" r:id="rId7"/>
    <p:sldId id="331" r:id="rId8"/>
  </p:sldIdLst>
  <p:sldSz cx="9144000" cy="6858000" type="screen4x3"/>
  <p:notesSz cx="9923463" cy="67881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8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7C8C2-76F1-4332-925C-8FE44040ADCD}" type="datetimeFigureOut">
              <a:rPr lang="ko-KR" altLang="en-US" smtClean="0"/>
              <a:t>2015-05-12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CEA0E-B6C9-4576-A16D-BCDC10EAA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571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0167" cy="339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0999" y="0"/>
            <a:ext cx="4300167" cy="339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A28F7-E44A-413A-A12D-58BD0C766228}" type="datetimeFigureOut">
              <a:rPr lang="ko-KR" altLang="en-US" smtClean="0"/>
              <a:pPr/>
              <a:t>2015-05-12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5488" y="509588"/>
            <a:ext cx="3392487" cy="25447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347" y="3224371"/>
            <a:ext cx="7938770" cy="3054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47564"/>
            <a:ext cx="4300167" cy="3394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0999" y="6447564"/>
            <a:ext cx="4300167" cy="3394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C6A4A-1E61-4C8E-83A6-1D210FE7A9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710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altLang="ko-KR" smtClean="0"/>
          </a:p>
        </p:txBody>
      </p:sp>
      <p:sp>
        <p:nvSpPr>
          <p:cNvPr id="174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7600" y="577850"/>
            <a:ext cx="2570163" cy="1927225"/>
          </a:xfrm>
          <a:ln cap="flat"/>
        </p:spPr>
      </p:sp>
    </p:spTree>
    <p:extLst>
      <p:ext uri="{BB962C8B-B14F-4D97-AF65-F5344CB8AC3E}">
        <p14:creationId xmlns:p14="http://schemas.microsoft.com/office/powerpoint/2010/main" val="1812230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2015-05-12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scikit-learn.org/stable/modules/svm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4"/>
          <p:cNvSpPr>
            <a:spLocks noChangeShapeType="1"/>
          </p:cNvSpPr>
          <p:nvPr/>
        </p:nvSpPr>
        <p:spPr bwMode="auto">
          <a:xfrm>
            <a:off x="0" y="4038600"/>
            <a:ext cx="91440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69682" y="1981200"/>
            <a:ext cx="7804638" cy="2057400"/>
          </a:xfrm>
        </p:spPr>
        <p:txBody>
          <a:bodyPr>
            <a:normAutofit lnSpcReduction="10000"/>
          </a:bodyPr>
          <a:lstStyle/>
          <a:p>
            <a:pPr algn="ctr" eaLnBrk="1" hangingPunct="1">
              <a:buFontTx/>
              <a:buNone/>
            </a:pPr>
            <a:r>
              <a:rPr lang="en-US" altLang="ko-KR" sz="4000" dirty="0" smtClean="0">
                <a:ea typeface="굴림" pitchFamily="50" charset="-127"/>
              </a:rPr>
              <a:t>COSE471</a:t>
            </a:r>
            <a:r>
              <a:rPr lang="en-GB" altLang="ko-KR" sz="4000" dirty="0" smtClean="0">
                <a:ea typeface="굴림" pitchFamily="50" charset="-127"/>
              </a:rPr>
              <a:t>: Data Science</a:t>
            </a:r>
          </a:p>
          <a:p>
            <a:pPr algn="ctr" eaLnBrk="1" hangingPunct="1">
              <a:buFontTx/>
              <a:buNone/>
            </a:pPr>
            <a:r>
              <a:rPr lang="en-GB" altLang="ko-KR" sz="4000" dirty="0" smtClean="0">
                <a:ea typeface="굴림" pitchFamily="50" charset="-127"/>
              </a:rPr>
              <a:t>Spring 2015</a:t>
            </a:r>
          </a:p>
          <a:p>
            <a:pPr algn="ctr" eaLnBrk="1" hangingPunct="1">
              <a:buFontTx/>
              <a:buNone/>
            </a:pPr>
            <a:r>
              <a:rPr lang="en-GB" altLang="ko-KR" sz="4000" b="1" u="sng" dirty="0" smtClean="0">
                <a:ea typeface="굴림" pitchFamily="50" charset="-127"/>
              </a:rPr>
              <a:t>HW3</a:t>
            </a:r>
            <a:endParaRPr lang="en-GB" altLang="ko-KR" sz="4000" b="1" u="sng" dirty="0" smtClean="0">
              <a:ea typeface="굴림" pitchFamily="50" charset="-127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899592" y="5229200"/>
            <a:ext cx="7632848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ea typeface="굴림" pitchFamily="50" charset="-127"/>
              </a:rPr>
              <a:t>Adapted from Data Science(CS109)</a:t>
            </a:r>
          </a:p>
          <a:p>
            <a:pPr algn="ctr"/>
            <a:r>
              <a:rPr lang="en-US" altLang="ko-KR" sz="2000" dirty="0" smtClean="0">
                <a:ea typeface="굴림" pitchFamily="50" charset="-127"/>
              </a:rPr>
              <a:t>by </a:t>
            </a:r>
            <a:r>
              <a:rPr lang="en-US" altLang="ko-KR" sz="2000" dirty="0" err="1" smtClean="0">
                <a:ea typeface="굴림" pitchFamily="50" charset="-127"/>
              </a:rPr>
              <a:t>Pfister</a:t>
            </a:r>
            <a:r>
              <a:rPr lang="en-US" altLang="ko-KR" sz="2000" dirty="0" smtClean="0">
                <a:ea typeface="굴림" pitchFamily="50" charset="-127"/>
              </a:rPr>
              <a:t> and Blitzstein (Harvard U.)</a:t>
            </a:r>
            <a:endParaRPr lang="en-US" altLang="ko-KR" sz="2000" dirty="0">
              <a:ea typeface="굴림" pitchFamily="50" charset="-127"/>
            </a:endParaRPr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endParaRPr lang="en-US" altLang="ko-KR" sz="1800" dirty="0"/>
          </a:p>
          <a:p>
            <a:pPr marL="0" indent="0">
              <a:buNone/>
            </a:pPr>
            <a:r>
              <a:rPr lang="en-US" altLang="ko-KR" sz="4000" dirty="0" smtClean="0">
                <a:solidFill>
                  <a:srgbClr val="FF0000"/>
                </a:solidFill>
              </a:rPr>
              <a:t>For Mac users, </a:t>
            </a:r>
          </a:p>
          <a:p>
            <a:pPr marL="0" indent="0">
              <a:buNone/>
            </a:pPr>
            <a:endParaRPr lang="en-US" altLang="ko-KR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4000" dirty="0" smtClean="0">
                <a:solidFill>
                  <a:srgbClr val="FF0000"/>
                </a:solidFill>
              </a:rPr>
              <a:t>Please make sure that your file </a:t>
            </a:r>
          </a:p>
          <a:p>
            <a:pPr marL="0" indent="0">
              <a:buNone/>
            </a:pPr>
            <a:endParaRPr lang="en-US" altLang="ko-KR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4000" dirty="0" smtClean="0">
                <a:solidFill>
                  <a:srgbClr val="FF0000"/>
                </a:solidFill>
              </a:rPr>
              <a:t>runs on Windows!</a:t>
            </a:r>
            <a:endParaRPr lang="en-US" altLang="ko-KR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21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b="1" dirty="0">
                <a:solidFill>
                  <a:srgbClr val="FF0000"/>
                </a:solidFill>
              </a:rPr>
              <a:t>We will go through the following steps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endParaRPr lang="en-US" altLang="ko-KR" sz="1800" b="1" dirty="0"/>
          </a:p>
          <a:p>
            <a:r>
              <a:rPr lang="en-US" altLang="ko-KR" sz="1800" dirty="0"/>
              <a:t>Read the files from folder</a:t>
            </a:r>
          </a:p>
          <a:p>
            <a:r>
              <a:rPr lang="en-US" altLang="ko-KR" sz="1800" dirty="0"/>
              <a:t>Convert from the image(32X32) format to the list(1X1024) format</a:t>
            </a:r>
          </a:p>
          <a:p>
            <a:r>
              <a:rPr lang="en-US" altLang="ko-KR" sz="1800" dirty="0"/>
              <a:t>Train your Training files with SVM library</a:t>
            </a:r>
          </a:p>
          <a:p>
            <a:r>
              <a:rPr lang="en-US" altLang="ko-KR" sz="1800" dirty="0"/>
              <a:t>Predict Test files with your trained SVM model</a:t>
            </a:r>
          </a:p>
          <a:p>
            <a:r>
              <a:rPr lang="en-US" altLang="ko-KR" sz="1800" dirty="0"/>
              <a:t>Measure your accuracy for your Test</a:t>
            </a:r>
          </a:p>
          <a:p>
            <a:r>
              <a:rPr lang="en-US" altLang="ko-KR" sz="1800" dirty="0"/>
              <a:t>Compare with other </a:t>
            </a:r>
            <a:r>
              <a:rPr lang="en-US" altLang="ko-KR" sz="1800" dirty="0" err="1"/>
              <a:t>Classificaiton</a:t>
            </a:r>
            <a:r>
              <a:rPr lang="en-US" altLang="ko-KR" sz="1800" dirty="0"/>
              <a:t> Models ( 1 or 2 model</a:t>
            </a:r>
            <a:r>
              <a:rPr lang="en-US" altLang="ko-KR" sz="1800" dirty="0" smtClean="0"/>
              <a:t>)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b="1" dirty="0" smtClean="0">
                <a:solidFill>
                  <a:srgbClr val="FF0000"/>
                </a:solidFill>
              </a:rPr>
              <a:t>0</a:t>
            </a:r>
            <a:r>
              <a:rPr lang="en-US" altLang="ko-KR" sz="1800" b="1" dirty="0">
                <a:solidFill>
                  <a:srgbClr val="FF0000"/>
                </a:solidFill>
              </a:rPr>
              <a:t>. Prepare your Data</a:t>
            </a:r>
          </a:p>
          <a:p>
            <a:r>
              <a:rPr lang="en-US" altLang="ko-KR" sz="1800" dirty="0"/>
              <a:t>Make sure your </a:t>
            </a:r>
            <a:r>
              <a:rPr lang="en-US" altLang="ko-KR" sz="1800" dirty="0" err="1"/>
              <a:t>traning</a:t>
            </a:r>
            <a:r>
              <a:rPr lang="en-US" altLang="ko-KR" sz="1800" dirty="0"/>
              <a:t> examples and testing examples in your "</a:t>
            </a:r>
            <a:r>
              <a:rPr lang="en-US" altLang="ko-KR" sz="1800" dirty="0" err="1"/>
              <a:t>IPython</a:t>
            </a:r>
            <a:r>
              <a:rPr lang="en-US" altLang="ko-KR" sz="1800" dirty="0"/>
              <a:t> Notebook" </a:t>
            </a:r>
            <a:r>
              <a:rPr lang="en-US" altLang="ko-KR" sz="1800" dirty="0" smtClean="0"/>
              <a:t>directory (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train, test</a:t>
            </a:r>
            <a:r>
              <a:rPr lang="en-US" altLang="ko-KR" sz="1800" dirty="0" smtClean="0"/>
              <a:t>)</a:t>
            </a:r>
          </a:p>
          <a:p>
            <a:endParaRPr lang="en-US" altLang="ko-KR" sz="18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58751" y="397038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06885408" descr="EMB00001a041df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437112"/>
            <a:ext cx="1139825" cy="225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75110" y="37354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407925376" descr="EMB00001a041e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446637"/>
            <a:ext cx="1136650" cy="224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860306" y="396086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407583704" descr="EMB00001a041e0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606" y="4427587"/>
            <a:ext cx="1101725" cy="220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13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596612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FF0000"/>
                </a:solidFill>
              </a:rPr>
              <a:t>1. Preprocess your Data</a:t>
            </a:r>
          </a:p>
          <a:p>
            <a:r>
              <a:rPr lang="en-US" altLang="ko-KR" sz="2400" dirty="0"/>
              <a:t>Read the files from folder</a:t>
            </a:r>
          </a:p>
          <a:p>
            <a:r>
              <a:rPr lang="en-US" altLang="ko-KR" sz="2400" dirty="0"/>
              <a:t>For Training Data / Convert from the image(32X32) format to the list(1X1024) format</a:t>
            </a:r>
          </a:p>
          <a:p>
            <a:r>
              <a:rPr lang="en-US" altLang="ko-KR" sz="2400" dirty="0"/>
              <a:t>For Training Label(Answer for Data) / Name of the file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02" y="2852936"/>
            <a:ext cx="8529483" cy="351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18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FF0000"/>
                </a:solidFill>
              </a:rPr>
              <a:t>2. Train your Training files with SVM library</a:t>
            </a:r>
          </a:p>
          <a:p>
            <a:r>
              <a:rPr lang="en-US" altLang="ko-KR" sz="2400" dirty="0"/>
              <a:t>Refer to this link</a:t>
            </a:r>
          </a:p>
          <a:p>
            <a:r>
              <a:rPr lang="en-US" altLang="ko-KR" sz="2400" u="sng" dirty="0">
                <a:hlinkClick r:id="rId2"/>
              </a:rPr>
              <a:t>http://scikit-learn.org/stable/modules/svm.html</a:t>
            </a:r>
            <a:endParaRPr lang="en-US" altLang="ko-KR" sz="2400" dirty="0"/>
          </a:p>
          <a:p>
            <a:r>
              <a:rPr lang="en-US" altLang="ko-KR" sz="2400" dirty="0"/>
              <a:t>Try to set your parameter for SVM model</a:t>
            </a:r>
          </a:p>
          <a:p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068960"/>
            <a:ext cx="4372079" cy="37367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6872"/>
            <a:ext cx="9144000" cy="51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FF0000"/>
                </a:solidFill>
              </a:rPr>
              <a:t>3. Predict Test files with your trained SVM model</a:t>
            </a:r>
          </a:p>
          <a:p>
            <a:r>
              <a:rPr lang="en-US" altLang="ko-KR" sz="2400" dirty="0"/>
              <a:t>Read the files from folder</a:t>
            </a:r>
          </a:p>
          <a:p>
            <a:r>
              <a:rPr lang="en-US" altLang="ko-KR" sz="2400" dirty="0"/>
              <a:t>For Test Data / Convert from the image(32X32) format to the list(1X1024) format</a:t>
            </a:r>
          </a:p>
          <a:p>
            <a:r>
              <a:rPr lang="en-US" altLang="ko-KR" sz="2400" dirty="0"/>
              <a:t>For Test Label(Answer for Data) / Name of the file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FF0000"/>
                </a:solidFill>
              </a:rPr>
              <a:t>4. Measure your accuracy for your Test Data</a:t>
            </a:r>
          </a:p>
          <a:p>
            <a:r>
              <a:rPr lang="en-US" altLang="ko-KR" sz="2400" dirty="0"/>
              <a:t>Accuracy = (</a:t>
            </a:r>
            <a:r>
              <a:rPr lang="en-US" altLang="ko-KR" sz="2400" dirty="0" smtClean="0"/>
              <a:t>number </a:t>
            </a:r>
            <a:r>
              <a:rPr lang="en-US" altLang="ko-KR" sz="2400" dirty="0"/>
              <a:t>of correct answers) / (all number of documents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/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FF0000"/>
                </a:solidFill>
              </a:rPr>
              <a:t>5. Compare with other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Classification </a:t>
            </a:r>
            <a:r>
              <a:rPr lang="en-US" altLang="ko-KR" sz="2400" b="1" dirty="0">
                <a:solidFill>
                  <a:srgbClr val="FF0000"/>
                </a:solidFill>
              </a:rPr>
              <a:t>Models ( 1 or 2 model)</a:t>
            </a:r>
          </a:p>
          <a:p>
            <a:r>
              <a:rPr lang="en-US" altLang="ko-KR" sz="2400" dirty="0"/>
              <a:t>Compare your results and Show your analysis for each results</a:t>
            </a:r>
          </a:p>
          <a:p>
            <a:r>
              <a:rPr lang="en-US" altLang="ko-KR" sz="2400" dirty="0"/>
              <a:t>You can also </a:t>
            </a:r>
            <a:r>
              <a:rPr lang="en-US" altLang="ko-KR" sz="2400" dirty="0" smtClean="0"/>
              <a:t>analyze </a:t>
            </a:r>
            <a:r>
              <a:rPr lang="en-US" altLang="ko-KR" sz="2400" dirty="0"/>
              <a:t>about different types of parameter for SVM</a:t>
            </a:r>
          </a:p>
          <a:p>
            <a:r>
              <a:rPr lang="en-US" altLang="ko-KR" sz="2400" dirty="0"/>
              <a:t>You are welcome to use all kinds of libraries</a:t>
            </a:r>
          </a:p>
          <a:p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22525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Please turn in your zip file(.</a:t>
            </a:r>
            <a:r>
              <a:rPr lang="en-US" altLang="ko-KR" dirty="0" err="1" smtClean="0"/>
              <a:t>ipynb</a:t>
            </a:r>
            <a:r>
              <a:rPr lang="en-US" altLang="ko-KR" dirty="0" smtClean="0"/>
              <a:t> code inside) on the Blackboard.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 the format of </a:t>
            </a:r>
            <a:r>
              <a:rPr lang="en-US" altLang="ko-KR" dirty="0" smtClean="0"/>
              <a:t>HW3_20</a:t>
            </a:r>
            <a:r>
              <a:rPr lang="en-US" altLang="ko-KR" dirty="0" smtClean="0"/>
              <a:t>#######_@@@.zip</a:t>
            </a:r>
          </a:p>
          <a:p>
            <a:pPr marL="0" indent="0" algn="r">
              <a:buNone/>
            </a:pPr>
            <a:r>
              <a:rPr lang="en-US" altLang="ko-KR" sz="2000" dirty="0"/>
              <a:t>e</a:t>
            </a:r>
            <a:r>
              <a:rPr lang="en-US" altLang="ko-KR" sz="2000" dirty="0" smtClean="0"/>
              <a:t>.g. HW0_2012210023_</a:t>
            </a:r>
            <a:r>
              <a:rPr lang="ko-KR" altLang="en-US" sz="2000" dirty="0" smtClean="0"/>
              <a:t>홍길동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smtClean="0"/>
              <a:t>HW3_20</a:t>
            </a:r>
            <a:r>
              <a:rPr lang="en-US" altLang="ko-KR" dirty="0" smtClean="0"/>
              <a:t>#######.</a:t>
            </a:r>
            <a:r>
              <a:rPr lang="en-US" altLang="ko-KR" dirty="0" err="1" smtClean="0"/>
              <a:t>ipynb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Due : </a:t>
            </a:r>
            <a:r>
              <a:rPr lang="en-US" altLang="ko-KR" dirty="0" smtClean="0"/>
              <a:t>05/24(SUN</a:t>
            </a:r>
            <a:r>
              <a:rPr lang="en-US" altLang="ko-KR" dirty="0" smtClean="0"/>
              <a:t>) </a:t>
            </a:r>
            <a:r>
              <a:rPr lang="en-US" altLang="ko-KR" dirty="0" smtClean="0"/>
              <a:t>11:59:00 </a:t>
            </a:r>
            <a:r>
              <a:rPr lang="en-US" altLang="ko-KR" dirty="0" smtClean="0"/>
              <a:t>PM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9378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2998</TotalTime>
  <Words>321</Words>
  <Application>Microsoft Office PowerPoint</Application>
  <PresentationFormat>화면 슬라이드 쇼(4:3)</PresentationFormat>
  <Paragraphs>51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Submission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Jang</cp:lastModifiedBy>
  <cp:revision>102</cp:revision>
  <cp:lastPrinted>2015-03-04T04:09:11Z</cp:lastPrinted>
  <dcterms:created xsi:type="dcterms:W3CDTF">2006-10-05T04:04:58Z</dcterms:created>
  <dcterms:modified xsi:type="dcterms:W3CDTF">2015-05-12T03:53:12Z</dcterms:modified>
</cp:coreProperties>
</file>