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4" r:id="rId4"/>
    <p:sldId id="258" r:id="rId5"/>
    <p:sldId id="269" r:id="rId6"/>
    <p:sldId id="270" r:id="rId7"/>
    <p:sldId id="259" r:id="rId8"/>
    <p:sldId id="274" r:id="rId9"/>
    <p:sldId id="266" r:id="rId10"/>
    <p:sldId id="261" r:id="rId11"/>
    <p:sldId id="272" r:id="rId12"/>
    <p:sldId id="262" r:id="rId13"/>
    <p:sldId id="267" r:id="rId14"/>
    <p:sldId id="297" r:id="rId15"/>
    <p:sldId id="299" r:id="rId16"/>
    <p:sldId id="300" r:id="rId17"/>
    <p:sldId id="275" r:id="rId18"/>
    <p:sldId id="277" r:id="rId19"/>
    <p:sldId id="283" r:id="rId20"/>
    <p:sldId id="279" r:id="rId21"/>
    <p:sldId id="284" r:id="rId22"/>
    <p:sldId id="280" r:id="rId23"/>
    <p:sldId id="281" r:id="rId24"/>
    <p:sldId id="285" r:id="rId25"/>
    <p:sldId id="301" r:id="rId26"/>
    <p:sldId id="304" r:id="rId27"/>
    <p:sldId id="263" r:id="rId28"/>
    <p:sldId id="296" r:id="rId29"/>
    <p:sldId id="265" r:id="rId30"/>
    <p:sldId id="302" r:id="rId31"/>
    <p:sldId id="291" r:id="rId32"/>
    <p:sldId id="292" r:id="rId33"/>
    <p:sldId id="293" r:id="rId34"/>
    <p:sldId id="294" r:id="rId35"/>
    <p:sldId id="295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60889"/>
  </p:normalViewPr>
  <p:slideViewPr>
    <p:cSldViewPr snapToGrid="0" snapToObjects="1">
      <p:cViewPr varScale="1">
        <p:scale>
          <a:sx n="68" d="100"/>
          <a:sy n="68" d="100"/>
        </p:scale>
        <p:origin x="2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김병건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윤희경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조유현 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 조는 고객의 과거 신용기록을 바탕으로 미래 파산 가능성을 예측하는 은행의 신용 평가 모델을 만들었습니다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사용할 데이터는 십 오만명의 고객에 대한 과거 신용기록 데이터입니다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타겟 밸류는 파산여부이고 나머지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어트리뷰트는 신상 정보 및 과거 신용에 대한 정보입니다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데이터를 가지고 어떤 고객이 잠재적으로 파산 위험이 높은 고객인지 분류해내는 모델을 만들려고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이는 다시 말해서 가장 큰 에프 스코어를 기록하는 신용 평가 모델을 만드는 것인데요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저희가 정확도가 아닌 에프 스코어를 사용 하는 이유는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잠재적 파산 위험이 높은 고객군은 굉장히 소수이기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이런 경우 모든 사람이 파산하지 않을 것이라고 예측하면 정확도는 올라가지만 아무 쓸모 없는</a:t>
            </a:r>
            <a:r>
              <a:rPr lang="ko-KR" altLang="en-US" baseline="0" dirty="0" smtClean="0"/>
              <a:t> 모델이 되기 때문에 </a:t>
            </a:r>
          </a:p>
          <a:p>
            <a:endParaRPr lang="ko-KR" altLang="en-US" baseline="0" dirty="0" smtClean="0"/>
          </a:p>
          <a:p>
            <a:r>
              <a:rPr lang="ko-KR" altLang="en-US" baseline="0" dirty="0" smtClean="0"/>
              <a:t>저희는 정확도보다는 에프 스코어를 기준으로 모델을 평가하려고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</a:p>
          <a:p>
            <a:endParaRPr lang="ko-KR" altLang="en-US" baseline="0" dirty="0" smtClean="0"/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3768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421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75827"/>
            <a:ext cx="5157787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421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5827"/>
            <a:ext cx="5183188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01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1904"/>
            <a:ext cx="10515600" cy="74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8230"/>
            <a:ext cx="10515600" cy="526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2170113"/>
            <a:ext cx="10058400" cy="2387600"/>
          </a:xfrm>
        </p:spPr>
        <p:txBody>
          <a:bodyPr/>
          <a:lstStyle/>
          <a:p>
            <a:pPr algn="r"/>
            <a:r>
              <a:rPr lang="en-US" dirty="0" smtClean="0"/>
              <a:t>Bank Credit Scoring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49788"/>
            <a:ext cx="100584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김병견</a:t>
            </a:r>
          </a:p>
          <a:p>
            <a:pPr algn="r"/>
            <a:r>
              <a:rPr lang="ko-KR" altLang="en-US" dirty="0" smtClean="0"/>
              <a:t>윤희경</a:t>
            </a:r>
          </a:p>
          <a:p>
            <a:pPr algn="r"/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LR2.3 Evaluate Model: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learning 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0.125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 descr="thresho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Polynomial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Polynomial </a:t>
            </a:r>
            <a:r>
              <a:rPr lang="en-US" smtClean="0"/>
              <a:t>degree</a:t>
            </a:r>
            <a:r>
              <a:rPr lang="en-US" smtClean="0"/>
              <a:t> </a:t>
            </a:r>
            <a:r>
              <a:rPr lang="en-US" dirty="0"/>
              <a:t>that maximizes F-score &gt;&gt;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10 features (original) -&gt; 66 features (poly 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ol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C (regularization term)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that maximizes F-score &gt;&gt; 3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Content Placeholder 9" descr="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191544"/>
            <a:ext cx="4940300" cy="3619500"/>
          </a:xfrm>
        </p:spPr>
      </p:pic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3766"/>
              </p:ext>
            </p:extLst>
          </p:nvPr>
        </p:nvGraphicFramePr>
        <p:xfrm>
          <a:off x="838200" y="1004888"/>
          <a:ext cx="10344152" cy="22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0.0786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0.9336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0.4027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0.9108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+ 412.34%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-2.44%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LR2.4 Modify Model: Modified 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positively</a:t>
            </a:r>
            <a:r>
              <a:rPr lang="en-US" dirty="0" smtClean="0"/>
              <a:t> correlated features (out of 66 polynomial features)</a:t>
            </a:r>
          </a:p>
          <a:p>
            <a:endParaRPr lang="en-US" dirty="0"/>
          </a:p>
          <a:p>
            <a:r>
              <a:rPr lang="en-US" dirty="0" smtClean="0"/>
              <a:t>How to interpret the table</a:t>
            </a:r>
          </a:p>
          <a:p>
            <a:pPr lvl="1"/>
            <a:r>
              <a:rPr lang="en-US" dirty="0" smtClean="0"/>
              <a:t>When 1, multiply once.</a:t>
            </a:r>
          </a:p>
          <a:p>
            <a:pPr lvl="1"/>
            <a:r>
              <a:rPr lang="en-US" dirty="0" smtClean="0"/>
              <a:t>When 2, multiply twice.</a:t>
            </a:r>
          </a:p>
          <a:p>
            <a:pPr lvl="1"/>
            <a:r>
              <a:rPr lang="en-US" dirty="0" smtClean="0"/>
              <a:t>For example, </a:t>
            </a:r>
          </a:p>
          <a:p>
            <a:pPr lvl="2"/>
            <a:r>
              <a:rPr lang="en-US" dirty="0" smtClean="0"/>
              <a:t>Feature #5: </a:t>
            </a:r>
            <a:r>
              <a:rPr lang="en-US" dirty="0" err="1" smtClean="0"/>
              <a:t>DebtRatio</a:t>
            </a:r>
            <a:r>
              <a:rPr lang="en-US" dirty="0" smtClean="0"/>
              <a:t>*</a:t>
            </a:r>
            <a:r>
              <a:rPr lang="en-US" dirty="0" err="1" smtClean="0"/>
              <a:t>MonthlyIncome</a:t>
            </a:r>
            <a:endParaRPr lang="en-US" dirty="0" smtClean="0"/>
          </a:p>
          <a:p>
            <a:pPr lvl="2"/>
            <a:r>
              <a:rPr lang="en-US" dirty="0" smtClean="0"/>
              <a:t>Feature #4: NumberOfTimes60-89DaysPastDueNotWorse^2</a:t>
            </a:r>
            <a:endParaRPr lang="en-US" dirty="0"/>
          </a:p>
        </p:txBody>
      </p:sp>
      <p:pic>
        <p:nvPicPr>
          <p:cNvPr id="9" name="Content Placeholder 8" descr="Screen Shot 2015-06-03 at 11.27.06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272069"/>
            <a:ext cx="4256687" cy="5040000"/>
          </a:xfrm>
        </p:spPr>
      </p:pic>
    </p:spTree>
    <p:extLst>
      <p:ext uri="{BB962C8B-B14F-4D97-AF65-F5344CB8AC3E}">
        <p14:creationId xmlns:p14="http://schemas.microsoft.com/office/powerpoint/2010/main" val="711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LR2.4 Modify Model: Modified 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negatively</a:t>
            </a:r>
            <a:r>
              <a:rPr lang="en-US" dirty="0" smtClean="0"/>
              <a:t> correlated features (out of 66 polynomial features)</a:t>
            </a:r>
            <a:endParaRPr lang="en-US" dirty="0"/>
          </a:p>
        </p:txBody>
      </p:sp>
      <p:pic>
        <p:nvPicPr>
          <p:cNvPr id="4" name="Content Placeholder 3" descr="Screen Shot 2015-06-03 at 11.29.47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1" y="1273175"/>
            <a:ext cx="4246379" cy="5040000"/>
          </a:xfrm>
        </p:spPr>
      </p:pic>
    </p:spTree>
    <p:extLst>
      <p:ext uri="{BB962C8B-B14F-4D97-AF65-F5344CB8AC3E}">
        <p14:creationId xmlns:p14="http://schemas.microsoft.com/office/powerpoint/2010/main" val="11243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Two Approaches: </a:t>
            </a:r>
            <a:br>
              <a:rPr lang="en-US" altLang="ko-KR" dirty="0" smtClean="0"/>
            </a:br>
            <a:r>
              <a:rPr lang="en-US" altLang="ko-KR" dirty="0" smtClean="0"/>
              <a:t>Support Vector 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SVM2.2 Build First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.3 Evaluate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.2 Build </a:t>
            </a:r>
            <a:r>
              <a:rPr lang="en-US" dirty="0"/>
              <a:t>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71710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1) Support Vector Machine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sklearn.svm</a:t>
                      </a:r>
                      <a:r>
                        <a:rPr lang="en-US" dirty="0" smtClean="0"/>
                        <a:t> import SVC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SVC()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SVM2.2 </a:t>
            </a:r>
            <a:r>
              <a:rPr lang="en-US" altLang="ko-KR" dirty="0"/>
              <a:t>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98772"/>
              </p:ext>
            </p:extLst>
          </p:nvPr>
        </p:nvGraphicFramePr>
        <p:xfrm>
          <a:off x="838200" y="1004887"/>
          <a:ext cx="10515600" cy="5760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</a:t>
                      </a:r>
                      <a:r>
                        <a:rPr lang="en-US" sz="2000" b="1" i="1" baseline="0" dirty="0" smtClean="0"/>
                        <a:t> 1) </a:t>
                      </a:r>
                      <a:r>
                        <a:rPr lang="en-US" sz="2000" b="1" i="1" dirty="0" smtClean="0"/>
                        <a:t>Support Vector Machine</a:t>
                      </a:r>
                      <a:r>
                        <a:rPr lang="en-US" sz="2000" b="1" i="1" baseline="0" dirty="0" smtClean="0"/>
                        <a:t> Module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With optimized support vector, predict labels</a:t>
                      </a:r>
                      <a:r>
                        <a:rPr lang="en-US" altLang="ko-KR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get precision, recall, </a:t>
                      </a:r>
                      <a:r>
                        <a:rPr lang="en-US" altLang="ko-KR" sz="2000" dirty="0" err="1" smtClean="0"/>
                        <a:t>f_score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with manually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Implement</a:t>
                      </a:r>
                      <a:r>
                        <a:rPr lang="en-US" altLang="ko-KR" sz="2000" baseline="0" dirty="0" smtClean="0"/>
                        <a:t> algorithm</a:t>
                      </a:r>
                      <a:r>
                        <a:rPr lang="en-US" altLang="ko-KR" sz="2000" dirty="0" smtClean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prediction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xtest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= prediction[:, 1]</a:t>
                      </a:r>
                    </a:p>
                    <a:p>
                      <a:r>
                        <a:rPr lang="en-US" dirty="0" smtClean="0"/>
                        <a:t>Label = </a:t>
                      </a:r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&gt; 0.1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= (3 * (</a:t>
                      </a:r>
                      <a:r>
                        <a:rPr lang="en-US" dirty="0" err="1" smtClean="0"/>
                        <a:t>ytest</a:t>
                      </a:r>
                      <a:r>
                        <a:rPr lang="en-US" dirty="0" smtClean="0"/>
                        <a:t>) - label)</a:t>
                      </a:r>
                    </a:p>
                    <a:p>
                      <a:r>
                        <a:rPr lang="en-US" dirty="0" smtClean="0"/>
                        <a:t>TP = sum(a == 2)</a:t>
                      </a:r>
                    </a:p>
                    <a:p>
                      <a:r>
                        <a:rPr lang="en-US" dirty="0" smtClean="0"/>
                        <a:t>FP = sum(a == -1)</a:t>
                      </a:r>
                    </a:p>
                    <a:p>
                      <a:r>
                        <a:rPr lang="en-US" dirty="0" smtClean="0"/>
                        <a:t>FN = sum(a == 0)</a:t>
                      </a:r>
                    </a:p>
                    <a:p>
                      <a:r>
                        <a:rPr lang="en-US" dirty="0" smtClean="0"/>
                        <a:t>TN = sum(a == 3)</a:t>
                      </a:r>
                    </a:p>
                    <a:p>
                      <a:r>
                        <a:rPr lang="en-US" dirty="0" smtClean="0"/>
                        <a:t>Precision = TP / (TP + FP)</a:t>
                      </a:r>
                    </a:p>
                    <a:p>
                      <a:r>
                        <a:rPr lang="en-US" dirty="0" smtClean="0"/>
                        <a:t>Recall = TP / (TP + TN)</a:t>
                      </a:r>
                    </a:p>
                    <a:p>
                      <a:r>
                        <a:rPr lang="en-US" dirty="0" err="1" smtClean="0"/>
                        <a:t>fscore</a:t>
                      </a:r>
                      <a:r>
                        <a:rPr lang="en-US" dirty="0" smtClean="0"/>
                        <a:t> = 2 * (Precision * Recall) / (Precision + Recall)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424619"/>
              </p:ext>
            </p:extLst>
          </p:nvPr>
        </p:nvGraphicFramePr>
        <p:xfrm>
          <a:off x="1336004" y="2008796"/>
          <a:ext cx="1001779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85"/>
                <a:gridCol w="3866755"/>
                <a:gridCol w="38667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Split data into training, cross validation and test sets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Random</a:t>
                      </a:r>
                      <a:r>
                        <a:rPr lang="en-US" sz="1400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Training: cross validation: test = 60:20:20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Python</a:t>
                      </a:r>
                    </a:p>
                    <a:p>
                      <a:r>
                        <a:rPr lang="en-US" altLang="ko-KR" sz="1400" dirty="0" smtClean="0"/>
                        <a:t>Train algorithm</a:t>
                      </a:r>
                      <a:endParaRPr lang="ko-KR" altLang="en-US" sz="1400" dirty="0" smtClean="0"/>
                    </a:p>
                    <a:p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 Python, Octave</a:t>
                      </a:r>
                    </a:p>
                    <a:p>
                      <a:r>
                        <a:rPr lang="en-US" sz="1400" dirty="0" smtClean="0"/>
                        <a:t>Train algorithm</a:t>
                      </a:r>
                    </a:p>
                    <a:p>
                      <a:r>
                        <a:rPr lang="en-US" sz="1400" dirty="0" smtClean="0"/>
                        <a:t>Predict algorithm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Threshold</a:t>
                      </a:r>
                    </a:p>
                    <a:p>
                      <a:r>
                        <a:rPr lang="en-US" sz="1400" dirty="0" smtClean="0"/>
                        <a:t>Polynomial</a:t>
                      </a:r>
                    </a:p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  <a:p>
                      <a:r>
                        <a:rPr lang="en-US" sz="1400" dirty="0" smtClean="0"/>
                        <a:t>Kernel</a:t>
                      </a:r>
                      <a:r>
                        <a:rPr lang="en-US" sz="1400" baseline="0" dirty="0" smtClean="0"/>
                        <a:t> Type</a:t>
                      </a:r>
                    </a:p>
                    <a:p>
                      <a:r>
                        <a:rPr lang="en-US" sz="1400" baseline="0" dirty="0" smtClean="0"/>
                        <a:t>Degree (when kernel = ‘poly’)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SVM2.3 </a:t>
            </a:r>
            <a:r>
              <a:rPr lang="en-US" altLang="ko-KR" dirty="0"/>
              <a:t>Evaluate Model: Learning Curve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(a) </a:t>
            </a:r>
            <a:r>
              <a:rPr lang="en-US" altLang="ko-KR" dirty="0" err="1" smtClean="0"/>
              <a:t>rbf</a:t>
            </a:r>
            <a:r>
              <a:rPr lang="en-US" altLang="ko-KR" dirty="0" smtClean="0"/>
              <a:t>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240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139003"/>
            <a:ext cx="5067300" cy="3724582"/>
          </a:xfrm>
        </p:spPr>
      </p:pic>
    </p:spTree>
    <p:extLst>
      <p:ext uri="{BB962C8B-B14F-4D97-AF65-F5344CB8AC3E}">
        <p14:creationId xmlns:p14="http://schemas.microsoft.com/office/powerpoint/2010/main" val="4071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SVM2.3 Evaluate Model: Learning Curve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(b) linear-kernel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kernel is much expensive to train(need a lot of time) when </a:t>
            </a:r>
            <a:r>
              <a:rPr lang="en-US" dirty="0" err="1" smtClean="0"/>
              <a:t>trainset</a:t>
            </a:r>
            <a:r>
              <a:rPr lang="en-US" dirty="0" smtClean="0"/>
              <a:t> is big.</a:t>
            </a:r>
          </a:p>
          <a:p>
            <a:endParaRPr lang="en-US" dirty="0" smtClean="0"/>
          </a:p>
          <a:p>
            <a:r>
              <a:rPr lang="en-US" dirty="0" smtClean="0"/>
              <a:t>But when high-bias case, don’t have to train with many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5" y="2153444"/>
            <a:ext cx="4782669" cy="3695700"/>
          </a:xfrm>
        </p:spPr>
      </p:pic>
    </p:spTree>
    <p:extLst>
      <p:ext uri="{BB962C8B-B14F-4D97-AF65-F5344CB8AC3E}">
        <p14:creationId xmlns:p14="http://schemas.microsoft.com/office/powerpoint/2010/main" val="1943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</a:t>
            </a:r>
            <a:r>
              <a:rPr lang="en-US" dirty="0" smtClean="0"/>
              <a:t>0.031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256776"/>
            <a:ext cx="4953000" cy="3459055"/>
          </a:xfrm>
        </p:spPr>
      </p:pic>
    </p:spTree>
    <p:extLst>
      <p:ext uri="{BB962C8B-B14F-4D97-AF65-F5344CB8AC3E}">
        <p14:creationId xmlns:p14="http://schemas.microsoft.com/office/powerpoint/2010/main" val="21866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kernel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ko-KR" dirty="0" err="1"/>
              <a:t>Fscore</a:t>
            </a:r>
            <a:r>
              <a:rPr lang="en-US" altLang="ko-KR" dirty="0"/>
              <a:t> kernel type</a:t>
            </a:r>
          </a:p>
          <a:p>
            <a:pPr marL="0" indent="0">
              <a:buNone/>
            </a:pPr>
            <a:r>
              <a:rPr lang="en-US" altLang="ko-KR" dirty="0"/>
              <a:t> Linear &gt; </a:t>
            </a:r>
            <a:r>
              <a:rPr lang="en-US" altLang="ko-KR" dirty="0" err="1"/>
              <a:t>rbf</a:t>
            </a:r>
            <a:r>
              <a:rPr lang="en-US" altLang="ko-KR" dirty="0"/>
              <a:t> &gt; poly &gt; </a:t>
            </a:r>
            <a:r>
              <a:rPr lang="en-US" altLang="ko-KR" dirty="0" err="1"/>
              <a:t>sigmod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2" y="2577488"/>
            <a:ext cx="5508918" cy="21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SVM2.4 Modify Model: kernel degree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(when polynomial kernel)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Polynomial kernel’s degree that </a:t>
            </a:r>
            <a:r>
              <a:rPr lang="en-US" dirty="0"/>
              <a:t>maximizes F-score </a:t>
            </a:r>
            <a:r>
              <a:rPr lang="en-US" dirty="0" smtClean="0"/>
              <a:t>&gt;&gt; 0.02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linear kernel performs better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6" y="2015797"/>
            <a:ext cx="4953000" cy="3485001"/>
          </a:xfrm>
        </p:spPr>
      </p:pic>
    </p:spTree>
    <p:extLst>
      <p:ext uri="{BB962C8B-B14F-4D97-AF65-F5344CB8AC3E}">
        <p14:creationId xmlns:p14="http://schemas.microsoft.com/office/powerpoint/2010/main" val="10752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21455"/>
              </p:ext>
            </p:extLst>
          </p:nvPr>
        </p:nvGraphicFramePr>
        <p:xfrm>
          <a:off x="838200" y="1062038"/>
          <a:ext cx="10344152" cy="25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Kernel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Degree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(when poly kernel)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0.0199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0.9247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0.0261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0.9328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+31.16%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+0.86%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 made from the first model to the modified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4984"/>
              </p:ext>
            </p:extLst>
          </p:nvPr>
        </p:nvGraphicFramePr>
        <p:xfrm>
          <a:off x="838200" y="1004888"/>
          <a:ext cx="10515599" cy="474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07"/>
                <a:gridCol w="1907323"/>
                <a:gridCol w="1907323"/>
                <a:gridCol w="1907323"/>
                <a:gridCol w="1907323"/>
              </a:tblGrid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Support Vector Machine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0.0786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0.0077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0.9310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0.4027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0.9108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0.9329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+ 412.34%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-2.44%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+1738.96%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+0.20%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‘test’ data</a:t>
                      </a:r>
                      <a:r>
                        <a:rPr lang="en-US" sz="2400" baseline="0" dirty="0" smtClean="0"/>
                        <a:t> set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Explore Data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One Feature: Histograms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Two Features: Scatter Plots &amp; Separated Histograms</a:t>
            </a:r>
          </a:p>
          <a:p>
            <a:r>
              <a:rPr lang="en-US" dirty="0" smtClean="0"/>
              <a:t>2. SVM in Octave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Explore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One Feature: Histogram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Two Features: Scatter Plot &amp; Separated Histograms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report, we only take ‘age’ feature as an example. For more features, please refer to ‘</a:t>
            </a:r>
            <a:r>
              <a:rPr lang="en-US" sz="2000" dirty="0" err="1" smtClean="0"/>
              <a:t>Appendix_ExploreData.html</a:t>
            </a:r>
            <a:r>
              <a:rPr lang="en-US" sz="2000" dirty="0" smtClean="0"/>
              <a:t>’ 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I. One feature: Histogram</a:t>
            </a:r>
            <a:endParaRPr lang="en-US" dirty="0"/>
          </a:p>
        </p:txBody>
      </p:sp>
      <p:pic>
        <p:nvPicPr>
          <p:cNvPr id="8" name="Content Placeholder 7" descr="Unknown-3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94" y="2257425"/>
            <a:ext cx="5156200" cy="3695700"/>
          </a:xfrm>
        </p:spPr>
      </p:pic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56435"/>
            <a:ext cx="5157787" cy="823912"/>
          </a:xfrm>
        </p:spPr>
        <p:txBody>
          <a:bodyPr anchor="t"/>
          <a:lstStyle/>
          <a:p>
            <a:r>
              <a:rPr lang="en-US" dirty="0" smtClean="0"/>
              <a:t>2. Two Feature: Scatter Plot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56435"/>
            <a:ext cx="5183188" cy="823912"/>
          </a:xfrm>
        </p:spPr>
        <p:txBody>
          <a:bodyPr anchor="t"/>
          <a:lstStyle/>
          <a:p>
            <a:r>
              <a:rPr lang="en-US" dirty="0" smtClean="0"/>
              <a:t>2. Separated Histograms</a:t>
            </a:r>
            <a:endParaRPr lang="en-US" dirty="0"/>
          </a:p>
        </p:txBody>
      </p:sp>
      <p:pic>
        <p:nvPicPr>
          <p:cNvPr id="7" name="Picture 6" descr="Unknown-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207470"/>
            <a:ext cx="5054600" cy="3721100"/>
          </a:xfrm>
          <a:prstGeom prst="rect">
            <a:avLst/>
          </a:prstGeom>
        </p:spPr>
      </p:pic>
      <p:pic>
        <p:nvPicPr>
          <p:cNvPr id="8" name="Picture 7" descr="Unknown-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15" y="4068020"/>
            <a:ext cx="3892550" cy="2789980"/>
          </a:xfrm>
          <a:prstGeom prst="rect">
            <a:avLst/>
          </a:prstGeom>
        </p:spPr>
      </p:pic>
      <p:pic>
        <p:nvPicPr>
          <p:cNvPr id="9" name="Picture 8" descr="Unknown-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72" y="1278040"/>
            <a:ext cx="3825437" cy="27899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79732" y="258407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79732" y="458432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SVM in Octave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436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</a:t>
            </a:r>
            <a:r>
              <a:rPr lang="en-US" altLang="ko-KR" sz="2800" dirty="0"/>
              <a:t>Import </a:t>
            </a:r>
            <a:r>
              <a:rPr lang="en-US" altLang="ko-KR" sz="2800" dirty="0" err="1"/>
              <a:t>svmlibrary</a:t>
            </a:r>
            <a:r>
              <a:rPr lang="en-US" altLang="ko-KR" sz="2800" dirty="0"/>
              <a:t> and data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664"/>
            <a:ext cx="7848600" cy="4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Select data size (train, </a:t>
            </a:r>
            <a:r>
              <a:rPr lang="en-US" altLang="ko-KR" sz="2800" dirty="0" err="1" smtClean="0"/>
              <a:t>crossvalidation</a:t>
            </a:r>
            <a:r>
              <a:rPr lang="en-US" altLang="ko-KR" sz="2800" dirty="0" smtClean="0"/>
              <a:t>, test)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038"/>
            <a:ext cx="7848600" cy="30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Train the model with train data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106"/>
            <a:ext cx="7848600" cy="28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Getting f-score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1339"/>
            <a:ext cx="7848600" cy="28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Result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794"/>
            <a:ext cx="7848600" cy="24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goal: Filtering out customers with high possibility of default</a:t>
            </a:r>
          </a:p>
          <a:p>
            <a:r>
              <a:rPr lang="en-US" dirty="0" smtClean="0"/>
              <a:t>Analysis goal: Build credit scoring model with maximum </a:t>
            </a:r>
            <a:r>
              <a:rPr lang="en-US" dirty="0" smtClean="0">
                <a:solidFill>
                  <a:srgbClr val="C00000"/>
                </a:solidFill>
              </a:rPr>
              <a:t>f-score</a:t>
            </a:r>
            <a:r>
              <a:rPr lang="en-US" dirty="0" smtClean="0"/>
              <a:t>, not accuracy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“F-score”, not accuracy?</a:t>
            </a:r>
          </a:p>
          <a:p>
            <a:pPr lvl="1"/>
            <a:r>
              <a:rPr lang="en-US" altLang="ko-KR" dirty="0" smtClean="0"/>
              <a:t>Our goal is to filter out customers with high possibility of default.</a:t>
            </a:r>
          </a:p>
          <a:p>
            <a:pPr lvl="1"/>
            <a:r>
              <a:rPr lang="en-US" altLang="ko-KR" dirty="0" smtClean="0"/>
              <a:t>High accuracy can be achieved without filtering out even a single default customer. </a:t>
            </a:r>
          </a:p>
          <a:p>
            <a:pPr lvl="1"/>
            <a:r>
              <a:rPr lang="en-US" altLang="ko-KR" dirty="0" smtClean="0"/>
              <a:t>How so?</a:t>
            </a:r>
            <a:endParaRPr lang="ko-KR" altLang="en-US" dirty="0" smtClean="0"/>
          </a:p>
          <a:p>
            <a:pPr lvl="1"/>
            <a:r>
              <a:rPr lang="en-US" dirty="0" smtClean="0"/>
              <a:t>The data is a </a:t>
            </a:r>
            <a:r>
              <a:rPr lang="en-US" dirty="0" smtClean="0">
                <a:solidFill>
                  <a:srgbClr val="C00000"/>
                </a:solidFill>
              </a:rPr>
              <a:t>skewed data</a:t>
            </a:r>
            <a:r>
              <a:rPr lang="en-US" dirty="0" smtClean="0"/>
              <a:t> with tiny percentage of default customers (SeriousDlqin2yrs = 1).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Process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6805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sampling</a:t>
                      </a: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Data 100% = Training</a:t>
                      </a:r>
                      <a:r>
                        <a:rPr lang="en-US" sz="2000" baseline="0" dirty="0" smtClean="0"/>
                        <a:t> data 60% + Cross validation data 20% + Test data 20%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1 shuffle entire data set</a:t>
                      </a:r>
                    </a:p>
                    <a:p>
                      <a:r>
                        <a:rPr lang="en-US" dirty="0" smtClean="0"/>
                        <a:t>2 slice first 60% data to make ‘training’ data set</a:t>
                      </a:r>
                    </a:p>
                    <a:p>
                      <a:r>
                        <a:rPr lang="en-US" dirty="0" smtClean="0"/>
                        <a:t>3 slice next 20% data to make ‘cross validation’ data set</a:t>
                      </a:r>
                    </a:p>
                    <a:p>
                      <a:r>
                        <a:rPr lang="en-US" dirty="0" smtClean="0"/>
                        <a:t>4 slice remaining 20% data to make ‘test’ data set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 for [training, </a:t>
                      </a:r>
                      <a:r>
                        <a:rPr lang="en-US" dirty="0" err="1" smtClean="0"/>
                        <a:t>crossValidation</a:t>
                      </a:r>
                      <a:r>
                        <a:rPr lang="en-US" dirty="0" smtClean="0"/>
                        <a:t>, test]</a:t>
                      </a:r>
                    </a:p>
                    <a:p>
                      <a:r>
                        <a:rPr lang="en-US" dirty="0" smtClean="0"/>
                        <a:t>	1 </a:t>
                      </a:r>
                      <a:r>
                        <a:rPr lang="en-US" dirty="0" err="1" smtClean="0"/>
                        <a:t>splitData</a:t>
                      </a:r>
                      <a:r>
                        <a:rPr lang="en-US" dirty="0" smtClean="0"/>
                        <a:t> to X, y</a:t>
                      </a:r>
                    </a:p>
                    <a:p>
                      <a:r>
                        <a:rPr lang="en-US" dirty="0" smtClean="0"/>
                        <a:t>	2 </a:t>
                      </a:r>
                      <a:r>
                        <a:rPr lang="en-US" dirty="0" err="1" smtClean="0"/>
                        <a:t>featureScale</a:t>
                      </a:r>
                      <a:r>
                        <a:rPr lang="en-US" dirty="0" smtClean="0"/>
                        <a:t>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2.Two Approaches: </a:t>
            </a:r>
            <a:br>
              <a:rPr lang="en-US" altLang="ko-KR" dirty="0" smtClean="0"/>
            </a:br>
            <a:r>
              <a:rPr lang="en-US" altLang="ko-KR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LR2.2 Build First Model</a:t>
            </a:r>
          </a:p>
          <a:p>
            <a:r>
              <a:rPr lang="en-US" dirty="0" smtClean="0"/>
              <a:t>LR2.3 Evaluate Model</a:t>
            </a:r>
          </a:p>
          <a:p>
            <a:r>
              <a:rPr lang="en-US" dirty="0" smtClean="0"/>
              <a:t>LR2.4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train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67080"/>
              </p:ext>
            </p:extLst>
          </p:nvPr>
        </p:nvGraphicFramePr>
        <p:xfrm>
          <a:off x="838200" y="1004888"/>
          <a:ext cx="10515600" cy="5322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1458736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 i="1" dirty="0" smtClean="0"/>
                        <a:t>Method 1)</a:t>
                      </a:r>
                      <a:r>
                        <a:rPr lang="en-US" sz="2000" b="1" i="1" baseline="0" dirty="0" smtClean="0"/>
                        <a:t> Manually Implemented</a:t>
                      </a:r>
                      <a:endParaRPr lang="en-US" sz="2000" b="1" i="1" dirty="0" smtClean="0"/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dirty="0" smtClean="0"/>
                        <a:t>Implement</a:t>
                      </a:r>
                      <a:r>
                        <a:rPr lang="en-US" sz="2000" baseline="0" dirty="0" smtClean="0"/>
                        <a:t> logistic regression learning algorithm with cost function &amp; gradient function.</a:t>
                      </a:r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baseline="0" dirty="0" smtClean="0"/>
                        <a:t>Use “</a:t>
                      </a:r>
                      <a:r>
                        <a:rPr lang="en-US" sz="2000" baseline="0" dirty="0" err="1" smtClean="0"/>
                        <a:t>scipy.optimize.fmin_cg</a:t>
                      </a:r>
                      <a:r>
                        <a:rPr lang="en-US" sz="2000" baseline="0" dirty="0" smtClean="0"/>
                        <a:t>” to optimize theta.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179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(cost function, grad function, X, y, lambda):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optimize theta with initial theta, cost function, gradient function, X, y, lambda</a:t>
                      </a:r>
                      <a:endParaRPr lang="ko-KR" alt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return theta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costFunction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</a:t>
                      </a:r>
                      <a:r>
                        <a:rPr lang="en-US" baseline="0" dirty="0" smtClean="0"/>
                        <a:t> lambda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 compute J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 return J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gradFunction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 lambda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 compute gradients for each theta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3 return gradient vector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LR2.2 Build 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22036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2) </a:t>
                      </a:r>
                      <a:r>
                        <a:rPr lang="en-US" sz="2000" b="1" i="1" dirty="0" err="1" smtClean="0"/>
                        <a:t>LogisticRegression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  <a:r>
                        <a:rPr lang="en-US" sz="2000" baseline="0" dirty="0" smtClean="0">
                          <a:solidFill>
                            <a:schemeClr val="accent1"/>
                          </a:solidFill>
                        </a:rPr>
                        <a:t>-&gt; We’ll stick to this method onward!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sklearn.linear_model.LogisticRegression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sklearn.linear_model</a:t>
                      </a:r>
                      <a:r>
                        <a:rPr lang="en-US" dirty="0" smtClean="0"/>
                        <a:t> import </a:t>
                      </a:r>
                      <a:r>
                        <a:rPr lang="en-US" dirty="0" err="1" smtClean="0"/>
                        <a:t>LogisticRegression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64548"/>
              </p:ext>
            </p:extLst>
          </p:nvPr>
        </p:nvGraphicFramePr>
        <p:xfrm>
          <a:off x="838200" y="1004888"/>
          <a:ext cx="10515600" cy="5332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945426">
                <a:tc gridSpan="2"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With optimized theta, predict labels</a:t>
                      </a:r>
                      <a:r>
                        <a:rPr lang="en-US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dirty="0" smtClean="0"/>
                        <a:t>Use “</a:t>
                      </a:r>
                      <a:r>
                        <a:rPr lang="en-US" dirty="0" err="1" smtClean="0"/>
                        <a:t>sklearn.metrics.precision_recall_fscore_support</a:t>
                      </a:r>
                      <a:r>
                        <a:rPr lang="en-US" dirty="0" smtClean="0"/>
                        <a:t>” get f-score.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38669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predict(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y, threshold = 0.5):</a:t>
                      </a:r>
                    </a:p>
                    <a:p>
                      <a:pPr lvl="1"/>
                      <a:r>
                        <a:rPr lang="en-US" dirty="0" smtClean="0"/>
                        <a:t>1 get prediction</a:t>
                      </a:r>
                    </a:p>
                    <a:p>
                      <a:pPr lvl="1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get measures</a:t>
                      </a:r>
                    </a:p>
                    <a:p>
                      <a:pPr lvl="1"/>
                      <a:r>
                        <a:rPr lang="en-US" baseline="0" dirty="0" smtClean="0"/>
                        <a:t>3 print measures</a:t>
                      </a:r>
                    </a:p>
                    <a:p>
                      <a:pPr lvl="1"/>
                      <a:r>
                        <a:rPr lang="en-US" baseline="0" dirty="0" smtClean="0"/>
                        <a:t>4 return prediction</a:t>
                      </a:r>
                      <a:endParaRPr lang="en-US" dirty="0" smtClean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getPrediction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threshold = 0.5):</a:t>
                      </a:r>
                    </a:p>
                    <a:p>
                      <a:pPr lv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probability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(X)</a:t>
                      </a:r>
                    </a:p>
                    <a:p>
                      <a:pPr lvl="1"/>
                      <a:r>
                        <a:rPr lang="en-US" dirty="0" smtClean="0"/>
                        <a:t>2 prediction = probability &gt; threshold        </a:t>
                      </a:r>
                    </a:p>
                    <a:p>
                      <a:pPr lvl="1"/>
                      <a:r>
                        <a:rPr lang="en-US" dirty="0" smtClean="0"/>
                        <a:t>3 return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getMeasures</a:t>
                      </a:r>
                      <a:r>
                        <a:rPr lang="en-US" dirty="0" smtClean="0"/>
                        <a:t>(y, prediction):</a:t>
                      </a:r>
                    </a:p>
                    <a:p>
                      <a:pPr lvl="1"/>
                      <a:r>
                        <a:rPr lang="en-US" dirty="0" smtClean="0"/>
                        <a:t>1 accuracy = (prediction == y).mean()</a:t>
                      </a:r>
                    </a:p>
                    <a:p>
                      <a:pPr lvl="1"/>
                      <a:r>
                        <a:rPr lang="en-US" dirty="0" smtClean="0"/>
                        <a:t>2 get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, support with </a:t>
                      </a:r>
                      <a:r>
                        <a:rPr lang="en-US" dirty="0" err="1" smtClean="0"/>
                        <a:t>sklearn.metrics.precision_recall_fscore_support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measures = (accuracy,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lvl="1"/>
                      <a:r>
                        <a:rPr lang="en-US" dirty="0" smtClean="0"/>
                        <a:t>4 return measures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3422</TotalTime>
  <Words>1670</Words>
  <Application>Microsoft Macintosh PowerPoint</Application>
  <PresentationFormat>Widescreen</PresentationFormat>
  <Paragraphs>395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맑은 고딕</vt:lpstr>
      <vt:lpstr>Arial</vt:lpstr>
      <vt:lpstr>Office Theme</vt:lpstr>
      <vt:lpstr>Bank Credit Scoring Algorithm</vt:lpstr>
      <vt:lpstr>Table of Contents</vt:lpstr>
      <vt:lpstr>1 Data</vt:lpstr>
      <vt:lpstr>1 Goal</vt:lpstr>
      <vt:lpstr>2.1 Process Data</vt:lpstr>
      <vt:lpstr>2.Two Approaches:  Logistic Regression</vt:lpstr>
      <vt:lpstr>LR2.2 Build First Model – train algorithm</vt:lpstr>
      <vt:lpstr>LR2.2 Build First Model – train algorithm</vt:lpstr>
      <vt:lpstr>LR2.2 Build First Model – predict algorithm</vt:lpstr>
      <vt:lpstr>LR2.3 Evaluate Model: Learning Curve</vt:lpstr>
      <vt:lpstr>LR2.4 Modify Model: Threshold</vt:lpstr>
      <vt:lpstr>LR2.4 Modify Model: Polynomial Features</vt:lpstr>
      <vt:lpstr>LR2.4 Modify Model: C (regularization term)</vt:lpstr>
      <vt:lpstr>LR2.4 Modify Model: Modified Model </vt:lpstr>
      <vt:lpstr>LR2.4 Modify Model: Modified Model - Coefficients </vt:lpstr>
      <vt:lpstr>LR2.4 Modify Model: Modified Model - Coefficients </vt:lpstr>
      <vt:lpstr>2. Two Approaches:  Support Vector Machine</vt:lpstr>
      <vt:lpstr>SVM2.2 Build First Model – train algorithm</vt:lpstr>
      <vt:lpstr>SVM2.2 Build First Model – predict algorithm</vt:lpstr>
      <vt:lpstr>SVM2.3 Evaluate Model: Learning Curve  (a) rbf-kernel</vt:lpstr>
      <vt:lpstr>SVM2.3 Evaluate Model: Learning Curve  (b) linear-kernel</vt:lpstr>
      <vt:lpstr>SVM2.4 Modify Model: C</vt:lpstr>
      <vt:lpstr>SVM2.4 Modify Model: kernel type</vt:lpstr>
      <vt:lpstr>SVM2.4 Modify Model: kernel degree      (when polynomial kernel) </vt:lpstr>
      <vt:lpstr>SVM2.4 Modify Model: Modified Model </vt:lpstr>
      <vt:lpstr>3 Conclusion</vt:lpstr>
      <vt:lpstr>3 Conclusion</vt:lpstr>
      <vt:lpstr>4 Appendix</vt:lpstr>
      <vt:lpstr>4.1 Explore Data</vt:lpstr>
      <vt:lpstr>PowerPoint Presentation</vt:lpstr>
      <vt:lpstr>4.2 SVM in Octave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99</cp:revision>
  <dcterms:created xsi:type="dcterms:W3CDTF">2015-05-27T13:17:37Z</dcterms:created>
  <dcterms:modified xsi:type="dcterms:W3CDTF">2015-06-11T02:05:07Z</dcterms:modified>
</cp:coreProperties>
</file>