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5" r:id="rId3"/>
    <p:sldId id="306" r:id="rId4"/>
    <p:sldId id="257" r:id="rId5"/>
    <p:sldId id="264" r:id="rId6"/>
    <p:sldId id="311" r:id="rId7"/>
    <p:sldId id="312" r:id="rId8"/>
    <p:sldId id="313" r:id="rId9"/>
    <p:sldId id="258" r:id="rId10"/>
    <p:sldId id="308" r:id="rId11"/>
    <p:sldId id="322" r:id="rId12"/>
    <p:sldId id="310" r:id="rId13"/>
    <p:sldId id="323" r:id="rId14"/>
    <p:sldId id="307" r:id="rId15"/>
    <p:sldId id="316" r:id="rId16"/>
    <p:sldId id="315" r:id="rId17"/>
    <p:sldId id="317" r:id="rId18"/>
    <p:sldId id="261" r:id="rId19"/>
    <p:sldId id="318" r:id="rId20"/>
    <p:sldId id="319" r:id="rId21"/>
    <p:sldId id="272" r:id="rId22"/>
    <p:sldId id="321" r:id="rId23"/>
    <p:sldId id="262" r:id="rId24"/>
    <p:sldId id="267" r:id="rId25"/>
    <p:sldId id="304" r:id="rId26"/>
    <p:sldId id="297" r:id="rId27"/>
    <p:sldId id="325" r:id="rId28"/>
    <p:sldId id="299" r:id="rId29"/>
    <p:sldId id="300" r:id="rId30"/>
    <p:sldId id="263" r:id="rId31"/>
    <p:sldId id="303" r:id="rId32"/>
    <p:sldId id="296" r:id="rId33"/>
    <p:sldId id="265" r:id="rId34"/>
    <p:sldId id="30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5"/>
    <p:restoredTop sz="60889"/>
  </p:normalViewPr>
  <p:slideViewPr>
    <p:cSldViewPr snapToGrid="0" snapToObjects="1">
      <p:cViewPr varScale="1">
        <p:scale>
          <a:sx n="68" d="100"/>
          <a:sy n="68" d="100"/>
        </p:scale>
        <p:origin x="1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0BAB1-4FCF-F44A-AACB-DDE1387A92A1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40690D8A-9313-8A4A-9453-76D79719D425}">
      <dgm:prSet phldrT="[Text]"/>
      <dgm:spPr/>
      <dgm:t>
        <a:bodyPr/>
        <a:lstStyle/>
        <a:p>
          <a:r>
            <a:rPr lang="en-US" dirty="0" smtClean="0"/>
            <a:t>First Model</a:t>
          </a:r>
          <a:endParaRPr lang="en-US" dirty="0"/>
        </a:p>
      </dgm:t>
    </dgm:pt>
    <dgm:pt modelId="{8BB61B1A-42AA-A04A-82B6-93211096DC6E}" type="parTrans" cxnId="{D697AF99-FB68-774E-8551-5AB5938EC7AC}">
      <dgm:prSet/>
      <dgm:spPr/>
      <dgm:t>
        <a:bodyPr/>
        <a:lstStyle/>
        <a:p>
          <a:endParaRPr lang="en-US"/>
        </a:p>
      </dgm:t>
    </dgm:pt>
    <dgm:pt modelId="{1CCD72DD-D946-6340-9CF9-3B58DA9F32F5}" type="sibTrans" cxnId="{D697AF99-FB68-774E-8551-5AB5938EC7AC}">
      <dgm:prSet/>
      <dgm:spPr/>
      <dgm:t>
        <a:bodyPr/>
        <a:lstStyle/>
        <a:p>
          <a:endParaRPr lang="en-US"/>
        </a:p>
      </dgm:t>
    </dgm:pt>
    <dgm:pt modelId="{992F5452-A56C-E14F-B9C2-196DAF06B833}">
      <dgm:prSet phldrT="[Text]" custT="1"/>
      <dgm:spPr>
        <a:noFill/>
      </dgm:spPr>
      <dgm:t>
        <a:bodyPr/>
        <a:lstStyle/>
        <a:p>
          <a:r>
            <a:rPr lang="en-US" sz="2400" dirty="0" smtClean="0">
              <a:solidFill>
                <a:schemeClr val="accent5"/>
              </a:solidFill>
            </a:rPr>
            <a:t>Evaluate</a:t>
          </a:r>
          <a:endParaRPr lang="en-US" sz="2400" dirty="0">
            <a:solidFill>
              <a:schemeClr val="accent5"/>
            </a:solidFill>
          </a:endParaRPr>
        </a:p>
      </dgm:t>
    </dgm:pt>
    <dgm:pt modelId="{C98682D5-799A-1849-961E-FE489ACE6923}" type="parTrans" cxnId="{C1755034-99DB-DF42-B9AB-38CF4868022E}">
      <dgm:prSet/>
      <dgm:spPr/>
      <dgm:t>
        <a:bodyPr/>
        <a:lstStyle/>
        <a:p>
          <a:endParaRPr lang="en-US"/>
        </a:p>
      </dgm:t>
    </dgm:pt>
    <dgm:pt modelId="{359CC199-D85E-CB4C-8639-CEF2C3670447}" type="sibTrans" cxnId="{C1755034-99DB-DF42-B9AB-38CF4868022E}">
      <dgm:prSet/>
      <dgm:spPr/>
      <dgm:t>
        <a:bodyPr/>
        <a:lstStyle/>
        <a:p>
          <a:endParaRPr lang="en-US"/>
        </a:p>
      </dgm:t>
    </dgm:pt>
    <dgm:pt modelId="{6782BF2E-6389-9C4A-960A-EE485765053F}">
      <dgm:prSet phldrT="[Text]"/>
      <dgm:spPr/>
      <dgm:t>
        <a:bodyPr/>
        <a:lstStyle/>
        <a:p>
          <a:r>
            <a:rPr lang="en-US" dirty="0" smtClean="0"/>
            <a:t>Modified Model</a:t>
          </a:r>
          <a:endParaRPr lang="en-US" dirty="0"/>
        </a:p>
      </dgm:t>
    </dgm:pt>
    <dgm:pt modelId="{99527B31-DE47-AA41-99FE-EDAE0AC99356}" type="parTrans" cxnId="{C68B26B7-D5CA-7E4D-9991-9E46DA0B72A6}">
      <dgm:prSet/>
      <dgm:spPr/>
      <dgm:t>
        <a:bodyPr/>
        <a:lstStyle/>
        <a:p>
          <a:endParaRPr lang="en-US"/>
        </a:p>
      </dgm:t>
    </dgm:pt>
    <dgm:pt modelId="{156EAAA2-89BE-6948-B494-7BC969E55A83}" type="sibTrans" cxnId="{C68B26B7-D5CA-7E4D-9991-9E46DA0B72A6}">
      <dgm:prSet/>
      <dgm:spPr/>
      <dgm:t>
        <a:bodyPr/>
        <a:lstStyle/>
        <a:p>
          <a:endParaRPr lang="en-US"/>
        </a:p>
      </dgm:t>
    </dgm:pt>
    <dgm:pt modelId="{114CB644-D7D6-F74A-9696-F2B33425216C}">
      <dgm:prSet phldrT="[Text]" custT="1"/>
      <dgm:spPr>
        <a:noFill/>
      </dgm:spPr>
      <dgm:t>
        <a:bodyPr/>
        <a:lstStyle/>
        <a:p>
          <a:r>
            <a:rPr lang="en-US" sz="2400" dirty="0" smtClean="0">
              <a:solidFill>
                <a:schemeClr val="accent5"/>
              </a:solidFill>
            </a:rPr>
            <a:t>Process Data</a:t>
          </a:r>
          <a:endParaRPr lang="en-US" sz="2400" dirty="0">
            <a:solidFill>
              <a:schemeClr val="accent5"/>
            </a:solidFill>
          </a:endParaRPr>
        </a:p>
      </dgm:t>
    </dgm:pt>
    <dgm:pt modelId="{1B2AE930-FB34-0848-BDF7-72BA4A09962C}" type="parTrans" cxnId="{C8901AAB-D699-5F4C-8E26-02E32451A05D}">
      <dgm:prSet/>
      <dgm:spPr/>
      <dgm:t>
        <a:bodyPr/>
        <a:lstStyle/>
        <a:p>
          <a:endParaRPr lang="en-US"/>
        </a:p>
      </dgm:t>
    </dgm:pt>
    <dgm:pt modelId="{A3B601C8-4F86-C34E-85D1-5985F65B527E}" type="sibTrans" cxnId="{C8901AAB-D699-5F4C-8E26-02E32451A05D}">
      <dgm:prSet/>
      <dgm:spPr/>
      <dgm:t>
        <a:bodyPr/>
        <a:lstStyle/>
        <a:p>
          <a:endParaRPr lang="en-US"/>
        </a:p>
      </dgm:t>
    </dgm:pt>
    <dgm:pt modelId="{A19CD87F-9B12-9749-92EB-F8A94C1E61D7}" type="pres">
      <dgm:prSet presAssocID="{BFF0BAB1-4FCF-F44A-AACB-DDE1387A92A1}" presName="Name0" presStyleCnt="0">
        <dgm:presLayoutVars>
          <dgm:dir/>
          <dgm:resizeHandles val="exact"/>
        </dgm:presLayoutVars>
      </dgm:prSet>
      <dgm:spPr/>
    </dgm:pt>
    <dgm:pt modelId="{A44701A4-3149-0B4C-979C-D3FCE67AE157}" type="pres">
      <dgm:prSet presAssocID="{114CB644-D7D6-F74A-9696-F2B33425216C}" presName="node" presStyleLbl="node1" presStyleIdx="0" presStyleCnt="4" custScaleX="46652">
        <dgm:presLayoutVars>
          <dgm:bulletEnabled val="1"/>
        </dgm:presLayoutVars>
      </dgm:prSet>
      <dgm:spPr/>
    </dgm:pt>
    <dgm:pt modelId="{8FDED309-7C01-5D42-AC0F-909E4AF16E13}" type="pres">
      <dgm:prSet presAssocID="{A3B601C8-4F86-C34E-85D1-5985F65B527E}" presName="sibTrans" presStyleLbl="sibTrans2D1" presStyleIdx="0" presStyleCnt="3"/>
      <dgm:spPr/>
    </dgm:pt>
    <dgm:pt modelId="{DF0695E9-93A3-C648-9715-74A5EB062D73}" type="pres">
      <dgm:prSet presAssocID="{A3B601C8-4F86-C34E-85D1-5985F65B527E}" presName="connectorText" presStyleLbl="sibTrans2D1" presStyleIdx="0" presStyleCnt="3"/>
      <dgm:spPr/>
    </dgm:pt>
    <dgm:pt modelId="{D879DA47-86E1-7E48-A1A6-F0AC08D32992}" type="pres">
      <dgm:prSet presAssocID="{40690D8A-9313-8A4A-9453-76D79719D425}" presName="node" presStyleLbl="node1" presStyleIdx="1" presStyleCnt="4">
        <dgm:presLayoutVars>
          <dgm:bulletEnabled val="1"/>
        </dgm:presLayoutVars>
      </dgm:prSet>
      <dgm:spPr/>
    </dgm:pt>
    <dgm:pt modelId="{C95F046D-1EEC-7546-8337-1414B053F9F0}" type="pres">
      <dgm:prSet presAssocID="{1CCD72DD-D946-6340-9CF9-3B58DA9F32F5}" presName="sibTrans" presStyleLbl="sibTrans2D1" presStyleIdx="1" presStyleCnt="3"/>
      <dgm:spPr/>
    </dgm:pt>
    <dgm:pt modelId="{3A564E54-A2F3-8548-BD91-2AC13B7E40E4}" type="pres">
      <dgm:prSet presAssocID="{1CCD72DD-D946-6340-9CF9-3B58DA9F32F5}" presName="connectorText" presStyleLbl="sibTrans2D1" presStyleIdx="1" presStyleCnt="3"/>
      <dgm:spPr/>
    </dgm:pt>
    <dgm:pt modelId="{8341A478-D280-7643-86D2-23D94908D8D8}" type="pres">
      <dgm:prSet presAssocID="{992F5452-A56C-E14F-B9C2-196DAF06B833}" presName="node" presStyleLbl="node1" presStyleIdx="2" presStyleCnt="4" custScaleX="48037">
        <dgm:presLayoutVars>
          <dgm:bulletEnabled val="1"/>
        </dgm:presLayoutVars>
      </dgm:prSet>
      <dgm:spPr/>
    </dgm:pt>
    <dgm:pt modelId="{A0487467-88F9-644D-A721-A4F0B126BC57}" type="pres">
      <dgm:prSet presAssocID="{359CC199-D85E-CB4C-8639-CEF2C3670447}" presName="sibTrans" presStyleLbl="sibTrans2D1" presStyleIdx="2" presStyleCnt="3"/>
      <dgm:spPr/>
    </dgm:pt>
    <dgm:pt modelId="{C6C5172E-C0CB-1349-8AB0-A426D0578F95}" type="pres">
      <dgm:prSet presAssocID="{359CC199-D85E-CB4C-8639-CEF2C3670447}" presName="connectorText" presStyleLbl="sibTrans2D1" presStyleIdx="2" presStyleCnt="3"/>
      <dgm:spPr/>
    </dgm:pt>
    <dgm:pt modelId="{FD837B76-5284-7E45-9DD5-15C9ADBD76E6}" type="pres">
      <dgm:prSet presAssocID="{6782BF2E-6389-9C4A-960A-EE485765053F}" presName="node" presStyleLbl="node1" presStyleIdx="3" presStyleCnt="4">
        <dgm:presLayoutVars>
          <dgm:bulletEnabled val="1"/>
        </dgm:presLayoutVars>
      </dgm:prSet>
      <dgm:spPr/>
    </dgm:pt>
  </dgm:ptLst>
  <dgm:cxnLst>
    <dgm:cxn modelId="{EDAE23C8-2E35-2B48-92CC-174052D3AB4B}" type="presOf" srcId="{114CB644-D7D6-F74A-9696-F2B33425216C}" destId="{A44701A4-3149-0B4C-979C-D3FCE67AE157}" srcOrd="0" destOrd="0" presId="urn:microsoft.com/office/officeart/2005/8/layout/process1"/>
    <dgm:cxn modelId="{A15C526E-7EC1-4840-8156-F270EFAA63EA}" type="presOf" srcId="{A3B601C8-4F86-C34E-85D1-5985F65B527E}" destId="{DF0695E9-93A3-C648-9715-74A5EB062D73}" srcOrd="1" destOrd="0" presId="urn:microsoft.com/office/officeart/2005/8/layout/process1"/>
    <dgm:cxn modelId="{03463E65-1D0A-474E-AC0B-83F1AC659837}" type="presOf" srcId="{359CC199-D85E-CB4C-8639-CEF2C3670447}" destId="{A0487467-88F9-644D-A721-A4F0B126BC57}" srcOrd="0" destOrd="0" presId="urn:microsoft.com/office/officeart/2005/8/layout/process1"/>
    <dgm:cxn modelId="{DFD75BB2-AD6A-A24A-BE8F-33DF13568692}" type="presOf" srcId="{359CC199-D85E-CB4C-8639-CEF2C3670447}" destId="{C6C5172E-C0CB-1349-8AB0-A426D0578F95}" srcOrd="1" destOrd="0" presId="urn:microsoft.com/office/officeart/2005/8/layout/process1"/>
    <dgm:cxn modelId="{C1755034-99DB-DF42-B9AB-38CF4868022E}" srcId="{BFF0BAB1-4FCF-F44A-AACB-DDE1387A92A1}" destId="{992F5452-A56C-E14F-B9C2-196DAF06B833}" srcOrd="2" destOrd="0" parTransId="{C98682D5-799A-1849-961E-FE489ACE6923}" sibTransId="{359CC199-D85E-CB4C-8639-CEF2C3670447}"/>
    <dgm:cxn modelId="{CC6E8C4D-D306-5347-B55D-A71FC96E94D7}" type="presOf" srcId="{6782BF2E-6389-9C4A-960A-EE485765053F}" destId="{FD837B76-5284-7E45-9DD5-15C9ADBD76E6}" srcOrd="0" destOrd="0" presId="urn:microsoft.com/office/officeart/2005/8/layout/process1"/>
    <dgm:cxn modelId="{C68B26B7-D5CA-7E4D-9991-9E46DA0B72A6}" srcId="{BFF0BAB1-4FCF-F44A-AACB-DDE1387A92A1}" destId="{6782BF2E-6389-9C4A-960A-EE485765053F}" srcOrd="3" destOrd="0" parTransId="{99527B31-DE47-AA41-99FE-EDAE0AC99356}" sibTransId="{156EAAA2-89BE-6948-B494-7BC969E55A83}"/>
    <dgm:cxn modelId="{71561E01-1DD5-C140-8A17-27979F623E5A}" type="presOf" srcId="{40690D8A-9313-8A4A-9453-76D79719D425}" destId="{D879DA47-86E1-7E48-A1A6-F0AC08D32992}" srcOrd="0" destOrd="0" presId="urn:microsoft.com/office/officeart/2005/8/layout/process1"/>
    <dgm:cxn modelId="{D697AF99-FB68-774E-8551-5AB5938EC7AC}" srcId="{BFF0BAB1-4FCF-F44A-AACB-DDE1387A92A1}" destId="{40690D8A-9313-8A4A-9453-76D79719D425}" srcOrd="1" destOrd="0" parTransId="{8BB61B1A-42AA-A04A-82B6-93211096DC6E}" sibTransId="{1CCD72DD-D946-6340-9CF9-3B58DA9F32F5}"/>
    <dgm:cxn modelId="{F828DBB9-DEBB-C749-A001-ECF64A6F11D1}" type="presOf" srcId="{BFF0BAB1-4FCF-F44A-AACB-DDE1387A92A1}" destId="{A19CD87F-9B12-9749-92EB-F8A94C1E61D7}" srcOrd="0" destOrd="0" presId="urn:microsoft.com/office/officeart/2005/8/layout/process1"/>
    <dgm:cxn modelId="{2D5CD66D-88E8-D544-8FF5-7DFD997238A4}" type="presOf" srcId="{992F5452-A56C-E14F-B9C2-196DAF06B833}" destId="{8341A478-D280-7643-86D2-23D94908D8D8}" srcOrd="0" destOrd="0" presId="urn:microsoft.com/office/officeart/2005/8/layout/process1"/>
    <dgm:cxn modelId="{BED0B660-6E8A-034E-835C-0E57969CDC1B}" type="presOf" srcId="{1CCD72DD-D946-6340-9CF9-3B58DA9F32F5}" destId="{C95F046D-1EEC-7546-8337-1414B053F9F0}" srcOrd="0" destOrd="0" presId="urn:microsoft.com/office/officeart/2005/8/layout/process1"/>
    <dgm:cxn modelId="{28CF9B3A-C517-0B4C-BD17-D247FCD9FD47}" type="presOf" srcId="{A3B601C8-4F86-C34E-85D1-5985F65B527E}" destId="{8FDED309-7C01-5D42-AC0F-909E4AF16E13}" srcOrd="0" destOrd="0" presId="urn:microsoft.com/office/officeart/2005/8/layout/process1"/>
    <dgm:cxn modelId="{C8901AAB-D699-5F4C-8E26-02E32451A05D}" srcId="{BFF0BAB1-4FCF-F44A-AACB-DDE1387A92A1}" destId="{114CB644-D7D6-F74A-9696-F2B33425216C}" srcOrd="0" destOrd="0" parTransId="{1B2AE930-FB34-0848-BDF7-72BA4A09962C}" sibTransId="{A3B601C8-4F86-C34E-85D1-5985F65B527E}"/>
    <dgm:cxn modelId="{ADB74ECD-386D-9E49-ACD1-55E265F4110F}" type="presOf" srcId="{1CCD72DD-D946-6340-9CF9-3B58DA9F32F5}" destId="{3A564E54-A2F3-8548-BD91-2AC13B7E40E4}" srcOrd="1" destOrd="0" presId="urn:microsoft.com/office/officeart/2005/8/layout/process1"/>
    <dgm:cxn modelId="{C2E29893-045D-7E4E-856A-D547AA3993FB}" type="presParOf" srcId="{A19CD87F-9B12-9749-92EB-F8A94C1E61D7}" destId="{A44701A4-3149-0B4C-979C-D3FCE67AE157}" srcOrd="0" destOrd="0" presId="urn:microsoft.com/office/officeart/2005/8/layout/process1"/>
    <dgm:cxn modelId="{D6A98A73-29E1-7541-81A3-5A4BF06A943D}" type="presParOf" srcId="{A19CD87F-9B12-9749-92EB-F8A94C1E61D7}" destId="{8FDED309-7C01-5D42-AC0F-909E4AF16E13}" srcOrd="1" destOrd="0" presId="urn:microsoft.com/office/officeart/2005/8/layout/process1"/>
    <dgm:cxn modelId="{680AA3B6-DB9F-F042-B8DE-1FB52D24EB3E}" type="presParOf" srcId="{8FDED309-7C01-5D42-AC0F-909E4AF16E13}" destId="{DF0695E9-93A3-C648-9715-74A5EB062D73}" srcOrd="0" destOrd="0" presId="urn:microsoft.com/office/officeart/2005/8/layout/process1"/>
    <dgm:cxn modelId="{243BD5ED-04EB-CB4C-8036-3DCE3743E249}" type="presParOf" srcId="{A19CD87F-9B12-9749-92EB-F8A94C1E61D7}" destId="{D879DA47-86E1-7E48-A1A6-F0AC08D32992}" srcOrd="2" destOrd="0" presId="urn:microsoft.com/office/officeart/2005/8/layout/process1"/>
    <dgm:cxn modelId="{982ADCF6-B671-8843-A1CB-0FF980209EBB}" type="presParOf" srcId="{A19CD87F-9B12-9749-92EB-F8A94C1E61D7}" destId="{C95F046D-1EEC-7546-8337-1414B053F9F0}" srcOrd="3" destOrd="0" presId="urn:microsoft.com/office/officeart/2005/8/layout/process1"/>
    <dgm:cxn modelId="{4F8A3954-3CEF-CB49-8FEE-46E3DB2BF504}" type="presParOf" srcId="{C95F046D-1EEC-7546-8337-1414B053F9F0}" destId="{3A564E54-A2F3-8548-BD91-2AC13B7E40E4}" srcOrd="0" destOrd="0" presId="urn:microsoft.com/office/officeart/2005/8/layout/process1"/>
    <dgm:cxn modelId="{20F35854-6923-E34A-8855-BEDA45356A92}" type="presParOf" srcId="{A19CD87F-9B12-9749-92EB-F8A94C1E61D7}" destId="{8341A478-D280-7643-86D2-23D94908D8D8}" srcOrd="4" destOrd="0" presId="urn:microsoft.com/office/officeart/2005/8/layout/process1"/>
    <dgm:cxn modelId="{217B1C8D-76E9-0B45-B3A3-5F843309129D}" type="presParOf" srcId="{A19CD87F-9B12-9749-92EB-F8A94C1E61D7}" destId="{A0487467-88F9-644D-A721-A4F0B126BC57}" srcOrd="5" destOrd="0" presId="urn:microsoft.com/office/officeart/2005/8/layout/process1"/>
    <dgm:cxn modelId="{CED319E1-9FA3-B94B-912B-5D308B186BAC}" type="presParOf" srcId="{A0487467-88F9-644D-A721-A4F0B126BC57}" destId="{C6C5172E-C0CB-1349-8AB0-A426D0578F95}" srcOrd="0" destOrd="0" presId="urn:microsoft.com/office/officeart/2005/8/layout/process1"/>
    <dgm:cxn modelId="{C004B6F8-0158-5D48-B3E4-160C74A757E9}" type="presParOf" srcId="{A19CD87F-9B12-9749-92EB-F8A94C1E61D7}" destId="{FD837B76-5284-7E45-9DD5-15C9ADBD76E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701A4-3149-0B4C-979C-D3FCE67AE157}">
      <dsp:nvSpPr>
        <dsp:cNvPr id="0" name=""/>
        <dsp:cNvSpPr/>
      </dsp:nvSpPr>
      <dsp:spPr>
        <a:xfrm>
          <a:off x="4353" y="2175132"/>
          <a:ext cx="1327743" cy="170763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5"/>
              </a:solidFill>
            </a:rPr>
            <a:t>Process Data</a:t>
          </a:r>
          <a:endParaRPr lang="en-US" sz="2400" kern="1200" dirty="0">
            <a:solidFill>
              <a:schemeClr val="accent5"/>
            </a:solidFill>
          </a:endParaRPr>
        </a:p>
      </dsp:txBody>
      <dsp:txXfrm>
        <a:off x="43241" y="2214020"/>
        <a:ext cx="1249967" cy="1629859"/>
      </dsp:txXfrm>
    </dsp:sp>
    <dsp:sp modelId="{8FDED309-7C01-5D42-AC0F-909E4AF16E13}">
      <dsp:nvSpPr>
        <dsp:cNvPr id="0" name=""/>
        <dsp:cNvSpPr/>
      </dsp:nvSpPr>
      <dsp:spPr>
        <a:xfrm>
          <a:off x="1616702" y="2676038"/>
          <a:ext cx="603364" cy="705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1616702" y="2817202"/>
        <a:ext cx="422355" cy="423494"/>
      </dsp:txXfrm>
    </dsp:sp>
    <dsp:sp modelId="{D879DA47-86E1-7E48-A1A6-F0AC08D32992}">
      <dsp:nvSpPr>
        <dsp:cNvPr id="0" name=""/>
        <dsp:cNvSpPr/>
      </dsp:nvSpPr>
      <dsp:spPr>
        <a:xfrm>
          <a:off x="2470520" y="2175132"/>
          <a:ext cx="2846058" cy="1707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First Model</a:t>
          </a:r>
          <a:endParaRPr lang="en-US" sz="4500" kern="1200" dirty="0"/>
        </a:p>
      </dsp:txBody>
      <dsp:txXfrm>
        <a:off x="2520535" y="2225147"/>
        <a:ext cx="2746028" cy="1607605"/>
      </dsp:txXfrm>
    </dsp:sp>
    <dsp:sp modelId="{C95F046D-1EEC-7546-8337-1414B053F9F0}">
      <dsp:nvSpPr>
        <dsp:cNvPr id="0" name=""/>
        <dsp:cNvSpPr/>
      </dsp:nvSpPr>
      <dsp:spPr>
        <a:xfrm>
          <a:off x="5601185" y="2676038"/>
          <a:ext cx="603364" cy="705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5601185" y="2817202"/>
        <a:ext cx="422355" cy="423494"/>
      </dsp:txXfrm>
    </dsp:sp>
    <dsp:sp modelId="{8341A478-D280-7643-86D2-23D94908D8D8}">
      <dsp:nvSpPr>
        <dsp:cNvPr id="0" name=""/>
        <dsp:cNvSpPr/>
      </dsp:nvSpPr>
      <dsp:spPr>
        <a:xfrm>
          <a:off x="6455002" y="2175132"/>
          <a:ext cx="1367161" cy="170763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5"/>
              </a:solidFill>
            </a:rPr>
            <a:t>Evaluate</a:t>
          </a:r>
          <a:endParaRPr lang="en-US" sz="2400" kern="1200" dirty="0">
            <a:solidFill>
              <a:schemeClr val="accent5"/>
            </a:solidFill>
          </a:endParaRPr>
        </a:p>
      </dsp:txBody>
      <dsp:txXfrm>
        <a:off x="6495045" y="2215175"/>
        <a:ext cx="1287075" cy="1627549"/>
      </dsp:txXfrm>
    </dsp:sp>
    <dsp:sp modelId="{A0487467-88F9-644D-A721-A4F0B126BC57}">
      <dsp:nvSpPr>
        <dsp:cNvPr id="0" name=""/>
        <dsp:cNvSpPr/>
      </dsp:nvSpPr>
      <dsp:spPr>
        <a:xfrm>
          <a:off x="8106769" y="2676038"/>
          <a:ext cx="603364" cy="705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8106769" y="2817202"/>
        <a:ext cx="422355" cy="423494"/>
      </dsp:txXfrm>
    </dsp:sp>
    <dsp:sp modelId="{FD837B76-5284-7E45-9DD5-15C9ADBD76E6}">
      <dsp:nvSpPr>
        <dsp:cNvPr id="0" name=""/>
        <dsp:cNvSpPr/>
      </dsp:nvSpPr>
      <dsp:spPr>
        <a:xfrm>
          <a:off x="8960587" y="2175132"/>
          <a:ext cx="2846058" cy="1707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Modified Model</a:t>
          </a:r>
          <a:endParaRPr lang="en-US" sz="4500" kern="1200" dirty="0"/>
        </a:p>
      </dsp:txBody>
      <dsp:txXfrm>
        <a:off x="9010602" y="2225147"/>
        <a:ext cx="2746028" cy="1607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9D8D6-BB0D-C24A-8F94-292B3EF7B83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73AFA-C005-A546-B9DE-F1E83877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2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  <a:p>
            <a:r>
              <a:rPr lang="ko-KR" altLang="en-US" dirty="0" smtClean="0"/>
              <a:t>김병건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윤희경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조유현 조입니다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저희 조는 고객의 과거 신용기록을 바탕으로 미래 파산 가능성을 예측하는 은행의 신용 평가 모델을 만들었습니다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</a:p>
          <a:p>
            <a:r>
              <a:rPr lang="ko-KR" altLang="en-US" dirty="0" smtClean="0"/>
              <a:t>어떤 데이터로 무엇을 할 것인지 설명하고</a:t>
            </a:r>
          </a:p>
          <a:p>
            <a:r>
              <a:rPr lang="ko-KR" altLang="en-US" dirty="0" smtClean="0"/>
              <a:t>저희가 사용한 두 가지 모델</a:t>
            </a:r>
            <a:r>
              <a:rPr lang="en-US" altLang="ko-KR" dirty="0" smtClean="0"/>
              <a:t>,</a:t>
            </a:r>
            <a:r>
              <a:rPr lang="ko-KR" altLang="en-US" dirty="0" smtClean="0"/>
              <a:t> 로지스틱 리그레션과 서포트 벡터 머신에 대해 설명하도록 하겠습니다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사용할 데이터는 십 오만명의 고객에 대한 과거 신용기록 데이터입니다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타겟 밸류는 파산여부이고 나머지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어트리뷰트는 신상 정보 및 과거 신용에 대한 정보입니다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3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이 데이터를 가지고 어떤 고객이 잠재적으로 파산 위험이 높은 고객인지 분류해내는 모델을 만들려고 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이는 다시 말해서 가장 큰 에프 스코어를 기록하는 신용 평가 모델을 만드는 것인데요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저희가 정확도가 아닌 에프 스코어를 사용 하는 이유는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잠재적 파산 위험이 높은 고객군은 굉장히 소수이기 때문입니다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이런 경우 모든 사람이 파산하지 않을 것이라고 예측하면 정확도는 올라가지만 아무 쓸모 없는</a:t>
            </a:r>
            <a:r>
              <a:rPr lang="ko-KR" altLang="en-US" baseline="0" dirty="0" smtClean="0"/>
              <a:t> 모델이 되기 때문에 </a:t>
            </a:r>
          </a:p>
          <a:p>
            <a:endParaRPr lang="ko-KR" altLang="en-US" baseline="0" dirty="0" smtClean="0"/>
          </a:p>
          <a:p>
            <a:r>
              <a:rPr lang="ko-KR" altLang="en-US" baseline="0" dirty="0" smtClean="0"/>
              <a:t>저희는 정확도보다는 에프 스코어를 기준으로 모델을 평가하려고 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</a:p>
          <a:p>
            <a:endParaRPr lang="ko-KR" altLang="en-US" baseline="0" dirty="0" smtClean="0"/>
          </a:p>
          <a:p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</a:p>
          <a:p>
            <a:r>
              <a:rPr lang="ko-KR" altLang="en-US" dirty="0" smtClean="0"/>
              <a:t>어떤 데이터로 무엇을 할 것인지 설명하고</a:t>
            </a:r>
          </a:p>
          <a:p>
            <a:r>
              <a:rPr lang="ko-KR" altLang="en-US" dirty="0" smtClean="0"/>
              <a:t>저희가 사용한 두 가지 모델</a:t>
            </a:r>
            <a:r>
              <a:rPr lang="en-US" altLang="ko-KR" dirty="0" smtClean="0"/>
              <a:t>,</a:t>
            </a:r>
            <a:r>
              <a:rPr lang="ko-KR" altLang="en-US" dirty="0" smtClean="0"/>
              <a:t> 로지스틱 리그레션과 서포트 벡터 머신에 대해 설명하도록 하겠습니다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87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82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0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968"/>
            <a:ext cx="10515600" cy="74824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2651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3768"/>
            <a:ext cx="10515600" cy="748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4218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75827"/>
            <a:ext cx="5157787" cy="445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4218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75827"/>
            <a:ext cx="5183188" cy="445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701"/>
            <a:ext cx="10515600" cy="748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1904"/>
            <a:ext cx="10515600" cy="74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38230"/>
            <a:ext cx="10515600" cy="5265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100" y="2170113"/>
            <a:ext cx="10058400" cy="2387600"/>
          </a:xfrm>
        </p:spPr>
        <p:txBody>
          <a:bodyPr/>
          <a:lstStyle/>
          <a:p>
            <a:pPr algn="r"/>
            <a:r>
              <a:rPr lang="en-US" dirty="0" smtClean="0"/>
              <a:t>Bank Credit Scoring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49788"/>
            <a:ext cx="10058400" cy="1655762"/>
          </a:xfrm>
        </p:spPr>
        <p:txBody>
          <a:bodyPr/>
          <a:lstStyle/>
          <a:p>
            <a:pPr algn="r"/>
            <a:r>
              <a:rPr lang="ko-KR" altLang="en-US" dirty="0" smtClean="0"/>
              <a:t>김병견</a:t>
            </a:r>
          </a:p>
          <a:p>
            <a:pPr algn="r"/>
            <a:r>
              <a:rPr lang="ko-KR" altLang="en-US" dirty="0" smtClean="0"/>
              <a:t>윤희경</a:t>
            </a:r>
          </a:p>
          <a:p>
            <a:pPr algn="r"/>
            <a:r>
              <a:rPr lang="ko-KR" altLang="en-US" dirty="0" smtClean="0"/>
              <a:t>조유현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F-Score?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7"/>
            <a:ext cx="10515600" cy="1071274"/>
          </a:xfrm>
        </p:spPr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dirty="0"/>
              <a:t>The data is a </a:t>
            </a:r>
            <a:r>
              <a:rPr lang="en-US" dirty="0">
                <a:solidFill>
                  <a:srgbClr val="C00000"/>
                </a:solidFill>
              </a:rPr>
              <a:t>skewed data</a:t>
            </a:r>
            <a:r>
              <a:rPr lang="en-US" dirty="0"/>
              <a:t> with tiny percentage of default customers (SeriousDlqin2yrs = 1</a:t>
            </a:r>
            <a:r>
              <a:rPr lang="en-US" dirty="0" smtClean="0"/>
              <a:t>).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Over 93% accuracy can be achieved without filtering out a single default customer.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0" y="2208415"/>
            <a:ext cx="51308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5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8528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&amp; Goal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Two Approaches: Logistic Regression &amp; Support Vector Machine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ko-KR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Appendix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1336004" y="2008796"/>
          <a:ext cx="10017795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285"/>
                <a:gridCol w="3866755"/>
                <a:gridCol w="386675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A. 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 Support</a:t>
                      </a:r>
                      <a:r>
                        <a:rPr lang="en-US" baseline="0" dirty="0" smtClean="0"/>
                        <a:t> Vector Machine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Process Data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Split data into training, cross validation and test sets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Random</a:t>
                      </a:r>
                      <a:r>
                        <a:rPr lang="en-US" sz="1400" baseline="0" dirty="0" smtClean="0"/>
                        <a:t> sampling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Training: cross validation: test = 60:20:20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Build First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Python</a:t>
                      </a:r>
                    </a:p>
                    <a:p>
                      <a:r>
                        <a:rPr lang="en-US" altLang="ko-KR" sz="1400" dirty="0" smtClean="0"/>
                        <a:t>Train algorithm</a:t>
                      </a:r>
                      <a:endParaRPr lang="ko-KR" altLang="en-US" sz="1400" dirty="0" smtClean="0"/>
                    </a:p>
                    <a:p>
                      <a:r>
                        <a:rPr lang="en-US" sz="1400" dirty="0" smtClean="0"/>
                        <a:t>Predict</a:t>
                      </a:r>
                      <a:r>
                        <a:rPr lang="en-US" sz="1400" baseline="0" dirty="0" smtClean="0"/>
                        <a:t>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Language: Python, Octave</a:t>
                      </a:r>
                    </a:p>
                    <a:p>
                      <a:r>
                        <a:rPr lang="en-US" sz="1400" dirty="0" smtClean="0"/>
                        <a:t>Train algorithm</a:t>
                      </a:r>
                    </a:p>
                    <a:p>
                      <a:r>
                        <a:rPr lang="en-US" sz="1400" dirty="0" smtClean="0"/>
                        <a:t>Predict algorithm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Evaluate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Learning Curve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Learning Curve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Modify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Threshold</a:t>
                      </a:r>
                    </a:p>
                    <a:p>
                      <a:r>
                        <a:rPr lang="en-US" sz="1400" dirty="0" smtClean="0"/>
                        <a:t>Polynomial</a:t>
                      </a:r>
                    </a:p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</a:p>
                    <a:p>
                      <a:r>
                        <a:rPr lang="en-US" sz="1400" dirty="0" smtClean="0"/>
                        <a:t>Kernel</a:t>
                      </a:r>
                      <a:r>
                        <a:rPr lang="en-US" sz="1400" baseline="0" dirty="0" smtClean="0"/>
                        <a:t> Type</a:t>
                      </a:r>
                    </a:p>
                    <a:p>
                      <a:r>
                        <a:rPr lang="en-US" sz="1400" baseline="0" dirty="0" smtClean="0"/>
                        <a:t>Degree (when kernel = ‘poly’)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rame 3"/>
          <p:cNvSpPr/>
          <p:nvPr/>
        </p:nvSpPr>
        <p:spPr>
          <a:xfrm>
            <a:off x="1336002" y="2008796"/>
            <a:ext cx="6169698" cy="2936240"/>
          </a:xfrm>
          <a:prstGeom prst="frame">
            <a:avLst>
              <a:gd name="adj1" fmla="val 1765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5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72493080"/>
              </p:ext>
            </p:extLst>
          </p:nvPr>
        </p:nvGraphicFramePr>
        <p:xfrm>
          <a:off x="133350" y="457200"/>
          <a:ext cx="11811000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77350" y="4343400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Threshold</a:t>
            </a:r>
          </a:p>
          <a:p>
            <a:endParaRPr lang="en-US" dirty="0"/>
          </a:p>
          <a:p>
            <a:r>
              <a:rPr lang="en-US" dirty="0" smtClean="0"/>
              <a:t>Polynomial Degree</a:t>
            </a:r>
          </a:p>
          <a:p>
            <a:endParaRPr lang="en-US" dirty="0"/>
          </a:p>
          <a:p>
            <a:r>
              <a:rPr lang="en-US" dirty="0" smtClean="0"/>
              <a:t>C (Regularization Term)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Process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5413"/>
            <a:ext cx="10515600" cy="747712"/>
          </a:xfrm>
        </p:spPr>
        <p:txBody>
          <a:bodyPr/>
          <a:lstStyle/>
          <a:p>
            <a:r>
              <a:rPr lang="en-US" dirty="0" smtClean="0"/>
              <a:t>2.1 Process Data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71550" y="1828800"/>
            <a:ext cx="3619500" cy="36004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Original Data</a:t>
            </a:r>
          </a:p>
          <a:p>
            <a:pPr algn="ctr"/>
            <a:r>
              <a:rPr lang="en-US" sz="3200" dirty="0" smtClean="0"/>
              <a:t>150,000 records</a:t>
            </a:r>
          </a:p>
          <a:p>
            <a:pPr algn="ctr"/>
            <a:r>
              <a:rPr lang="en-US" sz="3200" dirty="0"/>
              <a:t>(</a:t>
            </a:r>
            <a:r>
              <a:rPr lang="en-US" sz="3200" dirty="0" smtClean="0"/>
              <a:t>100 %)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086600" y="125413"/>
            <a:ext cx="2324100" cy="2311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Cross Validation</a:t>
            </a:r>
          </a:p>
          <a:p>
            <a:pPr algn="ctr"/>
            <a:r>
              <a:rPr lang="en-US" sz="2800" dirty="0" smtClean="0"/>
              <a:t>(</a:t>
            </a:r>
            <a:r>
              <a:rPr lang="en-US" sz="2800" dirty="0"/>
              <a:t>2</a:t>
            </a:r>
            <a:r>
              <a:rPr lang="en-US" sz="2800" dirty="0" smtClean="0"/>
              <a:t>0 %)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7086600" y="4273316"/>
            <a:ext cx="2324100" cy="2311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</a:t>
            </a:r>
          </a:p>
          <a:p>
            <a:pPr algn="ctr"/>
            <a:r>
              <a:rPr lang="en-US" sz="2800" dirty="0" smtClean="0"/>
              <a:t>(</a:t>
            </a:r>
            <a:r>
              <a:rPr lang="en-US" sz="2800" dirty="0"/>
              <a:t>2</a:t>
            </a:r>
            <a:r>
              <a:rPr lang="en-US" sz="2800" dirty="0" smtClean="0"/>
              <a:t>0 %)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8839200" y="1828800"/>
            <a:ext cx="2838450" cy="2823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(60 %)</a:t>
            </a:r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>
            <a:off x="4914900" y="2437281"/>
            <a:ext cx="3124200" cy="208056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Random Sampling by </a:t>
            </a:r>
            <a:r>
              <a:rPr lang="en-US" sz="2400" smtClean="0">
                <a:solidFill>
                  <a:sysClr val="windowText" lastClr="000000"/>
                </a:solidFill>
              </a:rPr>
              <a:t>Shuffling Data</a:t>
            </a:r>
            <a:endParaRPr lang="en-US" sz="24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Build First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Model</a:t>
            </a:r>
            <a:endParaRPr lang="en-US" dirty="0"/>
          </a:p>
        </p:txBody>
      </p:sp>
      <p:graphicFrame>
        <p:nvGraphicFramePr>
          <p:cNvPr id="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5645296"/>
              </p:ext>
            </p:extLst>
          </p:nvPr>
        </p:nvGraphicFramePr>
        <p:xfrm>
          <a:off x="838200" y="1004888"/>
          <a:ext cx="10344152" cy="4995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332"/>
                <a:gridCol w="1588164"/>
                <a:gridCol w="1588164"/>
                <a:gridCol w="1588164"/>
                <a:gridCol w="1588164"/>
                <a:gridCol w="1588164"/>
              </a:tblGrid>
              <a:tr h="83264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264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Threshold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Polynomial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83264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First Model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/>
                        <a:t>0.0786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0.9336</a:t>
                      </a:r>
                      <a:endParaRPr lang="en-US" sz="2400" dirty="0"/>
                    </a:p>
                  </a:txBody>
                  <a:tcPr/>
                </a:tc>
              </a:tr>
              <a:tr h="83264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Modified Model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83264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Change (%)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83264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(Tested on Test Data)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176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smtClean="0"/>
              <a:t>Evaluate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LR2.3 Evaluate Model: Learning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8228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High bias</a:t>
            </a:r>
          </a:p>
          <a:p>
            <a:pPr lvl="1"/>
            <a:r>
              <a:rPr lang="en-US" dirty="0" smtClean="0"/>
              <a:t>Increase in # of train data doesn’t improve cv accuracy.</a:t>
            </a:r>
          </a:p>
          <a:p>
            <a:pPr lvl="1"/>
            <a:r>
              <a:rPr lang="en-US" dirty="0" smtClean="0"/>
              <a:t>There is no big gap between train accuracy and cv accuracy.</a:t>
            </a:r>
          </a:p>
          <a:p>
            <a:endParaRPr lang="en-US" dirty="0" smtClean="0"/>
          </a:p>
          <a:p>
            <a:r>
              <a:rPr lang="en-US" dirty="0" smtClean="0"/>
              <a:t>Increasing # of train data won’t be much helpful.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3500" dirty="0" smtClean="0">
                <a:solidFill>
                  <a:srgbClr val="C00000"/>
                </a:solidFill>
              </a:rPr>
              <a:t>We </a:t>
            </a:r>
            <a:r>
              <a:rPr lang="en-US" sz="3500" dirty="0" smtClean="0">
                <a:solidFill>
                  <a:srgbClr val="C00000"/>
                </a:solidFill>
              </a:rPr>
              <a:t>need to develop more complex model.</a:t>
            </a:r>
            <a:endParaRPr lang="en-US" sz="3500" dirty="0">
              <a:solidFill>
                <a:srgbClr val="C00000"/>
              </a:solidFill>
            </a:endParaRPr>
          </a:p>
          <a:p>
            <a:endParaRPr lang="en-US" dirty="0" smtClean="0"/>
          </a:p>
        </p:txBody>
      </p:sp>
      <p:pic>
        <p:nvPicPr>
          <p:cNvPr id="6" name="Content Placeholder 5" descr="learning curve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077244"/>
            <a:ext cx="5067300" cy="3848100"/>
          </a:xfrm>
        </p:spPr>
      </p:pic>
    </p:spTree>
    <p:extLst>
      <p:ext uri="{BB962C8B-B14F-4D97-AF65-F5344CB8AC3E}">
        <p14:creationId xmlns:p14="http://schemas.microsoft.com/office/powerpoint/2010/main" val="6816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Modify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Threshold</a:t>
            </a:r>
          </a:p>
          <a:p>
            <a:r>
              <a:rPr lang="en-US" dirty="0" smtClean="0"/>
              <a:t>2. Polynomial Degree</a:t>
            </a:r>
          </a:p>
          <a:p>
            <a:r>
              <a:rPr lang="en-US" dirty="0" smtClean="0"/>
              <a:t>3. C (Regularization Term)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0"/>
            <a:ext cx="9199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92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Threshold</a:t>
            </a:r>
            <a:endParaRPr lang="en-US" dirty="0"/>
          </a:p>
        </p:txBody>
      </p:sp>
      <p:pic>
        <p:nvPicPr>
          <p:cNvPr id="4" name="그림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350" y="1275556"/>
            <a:ext cx="7099300" cy="47244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4057650" y="3124200"/>
            <a:ext cx="381000" cy="11811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8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Threshold that maximizes F-score &gt;&gt; 0.125</a:t>
            </a:r>
            <a:endParaRPr lang="ko-KR" altLang="en-US" dirty="0"/>
          </a:p>
          <a:p>
            <a:endParaRPr lang="ko-KR" altLang="en-US" dirty="0"/>
          </a:p>
          <a:p>
            <a:r>
              <a:rPr lang="en-US" dirty="0"/>
              <a:t>Accuracy is sacrificed for better f-score.</a:t>
            </a:r>
          </a:p>
        </p:txBody>
      </p:sp>
      <p:pic>
        <p:nvPicPr>
          <p:cNvPr id="7" name="Content Placeholder 6" descr="thresho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72494"/>
            <a:ext cx="4953000" cy="3657600"/>
          </a:xfrm>
        </p:spPr>
      </p:pic>
      <p:sp>
        <p:nvSpPr>
          <p:cNvPr id="6" name="Down Arrow 5"/>
          <p:cNvSpPr/>
          <p:nvPr/>
        </p:nvSpPr>
        <p:spPr>
          <a:xfrm>
            <a:off x="2362200" y="3733800"/>
            <a:ext cx="361950" cy="5334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Add Polynomial Features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70704"/>
            <a:ext cx="3650323" cy="607562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450" y="1581144"/>
            <a:ext cx="3822700" cy="4114800"/>
          </a:xfrm>
        </p:spPr>
      </p:pic>
    </p:spTree>
    <p:extLst>
      <p:ext uri="{BB962C8B-B14F-4D97-AF65-F5344CB8AC3E}">
        <p14:creationId xmlns:p14="http://schemas.microsoft.com/office/powerpoint/2010/main" val="11270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Add Polynomial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Polynomial </a:t>
            </a:r>
            <a:r>
              <a:rPr lang="en-US" dirty="0" smtClean="0"/>
              <a:t>degree</a:t>
            </a:r>
            <a:r>
              <a:rPr lang="en-US" dirty="0" smtClean="0"/>
              <a:t> </a:t>
            </a:r>
            <a:r>
              <a:rPr lang="en-US" dirty="0"/>
              <a:t>that maximizes F-score &gt;&gt;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10 features (original) -&gt; 66 features (poly 2)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poly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72494"/>
            <a:ext cx="4953000" cy="3657600"/>
          </a:xfrm>
        </p:spPr>
      </p:pic>
      <p:sp>
        <p:nvSpPr>
          <p:cNvPr id="7" name="Down Arrow 6"/>
          <p:cNvSpPr/>
          <p:nvPr/>
        </p:nvSpPr>
        <p:spPr>
          <a:xfrm>
            <a:off x="3390900" y="3486150"/>
            <a:ext cx="361950" cy="5334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 </a:t>
            </a:r>
            <a:r>
              <a:rPr lang="en-US" dirty="0" smtClean="0"/>
              <a:t>(regularization term)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/>
              <a:t>that maximizes F-score &gt;&gt; 3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" name="Content Placeholder 9" descr="C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2191544"/>
            <a:ext cx="4940300" cy="3619500"/>
          </a:xfrm>
        </p:spPr>
      </p:pic>
      <p:sp>
        <p:nvSpPr>
          <p:cNvPr id="6" name="Down Arrow 5"/>
          <p:cNvSpPr/>
          <p:nvPr/>
        </p:nvSpPr>
        <p:spPr>
          <a:xfrm>
            <a:off x="2228850" y="4248150"/>
            <a:ext cx="361950" cy="5334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Improvements made from the first model to the modified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89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</a:t>
            </a:r>
            <a:r>
              <a:rPr lang="en-US" dirty="0" smtClean="0"/>
              <a:t>Model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061567"/>
              </p:ext>
            </p:extLst>
          </p:nvPr>
        </p:nvGraphicFramePr>
        <p:xfrm>
          <a:off x="838200" y="1004888"/>
          <a:ext cx="10344152" cy="4786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332"/>
                <a:gridCol w="1588164"/>
                <a:gridCol w="1588164"/>
                <a:gridCol w="1588164"/>
                <a:gridCol w="1588164"/>
                <a:gridCol w="1588164"/>
              </a:tblGrid>
              <a:tr h="79771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771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Threshold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Polynomial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9771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First Model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/>
                        <a:t>0.0786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0.9336</a:t>
                      </a:r>
                      <a:endParaRPr lang="en-US" sz="2400" dirty="0"/>
                    </a:p>
                  </a:txBody>
                  <a:tcPr/>
                </a:tc>
              </a:tr>
              <a:tr h="79771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Modified Model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/>
                        <a:t>0.4027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0.9108</a:t>
                      </a:r>
                      <a:endParaRPr lang="en-US" sz="2400" dirty="0"/>
                    </a:p>
                  </a:txBody>
                  <a:tcPr/>
                </a:tc>
              </a:tr>
              <a:tr h="79771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Change (%)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+ 412.34%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-2.44%</a:t>
                      </a:r>
                      <a:endParaRPr lang="en-US" sz="2400" dirty="0"/>
                    </a:p>
                  </a:txBody>
                  <a:tcPr/>
                </a:tc>
              </a:tr>
              <a:tr h="79771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(Tested on Test Data)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7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default customers were filtered out?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64927" y="933450"/>
            <a:ext cx="1651797" cy="512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64927" y="5657850"/>
            <a:ext cx="1651797" cy="400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64927" y="5068103"/>
            <a:ext cx="1651797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4.23%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51427" y="933450"/>
            <a:ext cx="1651797" cy="512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51427" y="3810000"/>
            <a:ext cx="1651797" cy="22479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251427" y="3144053"/>
            <a:ext cx="165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40.28%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953000" y="3144053"/>
            <a:ext cx="2152650" cy="118029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51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Modified </a:t>
            </a:r>
            <a:r>
              <a:rPr lang="en-US" dirty="0" smtClean="0"/>
              <a:t>Model - Coefficients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10 most </a:t>
            </a:r>
            <a:r>
              <a:rPr lang="en-US" dirty="0" smtClean="0">
                <a:solidFill>
                  <a:schemeClr val="accent1"/>
                </a:solidFill>
              </a:rPr>
              <a:t>positively</a:t>
            </a:r>
            <a:r>
              <a:rPr lang="en-US" dirty="0" smtClean="0"/>
              <a:t> correlated features (out of 66 polynomial features)</a:t>
            </a:r>
          </a:p>
          <a:p>
            <a:endParaRPr lang="en-US" dirty="0"/>
          </a:p>
          <a:p>
            <a:r>
              <a:rPr lang="en-US" dirty="0" smtClean="0"/>
              <a:t>How to interpret the table</a:t>
            </a:r>
          </a:p>
          <a:p>
            <a:pPr lvl="1"/>
            <a:r>
              <a:rPr lang="en-US" dirty="0" smtClean="0"/>
              <a:t>When 1, multiply once.</a:t>
            </a:r>
          </a:p>
          <a:p>
            <a:pPr lvl="1"/>
            <a:r>
              <a:rPr lang="en-US" dirty="0" smtClean="0"/>
              <a:t>When 2, multiply twice.</a:t>
            </a:r>
          </a:p>
          <a:p>
            <a:pPr lvl="1"/>
            <a:r>
              <a:rPr lang="en-US" dirty="0" smtClean="0"/>
              <a:t>For example, </a:t>
            </a:r>
          </a:p>
          <a:p>
            <a:pPr lvl="2"/>
            <a:r>
              <a:rPr lang="en-US" dirty="0" smtClean="0"/>
              <a:t>Feature #5: </a:t>
            </a:r>
            <a:r>
              <a:rPr lang="en-US" dirty="0" err="1" smtClean="0"/>
              <a:t>DebtRatio</a:t>
            </a:r>
            <a:r>
              <a:rPr lang="en-US" dirty="0" smtClean="0"/>
              <a:t>*</a:t>
            </a:r>
            <a:r>
              <a:rPr lang="en-US" dirty="0" err="1" smtClean="0"/>
              <a:t>MonthlyIncome</a:t>
            </a:r>
            <a:endParaRPr lang="en-US" dirty="0" smtClean="0"/>
          </a:p>
          <a:p>
            <a:pPr lvl="2"/>
            <a:r>
              <a:rPr lang="en-US" dirty="0" smtClean="0"/>
              <a:t>Feature #4: NumberOfTimes60-89DaysPastDueNotWorse^2</a:t>
            </a:r>
            <a:endParaRPr lang="en-US" dirty="0"/>
          </a:p>
        </p:txBody>
      </p:sp>
      <p:pic>
        <p:nvPicPr>
          <p:cNvPr id="9" name="Content Placeholder 8" descr="Screen Shot 2015-06-03 at 11.27.06 AM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1272069"/>
            <a:ext cx="4256687" cy="5040000"/>
          </a:xfrm>
        </p:spPr>
      </p:pic>
    </p:spTree>
    <p:extLst>
      <p:ext uri="{BB962C8B-B14F-4D97-AF65-F5344CB8AC3E}">
        <p14:creationId xmlns:p14="http://schemas.microsoft.com/office/powerpoint/2010/main" val="7118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Modified </a:t>
            </a:r>
            <a:r>
              <a:rPr lang="en-US" dirty="0" smtClean="0"/>
              <a:t>Model - Coefficients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10 most </a:t>
            </a:r>
            <a:r>
              <a:rPr lang="en-US" dirty="0" smtClean="0">
                <a:solidFill>
                  <a:schemeClr val="accent1"/>
                </a:solidFill>
              </a:rPr>
              <a:t>negatively</a:t>
            </a:r>
            <a:r>
              <a:rPr lang="en-US" dirty="0" smtClean="0"/>
              <a:t> correlated features (out of 66 polynomial features)</a:t>
            </a:r>
            <a:endParaRPr lang="en-US" dirty="0"/>
          </a:p>
        </p:txBody>
      </p:sp>
      <p:pic>
        <p:nvPicPr>
          <p:cNvPr id="4" name="Content Placeholder 3" descr="Screen Shot 2015-06-03 at 11.29.47 A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71" y="1273175"/>
            <a:ext cx="4246379" cy="5040000"/>
          </a:xfrm>
        </p:spPr>
      </p:pic>
    </p:spTree>
    <p:extLst>
      <p:ext uri="{BB962C8B-B14F-4D97-AF65-F5344CB8AC3E}">
        <p14:creationId xmlns:p14="http://schemas.microsoft.com/office/powerpoint/2010/main" val="11243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723900"/>
            <a:ext cx="10058400" cy="515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59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&amp; Support Vector Machine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94984"/>
              </p:ext>
            </p:extLst>
          </p:nvPr>
        </p:nvGraphicFramePr>
        <p:xfrm>
          <a:off x="838200" y="1004888"/>
          <a:ext cx="10515599" cy="4748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307"/>
                <a:gridCol w="1907323"/>
                <a:gridCol w="1907323"/>
                <a:gridCol w="1907323"/>
                <a:gridCol w="1907323"/>
              </a:tblGrid>
              <a:tr h="79136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Support Vector Machine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136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91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First Model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0.0786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0.9336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0.0077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0.9310</a:t>
                      </a:r>
                      <a:endParaRPr lang="en-US" sz="2400" dirty="0"/>
                    </a:p>
                  </a:txBody>
                  <a:tcPr/>
                </a:tc>
              </a:tr>
              <a:tr h="791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Modified Model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0.4027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0.9108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0.1416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0.9329</a:t>
                      </a:r>
                      <a:endParaRPr lang="en-US" sz="2400" dirty="0"/>
                    </a:p>
                  </a:txBody>
                  <a:tcPr/>
                </a:tc>
              </a:tr>
              <a:tr h="79136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Change (%)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+ 412.34%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-2.44%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+1738.96%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+0.20%</a:t>
                      </a:r>
                      <a:endParaRPr lang="en-US" sz="2400" dirty="0"/>
                    </a:p>
                  </a:txBody>
                  <a:tcPr/>
                </a:tc>
              </a:tr>
              <a:tr h="79136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(Tested on ‘test’ data</a:t>
                      </a:r>
                      <a:r>
                        <a:rPr lang="en-US" sz="2400" baseline="0" dirty="0" smtClean="0"/>
                        <a:t> set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Explore Data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One Feature: Histograms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Two Features: Scatter Plots &amp; Separated Histograms</a:t>
            </a:r>
          </a:p>
          <a:p>
            <a:r>
              <a:rPr lang="en-US" dirty="0" smtClean="0"/>
              <a:t>2. SVM in Octave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Explore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One Feature: Histogram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Two Features: Scatter Plot &amp; Separated Histograms</a:t>
            </a:r>
          </a:p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 the report, we only take ‘age’ feature as an example. For more features, please refer to ‘</a:t>
            </a:r>
            <a:r>
              <a:rPr lang="en-US" sz="2000" dirty="0" err="1" smtClean="0"/>
              <a:t>Appendix_ExploreData.html</a:t>
            </a:r>
            <a:r>
              <a:rPr lang="en-US" sz="2000" dirty="0" smtClean="0"/>
              <a:t>’ 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I. One feature: Histogram</a:t>
            </a:r>
            <a:endParaRPr lang="en-US" dirty="0"/>
          </a:p>
        </p:txBody>
      </p:sp>
      <p:pic>
        <p:nvPicPr>
          <p:cNvPr id="8" name="Content Placeholder 7" descr="Unknown-3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94" y="2257425"/>
            <a:ext cx="5156200" cy="3695700"/>
          </a:xfrm>
        </p:spPr>
      </p:pic>
    </p:spTree>
    <p:extLst>
      <p:ext uri="{BB962C8B-B14F-4D97-AF65-F5344CB8AC3E}">
        <p14:creationId xmlns:p14="http://schemas.microsoft.com/office/powerpoint/2010/main" val="207308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56435"/>
            <a:ext cx="5157787" cy="823912"/>
          </a:xfrm>
        </p:spPr>
        <p:txBody>
          <a:bodyPr anchor="t"/>
          <a:lstStyle/>
          <a:p>
            <a:r>
              <a:rPr lang="en-US" dirty="0" smtClean="0"/>
              <a:t>2. Two Feature: Scatter Plot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56435"/>
            <a:ext cx="5183188" cy="823912"/>
          </a:xfrm>
        </p:spPr>
        <p:txBody>
          <a:bodyPr anchor="t"/>
          <a:lstStyle/>
          <a:p>
            <a:r>
              <a:rPr lang="en-US" dirty="0" smtClean="0"/>
              <a:t>2. Separated Histograms</a:t>
            </a:r>
            <a:endParaRPr lang="en-US" dirty="0"/>
          </a:p>
        </p:txBody>
      </p:sp>
      <p:pic>
        <p:nvPicPr>
          <p:cNvPr id="7" name="Picture 6" descr="Unknown-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2207470"/>
            <a:ext cx="5054600" cy="3721100"/>
          </a:xfrm>
          <a:prstGeom prst="rect">
            <a:avLst/>
          </a:prstGeom>
        </p:spPr>
      </p:pic>
      <p:pic>
        <p:nvPicPr>
          <p:cNvPr id="8" name="Picture 7" descr="Unknown-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015" y="4068020"/>
            <a:ext cx="3892550" cy="2789980"/>
          </a:xfrm>
          <a:prstGeom prst="rect">
            <a:avLst/>
          </a:prstGeom>
        </p:spPr>
      </p:pic>
      <p:pic>
        <p:nvPicPr>
          <p:cNvPr id="9" name="Picture 8" descr="Unknown-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572" y="1278040"/>
            <a:ext cx="3825437" cy="278998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679732" y="2584079"/>
            <a:ext cx="1320800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679732" y="4584329"/>
            <a:ext cx="1320800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8528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&amp; Goal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Two Approaches: Logistic Regression &amp; Support Vector Machine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ko-KR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Appendix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424619"/>
              </p:ext>
            </p:extLst>
          </p:nvPr>
        </p:nvGraphicFramePr>
        <p:xfrm>
          <a:off x="1336004" y="2008796"/>
          <a:ext cx="10017795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285"/>
                <a:gridCol w="3866755"/>
                <a:gridCol w="386675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A. 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 Support</a:t>
                      </a:r>
                      <a:r>
                        <a:rPr lang="en-US" baseline="0" dirty="0" smtClean="0"/>
                        <a:t> Vector Machine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Process Data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Split data into training, cross validation and test sets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Random</a:t>
                      </a:r>
                      <a:r>
                        <a:rPr lang="en-US" sz="1400" baseline="0" dirty="0" smtClean="0"/>
                        <a:t> sampling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Training: cross validation: test = 60:20:20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Build First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Python</a:t>
                      </a:r>
                    </a:p>
                    <a:p>
                      <a:r>
                        <a:rPr lang="en-US" altLang="ko-KR" sz="1400" dirty="0" smtClean="0"/>
                        <a:t>Train algorithm</a:t>
                      </a:r>
                      <a:endParaRPr lang="ko-KR" altLang="en-US" sz="1400" dirty="0" smtClean="0"/>
                    </a:p>
                    <a:p>
                      <a:r>
                        <a:rPr lang="en-US" sz="1400" dirty="0" smtClean="0"/>
                        <a:t>Predict</a:t>
                      </a:r>
                      <a:r>
                        <a:rPr lang="en-US" sz="1400" baseline="0" dirty="0" smtClean="0"/>
                        <a:t>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Language: Python, Octave</a:t>
                      </a:r>
                    </a:p>
                    <a:p>
                      <a:r>
                        <a:rPr lang="en-US" sz="1400" dirty="0" smtClean="0"/>
                        <a:t>Train algorithm</a:t>
                      </a:r>
                    </a:p>
                    <a:p>
                      <a:r>
                        <a:rPr lang="en-US" sz="1400" dirty="0" smtClean="0"/>
                        <a:t>Predict algorithm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Evaluate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Learning Curve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Learning Curve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Modify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Threshold</a:t>
                      </a:r>
                    </a:p>
                    <a:p>
                      <a:r>
                        <a:rPr lang="en-US" sz="1400" dirty="0" smtClean="0"/>
                        <a:t>Polynomial</a:t>
                      </a:r>
                    </a:p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</a:p>
                    <a:p>
                      <a:r>
                        <a:rPr lang="en-US" sz="1400" dirty="0" smtClean="0"/>
                        <a:t>Kernel</a:t>
                      </a:r>
                      <a:r>
                        <a:rPr lang="en-US" sz="1400" baseline="0" dirty="0" smtClean="0"/>
                        <a:t> Type</a:t>
                      </a:r>
                    </a:p>
                    <a:p>
                      <a:r>
                        <a:rPr lang="en-US" sz="1400" baseline="0" dirty="0" smtClean="0"/>
                        <a:t>Degree (when kernel = ‘poly’)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rame 3"/>
          <p:cNvSpPr/>
          <p:nvPr/>
        </p:nvSpPr>
        <p:spPr>
          <a:xfrm>
            <a:off x="1336002" y="2008796"/>
            <a:ext cx="6169698" cy="2936240"/>
          </a:xfrm>
          <a:prstGeom prst="frame">
            <a:avLst>
              <a:gd name="adj1" fmla="val 1765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Content: credit history of customers</a:t>
            </a:r>
          </a:p>
          <a:p>
            <a:r>
              <a:rPr lang="en-US" dirty="0" smtClean="0"/>
              <a:t>Size: 150,000 records * (1 id + 10 features + 1 target)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60053"/>
              </p:ext>
            </p:extLst>
          </p:nvPr>
        </p:nvGraphicFramePr>
        <p:xfrm>
          <a:off x="1137841" y="2281320"/>
          <a:ext cx="10147299" cy="2331720"/>
        </p:xfrm>
        <a:graphic>
          <a:graphicData uri="http://schemas.openxmlformats.org/drawingml/2006/table">
            <a:tbl>
              <a:tblPr/>
              <a:tblGrid>
                <a:gridCol w="2934618"/>
                <a:gridCol w="6440915"/>
                <a:gridCol w="771766"/>
              </a:tblGrid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Variable 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SeriousDlqin2yrs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Person experienced 90 days past due delinquency or worse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Y/N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RevolvingUtilizationOfUnsecuredLines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Total balance on credit cards and personal lines of credit except real estate and no installment debt like car loans divided by the sum of credit limits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Age of borrower in years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NumberOfTime30-59DaysPastDueNotWorse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30-59 days past due but no worse in the last 2 years.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DebtRatio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 debt payments, alimony,living costs divided by monthy gross 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 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real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NumberOfOpenCreditLinesAndLoans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Open loans (installment like car loan or mortgage) and Lines of credit (e.g. credit cards)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NumberOfTimes90DaysLate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90 days or more past due.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NumberRealEstateLoansOrLines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mortgage and real estate loans including home equity lines of credit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NumberOfTime60-89DaysPastDueNotWorse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60-89 days past due but no worse in the last 2 years.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NumberOfDependents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dependents in family excluding themselves (spouse, children etc.)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Distribution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1" y="2257425"/>
            <a:ext cx="5156200" cy="36957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Debt Ratio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44" y="2276475"/>
            <a:ext cx="5143500" cy="3657600"/>
          </a:xfrm>
        </p:spPr>
      </p:pic>
    </p:spTree>
    <p:extLst>
      <p:ext uri="{BB962C8B-B14F-4D97-AF65-F5344CB8AC3E}">
        <p14:creationId xmlns:p14="http://schemas.microsoft.com/office/powerpoint/2010/main" val="204182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Monthly Income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81" y="2181225"/>
            <a:ext cx="5105400" cy="38481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Number of Loans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44" y="2295525"/>
            <a:ext cx="5143500" cy="3619500"/>
          </a:xfrm>
        </p:spPr>
      </p:pic>
    </p:spTree>
    <p:extLst>
      <p:ext uri="{BB962C8B-B14F-4D97-AF65-F5344CB8AC3E}">
        <p14:creationId xmlns:p14="http://schemas.microsoft.com/office/powerpoint/2010/main" val="112114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Value: Default or Not?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0600" y="1650206"/>
            <a:ext cx="51308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0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</a:t>
            </a:r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goal 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Maximize profit by filtering </a:t>
            </a:r>
            <a: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out customers with high possibility of </a:t>
            </a:r>
            <a: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default</a:t>
            </a:r>
          </a:p>
          <a:p>
            <a:endParaRPr lang="en-US" sz="4800" dirty="0" smtClean="0"/>
          </a:p>
          <a:p>
            <a:pPr marL="0" indent="0">
              <a:buNone/>
            </a:pPr>
            <a:r>
              <a:rPr lang="en-US" sz="4800" b="1" dirty="0" smtClean="0"/>
              <a:t>Analysis </a:t>
            </a:r>
            <a:r>
              <a:rPr lang="en-US" sz="4800" b="1" dirty="0" smtClean="0"/>
              <a:t>goal</a:t>
            </a:r>
          </a:p>
          <a:p>
            <a:pPr marL="0" indent="0">
              <a:buNone/>
            </a:pPr>
            <a:r>
              <a:rPr lang="en-US" sz="4800" dirty="0" smtClean="0"/>
              <a:t>Build </a:t>
            </a:r>
            <a:r>
              <a:rPr lang="en-US" sz="4800" dirty="0" smtClean="0"/>
              <a:t>credit scoring model with maximum </a:t>
            </a:r>
            <a:r>
              <a:rPr lang="en-US" sz="4800" dirty="0" smtClean="0">
                <a:solidFill>
                  <a:srgbClr val="C00000"/>
                </a:solidFill>
              </a:rPr>
              <a:t>f-score</a:t>
            </a:r>
            <a:r>
              <a:rPr lang="en-US" sz="4800" dirty="0" smtClean="0"/>
              <a:t>, not </a:t>
            </a:r>
            <a:r>
              <a:rPr lang="en-US" sz="4800" dirty="0" smtClean="0"/>
              <a:t>accuracy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291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3503</TotalTime>
  <Words>1121</Words>
  <Application>Microsoft Macintosh PowerPoint</Application>
  <PresentationFormat>Widescreen</PresentationFormat>
  <Paragraphs>306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Calibri Light</vt:lpstr>
      <vt:lpstr>Wingdings</vt:lpstr>
      <vt:lpstr>맑은 고딕</vt:lpstr>
      <vt:lpstr>Arial</vt:lpstr>
      <vt:lpstr>Office Theme</vt:lpstr>
      <vt:lpstr>Bank Credit Scoring Algorithm</vt:lpstr>
      <vt:lpstr>PowerPoint Presentation</vt:lpstr>
      <vt:lpstr>PowerPoint Presentation</vt:lpstr>
      <vt:lpstr>Table of Contents</vt:lpstr>
      <vt:lpstr>1 Data</vt:lpstr>
      <vt:lpstr>Features</vt:lpstr>
      <vt:lpstr>Features</vt:lpstr>
      <vt:lpstr>Target Value: Default or Not?</vt:lpstr>
      <vt:lpstr>1 Goal</vt:lpstr>
      <vt:lpstr>Why F-Score?</vt:lpstr>
      <vt:lpstr>Table of Contents</vt:lpstr>
      <vt:lpstr>PowerPoint Presentation</vt:lpstr>
      <vt:lpstr>1 Process Data</vt:lpstr>
      <vt:lpstr>2.1 Process Data</vt:lpstr>
      <vt:lpstr>2 Build First Model</vt:lpstr>
      <vt:lpstr>First Model</vt:lpstr>
      <vt:lpstr>3 Evaluate Model</vt:lpstr>
      <vt:lpstr>LR2.3 Evaluate Model: Learning Curve</vt:lpstr>
      <vt:lpstr>4 Modify Model</vt:lpstr>
      <vt:lpstr>1. Threshold</vt:lpstr>
      <vt:lpstr>1. Threshold</vt:lpstr>
      <vt:lpstr>2. Add Polynomial Features</vt:lpstr>
      <vt:lpstr>2. Add Polynomial Features</vt:lpstr>
      <vt:lpstr>3. C (regularization term)</vt:lpstr>
      <vt:lpstr>5. Conclusion</vt:lpstr>
      <vt:lpstr>Modified Model </vt:lpstr>
      <vt:lpstr>How many default customers were filtered out?</vt:lpstr>
      <vt:lpstr>Modified Model - Coefficients </vt:lpstr>
      <vt:lpstr>Modified Model - Coefficients </vt:lpstr>
      <vt:lpstr>Logistic Regression &amp; Support Vector Machine</vt:lpstr>
      <vt:lpstr>PowerPoint Presentation</vt:lpstr>
      <vt:lpstr>4 Appendix</vt:lpstr>
      <vt:lpstr>4.1 Explore Data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Scoring Project</dc:title>
  <dc:creator>Microsoft Office User</dc:creator>
  <cp:lastModifiedBy>Microsoft Office User</cp:lastModifiedBy>
  <cp:revision>114</cp:revision>
  <cp:lastPrinted>2015-06-11T03:25:17Z</cp:lastPrinted>
  <dcterms:created xsi:type="dcterms:W3CDTF">2015-05-27T13:17:37Z</dcterms:created>
  <dcterms:modified xsi:type="dcterms:W3CDTF">2015-06-11T03:25:57Z</dcterms:modified>
</cp:coreProperties>
</file>