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jpeg"/>
  <Override PartName="/ppt/media/image18.JPG" ContentType="image/jpeg"/>
  <Override PartName="/ppt/media/image19.JPG" ContentType="image/jpe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76" r:id="rId2"/>
    <p:sldId id="367" r:id="rId3"/>
    <p:sldId id="282" r:id="rId4"/>
    <p:sldId id="377" r:id="rId5"/>
    <p:sldId id="300" r:id="rId6"/>
    <p:sldId id="378" r:id="rId7"/>
    <p:sldId id="284" r:id="rId8"/>
    <p:sldId id="379" r:id="rId9"/>
    <p:sldId id="380" r:id="rId10"/>
    <p:sldId id="381" r:id="rId11"/>
    <p:sldId id="370" r:id="rId12"/>
    <p:sldId id="376" r:id="rId13"/>
    <p:sldId id="371" r:id="rId14"/>
    <p:sldId id="372" r:id="rId15"/>
    <p:sldId id="373" r:id="rId16"/>
    <p:sldId id="374" r:id="rId17"/>
    <p:sldId id="375" r:id="rId18"/>
    <p:sldId id="364" r:id="rId19"/>
  </p:sldIdLst>
  <p:sldSz cx="10079038" cy="7559675"/>
  <p:notesSz cx="6858000" cy="9144000"/>
  <p:embeddedFontLst>
    <p:embeddedFont>
      <p:font typeface="나눔고딕" panose="020B0600000101010101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나눔바른고딕" panose="020B0603020101020101" pitchFamily="50" charset="-127"/>
      <p:regular r:id="rId31"/>
      <p:bold r:id="rId32"/>
    </p:embeddedFont>
    <p:embeddedFont>
      <p:font typeface="나눔바른고딕 Light" panose="020B060302010102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2F2F2"/>
    <a:srgbClr val="DADFED"/>
    <a:srgbClr val="DE2126"/>
    <a:srgbClr val="C01E41"/>
    <a:srgbClr val="DD1C21"/>
    <a:srgbClr val="FFFFFF"/>
    <a:srgbClr val="F2F2F5"/>
    <a:srgbClr val="EEEEEE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3414" autoAdjust="0"/>
  </p:normalViewPr>
  <p:slideViewPr>
    <p:cSldViewPr snapToGrid="0">
      <p:cViewPr varScale="1">
        <p:scale>
          <a:sx n="72" d="100"/>
          <a:sy n="72" d="100"/>
        </p:scale>
        <p:origin x="740" y="64"/>
      </p:cViewPr>
      <p:guideLst>
        <p:guide orient="horz" pos="2381"/>
        <p:guide pos="317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2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8799B-FAD4-405E-92BD-10E0D0206B8D}" type="doc">
      <dgm:prSet loTypeId="urn:microsoft.com/office/officeart/2005/8/layout/hChevron3" loCatId="process" qsTypeId="urn:microsoft.com/office/officeart/2005/8/quickstyle/simple1" qsCatId="simple" csTypeId="urn:microsoft.com/office/officeart/2005/8/colors/accent4_1" csCatId="accent4" phldr="1"/>
      <dgm:spPr/>
    </dgm:pt>
    <dgm:pt modelId="{F1A0AD9A-BBAE-4517-B92B-854586C2052F}">
      <dgm:prSet phldrT="[텍스트]"/>
      <dgm:spPr/>
      <dgm:t>
        <a:bodyPr/>
        <a:lstStyle/>
        <a:p>
          <a:pPr latinLnBrk="1"/>
          <a:r>
            <a: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S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en-US" altLang="ko-KR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uspectible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 (</a:t>
          </a:r>
          <a:r>
            <a: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감염대상군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dirty="0"/>
        </a:p>
      </dgm:t>
    </dgm:pt>
    <dgm:pt modelId="{802FC428-A77C-4C7E-BDEF-1EDC34B11B9D}" type="parTrans" cxnId="{9AA4F57E-B9D8-41CE-B2DF-2357E58217A6}">
      <dgm:prSet/>
      <dgm:spPr/>
      <dgm:t>
        <a:bodyPr/>
        <a:lstStyle/>
        <a:p>
          <a:pPr latinLnBrk="1"/>
          <a:endParaRPr lang="ko-KR" altLang="en-US"/>
        </a:p>
      </dgm:t>
    </dgm:pt>
    <dgm:pt modelId="{B6EABD15-E34B-45A9-ABBB-E17CA120144D}" type="sibTrans" cxnId="{9AA4F57E-B9D8-41CE-B2DF-2357E58217A6}">
      <dgm:prSet/>
      <dgm:spPr/>
      <dgm:t>
        <a:bodyPr/>
        <a:lstStyle/>
        <a:p>
          <a:pPr latinLnBrk="1"/>
          <a:endParaRPr lang="ko-KR" altLang="en-US"/>
        </a:p>
      </dgm:t>
    </dgm:pt>
    <dgm:pt modelId="{D892B104-17C9-4547-A6ED-0E78F2751D7D}">
      <dgm:prSet phldrT="[텍스트]"/>
      <dgm:spPr/>
      <dgm:t>
        <a:bodyPr/>
        <a:lstStyle/>
        <a:p>
          <a:pPr latinLnBrk="1"/>
          <a:r>
            <a: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E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en-US" altLang="ko-KR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xposed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접촉군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dirty="0"/>
        </a:p>
      </dgm:t>
    </dgm:pt>
    <dgm:pt modelId="{D512852C-400D-451B-AD38-2EC329D21C77}" type="parTrans" cxnId="{11685EED-0D01-472A-B0A5-F3386FA91CF3}">
      <dgm:prSet/>
      <dgm:spPr/>
      <dgm:t>
        <a:bodyPr/>
        <a:lstStyle/>
        <a:p>
          <a:pPr latinLnBrk="1"/>
          <a:endParaRPr lang="ko-KR" altLang="en-US"/>
        </a:p>
      </dgm:t>
    </dgm:pt>
    <dgm:pt modelId="{7A4BC683-9195-4526-8DBE-C41B7D262ADA}" type="sibTrans" cxnId="{11685EED-0D01-472A-B0A5-F3386FA91CF3}">
      <dgm:prSet/>
      <dgm:spPr/>
      <dgm:t>
        <a:bodyPr/>
        <a:lstStyle/>
        <a:p>
          <a:pPr latinLnBrk="1"/>
          <a:endParaRPr lang="ko-KR" altLang="en-US"/>
        </a:p>
      </dgm:t>
    </dgm:pt>
    <dgm:pt modelId="{609FC404-4117-4BFC-86BF-E413E2C1C5B9}">
      <dgm:prSet phldrT="[텍스트]"/>
      <dgm:spPr/>
      <dgm:t>
        <a:bodyPr/>
        <a:lstStyle/>
        <a:p>
          <a:pPr latinLnBrk="1"/>
          <a:r>
            <a: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I </a:t>
          </a:r>
          <a:r>
            <a:rPr lang="en-US" altLang="ko-KR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nfectious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감염군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dirty="0"/>
        </a:p>
      </dgm:t>
    </dgm:pt>
    <dgm:pt modelId="{7E4EA8FF-8AC7-40EF-B0A4-450A0232BD80}" type="parTrans" cxnId="{3C4B224B-4F20-48D9-9FE6-884E3AA801F7}">
      <dgm:prSet/>
      <dgm:spPr/>
      <dgm:t>
        <a:bodyPr/>
        <a:lstStyle/>
        <a:p>
          <a:pPr latinLnBrk="1"/>
          <a:endParaRPr lang="ko-KR" altLang="en-US"/>
        </a:p>
      </dgm:t>
    </dgm:pt>
    <dgm:pt modelId="{34390CEF-A26A-4AD7-B88D-3ABA085A32C4}" type="sibTrans" cxnId="{3C4B224B-4F20-48D9-9FE6-884E3AA801F7}">
      <dgm:prSet/>
      <dgm:spPr/>
      <dgm:t>
        <a:bodyPr/>
        <a:lstStyle/>
        <a:p>
          <a:pPr latinLnBrk="1"/>
          <a:endParaRPr lang="ko-KR" altLang="en-US"/>
        </a:p>
      </dgm:t>
    </dgm:pt>
    <dgm:pt modelId="{7307B930-A385-49BC-882E-1371F942070D}">
      <dgm:prSet phldrT="[텍스트]"/>
      <dgm:spPr/>
      <dgm:t>
        <a:bodyPr/>
        <a:lstStyle/>
        <a:p>
          <a:pPr latinLnBrk="1"/>
          <a:r>
            <a: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R </a:t>
          </a:r>
          <a:r>
            <a:rPr lang="en-US" altLang="ko-KR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ecoverd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회복군</a:t>
          </a:r>
          <a:r>
            <a: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</a:t>
          </a:r>
          <a:endParaRPr lang="ko-KR" altLang="en-US" dirty="0"/>
        </a:p>
      </dgm:t>
    </dgm:pt>
    <dgm:pt modelId="{925FC299-AA4D-481B-A70B-8E2E16FBBCC8}" type="parTrans" cxnId="{64A692AD-A2E2-411D-8D89-3D9A31A0CCBF}">
      <dgm:prSet/>
      <dgm:spPr/>
      <dgm:t>
        <a:bodyPr/>
        <a:lstStyle/>
        <a:p>
          <a:pPr latinLnBrk="1"/>
          <a:endParaRPr lang="ko-KR" altLang="en-US"/>
        </a:p>
      </dgm:t>
    </dgm:pt>
    <dgm:pt modelId="{D095683E-9542-4F50-8972-D701DC86AD98}" type="sibTrans" cxnId="{64A692AD-A2E2-411D-8D89-3D9A31A0CCBF}">
      <dgm:prSet/>
      <dgm:spPr/>
      <dgm:t>
        <a:bodyPr/>
        <a:lstStyle/>
        <a:p>
          <a:pPr latinLnBrk="1"/>
          <a:endParaRPr lang="ko-KR" altLang="en-US"/>
        </a:p>
      </dgm:t>
    </dgm:pt>
    <dgm:pt modelId="{59E358CD-103D-40C2-9622-6EE1A5E92A43}" type="pres">
      <dgm:prSet presAssocID="{F0D8799B-FAD4-405E-92BD-10E0D0206B8D}" presName="Name0" presStyleCnt="0">
        <dgm:presLayoutVars>
          <dgm:dir/>
          <dgm:resizeHandles val="exact"/>
        </dgm:presLayoutVars>
      </dgm:prSet>
      <dgm:spPr/>
    </dgm:pt>
    <dgm:pt modelId="{C550D106-8CA6-46B5-926F-D03B5DDFE406}" type="pres">
      <dgm:prSet presAssocID="{F1A0AD9A-BBAE-4517-B92B-854586C2052F}" presName="parTxOnly" presStyleLbl="node1" presStyleIdx="0" presStyleCnt="4">
        <dgm:presLayoutVars>
          <dgm:bulletEnabled val="1"/>
        </dgm:presLayoutVars>
      </dgm:prSet>
      <dgm:spPr/>
    </dgm:pt>
    <dgm:pt modelId="{574188F4-E8F5-4C65-8E92-E9B51713FD8F}" type="pres">
      <dgm:prSet presAssocID="{B6EABD15-E34B-45A9-ABBB-E17CA120144D}" presName="parSpace" presStyleCnt="0"/>
      <dgm:spPr/>
    </dgm:pt>
    <dgm:pt modelId="{D9C28922-65C8-4F35-8C29-0307C0F06B94}" type="pres">
      <dgm:prSet presAssocID="{D892B104-17C9-4547-A6ED-0E78F2751D7D}" presName="parTxOnly" presStyleLbl="node1" presStyleIdx="1" presStyleCnt="4">
        <dgm:presLayoutVars>
          <dgm:bulletEnabled val="1"/>
        </dgm:presLayoutVars>
      </dgm:prSet>
      <dgm:spPr/>
    </dgm:pt>
    <dgm:pt modelId="{D2388B65-B25D-4A0A-81B9-3B567E833B2C}" type="pres">
      <dgm:prSet presAssocID="{7A4BC683-9195-4526-8DBE-C41B7D262ADA}" presName="parSpace" presStyleCnt="0"/>
      <dgm:spPr/>
    </dgm:pt>
    <dgm:pt modelId="{B9CD7827-7524-40E6-A4C3-77EFAC41E090}" type="pres">
      <dgm:prSet presAssocID="{609FC404-4117-4BFC-86BF-E413E2C1C5B9}" presName="parTxOnly" presStyleLbl="node1" presStyleIdx="2" presStyleCnt="4">
        <dgm:presLayoutVars>
          <dgm:bulletEnabled val="1"/>
        </dgm:presLayoutVars>
      </dgm:prSet>
      <dgm:spPr/>
    </dgm:pt>
    <dgm:pt modelId="{7171C23B-A55C-4F85-B0D8-6F7CC7691C31}" type="pres">
      <dgm:prSet presAssocID="{34390CEF-A26A-4AD7-B88D-3ABA085A32C4}" presName="parSpace" presStyleCnt="0"/>
      <dgm:spPr/>
    </dgm:pt>
    <dgm:pt modelId="{99314341-F517-4222-9A0F-FFE92E36425D}" type="pres">
      <dgm:prSet presAssocID="{7307B930-A385-49BC-882E-1371F942070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C4B224B-4F20-48D9-9FE6-884E3AA801F7}" srcId="{F0D8799B-FAD4-405E-92BD-10E0D0206B8D}" destId="{609FC404-4117-4BFC-86BF-E413E2C1C5B9}" srcOrd="2" destOrd="0" parTransId="{7E4EA8FF-8AC7-40EF-B0A4-450A0232BD80}" sibTransId="{34390CEF-A26A-4AD7-B88D-3ABA085A32C4}"/>
    <dgm:cxn modelId="{13C70778-4809-4B7C-95AD-8908466F30B1}" type="presOf" srcId="{D892B104-17C9-4547-A6ED-0E78F2751D7D}" destId="{D9C28922-65C8-4F35-8C29-0307C0F06B94}" srcOrd="0" destOrd="0" presId="urn:microsoft.com/office/officeart/2005/8/layout/hChevron3"/>
    <dgm:cxn modelId="{9AA4F57E-B9D8-41CE-B2DF-2357E58217A6}" srcId="{F0D8799B-FAD4-405E-92BD-10E0D0206B8D}" destId="{F1A0AD9A-BBAE-4517-B92B-854586C2052F}" srcOrd="0" destOrd="0" parTransId="{802FC428-A77C-4C7E-BDEF-1EDC34B11B9D}" sibTransId="{B6EABD15-E34B-45A9-ABBB-E17CA120144D}"/>
    <dgm:cxn modelId="{6582358B-8138-4285-BA63-F94F5F36CD42}" type="presOf" srcId="{7307B930-A385-49BC-882E-1371F942070D}" destId="{99314341-F517-4222-9A0F-FFE92E36425D}" srcOrd="0" destOrd="0" presId="urn:microsoft.com/office/officeart/2005/8/layout/hChevron3"/>
    <dgm:cxn modelId="{64A692AD-A2E2-411D-8D89-3D9A31A0CCBF}" srcId="{F0D8799B-FAD4-405E-92BD-10E0D0206B8D}" destId="{7307B930-A385-49BC-882E-1371F942070D}" srcOrd="3" destOrd="0" parTransId="{925FC299-AA4D-481B-A70B-8E2E16FBBCC8}" sibTransId="{D095683E-9542-4F50-8972-D701DC86AD98}"/>
    <dgm:cxn modelId="{11685EED-0D01-472A-B0A5-F3386FA91CF3}" srcId="{F0D8799B-FAD4-405E-92BD-10E0D0206B8D}" destId="{D892B104-17C9-4547-A6ED-0E78F2751D7D}" srcOrd="1" destOrd="0" parTransId="{D512852C-400D-451B-AD38-2EC329D21C77}" sibTransId="{7A4BC683-9195-4526-8DBE-C41B7D262ADA}"/>
    <dgm:cxn modelId="{752C4DED-9A57-4248-BD7B-C7905BD9E255}" type="presOf" srcId="{F0D8799B-FAD4-405E-92BD-10E0D0206B8D}" destId="{59E358CD-103D-40C2-9622-6EE1A5E92A43}" srcOrd="0" destOrd="0" presId="urn:microsoft.com/office/officeart/2005/8/layout/hChevron3"/>
    <dgm:cxn modelId="{FD0F95F1-954E-4B23-961C-11991938F266}" type="presOf" srcId="{609FC404-4117-4BFC-86BF-E413E2C1C5B9}" destId="{B9CD7827-7524-40E6-A4C3-77EFAC41E090}" srcOrd="0" destOrd="0" presId="urn:microsoft.com/office/officeart/2005/8/layout/hChevron3"/>
    <dgm:cxn modelId="{CC732EF4-3DEA-4035-B5D2-ED4214C44FE8}" type="presOf" srcId="{F1A0AD9A-BBAE-4517-B92B-854586C2052F}" destId="{C550D106-8CA6-46B5-926F-D03B5DDFE406}" srcOrd="0" destOrd="0" presId="urn:microsoft.com/office/officeart/2005/8/layout/hChevron3"/>
    <dgm:cxn modelId="{114B6ABA-FD7E-45CF-95AA-C08B0910B9EF}" type="presParOf" srcId="{59E358CD-103D-40C2-9622-6EE1A5E92A43}" destId="{C550D106-8CA6-46B5-926F-D03B5DDFE406}" srcOrd="0" destOrd="0" presId="urn:microsoft.com/office/officeart/2005/8/layout/hChevron3"/>
    <dgm:cxn modelId="{C17A21C8-56C6-49A2-ABF0-F822EB2EBD32}" type="presParOf" srcId="{59E358CD-103D-40C2-9622-6EE1A5E92A43}" destId="{574188F4-E8F5-4C65-8E92-E9B51713FD8F}" srcOrd="1" destOrd="0" presId="urn:microsoft.com/office/officeart/2005/8/layout/hChevron3"/>
    <dgm:cxn modelId="{E91B0793-0087-4441-8C49-693855A9173D}" type="presParOf" srcId="{59E358CD-103D-40C2-9622-6EE1A5E92A43}" destId="{D9C28922-65C8-4F35-8C29-0307C0F06B94}" srcOrd="2" destOrd="0" presId="urn:microsoft.com/office/officeart/2005/8/layout/hChevron3"/>
    <dgm:cxn modelId="{35DB4E0E-8037-4097-BDDD-AFFE5001F929}" type="presParOf" srcId="{59E358CD-103D-40C2-9622-6EE1A5E92A43}" destId="{D2388B65-B25D-4A0A-81B9-3B567E833B2C}" srcOrd="3" destOrd="0" presId="urn:microsoft.com/office/officeart/2005/8/layout/hChevron3"/>
    <dgm:cxn modelId="{F2CD7544-9021-4E55-9B72-341BA67D370C}" type="presParOf" srcId="{59E358CD-103D-40C2-9622-6EE1A5E92A43}" destId="{B9CD7827-7524-40E6-A4C3-77EFAC41E090}" srcOrd="4" destOrd="0" presId="urn:microsoft.com/office/officeart/2005/8/layout/hChevron3"/>
    <dgm:cxn modelId="{49FF3614-7155-45EF-8C4E-6C007C6B0412}" type="presParOf" srcId="{59E358CD-103D-40C2-9622-6EE1A5E92A43}" destId="{7171C23B-A55C-4F85-B0D8-6F7CC7691C31}" srcOrd="5" destOrd="0" presId="urn:microsoft.com/office/officeart/2005/8/layout/hChevron3"/>
    <dgm:cxn modelId="{5FA316FF-139C-49F9-BAA4-27D7E0594B4D}" type="presParOf" srcId="{59E358CD-103D-40C2-9622-6EE1A5E92A43}" destId="{99314341-F517-4222-9A0F-FFE92E36425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D106-8CA6-46B5-926F-D03B5DDFE406}">
      <dsp:nvSpPr>
        <dsp:cNvPr id="0" name=""/>
        <dsp:cNvSpPr/>
      </dsp:nvSpPr>
      <dsp:spPr>
        <a:xfrm>
          <a:off x="1968" y="34455"/>
          <a:ext cx="1975124" cy="79004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S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en-US" altLang="ko-KR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uspectible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 (</a:t>
          </a:r>
          <a:r>
            <a:rPr lang="ko-KR" altLang="en-US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감염대상군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sz="1800" kern="1200" dirty="0"/>
        </a:p>
      </dsp:txBody>
      <dsp:txXfrm>
        <a:off x="1968" y="34455"/>
        <a:ext cx="1777612" cy="790049"/>
      </dsp:txXfrm>
    </dsp:sp>
    <dsp:sp modelId="{D9C28922-65C8-4F35-8C29-0307C0F06B94}">
      <dsp:nvSpPr>
        <dsp:cNvPr id="0" name=""/>
        <dsp:cNvSpPr/>
      </dsp:nvSpPr>
      <dsp:spPr>
        <a:xfrm>
          <a:off x="1582067" y="34455"/>
          <a:ext cx="1975124" cy="7900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E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en-US" altLang="ko-KR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xposed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접촉군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sz="1800" kern="1200" dirty="0"/>
        </a:p>
      </dsp:txBody>
      <dsp:txXfrm>
        <a:off x="1977092" y="34455"/>
        <a:ext cx="1185075" cy="790049"/>
      </dsp:txXfrm>
    </dsp:sp>
    <dsp:sp modelId="{B9CD7827-7524-40E6-A4C3-77EFAC41E090}">
      <dsp:nvSpPr>
        <dsp:cNvPr id="0" name=""/>
        <dsp:cNvSpPr/>
      </dsp:nvSpPr>
      <dsp:spPr>
        <a:xfrm>
          <a:off x="3162167" y="34455"/>
          <a:ext cx="1975124" cy="7900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I </a:t>
          </a:r>
          <a:r>
            <a:rPr lang="en-US" altLang="ko-KR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nfectious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감염군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 </a:t>
          </a:r>
          <a:endParaRPr lang="ko-KR" altLang="en-US" sz="1800" kern="1200" dirty="0"/>
        </a:p>
      </dsp:txBody>
      <dsp:txXfrm>
        <a:off x="3557192" y="34455"/>
        <a:ext cx="1185075" cy="790049"/>
      </dsp:txXfrm>
    </dsp:sp>
    <dsp:sp modelId="{99314341-F517-4222-9A0F-FFE92E36425D}">
      <dsp:nvSpPr>
        <dsp:cNvPr id="0" name=""/>
        <dsp:cNvSpPr/>
      </dsp:nvSpPr>
      <dsp:spPr>
        <a:xfrm>
          <a:off x="4742266" y="34455"/>
          <a:ext cx="1975124" cy="7900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R </a:t>
          </a:r>
          <a:r>
            <a:rPr lang="en-US" altLang="ko-KR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ecoverd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 (</a:t>
          </a:r>
          <a:r>
            <a:rPr lang="ko-KR" altLang="en-US" sz="1800" kern="1200" dirty="0" err="1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회복군</a:t>
          </a:r>
          <a:r>
            <a:rPr lang="en-US" altLang="ko-KR" sz="1800" kern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rPr>
            <a:t>)</a:t>
          </a:r>
          <a:endParaRPr lang="ko-KR" altLang="en-US" sz="1800" kern="1200" dirty="0"/>
        </a:p>
      </dsp:txBody>
      <dsp:txXfrm>
        <a:off x="5137291" y="34455"/>
        <a:ext cx="1185075" cy="790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28328B0-A33F-4380-9CFF-5B43D884B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1D500-DC79-4823-AAAD-CABA5437F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88E8-760A-4299-B109-E4DFEB14979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CB2A18-C062-4D26-9902-A39498038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66B0F-F2DD-4C9B-9327-AABACDDB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54AA-6FFA-4D1B-9F00-712B701F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6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F43-355E-4A4F-815E-25334D4C8F3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DE1E-EB50-4B02-8B3F-8694AFFDF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9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0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0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0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A5E2-BEAB-4414-BA0D-6773D4C06517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B72-C625-419F-B6FF-C7A0DC7459D8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EDAA-6AD0-4E6C-BABC-E9A5D9E602BD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8739-1A06-42D0-A1A3-8BC8F0595A0D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3D3-3202-4A92-9486-CA0BA5D88D64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720-8BFA-49ED-B351-A0F19F620CEE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E161-1208-4ACA-9912-7780502C67DA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3B6F-A546-4A55-8EA9-D55E4D10C3AF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7853E2-3C7B-4A42-AAF5-C454AE249B83}"/>
              </a:ext>
            </a:extLst>
          </p:cNvPr>
          <p:cNvSpPr/>
          <p:nvPr userDrawn="1"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B70-96D4-411B-A0E8-4061E551C0A9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A45-EBD4-4092-ABA1-3C9CC2D2F36D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18104E-C552-4C09-A37D-A0DE4CC98458}" type="datetime1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news.gg.go.kr/briefing/brief_gongbo_view.do?BS_CODE=s017&amp;number=45865&amp;period_1=&amp;period_2=&amp;search=0&amp;keyword=&amp;subject_Code=BO01&amp;page=1" TargetMode="External"/><Relationship Id="rId3" Type="http://schemas.openxmlformats.org/officeDocument/2006/relationships/hyperlink" Target="https://www.pinterest.co.kr/pin/844354630127048344" TargetMode="External"/><Relationship Id="rId7" Type="http://schemas.openxmlformats.org/officeDocument/2006/relationships/hyperlink" Target="https://www.youtube.com/watch?v=G-mHyTueAGw" TargetMode="External"/><Relationship Id="rId2" Type="http://schemas.openxmlformats.org/officeDocument/2006/relationships/hyperlink" Target="http://www.gidcc.or.kr/%ec%bd%94%eb%a1%9c%eb%82%98covid-19-%ed%98%84%ed%99%a9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SEIR_%EB%AA%A8%ED%98%95" TargetMode="External"/><Relationship Id="rId5" Type="http://schemas.openxmlformats.org/officeDocument/2006/relationships/hyperlink" Target="http://www.newstof.com/news/articleView.html?idxno=11264" TargetMode="External"/><Relationship Id="rId4" Type="http://schemas.openxmlformats.org/officeDocument/2006/relationships/hyperlink" Target="http://www.newstnt.com/news/articleView.html?idxno=59419" TargetMode="External"/><Relationship Id="rId9" Type="http://schemas.openxmlformats.org/officeDocument/2006/relationships/hyperlink" Target="http://jtd.amegroups.com/article/view/36385/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5ABFA-0B2B-4F97-8B93-B5CD4C06B7DB}"/>
              </a:ext>
            </a:extLst>
          </p:cNvPr>
          <p:cNvSpPr/>
          <p:nvPr/>
        </p:nvSpPr>
        <p:spPr>
          <a:xfrm>
            <a:off x="1" y="0"/>
            <a:ext cx="10079037" cy="75596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유동인구 데이터를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활용한 추석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확진자수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697" dirty="0"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5481-E70B-4AFA-BA81-25099D6D2FAD}"/>
              </a:ext>
            </a:extLst>
          </p:cNvPr>
          <p:cNvGrpSpPr/>
          <p:nvPr/>
        </p:nvGrpSpPr>
        <p:grpSpPr>
          <a:xfrm>
            <a:off x="3063053" y="1911664"/>
            <a:ext cx="3952932" cy="2951366"/>
            <a:chOff x="4047198" y="2321169"/>
            <a:chExt cx="3031069" cy="313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6447D7-7C35-48A7-84AF-E4FE473A201E}"/>
                </a:ext>
              </a:extLst>
            </p:cNvPr>
            <p:cNvSpPr/>
            <p:nvPr/>
          </p:nvSpPr>
          <p:spPr>
            <a:xfrm>
              <a:off x="4047198" y="2321169"/>
              <a:ext cx="3031069" cy="3130800"/>
            </a:xfrm>
            <a:prstGeom prst="rect">
              <a:avLst/>
            </a:prstGeom>
            <a:noFill/>
            <a:ln w="101600">
              <a:solidFill>
                <a:srgbClr val="F1E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97" dirty="0"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64A12-6E28-4688-A6C1-73F45A6C8CDD}"/>
                </a:ext>
              </a:extLst>
            </p:cNvPr>
            <p:cNvSpPr txBox="1"/>
            <p:nvPr/>
          </p:nvSpPr>
          <p:spPr>
            <a:xfrm>
              <a:off x="4140982" y="2391507"/>
              <a:ext cx="195962" cy="52891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58AB1E-2A6C-4B78-BB45-DB53AF954B63}"/>
                </a:ext>
              </a:extLst>
            </p:cNvPr>
            <p:cNvSpPr txBox="1"/>
            <p:nvPr/>
          </p:nvSpPr>
          <p:spPr>
            <a:xfrm>
              <a:off x="4786400" y="4988843"/>
              <a:ext cx="1552683" cy="41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경기도 경제과학진흥원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C0D7F1-A79F-4420-8A23-BF8A70F55033}"/>
              </a:ext>
            </a:extLst>
          </p:cNvPr>
          <p:cNvSpPr txBox="1"/>
          <p:nvPr/>
        </p:nvSpPr>
        <p:spPr>
          <a:xfrm>
            <a:off x="3633486" y="5176323"/>
            <a:ext cx="2757486" cy="11141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TEAM 98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즈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단국대 정치외교학과 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박희망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동덕여대 정보통계학과 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서은유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1D71E-928E-4135-8843-8EB3064437CC}"/>
              </a:ext>
            </a:extLst>
          </p:cNvPr>
          <p:cNvSpPr/>
          <p:nvPr/>
        </p:nvSpPr>
        <p:spPr>
          <a:xfrm>
            <a:off x="4854717" y="5096864"/>
            <a:ext cx="369606" cy="431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26626" name="Picture 2" descr="C:\Users\user\Desktop\빅데이터\44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61" y="5259581"/>
            <a:ext cx="306667" cy="3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534671" y="547425"/>
            <a:ext cx="50097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및 가공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10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1720626" y="6553761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감염 </a:t>
            </a:r>
            <a:r>
              <a:rPr lang="ko-KR" altLang="en-US" sz="1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경로별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1427" y="1918645"/>
            <a:ext cx="3874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불명확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압도적으로 많으며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유입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그 뒤를 잇는다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신천지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대구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신천지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경부경북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’,’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콜센터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등은 그간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급증했던 집단감염 사례들이다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불명확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최근 이슈가 되었던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사랑제일교회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(8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이후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역시 속해있다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사랑제일교회 이후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폭발적으로 급증하였기 때문에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rgbClr val="002060"/>
              </a:buClr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감염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재분류가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필요한 것으로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판단된다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3" y="1311335"/>
            <a:ext cx="5071245" cy="500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18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267247" y="547425"/>
            <a:ext cx="354456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구현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11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01897-9466-493E-B050-8BF264E9B7F0}"/>
              </a:ext>
            </a:extLst>
          </p:cNvPr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SEIR </a:t>
            </a:r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45D63-D742-4717-9564-52280C85DF4F}"/>
                  </a:ext>
                </a:extLst>
              </p:cNvPr>
              <p:cNvSpPr txBox="1"/>
              <p:nvPr/>
            </p:nvSpPr>
            <p:spPr>
              <a:xfrm>
                <a:off x="314932" y="1623936"/>
                <a:ext cx="9449170" cy="579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1927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커맥과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맥켄드릭이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발표한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「유행병에서 수학적 이론의 기여」 의 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SIR 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모델에 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추가한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대표적인 전염병 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모델로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N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개체로 이루어진 개체군을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S, E, I, R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 그룹으로 나누어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 + E +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 + R = 1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또는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NS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+ NE + NI + NR = N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공식이 성립되도록 한다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감염에 취약한 집단인 </a:t>
                </a:r>
                <a:r>
                  <a:rPr lang="ko-KR" altLang="en-US" sz="1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감염대상군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최초로 감염자가 생기면 감염되긴 했지만 전염성이 없는 </a:t>
                </a:r>
                <a:r>
                  <a:rPr lang="ko-KR" altLang="en-US" sz="1800" b="1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접촉군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그리고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감염군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발생한다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이들은 시간이 지나 </a:t>
                </a:r>
                <a:r>
                  <a:rPr lang="ko-KR" altLang="en-US" sz="1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회복군</a:t>
                </a:r>
                <a:r>
                  <a:rPr lang="ko-KR" altLang="en-US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된다</a:t>
                </a:r>
                <a:r>
                  <a:rPr lang="en-US" altLang="ko-KR" sz="1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𝑑𝑆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=−</m:t>
                      </m:r>
                      <m:r>
                        <a:rPr lang="ko-KR" altLang="en-US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𝛽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𝑆𝐼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𝑑𝐸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ko-KR" altLang="en-US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𝛽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𝑆𝐼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𝑎𝐸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𝑑𝐼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𝑎𝐸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ko-KR" altLang="en-US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𝐼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𝑑𝑅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ko-KR" altLang="en-US" i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𝐼</m:t>
                      </m:r>
                      <m:r>
                        <a:rPr lang="en-US" altLang="ko-KR" b="0" i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.</m:t>
                      </m:r>
                    </m:oMath>
                  </m:oMathPara>
                </a14:m>
                <a:endParaRPr lang="en-US" altLang="ko-KR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45D63-D742-4717-9564-52280C85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2" y="1623936"/>
                <a:ext cx="9449170" cy="5796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83368FA-8FFF-4F12-A0C0-BCC068548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757185"/>
              </p:ext>
            </p:extLst>
          </p:nvPr>
        </p:nvGraphicFramePr>
        <p:xfrm>
          <a:off x="1679837" y="3850912"/>
          <a:ext cx="6719359" cy="85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267247" y="547425"/>
            <a:ext cx="354456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구현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12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45D63-D742-4717-9564-52280C85DF4F}"/>
                  </a:ext>
                </a:extLst>
              </p:cNvPr>
              <p:cNvSpPr txBox="1"/>
              <p:nvPr/>
            </p:nvSpPr>
            <p:spPr>
              <a:xfrm>
                <a:off x="453285" y="1684726"/>
                <a:ext cx="9449170" cy="262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최초 감염자가 전염시키는 사람의 수이다</a:t>
                </a: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  &lt; 1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일때는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질병이 점차 사라짐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 = 1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일때는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한 사람이 다른 한 사람에게만 질병을 전달하므로 한정된 지역에서만 유행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 &gt; 1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일때는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감염자의 수가 급격히 증가하여 대유행이 발생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 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𝜏</m:t>
                    </m:r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전</m:t>
                        </m:r>
                        <m:r>
                          <a:rPr lang="ko-KR" altLang="en-US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파</m:t>
                        </m:r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율</m:t>
                        </m:r>
                      </m:e>
                    </m:d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𝜅</m:t>
                    </m:r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접</m:t>
                        </m:r>
                        <m:r>
                          <a:rPr lang="ko-KR" altLang="en-US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촉</m:t>
                        </m:r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𝛿</m:t>
                    </m:r>
                    <m:r>
                      <a:rPr lang="en-US" altLang="ko-KR" b="0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(</m:t>
                    </m:r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지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속기간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나타낼 수 있는데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접촉률이라는 변수가 있기 때문에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전염병이 가진 고유한 수치가 아니며 집단의 인구밀도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감염자의 행동에 따라 달라진다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45D63-D742-4717-9564-52280C85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5" y="1684726"/>
                <a:ext cx="9449170" cy="2620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91AEDA2-59D4-4406-B240-76E1708E0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40" y="4486346"/>
            <a:ext cx="6683860" cy="25208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458575-91A8-41A3-BD9E-2358B45C0C18}"/>
              </a:ext>
            </a:extLst>
          </p:cNvPr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기초감염재생산수 </a:t>
            </a:r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(R0)</a:t>
            </a:r>
          </a:p>
        </p:txBody>
      </p:sp>
    </p:spTree>
    <p:extLst>
      <p:ext uri="{BB962C8B-B14F-4D97-AF65-F5344CB8AC3E}">
        <p14:creationId xmlns:p14="http://schemas.microsoft.com/office/powerpoint/2010/main" val="174474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267247" y="547425"/>
            <a:ext cx="354456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구현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13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54F402-8E6F-4B0A-8E76-7D1336E4CA0F}"/>
              </a:ext>
            </a:extLst>
          </p:cNvPr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81060-24B8-4C06-8DCE-F9C55983E23C}"/>
              </a:ext>
            </a:extLst>
          </p:cNvPr>
          <p:cNvSpPr txBox="1"/>
          <p:nvPr/>
        </p:nvSpPr>
        <p:spPr>
          <a:xfrm>
            <a:off x="453285" y="1609486"/>
            <a:ext cx="9449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CASE1.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사랑제일교회 사건부터 시작하여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(8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~) R0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가정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CASE2.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사회적거리두기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격상일부터 시작하여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~) R0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CASE3.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사회적거리두기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단계를 유지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추석유동인구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고려하여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현재 사회적거리두기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단계를 유지하고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추석전날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(9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당일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다음날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이동량이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많은 것과 경기도의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평균 잠복기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(3.67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고려했을때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빠르면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일부터 추석 유동인구의 영향이 드러날 것으로 보인다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일에는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CASE2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적용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일에는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CASE3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수를 구한다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06B8712-C7A6-45B3-8AB6-82F9F7841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31" y="4748807"/>
            <a:ext cx="4384677" cy="2301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26ED9-5E8A-424A-96AE-25E84C6DE8E0}"/>
              </a:ext>
            </a:extLst>
          </p:cNvPr>
          <p:cNvSpPr txBox="1"/>
          <p:nvPr/>
        </p:nvSpPr>
        <p:spPr>
          <a:xfrm>
            <a:off x="4468101" y="7100173"/>
            <a:ext cx="2343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CASE3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SEIR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398672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018513" y="547425"/>
            <a:ext cx="60420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내 감염 최소화를 위한 정책 제언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14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9249B-8139-48A4-AA87-CB3139BA1BB4}"/>
              </a:ext>
            </a:extLst>
          </p:cNvPr>
          <p:cNvSpPr txBox="1"/>
          <p:nvPr/>
        </p:nvSpPr>
        <p:spPr>
          <a:xfrm>
            <a:off x="453285" y="4149928"/>
            <a:ext cx="9449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개인방역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손씻기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철저히 하여 전파율을 줄인다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추석예측량인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가정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50%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인구가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손씻기를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철저히하여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감염의 위험이 줄었다고 가정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연구에 따르면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손 씻기로 호흡기 감염의 위험이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44%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까지 감소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합동분산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24%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합동분산편차를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25%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반올림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 거리두기 정책을 실시하여 접촉률을 줄인다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사회적 거리두기를 통해 코로나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확산을 아무런 통제가 없을 때와 비교해 최대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99.3%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까지 줄일 수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일일 접촉 대상의 수는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73%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감소하므로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가정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개인방역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 거리두기 정책을 실시한다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모두를 고려하여 가정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4749AC-F581-42E3-8412-C1D51B3204FE}"/>
              </a:ext>
            </a:extLst>
          </p:cNvPr>
          <p:cNvSpPr/>
          <p:nvPr/>
        </p:nvSpPr>
        <p:spPr>
          <a:xfrm>
            <a:off x="453285" y="1145274"/>
            <a:ext cx="4189736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R0 </a:t>
            </a:r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697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알수있는</a:t>
            </a:r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개인방역</a:t>
            </a:r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거리두기 효과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46817-8F7F-49D9-BCCE-BCD942330650}"/>
                  </a:ext>
                </a:extLst>
              </p:cNvPr>
              <p:cNvSpPr txBox="1"/>
              <p:nvPr/>
            </p:nvSpPr>
            <p:spPr>
              <a:xfrm>
                <a:off x="453285" y="1659873"/>
                <a:ext cx="9172468" cy="1789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R0 =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𝝉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전</m:t>
                        </m:r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파</m:t>
                        </m:r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율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en-US" altLang="ko-KR" b="1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𝜿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접</m:t>
                        </m:r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촉</m:t>
                        </m:r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률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en-US" altLang="ko-KR" b="1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𝜹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(</m:t>
                    </m:r>
                    <m:r>
                      <a:rPr lang="ko-KR" altLang="en-US" b="1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지</m:t>
                    </m:r>
                  </m:oMath>
                </a14:m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속기간</a:t>
                </a: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 = R0(1- c)</a:t>
                </a:r>
              </a:p>
              <a:p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전파율은 마스크와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손씻기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등으로 감소시킬 수 있고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접촉률은 빠른 진단으로 감염자를 찾아내 격리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사회적 거리두기 등으로 감소시킬 수 있다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전파율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접촉률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지속기간을 상수로 나타낸 것으로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확산방지효과의 비율을 알 수 있다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46817-8F7F-49D9-BCCE-BCD942330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5" y="1659873"/>
                <a:ext cx="9172468" cy="1789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11ACE68-96D2-4CA6-BF80-1953300889C0}"/>
              </a:ext>
            </a:extLst>
          </p:cNvPr>
          <p:cNvSpPr/>
          <p:nvPr/>
        </p:nvSpPr>
        <p:spPr>
          <a:xfrm>
            <a:off x="453285" y="3637718"/>
            <a:ext cx="2210016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효과 </a:t>
            </a:r>
            <a:r>
              <a:rPr lang="ko-KR" altLang="en-US" sz="1697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7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018513" y="547425"/>
            <a:ext cx="60420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내 감염 최소화를 위한 정책 제언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15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E551C-A91A-416E-9214-6B80A561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4" y="1938912"/>
            <a:ext cx="8874690" cy="4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018513" y="547425"/>
            <a:ext cx="60420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내 감염 최소화를 위한 정책 제언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16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F74F3-D925-4BCB-9935-636CFB6FBA06}"/>
              </a:ext>
            </a:extLst>
          </p:cNvPr>
          <p:cNvSpPr txBox="1"/>
          <p:nvPr/>
        </p:nvSpPr>
        <p:spPr>
          <a:xfrm>
            <a:off x="453284" y="1445681"/>
            <a:ext cx="9449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개인방역 역시 중요하지만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사회적 거리두기 정책처럼 접촉률 자체가 낮아지는 정책을 펼치는 것이 현재로서는 감염자수를 줄일 수 있는 가장 좋은 방법이다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전체 인구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60%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만이라도 두 가지 모두를 잘 지킨다면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이하로 떨어지게 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재생산지수 낮아짐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54EF26-262F-4F64-A5EC-5D23A28CB558}"/>
              </a:ext>
            </a:extLst>
          </p:cNvPr>
          <p:cNvSpPr/>
          <p:nvPr/>
        </p:nvSpPr>
        <p:spPr>
          <a:xfrm>
            <a:off x="453285" y="1145274"/>
            <a:ext cx="2227771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A28D7-706B-4E3E-ACB7-2DCAE8FC2003}"/>
              </a:ext>
            </a:extLst>
          </p:cNvPr>
          <p:cNvSpPr/>
          <p:nvPr/>
        </p:nvSpPr>
        <p:spPr>
          <a:xfrm>
            <a:off x="453285" y="3765345"/>
            <a:ext cx="2227771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정책 제언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B13D-C6CC-4745-ADBD-77B45A8F9D89}"/>
              </a:ext>
            </a:extLst>
          </p:cNvPr>
          <p:cNvSpPr txBox="1"/>
          <p:nvPr/>
        </p:nvSpPr>
        <p:spPr>
          <a:xfrm>
            <a:off x="453284" y="4144761"/>
            <a:ext cx="944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가정 내에서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귀성과 귀경 상황에서 마스크 착용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손씻기를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통해 개인 보건 수칙을 준수한다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추석기간 동안 사회적 거리두기를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단계로 유지하며 재생산수가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이상이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되었을때는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2.5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단계로 격상한다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사람이 많이 모일 것으로 예상되는 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터미널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전통시장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관광지 등의 방역을 열화상카메라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검역소 등으로 강화한다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비상 방역 및 응급진료상황실을 확대 배치하여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권역별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신속대응팀을 가동한다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4366111" y="547425"/>
            <a:ext cx="134684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17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4DF73-C984-4B82-A2C2-5C385AD2BC29}"/>
              </a:ext>
            </a:extLst>
          </p:cNvPr>
          <p:cNvSpPr txBox="1"/>
          <p:nvPr/>
        </p:nvSpPr>
        <p:spPr>
          <a:xfrm>
            <a:off x="453285" y="1046023"/>
            <a:ext cx="8548782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경기도 감염병관리 지원단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covid-19-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http://www.gidcc.or.kr/%ec%bd%94%eb%a1%9c%eb%82%98covid-19-%ed%98%84%ed%99%a9/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123RF,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자료일러스트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Pinterest,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https://www.pinterest.co.kr/pin/844354630127048344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자료일러스트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Pixabay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http://www.newstnt.com/news/articleView.html?idxno=59419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선정수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[</a:t>
            </a:r>
            <a:r>
              <a:rPr lang="ko-KR" altLang="en-US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분석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] </a:t>
            </a:r>
            <a:r>
              <a:rPr lang="ko-KR" altLang="en-US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추석연휴 뒤 코로나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19 </a:t>
            </a:r>
            <a:r>
              <a:rPr lang="ko-KR" altLang="en-US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확산 전망은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Malgun"/>
                <a:ea typeface="Malgun"/>
              </a:rPr>
              <a:t>?”,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뉴스티앤티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2020.09.21., 2020.09.24.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접속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http://www.newstof.com/news/articleView.html?idxno=11264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SEIR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위키백과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https://ko.wikipedia.org/wiki/SEIR_%EB%AA%A8%ED%98%95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최선화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기모란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「한국 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-19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감염질환 유행 자료를 이용한 감염재생산수와 유행 규모 추정」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국제암대학원대학교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암관리학과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국립암센터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2020.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최선화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기모란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「수학적 모델링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(SEIHR)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활용한 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감염병 유행 관리」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국제암대학원대학교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암관리학과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국립암센터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2020.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백찬기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000" kern="0" spc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 감염 재생산지수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거리 두기 단계 격상 수준 이미 넘었다”</a:t>
            </a:r>
            <a:r>
              <a:rPr lang="en-US" altLang="ko-KR" sz="1000" kern="0" spc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</a:t>
            </a:r>
            <a:r>
              <a:rPr lang="ko-KR" altLang="en-US" sz="1000" kern="0" spc="0" dirty="0" err="1">
                <a:solidFill>
                  <a:srgbClr val="222222"/>
                </a:solidFill>
                <a:effectLst/>
                <a:latin typeface="Malgun"/>
                <a:ea typeface="Malgun"/>
              </a:rPr>
              <a:t>널스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뉴스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2020.08.14., 2020.09.22.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접속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http://www.newstof.com/news/articleView.html?idxno=11264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Mulcamer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로지스틱 함수와 선형회귀분석을 통한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확진자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수 예측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DACON, 2020.05.10.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위니버스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수학으로 이해하는 코로나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예측과 집단면역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(R0,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기초감염재생산수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유튜브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https://www.youtube.com/watch?v=G-mHyTueAGw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위니버스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 종식 예측 그래프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어떻게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만드는걸까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 (SIR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전염병 모델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유튜브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https://www.youtube.com/watch?v=G-mHyTueAGw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논문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SEIR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모형을 이용한 전염병 모형 예측 연구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(2017) –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도미진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김종태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최보승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논문 「전염확산 네트워크 연구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고광일 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SEIR and SEIRS models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https://www.idmod.org/docs/emod/hiv/model-seir.html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경기도뉴스포털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경기도 코로나 일일 발생현황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https://gnews.gg.go.kr/briefing/brief_gongbo_view.do?BS_CODE=s017&amp;number=45865&amp;period_1=&amp;period_2=&amp;search=0&amp;keyword=&amp;subject_Code=BO01&amp;page=1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‘사회적 거리두기’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코로나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 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예방 효과’ 정말 있을까‘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https://www.pharmnews.com/news/articleView.html?idxno=100205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Modified SEIR and AI prediction of the epidemics trend of COVID-19 in China under public health interventions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http://jtd.amegroups.com/article/view/36385/html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l"/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39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643056" y="7203396"/>
            <a:ext cx="482639" cy="402483"/>
          </a:xfrm>
          <a:prstGeom prst="rect">
            <a:avLst/>
          </a:prstGeom>
        </p:spPr>
        <p:txBody>
          <a:bodyPr lIns="108539" tIns="54270" rIns="108539" bIns="54270"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3745" y="6913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4099" name="Picture 3" descr="C:\Users\user\Desktop\빅데이터\data-scientist-670x3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" y="181786"/>
            <a:ext cx="10104730" cy="73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" y="181787"/>
            <a:ext cx="10082783" cy="739342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539" tIns="54270" rIns="108539" bIns="542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한컴바탕" panose="02030600000101010101" pitchFamily="18" charset="2"/>
              </a:rPr>
              <a:t>THANK YOU FOR </a:t>
            </a:r>
          </a:p>
          <a:p>
            <a:pPr algn="ctr"/>
            <a:r>
              <a:rPr lang="en-US" altLang="ko-K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한컴바탕" panose="02030600000101010101" pitchFamily="18" charset="2"/>
              </a:rPr>
              <a:t>WATCHING !</a:t>
            </a:r>
            <a:endParaRPr lang="ko-KR" altLang="en-US" sz="7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한컴바탕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16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043C7-3438-4E9F-BFA3-A78CEDB7C611}"/>
              </a:ext>
            </a:extLst>
          </p:cNvPr>
          <p:cNvSpPr/>
          <p:nvPr/>
        </p:nvSpPr>
        <p:spPr>
          <a:xfrm rot="867685">
            <a:off x="854381" y="1009976"/>
            <a:ext cx="4293672" cy="5539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50A0C-1FF2-4AD2-8D12-694D494A24A2}"/>
              </a:ext>
            </a:extLst>
          </p:cNvPr>
          <p:cNvSpPr txBox="1"/>
          <p:nvPr/>
        </p:nvSpPr>
        <p:spPr>
          <a:xfrm>
            <a:off x="1433935" y="168342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BD2B2-80DA-4EC4-A6F1-E87E66E04252}"/>
              </a:ext>
            </a:extLst>
          </p:cNvPr>
          <p:cNvSpPr txBox="1"/>
          <p:nvPr/>
        </p:nvSpPr>
        <p:spPr>
          <a:xfrm>
            <a:off x="1312934" y="2400011"/>
            <a:ext cx="361856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 개요와 예측 결과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및 변수 설정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및 가공 방법 설명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구현 방법 설명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내 감염 최소화를 위한 정책제언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F6538144-B415-497C-B04E-40AB317F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2" y="4285939"/>
            <a:ext cx="4229694" cy="2414451"/>
          </a:xfrm>
          <a:prstGeom prst="rect">
            <a:avLst/>
          </a:prstGeom>
        </p:spPr>
      </p:pic>
      <p:pic>
        <p:nvPicPr>
          <p:cNvPr id="8" name="그림 7" descr="우산이(가) 표시된 사진&#10;&#10;자동 생성된 설명">
            <a:extLst>
              <a:ext uri="{FF2B5EF4-FFF2-40B4-BE49-F238E27FC236}">
                <a16:creationId xmlns:a16="http://schemas.microsoft.com/office/drawing/2014/main" id="{D5A20ACC-E5B8-4D64-8216-A5D8B3EDE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3764">
            <a:off x="5645462" y="613554"/>
            <a:ext cx="3186179" cy="31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07BB43E-28EB-4B09-B5C7-4D0020A35E50}"/>
              </a:ext>
            </a:extLst>
          </p:cNvPr>
          <p:cNvSpPr txBox="1"/>
          <p:nvPr/>
        </p:nvSpPr>
        <p:spPr>
          <a:xfrm>
            <a:off x="3098123" y="547425"/>
            <a:ext cx="388279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 개요와 예측 결과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453285" y="1423599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참여 개요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3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633713-3FBB-4E88-833B-4F6CDA72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34654"/>
              </p:ext>
            </p:extLst>
          </p:nvPr>
        </p:nvGraphicFramePr>
        <p:xfrm>
          <a:off x="453285" y="1973790"/>
          <a:ext cx="8983388" cy="2620118"/>
        </p:xfrm>
        <a:graphic>
          <a:graphicData uri="http://schemas.openxmlformats.org/drawingml/2006/table">
            <a:tbl>
              <a:tblPr/>
              <a:tblGrid>
                <a:gridCol w="127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07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팀명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 및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대표자 성명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/>
                        <a:t>98</a:t>
                      </a:r>
                      <a:r>
                        <a:rPr lang="ko-KR" altLang="en-US" sz="1100" dirty="0" err="1"/>
                        <a:t>즈</a:t>
                      </a:r>
                      <a:r>
                        <a:rPr lang="en-US" altLang="ko-KR" sz="1100" dirty="0"/>
                        <a:t>R</a:t>
                      </a:r>
                      <a:r>
                        <a:rPr lang="ko-KR" altLang="en-US" sz="1100" dirty="0"/>
                        <a:t>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박희망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참여 구분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i="0" dirty="0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7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팀 구성원 성명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박희망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서은유</a:t>
                      </a:r>
                      <a:endParaRPr lang="ko-KR" altLang="en-US" sz="1100" i="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소속 </a:t>
                      </a:r>
                      <a:br>
                        <a:rPr lang="en-US" altLang="ko-KR" sz="11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학교</a:t>
                      </a:r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연구소</a:t>
                      </a:r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기업명</a:t>
                      </a:r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단국대학교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용인시 거주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algn="l" defTabSz="990570" rtl="0" eaLnBrk="1" latinLnBrk="1" hangingPunct="1"/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동덕여자대학교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의정부시 거주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i="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7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대표자 전화번호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010-3678-9853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대표자 </a:t>
                      </a:r>
                      <a:r>
                        <a:rPr lang="en-US" altLang="ko-KR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email </a:t>
                      </a:r>
                      <a:r>
                        <a:rPr lang="ko-KR" alt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mangmang0221@naver.com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7">
                <a:tc row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모델링 정보</a:t>
                      </a:r>
                      <a:r>
                        <a:rPr lang="en-US" altLang="ko-KR" sz="1100" b="1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요약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/>
                        <a:t>개발 환경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R (R Studio), Python (</a:t>
                      </a:r>
                      <a:r>
                        <a:rPr lang="en-US" altLang="ko-KR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colab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i="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/>
                        <a:t>활용 데이터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90570" rtl="0" eaLnBrk="1" latinLnBrk="1" hangingPunct="1"/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경기도 감염병 관리지원단 데이터를 토대로 다양한 데이터를 활용했다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마지막 페이지 출처 참고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/>
                        <a:t>모델</a:t>
                      </a:r>
                      <a:r>
                        <a:rPr lang="ko-KR" altLang="en-US" sz="1100" baseline="0"/>
                        <a:t> </a:t>
                      </a:r>
                      <a:r>
                        <a:rPr lang="ko-KR" altLang="en-US" sz="1100"/>
                        <a:t>소개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SEIR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모델을 이용하여 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R0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값을 조정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유동인구 데이터를 활용하여 추석기간 </a:t>
                      </a:r>
                      <a:r>
                        <a:rPr lang="ko-KR" altLang="en-US" sz="1100" i="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수를 예측했다</a:t>
                      </a:r>
                      <a:r>
                        <a:rPr lang="en-US" altLang="ko-KR" sz="1100" i="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D2F8AA4-7FDF-431A-8757-6121E49AB6E0}"/>
              </a:ext>
            </a:extLst>
          </p:cNvPr>
          <p:cNvSpPr/>
          <p:nvPr/>
        </p:nvSpPr>
        <p:spPr>
          <a:xfrm>
            <a:off x="453285" y="497148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 환자 예측 결과</a:t>
            </a:r>
            <a:endParaRPr lang="en-US" altLang="ko-KR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BC2B2B-3FF2-4487-A5A6-C11BB515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66346"/>
              </p:ext>
            </p:extLst>
          </p:nvPr>
        </p:nvGraphicFramePr>
        <p:xfrm>
          <a:off x="453285" y="5519225"/>
          <a:ext cx="6689421" cy="765504"/>
        </p:xfrm>
        <a:graphic>
          <a:graphicData uri="http://schemas.openxmlformats.org/drawingml/2006/table">
            <a:tbl>
              <a:tblPr firstRow="1" bandRow="1"/>
              <a:tblGrid>
                <a:gridCol w="95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678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9/30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10/4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84"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/>
                        <a:t>환자 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59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95285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90570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48585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98113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476424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971709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466993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962278" algn="l" defTabSz="990570" rtl="0" eaLnBrk="1" latinLnBrk="1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352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1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8" y="1385965"/>
            <a:ext cx="3948433" cy="25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ownloads\209002_60594_16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94" y="1385966"/>
            <a:ext cx="3948433" cy="25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0B8526-72DD-4E4B-9FB3-15AF2B3A3A94}"/>
              </a:ext>
            </a:extLst>
          </p:cNvPr>
          <p:cNvSpPr/>
          <p:nvPr/>
        </p:nvSpPr>
        <p:spPr>
          <a:xfrm>
            <a:off x="597381" y="4957311"/>
            <a:ext cx="89287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1">
              <a:buFont typeface="+mj-lt"/>
              <a:buAutoNum type="alphaU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기초 감염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(R0)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증가함에 따라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역시 증가할 것이다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		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기초 감염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(R0)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 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감염군에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(+)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영향을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미칠것이다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 latinLnBrk="1">
              <a:buFont typeface="+mj-lt"/>
              <a:buAutoNum type="alphaU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 latinLnBrk="1">
              <a:buFont typeface="+mj-lt"/>
              <a:buAutoNum type="alphaU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거리두기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 강제화된 정부 개입과 감염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대상군의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방역 둘 다 기초 감염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(R0)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재생산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감소시키는 중요 요인이다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 latinLnBrk="1">
              <a:buFont typeface="+mj-lt"/>
              <a:buAutoNum type="alphaU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 latinLnBrk="1">
              <a:buFont typeface="+mj-lt"/>
              <a:buAutoNum type="alphaU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COVID-19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영향으로 유동 인구가 감소하였기 때문에  추석 연휴 동안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감염군이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크게 증가하지는 않을 것이다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481401" y="547425"/>
            <a:ext cx="31162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2640" b="1" spc="-12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가설 및 변수 설정 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4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859808" y="4293526"/>
            <a:ext cx="2340000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19" b="65926" l="93" r="946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5" y="-1129552"/>
            <a:ext cx="8089433" cy="100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453285" y="6019682"/>
            <a:ext cx="1800000" cy="45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매개변수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7810500" y="6590423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5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481401" y="547425"/>
            <a:ext cx="31162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2640" b="1" spc="-12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가설 및 변수 설정 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28261" y="5006187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7825753" y="2575240"/>
            <a:ext cx="1800000" cy="45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독립변수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44" b="90000" l="93" r="100000">
                        <a14:backgroundMark x1="1389" y1="36389" x2="1389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85" y="3368798"/>
            <a:ext cx="7928070" cy="803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18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B8172C2-402A-48E6-92CC-A34DD12C44FD}"/>
              </a:ext>
            </a:extLst>
          </p:cNvPr>
          <p:cNvSpPr txBox="1">
            <a:spLocks/>
          </p:cNvSpPr>
          <p:nvPr/>
        </p:nvSpPr>
        <p:spPr>
          <a:xfrm>
            <a:off x="7810500" y="6590423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6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3481401" y="547425"/>
            <a:ext cx="31162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2640" b="1" spc="-12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가설 및 변수 설정 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480581" y="1252333"/>
            <a:ext cx="1800000" cy="45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종속변수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 descr="C:\Users\user\Downloads\1280px-SEIR_state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5636525"/>
            <a:ext cx="3555408" cy="17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3249581" y="6332480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SEIR state diagram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8" name="Picture 4" descr="C:\Users\user\Downloads\제목을 입력해주세요._2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" y="-363070"/>
            <a:ext cx="9496832" cy="99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534671" y="547425"/>
            <a:ext cx="50097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및 가공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7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1005332" y="6524451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성별로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0" y="2133879"/>
            <a:ext cx="3489624" cy="41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61" y="2133879"/>
            <a:ext cx="4438557" cy="41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3285" y="1194515"/>
            <a:ext cx="917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경기도감염병관리지원단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제공한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경기도코로나현황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분석에 이용할 데이터이다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	</a:t>
            </a:r>
          </a:p>
          <a:p>
            <a:pPr>
              <a:buClr>
                <a:srgbClr val="002060"/>
              </a:buClr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및 전처리 후 시각화 해주었다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5823745" y="6524451"/>
            <a:ext cx="306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연령대별로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534671" y="547425"/>
            <a:ext cx="50097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및 가공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8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1486404" y="6524451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확진일별로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285" y="1194515"/>
            <a:ext cx="917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확진일별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확진월별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분류를 통해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급속도로 증가한 시점을 알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사랑제일교회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(8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이후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사건 이후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급속도로 증가한 것을 알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6448551" y="6524451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확진월별로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5" y="1896033"/>
            <a:ext cx="4586239" cy="442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349" y="1896034"/>
            <a:ext cx="3834404" cy="442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2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9136711-1016-410F-8117-4A3CB008067C}"/>
              </a:ext>
            </a:extLst>
          </p:cNvPr>
          <p:cNvSpPr txBox="1"/>
          <p:nvPr/>
        </p:nvSpPr>
        <p:spPr>
          <a:xfrm>
            <a:off x="2534671" y="547425"/>
            <a:ext cx="50097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및 가공 방법 설명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9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1720626" y="6553761"/>
            <a:ext cx="2520000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거주지역별 분류</a:t>
            </a:r>
            <a:endParaRPr lang="ko-KR" altLang="ko-KR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285" y="1194515"/>
            <a:ext cx="917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분류를 통해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많이 거주하는 지역을 알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경기남부에 더 많은 인구가 거주하기 때문에 경기 북부보다 비교적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 많이 거주하고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5E4DD-0D67-4576-AA85-ABA6C5C97A0A}"/>
              </a:ext>
            </a:extLst>
          </p:cNvPr>
          <p:cNvSpPr/>
          <p:nvPr/>
        </p:nvSpPr>
        <p:spPr>
          <a:xfrm>
            <a:off x="5930153" y="6553761"/>
            <a:ext cx="3570241" cy="40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거주지역별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경기남부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북부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분류</a:t>
            </a:r>
            <a:endParaRPr lang="ko-KR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940654"/>
            <a:ext cx="5054685" cy="441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1940653"/>
            <a:ext cx="3570241" cy="441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27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E21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</TotalTime>
  <Words>1718</Words>
  <Application>Microsoft Office PowerPoint</Application>
  <PresentationFormat>사용자 지정</PresentationFormat>
  <Paragraphs>211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맑은 고딕</vt:lpstr>
      <vt:lpstr>나눔바른고딕</vt:lpstr>
      <vt:lpstr>Calibri</vt:lpstr>
      <vt:lpstr>Arial</vt:lpstr>
      <vt:lpstr>함초롬바탕</vt:lpstr>
      <vt:lpstr>나눔바른고딕 Light</vt:lpstr>
      <vt:lpstr>Malgun</vt:lpstr>
      <vt:lpstr>Wingdings</vt:lpstr>
      <vt:lpstr>Cambria Math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BumSoo Kim</dc:creator>
  <cp:lastModifiedBy> </cp:lastModifiedBy>
  <cp:revision>299</cp:revision>
  <dcterms:created xsi:type="dcterms:W3CDTF">2018-02-04T08:09:38Z</dcterms:created>
  <dcterms:modified xsi:type="dcterms:W3CDTF">2020-09-25T08:51:41Z</dcterms:modified>
</cp:coreProperties>
</file>