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0" r:id="rId4"/>
    <p:sldId id="261" r:id="rId5"/>
    <p:sldId id="262" r:id="rId6"/>
    <p:sldId id="263" r:id="rId7"/>
    <p:sldId id="264" r:id="rId8"/>
    <p:sldId id="265" r:id="rId9"/>
    <p:sldId id="256" r:id="rId10"/>
    <p:sldId id="257" r:id="rId11"/>
    <p:sldId id="258" r:id="rId12"/>
    <p:sldId id="259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6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1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7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6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488B-E83E-4726-A99B-C8791D64A6D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8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ongdada/p/1206680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5500" y="0"/>
            <a:ext cx="87503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1:k8s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集群的安装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1.1 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k8s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集群的架构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master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节点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en-US" altLang="zh-CN" dirty="0" err="1">
                <a:solidFill>
                  <a:srgbClr val="000000"/>
                </a:solidFill>
                <a:latin typeface="Courier New" panose="02070409020205090404" pitchFamily="49" charset="0"/>
              </a:rPr>
              <a:t>etcd,api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-</a:t>
            </a:r>
            <a:r>
              <a:rPr lang="en-US" altLang="zh-CN" dirty="0" err="1">
                <a:solidFill>
                  <a:srgbClr val="000000"/>
                </a:solidFill>
                <a:latin typeface="Courier New" panose="02070409020205090404" pitchFamily="49" charset="0"/>
              </a:rPr>
              <a:t>server,scheduler,controller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-manager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node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节点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en-US" altLang="zh-CN" dirty="0" err="1">
                <a:solidFill>
                  <a:srgbClr val="000000"/>
                </a:solidFill>
                <a:latin typeface="Courier New" panose="02070409020205090404" pitchFamily="49" charset="0"/>
              </a:rPr>
              <a:t>kubelet,kube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-proxy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409020205090404" pitchFamily="49" charset="0"/>
              </a:rPr>
              <a:t>etcd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的作用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数据库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409020205090404" pitchFamily="49" charset="0"/>
              </a:rPr>
              <a:t>api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-server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核心服务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controller-manager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控制器管理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409020205090404" pitchFamily="49" charset="0"/>
              </a:rPr>
              <a:t>rc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scheduler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创建新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pod,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选择合适的节点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409020205090404" pitchFamily="49" charset="0"/>
              </a:rPr>
              <a:t>kubelet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调用</a:t>
            </a:r>
            <a:r>
              <a:rPr lang="en-US" altLang="zh-CN" dirty="0" err="1">
                <a:solidFill>
                  <a:srgbClr val="000000"/>
                </a:solidFill>
                <a:latin typeface="Courier New" panose="02070409020205090404" pitchFamily="49" charset="0"/>
              </a:rPr>
              <a:t>docker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来创建容器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409020205090404" pitchFamily="49" charset="0"/>
              </a:rPr>
              <a:t>kube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-proxy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对外提供用户访问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对内提供一个负载均衡器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1.6 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所有节点配置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flannel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网络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跨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节点容器间的通信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安装</a:t>
            </a:r>
            <a:r>
              <a:rPr lang="en-US" altLang="zh-CN" dirty="0" err="1">
                <a:solidFill>
                  <a:srgbClr val="000000"/>
                </a:solidFill>
                <a:latin typeface="Courier New" panose="02070409020205090404" pitchFamily="49" charset="0"/>
              </a:rPr>
              <a:t>etcd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安装配置启动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flannel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重启</a:t>
            </a:r>
            <a:r>
              <a:rPr lang="en-US" altLang="zh-CN" dirty="0" err="1">
                <a:solidFill>
                  <a:srgbClr val="000000"/>
                </a:solidFill>
                <a:latin typeface="Courier New" panose="02070409020205090404" pitchFamily="49" charset="0"/>
              </a:rPr>
              <a:t>docker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生效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1.7 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配置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master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为</a:t>
            </a:r>
            <a:r>
              <a:rPr lang="en-US" altLang="zh-CN" dirty="0" err="1">
                <a:solidFill>
                  <a:srgbClr val="000000"/>
                </a:solidFill>
                <a:latin typeface="Courier New" panose="02070409020205090404" pitchFamily="49" charset="0"/>
              </a:rPr>
              <a:t>docker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镜像私有仓库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速度快 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b: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保护隐私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什么是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k8s,k8s</a:t>
            </a:r>
            <a:r>
              <a:rPr lang="zh-CN" altLang="en-US" dirty="0">
                <a:solidFill>
                  <a:srgbClr val="000000"/>
                </a:solidFill>
                <a:latin typeface="Courier New" panose="02070409020205090404" pitchFamily="49" charset="0"/>
              </a:rPr>
              <a:t>有什么功能</a:t>
            </a:r>
            <a:r>
              <a:rPr lang="en-US" altLang="zh-CN" dirty="0">
                <a:solidFill>
                  <a:srgbClr val="000000"/>
                </a:solidFill>
                <a:latin typeface="Courier New" panose="02070409020205090404" pitchFamily="49" charset="0"/>
              </a:rPr>
              <a:t>? </a:t>
            </a:r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5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6" y="631441"/>
            <a:ext cx="10058400" cy="56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729" y="790454"/>
            <a:ext cx="10515600" cy="5927845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查看命名空间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ns  </a:t>
            </a:r>
            <a:r>
              <a:rPr lang="zh-CN" altLang="en-US" sz="1600" dirty="0" smtClean="0">
                <a:solidFill>
                  <a:srgbClr val="FF0000"/>
                </a:solidFill>
              </a:rPr>
              <a:t>查看全部名称空间    重要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all -n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mstpdev</a:t>
            </a:r>
            <a:r>
              <a:rPr lang="en-US" altLang="zh-CN" sz="1600" dirty="0" smtClean="0">
                <a:solidFill>
                  <a:srgbClr val="FF0000"/>
                </a:solidFill>
              </a:rPr>
              <a:t>  </a:t>
            </a:r>
            <a:r>
              <a:rPr lang="zh-CN" altLang="en-US" sz="1600" dirty="0" smtClean="0">
                <a:solidFill>
                  <a:srgbClr val="FF0000"/>
                </a:solidFill>
              </a:rPr>
              <a:t>查看某个名称空间的全部资源   重要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查看</a:t>
            </a:r>
            <a:r>
              <a:rPr lang="en-US" altLang="zh-CN" sz="1600" dirty="0" smtClean="0"/>
              <a:t>pod</a:t>
            </a:r>
            <a:r>
              <a:rPr lang="zh-CN" altLang="en-US" sz="1600" dirty="0" smtClean="0"/>
              <a:t>控制器   </a:t>
            </a:r>
            <a:r>
              <a:rPr lang="en-US" altLang="zh-CN" sz="1600" dirty="0" err="1" smtClean="0"/>
              <a:t>kubectl</a:t>
            </a:r>
            <a:r>
              <a:rPr lang="en-US" altLang="zh-CN" sz="1600" dirty="0" smtClean="0"/>
              <a:t> get deploy -n </a:t>
            </a:r>
            <a:r>
              <a:rPr lang="en-US" altLang="zh-CN" sz="1600" dirty="0" err="1" smtClean="0"/>
              <a:t>mstpdev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名称空间</a:t>
            </a:r>
            <a:r>
              <a:rPr lang="en-US" altLang="zh-CN" sz="1600" dirty="0" smtClean="0"/>
              <a:t>)   </a:t>
            </a:r>
          </a:p>
          <a:p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kubectl</a:t>
            </a:r>
            <a:r>
              <a:rPr lang="en-US" altLang="zh-CN" sz="1600" dirty="0" smtClean="0"/>
              <a:t> get deploy -o wide -n </a:t>
            </a:r>
            <a:r>
              <a:rPr lang="en-US" altLang="zh-CN" sz="1600" dirty="0" err="1" smtClean="0"/>
              <a:t>mstpdev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名称空间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kubectl</a:t>
            </a:r>
            <a:r>
              <a:rPr lang="en-US" altLang="zh-CN" sz="1600" dirty="0" smtClean="0"/>
              <a:t> describe deployment pod</a:t>
            </a:r>
            <a:r>
              <a:rPr lang="zh-CN" altLang="en-US" sz="1600" dirty="0" smtClean="0"/>
              <a:t>控制器名 </a:t>
            </a:r>
            <a:r>
              <a:rPr lang="en-US" altLang="zh-CN" sz="1600" dirty="0" smtClean="0"/>
              <a:t>-n </a:t>
            </a:r>
            <a:r>
              <a:rPr lang="zh-CN" altLang="en-US" sz="1600" dirty="0" smtClean="0"/>
              <a:t>名称空间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</a:t>
            </a:r>
            <a:r>
              <a:rPr lang="en-US" altLang="zh-CN" sz="1600" dirty="0" smtClean="0">
                <a:solidFill>
                  <a:srgbClr val="FF0000"/>
                </a:solidFill>
              </a:rPr>
              <a:t>pod</a:t>
            </a:r>
            <a:r>
              <a:rPr lang="zh-CN" altLang="en-US" sz="1600" dirty="0" smtClean="0">
                <a:solidFill>
                  <a:srgbClr val="FF0000"/>
                </a:solidFill>
              </a:rPr>
              <a:t>资源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pods -n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mstpdev</a:t>
            </a:r>
            <a:r>
              <a:rPr lang="en-US" altLang="zh-CN" sz="1600" dirty="0" smtClean="0">
                <a:solidFill>
                  <a:srgbClr val="FF0000"/>
                </a:solidFill>
              </a:rPr>
              <a:t>				</a:t>
            </a:r>
            <a:r>
              <a:rPr lang="zh-CN" altLang="en-US" sz="1600" dirty="0" smtClean="0">
                <a:solidFill>
                  <a:srgbClr val="FF0000"/>
                </a:solidFill>
              </a:rPr>
              <a:t>重要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 err="1" smtClean="0"/>
              <a:t>kubectl</a:t>
            </a:r>
            <a:r>
              <a:rPr lang="en-US" altLang="zh-CN" sz="1600" dirty="0" smtClean="0"/>
              <a:t> get pods -n </a:t>
            </a:r>
            <a:r>
              <a:rPr lang="en-US" altLang="zh-CN" sz="1600" dirty="0" err="1" smtClean="0"/>
              <a:t>mstpdev</a:t>
            </a:r>
            <a:r>
              <a:rPr lang="en-US" altLang="zh-CN" sz="1600" dirty="0" smtClean="0"/>
              <a:t> -o wide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</a:t>
            </a:r>
            <a:r>
              <a:rPr lang="en-US" altLang="zh-CN" sz="1600" dirty="0" smtClean="0">
                <a:solidFill>
                  <a:srgbClr val="FF0000"/>
                </a:solidFill>
              </a:rPr>
              <a:t>pod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详细信息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describe pods pod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 </a:t>
            </a:r>
            <a:r>
              <a:rPr lang="en-US" altLang="zh-CN" sz="1600" dirty="0" smtClean="0">
                <a:solidFill>
                  <a:srgbClr val="FF0000"/>
                </a:solidFill>
              </a:rPr>
              <a:t>-n 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名称空间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进入</a:t>
            </a:r>
            <a:r>
              <a:rPr lang="en-US" altLang="zh-CN" sz="1600" dirty="0" smtClean="0">
                <a:solidFill>
                  <a:srgbClr val="FF0000"/>
                </a:solidFill>
              </a:rPr>
              <a:t>pod</a:t>
            </a:r>
            <a:r>
              <a:rPr lang="zh-CN" altLang="en-US" sz="1600" dirty="0" smtClean="0">
                <a:solidFill>
                  <a:srgbClr val="FF0000"/>
                </a:solidFill>
              </a:rPr>
              <a:t>资源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exec -ti pod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  </a:t>
            </a:r>
            <a:r>
              <a:rPr lang="en-US" altLang="zh-CN" sz="1600" dirty="0" smtClean="0">
                <a:solidFill>
                  <a:srgbClr val="FF0000"/>
                </a:solidFill>
              </a:rPr>
              <a:t>bash -n 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名称空间                 重要</a:t>
            </a:r>
          </a:p>
          <a:p>
            <a:r>
              <a:rPr lang="zh-CN" altLang="en-US" sz="1600" dirty="0" smtClean="0"/>
              <a:t>	     也可以使用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exec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查看全部</a:t>
            </a:r>
            <a:r>
              <a:rPr lang="en-US" altLang="zh-CN" sz="1600" dirty="0" smtClean="0">
                <a:solidFill>
                  <a:srgbClr val="FF0000"/>
                </a:solidFill>
              </a:rPr>
              <a:t>service</a:t>
            </a:r>
            <a:r>
              <a:rPr lang="zh-CN" altLang="en-US" sz="1600" dirty="0" smtClean="0">
                <a:solidFill>
                  <a:srgbClr val="FF0000"/>
                </a:solidFill>
              </a:rPr>
              <a:t>的信息 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--all-namespaces services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重要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查看某个</a:t>
            </a:r>
            <a:r>
              <a:rPr lang="en-US" altLang="zh-CN" sz="1600" dirty="0" smtClean="0">
                <a:solidFill>
                  <a:srgbClr val="FF0000"/>
                </a:solidFill>
              </a:rPr>
              <a:t>service	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describe svc </a:t>
            </a:r>
            <a:r>
              <a:rPr lang="zh-CN" altLang="en-US" sz="1600" dirty="0" smtClean="0">
                <a:solidFill>
                  <a:srgbClr val="FF0000"/>
                </a:solidFill>
              </a:rPr>
              <a:t>服务名 </a:t>
            </a:r>
            <a:r>
              <a:rPr lang="en-US" altLang="zh-CN" sz="1600" dirty="0" smtClean="0">
                <a:solidFill>
                  <a:srgbClr val="FF0000"/>
                </a:solidFill>
              </a:rPr>
              <a:t>-n 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名称空间       重要</a:t>
            </a:r>
          </a:p>
          <a:p>
            <a:r>
              <a:rPr lang="zh-CN" altLang="en-US" sz="1600" dirty="0" smtClean="0"/>
              <a:t>退出</a:t>
            </a:r>
            <a:r>
              <a:rPr lang="en-US" altLang="zh-CN" sz="1600" dirty="0" smtClean="0"/>
              <a:t>pod      exit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查看全部节点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nodes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6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476" y="859465"/>
            <a:ext cx="10515600" cy="5687983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查看默认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：  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</a:t>
            </a:r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的详细信息         	</a:t>
            </a:r>
            <a:r>
              <a:rPr lang="en-US" altLang="zh-CN" dirty="0" err="1" smtClean="0"/>
              <a:t>kubectl</a:t>
            </a:r>
            <a:endParaRPr lang="en-US" altLang="zh-CN" dirty="0" smtClean="0"/>
          </a:p>
          <a:p>
            <a:r>
              <a:rPr lang="zh-CN" altLang="en-US" dirty="0" smtClean="0"/>
              <a:t>获取指定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详细信息       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pods </a:t>
            </a:r>
            <a:r>
              <a:rPr lang="en-US" altLang="zh-CN" dirty="0" err="1"/>
              <a:t>yourdescribe</a:t>
            </a:r>
            <a:r>
              <a:rPr lang="en-US" altLang="zh-CN" dirty="0"/>
              <a:t> pod  hello-</a:t>
            </a:r>
            <a:r>
              <a:rPr lang="en-US" altLang="zh-CN" dirty="0" err="1"/>
              <a:t>worldpodname</a:t>
            </a:r>
            <a:endParaRPr lang="en-US" altLang="zh-CN" dirty="0" smtClean="0"/>
          </a:p>
          <a:p>
            <a:r>
              <a:rPr lang="zh-CN" altLang="en-US" dirty="0" smtClean="0"/>
              <a:t>获取已运行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状态       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wide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二、查看类命令</a:t>
            </a:r>
          </a:p>
          <a:p>
            <a:r>
              <a:rPr lang="zh-CN" altLang="en-US" dirty="0" smtClean="0"/>
              <a:t>   按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名来查找</a:t>
            </a:r>
            <a:r>
              <a:rPr lang="en-US" altLang="zh-CN" dirty="0" smtClean="0"/>
              <a:t>pod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 --selector name=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、查看集群信息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cluster-info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所在的运行节点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wide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定义的详细信息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</a:t>
            </a:r>
            <a:r>
              <a:rPr lang="en-US" altLang="zh-CN" dirty="0" err="1" smtClean="0"/>
              <a:t>yaml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、查看运行的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的环境变量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exec pod</a:t>
            </a:r>
            <a:r>
              <a:rPr lang="zh-CN" altLang="en-US" dirty="0" smtClean="0"/>
              <a:t>名称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进阶命令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</a:t>
            </a:r>
            <a:r>
              <a:rPr lang="zh-CN" altLang="en-US" dirty="0" smtClean="0"/>
              <a:t>：获取指定资源的基本信息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services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 #</a:t>
            </a:r>
            <a:r>
              <a:rPr lang="zh-CN" altLang="en-US" dirty="0" smtClean="0"/>
              <a:t>查看所有</a:t>
            </a:r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deployment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 #</a:t>
            </a:r>
            <a:r>
              <a:rPr lang="zh-CN" altLang="en-US" dirty="0" smtClean="0"/>
              <a:t>查看所有发布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--all-namespaces #</a:t>
            </a:r>
            <a:r>
              <a:rPr lang="zh-CN" altLang="en-US" dirty="0" smtClean="0"/>
              <a:t>查看所有</a:t>
            </a:r>
            <a:r>
              <a:rPr lang="en-US" altLang="zh-CN" dirty="0" smtClean="0"/>
              <a:t>pod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wide --all-namespaces #</a:t>
            </a:r>
            <a:r>
              <a:rPr lang="zh-CN" altLang="en-US" dirty="0" smtClean="0"/>
              <a:t>查看所有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及节点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dashboard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nodes -</a:t>
            </a:r>
            <a:r>
              <a:rPr lang="en-US" altLang="zh-CN" dirty="0" err="1" smtClean="0"/>
              <a:t>lzone</a:t>
            </a:r>
            <a:r>
              <a:rPr lang="en-US" altLang="zh-CN" dirty="0" smtClean="0"/>
              <a:t> #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的节点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</a:t>
            </a:r>
            <a:r>
              <a:rPr lang="zh-CN" altLang="en-US" dirty="0" smtClean="0"/>
              <a:t>：查看指定资源详细描述信息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service/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 --namespace="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-system"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pods/kubernetes-dashboard-349859023-g6q8c --namespace="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-system" #</a:t>
            </a:r>
            <a:r>
              <a:rPr lang="zh-CN" altLang="en-US" dirty="0" smtClean="0"/>
              <a:t>指定类型查看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9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Kubernetes</a:t>
            </a:r>
            <a:r>
              <a:rPr lang="en-US" altLang="zh-CN" dirty="0">
                <a:hlinkClick r:id="rId2"/>
              </a:rPr>
              <a:t> </a:t>
            </a:r>
            <a:r>
              <a:rPr lang="zh-CN" altLang="en-US" dirty="0">
                <a:hlinkClick r:id="rId2"/>
              </a:rPr>
              <a:t>集群分析查看内存，</a:t>
            </a:r>
            <a:r>
              <a:rPr lang="en-US" altLang="zh-CN" dirty="0">
                <a:hlinkClick r:id="rId2"/>
              </a:rPr>
              <a:t>CPU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top</a:t>
            </a:r>
            <a:r>
              <a:rPr lang="zh-CN" altLang="en-US" b="1" dirty="0"/>
              <a:t>命令查看所有</a:t>
            </a:r>
            <a:r>
              <a:rPr lang="en-US" altLang="zh-CN" b="1" dirty="0"/>
              <a:t>pod</a:t>
            </a:r>
            <a:r>
              <a:rPr lang="zh-CN" altLang="en-US" b="1" dirty="0"/>
              <a:t>，</a:t>
            </a:r>
            <a:r>
              <a:rPr lang="en-US" altLang="zh-CN" b="1" dirty="0"/>
              <a:t>nodes</a:t>
            </a:r>
            <a:r>
              <a:rPr lang="zh-CN" altLang="en-US" b="1" dirty="0"/>
              <a:t>中内存，</a:t>
            </a:r>
            <a:r>
              <a:rPr lang="en-US" altLang="zh-CN" b="1" dirty="0"/>
              <a:t>CPU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情况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 smtClean="0"/>
              <a:t>kubectl</a:t>
            </a:r>
            <a:r>
              <a:rPr lang="en-US" altLang="zh-CN" b="1" dirty="0" smtClean="0"/>
              <a:t> top pod –n </a:t>
            </a:r>
            <a:r>
              <a:rPr lang="zh-CN" altLang="en-US" b="1" dirty="0" smtClean="0"/>
              <a:t>名称空间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查看具体某一个</a:t>
            </a:r>
            <a:r>
              <a:rPr lang="en-US" altLang="zh-CN" b="1" dirty="0" smtClean="0"/>
              <a:t>pod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 smtClean="0"/>
              <a:t>kubectl</a:t>
            </a:r>
            <a:r>
              <a:rPr lang="en-US" altLang="zh-CN" b="1" dirty="0" smtClean="0"/>
              <a:t> top pod </a:t>
            </a:r>
            <a:r>
              <a:rPr lang="en-US" altLang="zh-CN" b="1" dirty="0" err="1" smtClean="0"/>
              <a:t>pod</a:t>
            </a:r>
            <a:r>
              <a:rPr lang="zh-CN" altLang="en-US" b="1" dirty="0" smtClean="0"/>
              <a:t>名称 </a:t>
            </a:r>
            <a:r>
              <a:rPr lang="en-US" altLang="zh-CN" b="1" dirty="0" smtClean="0"/>
              <a:t>–n </a:t>
            </a:r>
            <a:r>
              <a:rPr lang="zh-CN" altLang="en-US" b="1" dirty="0" smtClean="0"/>
              <a:t>名称空间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508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8400" y="0"/>
            <a:ext cx="8915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2.1 k8s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的核心功能 </a:t>
            </a:r>
            <a:endParaRPr lang="en-US" altLang="zh-CN" sz="1600" dirty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自愈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: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弹性伸缩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: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服务自动发现和负载均衡 </a:t>
            </a:r>
            <a:endParaRPr lang="en-US" altLang="zh-CN" sz="1600" dirty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滚动升级和一键回滚 </a:t>
            </a:r>
            <a:endParaRPr lang="en-US" altLang="zh-CN" sz="1600" dirty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密码和配置文件管理 </a:t>
            </a:r>
            <a:endParaRPr lang="en-US" altLang="zh-CN" sz="1600" dirty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2.3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k8s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的安装方式 </a:t>
            </a:r>
            <a:endParaRPr lang="en-US" altLang="zh-CN" sz="1600" dirty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yum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源码编译 </a:t>
            </a:r>
            <a:endParaRPr lang="en-US" altLang="zh-CN" sz="1600" dirty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二进制 生产使用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Courier New" panose="02070409020205090404" pitchFamily="49" charset="0"/>
              </a:rPr>
              <a:t>kubeadm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生产使用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Courier New" panose="02070409020205090404" pitchFamily="49" charset="0"/>
              </a:rPr>
              <a:t>minikube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2.4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k8s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的应用场景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微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服务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: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更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高的并发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更高的可用性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更快代码更新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缺点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: 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管理复杂度上升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Courier New" panose="02070409020205090404" pitchFamily="49" charset="0"/>
              </a:rPr>
              <a:t>docker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-k8s--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弹性伸缩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3:k8s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常用的资源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3.1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创建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pod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资源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k8s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最小资源单位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pod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资源至少包含两个容器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基础容器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pod+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业务容器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3.2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409020205090404" pitchFamily="49" charset="0"/>
              </a:rPr>
              <a:t>ReplicationController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资源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保证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指定数量的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409020205090404" pitchFamily="49" charset="0"/>
              </a:rPr>
              <a:t>pod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运行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409020205090404" pitchFamily="49" charset="0"/>
              </a:rPr>
              <a:t>pod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和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409020205090404" pitchFamily="49" charset="0"/>
              </a:rPr>
              <a:t>rc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是通过标签来关联 </a:t>
            </a:r>
            <a:endParaRPr lang="en-US" altLang="zh-CN" sz="1600" dirty="0" smtClean="0">
              <a:solidFill>
                <a:srgbClr val="000000"/>
              </a:solidFill>
              <a:latin typeface="Courier New" panose="02070409020205090404" pitchFamily="49" charset="0"/>
            </a:endParaRP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Courier New" panose="02070409020205090404" pitchFamily="49" charset="0"/>
              </a:rPr>
              <a:t>rc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409020205090404" pitchFamily="49" charset="0"/>
              </a:rPr>
              <a:t>滚动升级和一键回滚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190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9" y="436563"/>
            <a:ext cx="6959601" cy="35273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225" y="67231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服务部署结构图：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2100" y="3963880"/>
            <a:ext cx="1056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在最前端的是网关也是代理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ingress-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nginx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-controller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），它是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k8s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的网关入口实现，除了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ingress-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nginx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还有很多</a:t>
            </a: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，它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的高可用可通过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HA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或者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keepalived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实现，在这个实验里面我没有去实现，其实配置起来很简单，通过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shell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脚本检查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nginx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是否可用，对外提供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vip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地址，基于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vrrp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路由冗余协议实现，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当然这个网关也是在</a:t>
            </a: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k8s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这个集群里面的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，图没有显示层级出来。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3700" y="5277295"/>
            <a:ext cx="10782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网关后面就是我们的</a:t>
            </a: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service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服务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，我这里部署的是产品服务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ProductService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，整个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service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的网络模型我部署成了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ClusterIp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类型，这是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k8s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对内访问的三种模型之一。这个模型有个特点外面的服务不能直接访问里面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pod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之上的容器，所以我们可以把它理解为一个封闭的网络，由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ingress-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nginx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代理，而它们的网络是在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k8s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这个大型子网里面，通过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coredns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k8s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里面的组件）组件解析（当然这里面还有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CNI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的实现者网桥的介入，甚至还有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docker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网桥）。下面我们直接部署吧。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62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631" y="15823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部署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467" y="527566"/>
            <a:ext cx="1146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简单说下，部署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productservice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我的一个思路，先是通过工程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dockerfile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构建镜像，当然这些可以通过自动构建和部署，然后通过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deployment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资源管理器创建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pod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资源，最后部署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service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代理。这里简单画个图理解一下。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5" y="1173897"/>
            <a:ext cx="7600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1652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k8s</a:t>
            </a:r>
            <a:r>
              <a:rPr lang="zh-CN" altLang="en-US" dirty="0"/>
              <a:t>集群里面</a:t>
            </a:r>
            <a:r>
              <a:rPr lang="en-US" altLang="zh-CN" dirty="0"/>
              <a:t>master</a:t>
            </a:r>
            <a:r>
              <a:rPr lang="zh-CN" altLang="en-US" dirty="0"/>
              <a:t>主要负责控制和管理</a:t>
            </a:r>
            <a:r>
              <a:rPr lang="en-US" altLang="zh-CN" dirty="0"/>
              <a:t>node</a:t>
            </a:r>
            <a:r>
              <a:rPr lang="zh-CN" altLang="en-US" dirty="0"/>
              <a:t>节点，</a:t>
            </a:r>
            <a:r>
              <a:rPr lang="en-US" altLang="zh-CN" dirty="0"/>
              <a:t>node</a:t>
            </a:r>
            <a:r>
              <a:rPr lang="zh-CN" altLang="en-US" dirty="0"/>
              <a:t>为工作负载节点，干活就是它，也就是容器的执行是在它里面的</a:t>
            </a:r>
            <a:r>
              <a:rPr lang="en-US" altLang="zh-CN" dirty="0"/>
              <a:t>pod</a:t>
            </a:r>
            <a:r>
              <a:rPr lang="zh-CN" altLang="en-US" dirty="0" smtClean="0"/>
              <a:t>之上</a:t>
            </a:r>
            <a:endParaRPr lang="en-US" altLang="zh-CN" dirty="0" smtClean="0"/>
          </a:p>
          <a:p>
            <a:r>
              <a:rPr lang="en-US" altLang="zh-CN" dirty="0" err="1"/>
              <a:t>eployment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pod</a:t>
            </a:r>
            <a:r>
              <a:rPr lang="zh-CN" altLang="en-US" dirty="0" smtClean="0"/>
              <a:t>资源</a:t>
            </a:r>
            <a:r>
              <a:rPr lang="zh-CN" altLang="en-US" dirty="0"/>
              <a:t>控制管理器，比如动态扩缩容，滚动更新，回滚等等操作，在</a:t>
            </a:r>
            <a:r>
              <a:rPr lang="en-US" altLang="zh-CN" dirty="0"/>
              <a:t>k8s</a:t>
            </a:r>
            <a:r>
              <a:rPr lang="zh-CN" altLang="en-US" dirty="0"/>
              <a:t>里面有多种资源控制器，比如</a:t>
            </a:r>
            <a:r>
              <a:rPr lang="en-US" altLang="zh-CN" dirty="0" err="1"/>
              <a:t>rs</a:t>
            </a:r>
            <a:r>
              <a:rPr lang="zh-CN" altLang="en-US" dirty="0"/>
              <a:t>、</a:t>
            </a:r>
            <a:r>
              <a:rPr lang="en-US" altLang="zh-CN" dirty="0" err="1"/>
              <a:t>rc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/>
              <a:t>service</a:t>
            </a:r>
            <a:r>
              <a:rPr lang="zh-CN" altLang="en-US" dirty="0"/>
              <a:t>服务代理，代理谁？</a:t>
            </a:r>
            <a:r>
              <a:rPr lang="en-US" altLang="zh-CN" dirty="0"/>
              <a:t>pod</a:t>
            </a:r>
            <a:r>
              <a:rPr lang="zh-CN" altLang="en-US" dirty="0"/>
              <a:t>，通过</a:t>
            </a:r>
            <a:r>
              <a:rPr lang="en-US" altLang="zh-CN" dirty="0"/>
              <a:t>label</a:t>
            </a:r>
            <a:r>
              <a:rPr lang="zh-CN" altLang="en-US" dirty="0"/>
              <a:t>标签匹配，为什么需要它？如果没有它的话，</a:t>
            </a:r>
            <a:r>
              <a:rPr lang="en-US" altLang="zh-CN" dirty="0"/>
              <a:t>pod</a:t>
            </a:r>
            <a:r>
              <a:rPr lang="zh-CN" altLang="en-US" dirty="0"/>
              <a:t>暴露的是一个个</a:t>
            </a:r>
            <a:r>
              <a:rPr lang="en-US" altLang="zh-CN" dirty="0" err="1"/>
              <a:t>ip</a:t>
            </a:r>
            <a:r>
              <a:rPr lang="zh-CN" altLang="en-US" dirty="0"/>
              <a:t>，如果中间一个</a:t>
            </a:r>
            <a:r>
              <a:rPr lang="en-US" altLang="zh-CN" dirty="0"/>
              <a:t>pod</a:t>
            </a:r>
            <a:r>
              <a:rPr lang="zh-CN" altLang="en-US" dirty="0"/>
              <a:t>挂了，</a:t>
            </a:r>
            <a:r>
              <a:rPr lang="en-US" altLang="zh-CN" dirty="0" err="1"/>
              <a:t>dep</a:t>
            </a:r>
            <a:r>
              <a:rPr lang="zh-CN" altLang="en-US" dirty="0"/>
              <a:t>为了满足我们的期望值，会重新创建一个</a:t>
            </a:r>
            <a:r>
              <a:rPr lang="en-US" altLang="zh-CN" dirty="0"/>
              <a:t>pod</a:t>
            </a:r>
            <a:r>
              <a:rPr lang="zh-CN" altLang="en-US" dirty="0"/>
              <a:t>，这时候出问题了，刚好</a:t>
            </a:r>
            <a:r>
              <a:rPr lang="en-US" altLang="zh-CN" dirty="0"/>
              <a:t>service</a:t>
            </a:r>
            <a:r>
              <a:rPr lang="zh-CN" altLang="en-US" dirty="0"/>
              <a:t>就是为了解决这个问题而诞生的，它通过标签匹配到集群里面对应的标签</a:t>
            </a:r>
            <a:r>
              <a:rPr lang="en-US" altLang="zh-CN" dirty="0"/>
              <a:t>pod</a:t>
            </a:r>
            <a:r>
              <a:rPr lang="zh-CN" altLang="en-US" dirty="0"/>
              <a:t>，监听它们的状态，然后把</a:t>
            </a:r>
            <a:r>
              <a:rPr lang="en-US" altLang="zh-CN" dirty="0"/>
              <a:t>pod</a:t>
            </a:r>
            <a:r>
              <a:rPr lang="zh-CN" altLang="en-US" dirty="0"/>
              <a:t>信息同步到</a:t>
            </a:r>
            <a:r>
              <a:rPr lang="en-US" altLang="zh-CN" dirty="0"/>
              <a:t>service</a:t>
            </a:r>
            <a:r>
              <a:rPr lang="zh-CN" altLang="en-US" dirty="0"/>
              <a:t>里面，提供外部服务。</a:t>
            </a:r>
            <a:r>
              <a:rPr lang="en-US" altLang="zh-CN" dirty="0"/>
              <a:t>service</a:t>
            </a:r>
            <a:r>
              <a:rPr lang="zh-CN" altLang="en-US" dirty="0"/>
              <a:t>代理模式分三种</a:t>
            </a:r>
            <a:r>
              <a:rPr lang="en-US" altLang="zh-CN" dirty="0" err="1"/>
              <a:t>iptables</a:t>
            </a:r>
            <a:r>
              <a:rPr lang="zh-CN" altLang="en-US" dirty="0"/>
              <a:t>、</a:t>
            </a:r>
            <a:r>
              <a:rPr lang="en-US" altLang="zh-CN" dirty="0" err="1"/>
              <a:t>ipvs</a:t>
            </a:r>
            <a:r>
              <a:rPr lang="zh-CN" altLang="en-US" dirty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55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73469"/>
            <a:ext cx="10845034" cy="61003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5100" y="711200"/>
            <a:ext cx="4533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Deployment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管理器，当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生命周期完后，</a:t>
            </a:r>
            <a:r>
              <a:rPr lang="en-US" altLang="zh-CN" dirty="0" smtClean="0"/>
              <a:t>deployment</a:t>
            </a:r>
            <a:r>
              <a:rPr lang="zh-CN" altLang="en-US" dirty="0" smtClean="0"/>
              <a:t>会创建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副本。</a:t>
            </a:r>
            <a:endParaRPr lang="en-US" altLang="zh-CN" dirty="0" smtClean="0"/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就是容器，可以理解为每个不同的服务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就是部署不同的容器组，可以有多个。每个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有很多</a:t>
            </a:r>
            <a:r>
              <a:rPr lang="en-US" altLang="zh-CN" dirty="0" smtClean="0"/>
              <a:t>pod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服务代理，通过标签匹配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，可以和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关联起来。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代理模式：</a:t>
            </a:r>
            <a:r>
              <a:rPr lang="en-US" altLang="zh-CN" dirty="0" err="1" smtClean="0"/>
              <a:t>itables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38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5884863"/>
          </a:xfrm>
        </p:spPr>
        <p:txBody>
          <a:bodyPr/>
          <a:lstStyle/>
          <a:p>
            <a:r>
              <a:rPr lang="zh-CN" altLang="en-US" dirty="0" smtClean="0"/>
              <a:t>部署服务的步骤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创建镜像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deployment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yaml</a:t>
            </a:r>
            <a:r>
              <a:rPr lang="zh-CN" altLang="en-US" dirty="0" smtClean="0"/>
              <a:t>格式的文件，然后执行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create –f </a:t>
            </a:r>
            <a:r>
              <a:rPr lang="en-US" altLang="zh-CN" dirty="0" err="1" smtClean="0"/>
              <a:t>xxx.yaml</a:t>
            </a:r>
            <a:r>
              <a:rPr lang="zh-CN" altLang="en-US" dirty="0" smtClean="0"/>
              <a:t>。   </a:t>
            </a:r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get deployment –n </a:t>
            </a:r>
            <a:r>
              <a:rPr lang="zh-CN" altLang="en-US" dirty="0" smtClean="0">
                <a:solidFill>
                  <a:srgbClr val="FF0000"/>
                </a:solidFill>
              </a:rPr>
              <a:t>名称空间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代理  </a:t>
            </a:r>
            <a:r>
              <a:rPr lang="en-US" altLang="zh-CN" dirty="0" err="1" smtClean="0"/>
              <a:t>yaml</a:t>
            </a:r>
            <a:r>
              <a:rPr lang="zh-CN" altLang="en-US" dirty="0" smtClean="0"/>
              <a:t>格式的文件，然后执行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create –f </a:t>
            </a:r>
            <a:r>
              <a:rPr lang="en-US" altLang="zh-CN" dirty="0" err="1" smtClean="0"/>
              <a:t>xxx.yaml</a:t>
            </a: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get service –n </a:t>
            </a:r>
            <a:r>
              <a:rPr lang="zh-CN" altLang="en-US" dirty="0" smtClean="0">
                <a:solidFill>
                  <a:srgbClr val="FF0000"/>
                </a:solidFill>
              </a:rPr>
              <a:t>名称空间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ingress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Yaml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查看全部节点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node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0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3" y="1202978"/>
            <a:ext cx="10058400" cy="56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0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894</Words>
  <Application>Microsoft Office PowerPoint</Application>
  <PresentationFormat>宽屏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Helvetica Neue</vt:lpstr>
      <vt:lpstr>宋体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Kubernetes 集群分析查看内存，CPU </vt:lpstr>
    </vt:vector>
  </TitlesOfParts>
  <Company>Sinosun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李恒</dc:creator>
  <cp:lastModifiedBy>李恒</cp:lastModifiedBy>
  <cp:revision>18</cp:revision>
  <dcterms:created xsi:type="dcterms:W3CDTF">2020-11-30T07:18:56Z</dcterms:created>
  <dcterms:modified xsi:type="dcterms:W3CDTF">2020-12-02T10:15:11Z</dcterms:modified>
</cp:coreProperties>
</file>