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62" r:id="rId2"/>
    <p:sldId id="258" r:id="rId3"/>
    <p:sldId id="324" r:id="rId4"/>
    <p:sldId id="607" r:id="rId5"/>
    <p:sldId id="616" r:id="rId6"/>
    <p:sldId id="608" r:id="rId7"/>
    <p:sldId id="613" r:id="rId8"/>
    <p:sldId id="609" r:id="rId9"/>
    <p:sldId id="617" r:id="rId10"/>
    <p:sldId id="610" r:id="rId11"/>
    <p:sldId id="618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恒" initials="李恒" lastIdx="1" clrIdx="0">
    <p:extLst>
      <p:ext uri="{19B8F6BF-5375-455C-9EA6-DF929625EA0E}">
        <p15:presenceInfo xmlns:p15="http://schemas.microsoft.com/office/powerpoint/2012/main" userId="S-1-5-21-3303537543-2891707672-4212677662-83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9CE"/>
    <a:srgbClr val="0070C0"/>
    <a:srgbClr val="008000"/>
    <a:srgbClr val="8A3CC4"/>
    <a:srgbClr val="FD7A2A"/>
    <a:srgbClr val="E67819"/>
    <a:srgbClr val="0000FF"/>
    <a:srgbClr val="7BC143"/>
    <a:srgbClr val="AAD523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>
      <p:cViewPr varScale="1">
        <p:scale>
          <a:sx n="69" d="100"/>
          <a:sy n="69" d="100"/>
        </p:scale>
        <p:origin x="52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34892-2594-4348-9B59-391C3F1BE7C4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031C7-A97A-4B3D-B11F-B8701A7D071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24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8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044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031C7-A97A-4B3D-B11F-B8701A7D0714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07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7205" y="2420888"/>
            <a:ext cx="12192000" cy="2816696"/>
          </a:xfrm>
          <a:prstGeom prst="rect">
            <a:avLst/>
          </a:prstGeom>
          <a:solidFill>
            <a:schemeClr val="tx2">
              <a:lumMod val="50000"/>
              <a:alpha val="60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3F5F6"/>
              </a:clrFrom>
              <a:clrTo>
                <a:srgbClr val="F3F5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3352" y="332656"/>
            <a:ext cx="2126164" cy="342930"/>
          </a:xfrm>
          <a:prstGeom prst="rect">
            <a:avLst/>
          </a:prstGeom>
        </p:spPr>
      </p:pic>
      <p:sp>
        <p:nvSpPr>
          <p:cNvPr id="7" name="TextBox 15"/>
          <p:cNvSpPr txBox="1"/>
          <p:nvPr userDrawn="1"/>
        </p:nvSpPr>
        <p:spPr>
          <a:xfrm>
            <a:off x="4808648" y="1351586"/>
            <a:ext cx="73833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3600" b="0" cap="none" spc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经典繁仿黑" pitchFamily="49" charset="-122"/>
              </a:rPr>
              <a:t>西安分公司新员工培训课程</a:t>
            </a:r>
            <a:endParaRPr lang="zh-CN" altLang="en-US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经典繁仿黑" pitchFamily="49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9678002" y="475135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内部资料，请勿外传</a:t>
            </a:r>
            <a:endParaRPr lang="zh-CN" altLang="en-US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2" descr="D:\Teliss_Tong\Copy\定期备份\工作备份\！PPT图片及版面资源\06-PPT精选插图\08-3D小人\黑板可写字.jp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5" y="1636502"/>
            <a:ext cx="4801443" cy="36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86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2" y="3429000"/>
            <a:ext cx="12193624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椭圆 4"/>
          <p:cNvSpPr/>
          <p:nvPr userDrawn="1"/>
        </p:nvSpPr>
        <p:spPr>
          <a:xfrm>
            <a:off x="1416698" y="1809000"/>
            <a:ext cx="3239157" cy="324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latin typeface="Impact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1495194" y="6257927"/>
            <a:ext cx="696806" cy="441340"/>
          </a:xfrm>
          <a:prstGeom prst="rect">
            <a:avLst/>
          </a:prstGeom>
          <a:solidFill>
            <a:srgbClr val="3F9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TextBox 15"/>
          <p:cNvSpPr txBox="1"/>
          <p:nvPr userDrawn="1"/>
        </p:nvSpPr>
        <p:spPr>
          <a:xfrm>
            <a:off x="11720411" y="6309320"/>
            <a:ext cx="471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63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" y="0"/>
            <a:ext cx="1219362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Rectangle 7"/>
          <p:cNvSpPr/>
          <p:nvPr userDrawn="1"/>
        </p:nvSpPr>
        <p:spPr>
          <a:xfrm>
            <a:off x="8154452" y="0"/>
            <a:ext cx="4037548" cy="6858000"/>
          </a:xfrm>
          <a:prstGeom prst="rect">
            <a:avLst/>
          </a:prstGeom>
          <a:solidFill>
            <a:srgbClr val="3B79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" y="4"/>
            <a:ext cx="8099475" cy="6857999"/>
          </a:xfrm>
          <a:prstGeom prst="rect">
            <a:avLst/>
          </a:prstGeo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/>
          </a:p>
        </p:txBody>
      </p:sp>
      <p:sp>
        <p:nvSpPr>
          <p:cNvPr id="7" name="标题 1"/>
          <p:cNvSpPr txBox="1">
            <a:spLocks noChangeArrowheads="1"/>
          </p:cNvSpPr>
          <p:nvPr userDrawn="1"/>
        </p:nvSpPr>
        <p:spPr>
          <a:xfrm>
            <a:off x="8111698" y="1886971"/>
            <a:ext cx="4031398" cy="147002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  <a:endParaRPr lang="zh-CN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6350" stA="50000" endA="300" endPos="50000" dist="29997" dir="5400000" sy="-100000" algn="bl" rotWithShape="0"/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963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>
          <a:xfrm>
            <a:off x="-600" y="332656"/>
            <a:ext cx="121932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 userDrawn="1"/>
        </p:nvSpPr>
        <p:spPr>
          <a:xfrm>
            <a:off x="11495086" y="111986"/>
            <a:ext cx="696806" cy="441340"/>
          </a:xfrm>
          <a:prstGeom prst="rect">
            <a:avLst/>
          </a:prstGeom>
          <a:solidFill>
            <a:srgbClr val="3F9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TextBox 15"/>
          <p:cNvSpPr txBox="1"/>
          <p:nvPr userDrawn="1"/>
        </p:nvSpPr>
        <p:spPr>
          <a:xfrm>
            <a:off x="11720411" y="168025"/>
            <a:ext cx="471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/>
              <a:t>‹#›</a:t>
            </a:fld>
            <a:r>
              <a:rPr lang="zh-CN" altLang="en-US" sz="1600" dirty="0" smtClean="0">
                <a:solidFill>
                  <a:schemeClr val="bg1"/>
                </a:solidFill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一章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263352" y="692696"/>
            <a:ext cx="11593288" cy="0"/>
          </a:xfrm>
          <a:prstGeom prst="line">
            <a:avLst/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oval" w="med" len="med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椭圆 6"/>
          <p:cNvSpPr/>
          <p:nvPr userDrawn="1"/>
        </p:nvSpPr>
        <p:spPr bwMode="auto">
          <a:xfrm>
            <a:off x="11064552" y="440701"/>
            <a:ext cx="504056" cy="503990"/>
          </a:xfrm>
          <a:prstGeom prst="ellipse">
            <a:avLst/>
          </a:prstGeom>
          <a:solidFill>
            <a:srgbClr val="00A7E2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801" tIns="3600" rIns="10801" bIns="360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1883-7A0E-4F66-9932-E581691AD397}" type="slidenum">
              <a:rPr lang="zh-CN" altLang="en-US" sz="1600" smtClean="0">
                <a:solidFill>
                  <a:schemeClr val="bg1"/>
                </a:solidFill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itchFamily="34" charset="0"/>
              <a:ea typeface="Arial Unicode MS" pitchFamily="34" charset="-122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2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2" r:id="rId2"/>
    <p:sldLayoutId id="2147483665" r:id="rId3"/>
    <p:sldLayoutId id="2147483649" r:id="rId4"/>
    <p:sldLayoutId id="2147483650" r:id="rId5"/>
    <p:sldLayoutId id="2147483653" r:id="rId6"/>
    <p:sldLayoutId id="2147483654" r:id="rId7"/>
    <p:sldLayoutId id="2147483655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394200" y="1854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5"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18542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744072" y="3501008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设计模式（二）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5440" y="1412776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D464D"/>
                </a:solidFill>
                <a:latin typeface="-apple-system"/>
              </a:rPr>
              <a:t>外观模式为子系统的一组接口提供一个一致的界面，此模式定义了一个高层接口，这个接口使得这一子系统更加容易使用。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24993" y="476672"/>
            <a:ext cx="1584176" cy="369332"/>
          </a:xfrm>
          <a:prstGeom prst="rect">
            <a:avLst/>
          </a:prstGeom>
          <a:solidFill>
            <a:srgbClr val="3B79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外观模式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27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360" y="332656"/>
            <a:ext cx="1584176" cy="369332"/>
          </a:xfrm>
          <a:prstGeom prst="rect">
            <a:avLst/>
          </a:prstGeom>
          <a:solidFill>
            <a:srgbClr val="3B79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享元模式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9416" y="1340768"/>
            <a:ext cx="9433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6400"/>
                </a:solidFill>
                <a:latin typeface="Helvetica Neue"/>
              </a:rPr>
              <a:t>享元（</a:t>
            </a:r>
            <a:r>
              <a:rPr lang="en-US" altLang="zh-CN" dirty="0">
                <a:solidFill>
                  <a:srgbClr val="006400"/>
                </a:solidFill>
                <a:latin typeface="Helvetica Neue"/>
              </a:rPr>
              <a:t>Flyweight</a:t>
            </a:r>
            <a:r>
              <a:rPr lang="zh-CN" altLang="en-US" dirty="0">
                <a:solidFill>
                  <a:srgbClr val="006400"/>
                </a:solidFill>
                <a:latin typeface="Helvetica Neue"/>
              </a:rPr>
              <a:t>）模式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的定义：运用共享技术来有効地支持大量细粒度对象的复用。它通过共享已经存在的又橡来大幅度减少需要创建的对象数量、避免大量相似类的开销，从而提高系统资源的利用率。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30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占位符 15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5788674"/>
      </p:ext>
    </p:extLst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/>
        </p:nvSpPr>
        <p:spPr>
          <a:xfrm>
            <a:off x="5159896" y="2708920"/>
            <a:ext cx="3529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设计模式</a:t>
            </a:r>
            <a:endParaRPr lang="en-US" altLang="zh-CN" sz="36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9" descr="C:\Users\user\Desktop\讲师pn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3552" y="2060848"/>
            <a:ext cx="2024209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5231904" y="3789040"/>
            <a:ext cx="44644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dirty="0" smtClean="0"/>
              <a:t>1.</a:t>
            </a:r>
            <a:r>
              <a:rPr lang="zh-CN" altLang="en-US" dirty="0" smtClean="0"/>
              <a:t>适配器</a:t>
            </a:r>
            <a:r>
              <a:rPr lang="zh-CN" altLang="en-US" dirty="0"/>
              <a:t>模式（</a:t>
            </a:r>
            <a:r>
              <a:rPr lang="en-US" altLang="zh-CN" dirty="0"/>
              <a:t>Adapter Pattern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2.</a:t>
            </a:r>
            <a:r>
              <a:rPr lang="zh-CN" altLang="en-US" dirty="0" smtClean="0"/>
              <a:t>装饰</a:t>
            </a:r>
            <a:r>
              <a:rPr lang="zh-CN" altLang="en-US" dirty="0"/>
              <a:t>者</a:t>
            </a:r>
            <a:r>
              <a:rPr lang="zh-CN" altLang="en-US" dirty="0" smtClean="0"/>
              <a:t>模式</a:t>
            </a:r>
            <a:r>
              <a:rPr lang="zh-CN" altLang="en-US" dirty="0"/>
              <a:t>（</a:t>
            </a:r>
            <a:r>
              <a:rPr lang="en-US" altLang="zh-CN" dirty="0"/>
              <a:t>Decorator Pattern</a:t>
            </a:r>
            <a:r>
              <a:rPr lang="zh-CN" altLang="en-US" dirty="0"/>
              <a:t>）</a:t>
            </a:r>
          </a:p>
          <a:p>
            <a:pPr latinLnBrk="1"/>
            <a:r>
              <a:rPr lang="en-US" altLang="zh-CN" dirty="0" smtClean="0"/>
              <a:t>3.</a:t>
            </a:r>
            <a:r>
              <a:rPr lang="zh-CN" altLang="en-US" dirty="0" smtClean="0"/>
              <a:t>外观</a:t>
            </a:r>
            <a:r>
              <a:rPr lang="zh-CN" altLang="en-US" dirty="0"/>
              <a:t>模式（</a:t>
            </a:r>
            <a:r>
              <a:rPr lang="en-US" altLang="zh-CN" dirty="0"/>
              <a:t>Facade Pattern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latinLnBrk="1"/>
            <a:r>
              <a:rPr lang="en-US" altLang="zh-CN" dirty="0" smtClean="0"/>
              <a:t>4.</a:t>
            </a:r>
            <a:r>
              <a:rPr lang="zh-CN" altLang="en-US" dirty="0" smtClean="0"/>
              <a:t>桥接</a:t>
            </a:r>
            <a:r>
              <a:rPr lang="zh-CN" altLang="en-US" dirty="0"/>
              <a:t>模式（</a:t>
            </a:r>
            <a:r>
              <a:rPr lang="en-US" altLang="zh-CN" dirty="0"/>
              <a:t>Bridge Pattern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atinLnBrk="1"/>
            <a:r>
              <a:rPr lang="en-US" altLang="zh-CN" dirty="0" smtClean="0"/>
              <a:t>5.</a:t>
            </a:r>
            <a:r>
              <a:rPr lang="zh-CN" altLang="en-US" dirty="0" smtClean="0"/>
              <a:t>组合模式</a:t>
            </a:r>
            <a:r>
              <a:rPr lang="zh-CN" altLang="en-US" dirty="0"/>
              <a:t>（</a:t>
            </a:r>
            <a:r>
              <a:rPr lang="en-US" altLang="zh-CN" dirty="0"/>
              <a:t>Composite Pattern</a:t>
            </a:r>
            <a:r>
              <a:rPr lang="zh-CN" altLang="en-US" dirty="0"/>
              <a:t>）</a:t>
            </a:r>
          </a:p>
          <a:p>
            <a:pPr latinLnBrk="1"/>
            <a:r>
              <a:rPr lang="en-US" altLang="zh-CN" dirty="0" smtClean="0"/>
              <a:t>6.</a:t>
            </a:r>
            <a:r>
              <a:rPr lang="zh-CN" altLang="en-US" dirty="0" smtClean="0"/>
              <a:t>享</a:t>
            </a:r>
            <a:r>
              <a:rPr lang="zh-CN" altLang="en-US" dirty="0"/>
              <a:t>元模式（</a:t>
            </a:r>
            <a:r>
              <a:rPr lang="en-US" altLang="zh-CN" dirty="0"/>
              <a:t>Flyweight Pattern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2214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switch dir="r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9376" y="332656"/>
            <a:ext cx="1584176" cy="369332"/>
          </a:xfrm>
          <a:prstGeom prst="rect">
            <a:avLst/>
          </a:prstGeom>
          <a:solidFill>
            <a:srgbClr val="3B79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设计模式分类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1052736"/>
            <a:ext cx="5904656" cy="497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993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/>
          <p:cNvSpPr txBox="1"/>
          <p:nvPr/>
        </p:nvSpPr>
        <p:spPr>
          <a:xfrm>
            <a:off x="479376" y="332656"/>
            <a:ext cx="1584176" cy="369332"/>
          </a:xfrm>
          <a:prstGeom prst="rect">
            <a:avLst/>
          </a:prstGeom>
          <a:solidFill>
            <a:srgbClr val="3B79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适配器模式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67408" y="1196752"/>
            <a:ext cx="10081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适配器模式的定义是，Convert the interface of a class into another interface clients expect，将某个类的接口转换为接口客户所需的类型。换句话说，适配器模式解决的问题是，使得原本由于接口不兼容而不能一起工作、不能统一管理的那些类可以在一起工作、可以进行统一管理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055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73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360" y="476672"/>
            <a:ext cx="1584176" cy="369332"/>
          </a:xfrm>
          <a:prstGeom prst="rect">
            <a:avLst/>
          </a:prstGeom>
          <a:solidFill>
            <a:srgbClr val="3B79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装饰者模式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6226" y="1412776"/>
            <a:ext cx="73880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6400"/>
                </a:solidFill>
                <a:latin typeface="Helvetica Neue"/>
              </a:rPr>
              <a:t>装饰（</a:t>
            </a:r>
            <a:r>
              <a:rPr lang="en-US" altLang="zh-CN" dirty="0">
                <a:solidFill>
                  <a:srgbClr val="006400"/>
                </a:solidFill>
                <a:latin typeface="Helvetica Neue"/>
              </a:rPr>
              <a:t>Decorator</a:t>
            </a:r>
            <a:r>
              <a:rPr lang="zh-CN" altLang="en-US" dirty="0">
                <a:solidFill>
                  <a:srgbClr val="006400"/>
                </a:solidFill>
                <a:latin typeface="Helvetica Neue"/>
              </a:rPr>
              <a:t>）模式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的定义：指在不改变现有对象结构的情况下，动态地给该对象增加一些职责（即增加其额外功能）的模式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6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360" y="476672"/>
            <a:ext cx="1584176" cy="369332"/>
          </a:xfrm>
          <a:prstGeom prst="rect">
            <a:avLst/>
          </a:prstGeom>
          <a:solidFill>
            <a:srgbClr val="3B79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桥接模式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440" y="13407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桥接（</a:t>
            </a:r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Bridge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）模式的定义如下：将抽象与实现分离，使它们可以独立变化。它是用组合关系代替继承关系来实现，从而降低了抽象和实现这两个可变维度的耦合度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10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83432" y="126876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6400"/>
                </a:solidFill>
                <a:latin typeface="Helvetica Neue"/>
              </a:rPr>
              <a:t>组合（</a:t>
            </a:r>
            <a:r>
              <a:rPr lang="en-US" altLang="zh-CN" dirty="0">
                <a:solidFill>
                  <a:srgbClr val="006400"/>
                </a:solidFill>
                <a:latin typeface="Helvetica Neue"/>
              </a:rPr>
              <a:t>Composite</a:t>
            </a:r>
            <a:r>
              <a:rPr lang="zh-CN" altLang="en-US" dirty="0">
                <a:solidFill>
                  <a:srgbClr val="006400"/>
                </a:solidFill>
                <a:latin typeface="Helvetica Neue"/>
              </a:rPr>
              <a:t>）模式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的定义：有时又叫作</a:t>
            </a:r>
            <a:r>
              <a:rPr lang="zh-CN" altLang="en-US" dirty="0">
                <a:solidFill>
                  <a:srgbClr val="006400"/>
                </a:solidFill>
                <a:latin typeface="Helvetica Neue"/>
              </a:rPr>
              <a:t>部分</a:t>
            </a:r>
            <a:r>
              <a:rPr lang="en-US" altLang="zh-CN" dirty="0">
                <a:solidFill>
                  <a:srgbClr val="006400"/>
                </a:solidFill>
                <a:latin typeface="Helvetica Neue"/>
              </a:rPr>
              <a:t>-</a:t>
            </a:r>
            <a:r>
              <a:rPr lang="zh-CN" altLang="en-US" dirty="0">
                <a:solidFill>
                  <a:srgbClr val="006400"/>
                </a:solidFill>
                <a:latin typeface="Helvetica Neue"/>
              </a:rPr>
              <a:t>整体模式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，它是一种将对象组合成树状的层次结构的模式，用来表示“部分</a:t>
            </a:r>
            <a:r>
              <a:rPr lang="en-US" altLang="zh-CN" dirty="0">
                <a:solidFill>
                  <a:srgbClr val="444444"/>
                </a:solidFill>
                <a:latin typeface="Helvetica Neue"/>
              </a:rPr>
              <a:t>-</a:t>
            </a:r>
            <a:r>
              <a:rPr lang="zh-CN" altLang="en-US" dirty="0">
                <a:solidFill>
                  <a:srgbClr val="444444"/>
                </a:solidFill>
                <a:latin typeface="Helvetica Neue"/>
              </a:rPr>
              <a:t>整体”的关系，使用户对单个对象和组合对象具有一致的访问性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35360" y="476672"/>
            <a:ext cx="1584176" cy="369332"/>
          </a:xfrm>
          <a:prstGeom prst="rect">
            <a:avLst/>
          </a:prstGeom>
          <a:solidFill>
            <a:srgbClr val="3B79CE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组合模式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275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815" y="1700808"/>
            <a:ext cx="6148222" cy="40405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7815" y="112474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 组合模式主要包含如下几个角色：</a:t>
            </a: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      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1.Component 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：组合中的对象声明接口，在适当的情况下，实现所有类共有接口的默认行为。声明一个接口用于访问和管理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Component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子部件。 </a:t>
            </a:r>
            <a:b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2.Leaf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：叶子对象。叶子结点没有子结点。 </a:t>
            </a:r>
            <a:b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</a:b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3.Composite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：容器对象，定义有枝节点行为，用来存储子部件，在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Component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接口中实现与子部件有关操作，如增加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(add)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和删除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(remove)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等。</a:t>
            </a: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      从模式结构中我们看出了叶子节点和容器对象都实现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Component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接口，这也是能够将叶子对象和容器对象一致对待的关键所在。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2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16160</TotalTime>
  <Words>366</Words>
  <Application>Microsoft Office PowerPoint</Application>
  <PresentationFormat>宽屏</PresentationFormat>
  <Paragraphs>27</Paragraphs>
  <Slides>12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-apple-system</vt:lpstr>
      <vt:lpstr>Arial Unicode MS</vt:lpstr>
      <vt:lpstr>Helvetica Neue</vt:lpstr>
      <vt:lpstr>经典繁仿黑</vt:lpstr>
      <vt:lpstr>宋体</vt:lpstr>
      <vt:lpstr>微软雅黑</vt:lpstr>
      <vt:lpstr>Arial</vt:lpstr>
      <vt:lpstr>Calibri</vt:lpstr>
      <vt:lpstr>Impact</vt:lpstr>
      <vt:lpstr>Tahoma</vt:lpstr>
      <vt:lpstr>Verdana</vt:lpstr>
      <vt:lpstr>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李恒</cp:lastModifiedBy>
  <cp:revision>1303</cp:revision>
  <dcterms:modified xsi:type="dcterms:W3CDTF">2019-07-19T06:03:30Z</dcterms:modified>
</cp:coreProperties>
</file>