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7" r:id="rId2"/>
    <p:sldId id="368" r:id="rId3"/>
    <p:sldId id="394" r:id="rId4"/>
    <p:sldId id="412" r:id="rId5"/>
    <p:sldId id="395" r:id="rId6"/>
    <p:sldId id="396" r:id="rId7"/>
    <p:sldId id="398" r:id="rId8"/>
    <p:sldId id="397" r:id="rId9"/>
    <p:sldId id="403" r:id="rId10"/>
    <p:sldId id="399" r:id="rId11"/>
    <p:sldId id="400" r:id="rId12"/>
    <p:sldId id="401" r:id="rId13"/>
    <p:sldId id="402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3" r:id="rId22"/>
    <p:sldId id="414" r:id="rId23"/>
    <p:sldId id="417" r:id="rId24"/>
    <p:sldId id="418" r:id="rId25"/>
    <p:sldId id="411" r:id="rId26"/>
    <p:sldId id="393" r:id="rId27"/>
  </p:sldIdLst>
  <p:sldSz cx="9144000" cy="5143500" type="screen16x9"/>
  <p:notesSz cx="6858000" cy="9144000"/>
  <p:defaultTextStyle>
    <a:defPPr>
      <a:defRPr lang="zh-CN"/>
    </a:defPPr>
    <a:lvl1pPr algn="l" rtl="0" fontAlgn="base">
      <a:lnSpc>
        <a:spcPct val="90000"/>
      </a:lnSpc>
      <a:spcBef>
        <a:spcPct val="0"/>
      </a:spcBef>
      <a:spcAft>
        <a:spcPct val="15000"/>
      </a:spcAft>
      <a:buFont typeface="Arial" panose="020B0604020202020204" pitchFamily="34" charset="0"/>
      <a:buChar char="•"/>
      <a:defRPr sz="20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15000"/>
      </a:spcAft>
      <a:buFont typeface="Arial" panose="020B0604020202020204" pitchFamily="34" charset="0"/>
      <a:buChar char="•"/>
      <a:defRPr sz="20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15000"/>
      </a:spcAft>
      <a:buFont typeface="Arial" panose="020B0604020202020204" pitchFamily="34" charset="0"/>
      <a:buChar char="•"/>
      <a:defRPr sz="20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15000"/>
      </a:spcAft>
      <a:buFont typeface="Arial" panose="020B0604020202020204" pitchFamily="34" charset="0"/>
      <a:buChar char="•"/>
      <a:defRPr sz="20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15000"/>
      </a:spcAft>
      <a:buFont typeface="Arial" panose="020B0604020202020204" pitchFamily="34" charset="0"/>
      <a:buChar char="•"/>
      <a:defRPr sz="20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97" autoAdjust="0"/>
  </p:normalViewPr>
  <p:slideViewPr>
    <p:cSldViewPr>
      <p:cViewPr varScale="1">
        <p:scale>
          <a:sx n="88" d="100"/>
          <a:sy n="88" d="100"/>
        </p:scale>
        <p:origin x="-876" y="-102"/>
      </p:cViewPr>
      <p:guideLst>
        <p:guide orient="horz" pos="159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004" y="-96"/>
      </p:cViewPr>
      <p:guideLst>
        <p:guide orient="horz" pos="2880"/>
        <p:guide pos="2160"/>
      </p:guideLst>
    </p:cSldViewPr>
  </p:notesViewPr>
  <p:gridSpacing cx="73731438" cy="737314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F02CBE-E6DE-4F39-8308-F7B207C04D6B}" type="datetime1">
              <a:rPr lang="zh-CN" altLang="en-US"/>
              <a:pPr>
                <a:defRPr/>
              </a:pPr>
              <a:t>2017/1/12 Thursday</a:t>
            </a:fld>
            <a:endParaRPr lang="en-US" altLang="zh-CN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B5F955A-03D6-472A-924C-28C4AF5E78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D5B8DE7-F934-404B-B1D7-C053B15DCBD7}" type="datetime1">
              <a:rPr lang="zh-CN" altLang="en-US"/>
              <a:pPr>
                <a:defRPr/>
              </a:pPr>
              <a:t>2017/1/12 Thursday</a:t>
            </a:fld>
            <a:endParaRPr lang="zh-CN" altLang="en-US" sz="1200"/>
          </a:p>
        </p:txBody>
      </p:sp>
      <p:sp>
        <p:nvSpPr>
          <p:cNvPr id="1126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38917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 ea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1200" b="0">
                <a:solidFill>
                  <a:schemeClr val="tx1"/>
                </a:solidFill>
              </a:rPr>
              <a:t>单击此处编辑母版文本样式</a:t>
            </a:r>
          </a:p>
          <a:p>
            <a:pPr defTabSz="0" ea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1200" b="0">
                <a:solidFill>
                  <a:schemeClr val="tx1"/>
                </a:solidFill>
              </a:rPr>
              <a:t>第二级</a:t>
            </a:r>
          </a:p>
          <a:p>
            <a:pPr defTabSz="0" ea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1200" b="0">
                <a:solidFill>
                  <a:schemeClr val="tx1"/>
                </a:solidFill>
              </a:rPr>
              <a:t>第三级</a:t>
            </a:r>
          </a:p>
          <a:p>
            <a:pPr defTabSz="0" ea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1200" b="0">
                <a:solidFill>
                  <a:schemeClr val="tx1"/>
                </a:solidFill>
              </a:rPr>
              <a:t>第四级</a:t>
            </a:r>
          </a:p>
          <a:p>
            <a:pPr defTabSz="0" ea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1200" b="0">
                <a:solidFill>
                  <a:schemeClr val="tx1"/>
                </a:solidFill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DE1D9A-8E1A-4F8A-97D5-168F47E15709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2725738" y="0"/>
            <a:ext cx="7000876" cy="3938588"/>
          </a:xfrm>
        </p:spPr>
      </p:sp>
      <p:sp>
        <p:nvSpPr>
          <p:cNvPr id="12291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904875"/>
            <a:ext cx="8229600" cy="33940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ddddddddddddddd</a:t>
            </a:r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 lIns="91431" tIns="45716" rIns="91431" bIns="45716"/>
          <a:lstStyle/>
          <a:p>
            <a:pPr defTabSz="914400"/>
            <a:r>
              <a:rPr lang="zh-CN" altLang="en-US" smtClean="0">
                <a:latin typeface="Arial" panose="020B0604020202020204" pitchFamily="34" charset="0"/>
              </a:rPr>
              <a:t>田江：</a:t>
            </a:r>
            <a:endParaRPr lang="en-US" altLang="zh-CN" smtClean="0">
              <a:latin typeface="Arial" panose="020B0604020202020204" pitchFamily="34" charset="0"/>
            </a:endParaRPr>
          </a:p>
          <a:p>
            <a:pPr defTabSz="914400"/>
            <a:r>
              <a:rPr lang="en-US" altLang="zh-CN" smtClean="0">
                <a:latin typeface="Arial" panose="020B0604020202020204" pitchFamily="34" charset="0"/>
              </a:rPr>
              <a:t>QQ: 7701037</a:t>
            </a:r>
            <a:r>
              <a:rPr lang="zh-CN" altLang="en-US" smtClean="0">
                <a:latin typeface="Arial" panose="020B0604020202020204" pitchFamily="34" charset="0"/>
              </a:rPr>
              <a:t>或</a:t>
            </a:r>
            <a:r>
              <a:rPr lang="en-US" altLang="zh-CN" smtClean="0">
                <a:latin typeface="Arial" panose="020B0604020202020204" pitchFamily="34" charset="0"/>
              </a:rPr>
              <a:t>3175963536</a:t>
            </a:r>
          </a:p>
          <a:p>
            <a:pPr defTabSz="914400"/>
            <a:r>
              <a:rPr lang="en-US" altLang="zh-CN" smtClean="0">
                <a:latin typeface="Arial" panose="020B0604020202020204" pitchFamily="34" charset="0"/>
              </a:rPr>
              <a:t>Tel</a:t>
            </a:r>
            <a:r>
              <a:rPr lang="zh-CN" altLang="en-US" smtClean="0">
                <a:latin typeface="Arial" panose="020B0604020202020204" pitchFamily="34" charset="0"/>
              </a:rPr>
              <a:t>：</a:t>
            </a:r>
            <a:r>
              <a:rPr lang="en-US" altLang="zh-CN" smtClean="0">
                <a:latin typeface="Arial" panose="020B0604020202020204" pitchFamily="34" charset="0"/>
              </a:rPr>
              <a:t>18991274261</a:t>
            </a:r>
          </a:p>
          <a:p>
            <a:pPr defTabSz="914400"/>
            <a:r>
              <a:rPr lang="en-US" altLang="zh-CN" smtClean="0">
                <a:latin typeface="Arial" panose="020B0604020202020204" pitchFamily="34" charset="0"/>
              </a:rPr>
              <a:t>          </a:t>
            </a:r>
          </a:p>
        </p:txBody>
      </p:sp>
      <p:sp>
        <p:nvSpPr>
          <p:cNvPr id="1331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defTabSz="844550">
              <a:lnSpc>
                <a:spcPct val="100000"/>
              </a:lnSpc>
              <a:spcAft>
                <a:spcPct val="0"/>
              </a:spcAft>
              <a:buFontTx/>
              <a:buNone/>
            </a:pPr>
            <a:fld id="{6246D41B-CDA6-4C62-88FF-4418CD662C5E}" type="slidenum">
              <a:rPr lang="zh-CN" altLang="en-US" sz="1200" b="0">
                <a:solidFill>
                  <a:schemeClr val="tx1"/>
                </a:solidFill>
                <a:latin typeface="Calibri" panose="020F0502020204030204" pitchFamily="34" charset="0"/>
              </a:rPr>
              <a:pPr algn="r" defTabSz="844550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2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038B0-6CFD-40AF-AA8C-EA19DA40C80D}" type="datetime1">
              <a:rPr lang="zh-CN" altLang="en-US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CEE59-287A-4860-B061-098612CFDC9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37C98-D8FC-4F15-89F3-41ACE303A51C}" type="datetime1">
              <a:rPr lang="zh-CN" altLang="en-US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51E36-E204-4426-9CE0-8B639265BD9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5413"/>
            <a:ext cx="2057400" cy="4175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5413"/>
            <a:ext cx="6019800" cy="4175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29AE6-6224-4EF0-B060-A13612445194}" type="datetime1">
              <a:rPr lang="zh-CN" altLang="en-US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390DA-2308-492F-85CF-3711A773221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404D7-56FD-49CD-A722-9D8DA1E0C628}" type="datetime1">
              <a:rPr lang="zh-CN" altLang="en-US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FA6E0-7CA3-4CE4-A08A-FC075C75DF8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3BF6F-A69C-4B50-B600-DDA6E96C3A8C}" type="datetime1">
              <a:rPr lang="zh-CN" altLang="en-US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ABCA7-86E4-445B-8F4F-F8C5D79DD41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4875"/>
            <a:ext cx="4038600" cy="339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4875"/>
            <a:ext cx="4038600" cy="339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0E2E7-57FC-427E-8EB9-9EF67BA5076F}" type="datetime1">
              <a:rPr lang="zh-CN" altLang="en-US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B1673-0C6C-4134-8F0F-DD2AA274943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A1E08-56F3-41D0-AE80-67F698F72662}" type="datetime1">
              <a:rPr lang="zh-CN" altLang="en-US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E6B5D-4D46-4C99-B77E-31958F33D41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3AEEC-E391-4054-8A38-9125C37DF08F}" type="datetime1">
              <a:rPr lang="zh-CN" altLang="en-US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85145-BBBB-4183-9E3A-5D744C757AC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4E29E-8149-4C21-A8E5-00E1BADD703C}" type="datetime1">
              <a:rPr lang="zh-CN" altLang="en-US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5E433-DC0A-4253-9BB4-0550F678C43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4A09C-20EF-4A87-A753-EF3C5370FAA9}" type="datetime1">
              <a:rPr lang="zh-CN" altLang="en-US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B2788-D0FC-4064-9DBC-D6216E3D24D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24526-CF00-45F7-94A4-0AD736E8E70B}" type="datetime1">
              <a:rPr lang="zh-CN" altLang="en-US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27694-8250-43F0-8BC0-BE19B65F6B8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4875"/>
            <a:ext cx="8229600" cy="339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200" b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7057656-72C9-487B-AFCB-CBD506E18C11}" type="datetime1">
              <a:rPr lang="zh-CN" altLang="en-US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200" b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200" b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0C0FF8B-9092-46A8-9BE3-28BC9427A46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3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00113" y="125413"/>
            <a:ext cx="5688012" cy="357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hyperlink" Target="mailto:abc@163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57238" y="1397000"/>
            <a:ext cx="6983412" cy="1101725"/>
          </a:xfrm>
        </p:spPr>
        <p:txBody>
          <a:bodyPr/>
          <a:lstStyle/>
          <a:p>
            <a:pPr marL="0" indent="0" eaLnBrk="1" hangingPunct="1"/>
            <a:r>
              <a:rPr lang="zh-CN" altLang="en-US" sz="4400" dirty="0" smtClean="0"/>
              <a:t>正则表达式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4875"/>
            <a:ext cx="8229600" cy="946825"/>
          </a:xfrm>
        </p:spPr>
        <p:txBody>
          <a:bodyPr/>
          <a:lstStyle/>
          <a:p>
            <a:r>
              <a:rPr lang="en-US" altLang="zh-CN" sz="2400" dirty="0" smtClean="0"/>
              <a:t>+  </a:t>
            </a:r>
            <a:r>
              <a:rPr lang="zh-CN" altLang="en-US" sz="2400" dirty="0" smtClean="0"/>
              <a:t>至少包含一个前导字符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前导：前面一个字符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endParaRPr lang="zh-CN" altLang="en-US" sz="2400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745" y="1851700"/>
            <a:ext cx="2143125" cy="4286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55" y="1851700"/>
            <a:ext cx="2705100" cy="4857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8" name="内容占位符 2"/>
          <p:cNvSpPr txBox="1"/>
          <p:nvPr/>
        </p:nvSpPr>
        <p:spPr bwMode="auto">
          <a:xfrm>
            <a:off x="827740" y="2427740"/>
            <a:ext cx="7833890" cy="5040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 b="0" dirty="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rPr>
              <a:t>以上两个都匹配，只要包</a:t>
            </a:r>
            <a:r>
              <a:rPr lang="zh-CN" altLang="en-US" sz="1400" b="0" dirty="0" smtClean="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rPr>
              <a:t>含</a:t>
            </a:r>
            <a:r>
              <a:rPr lang="en-US" altLang="zh-CN" sz="1400" b="0" dirty="0" smtClean="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rPr>
              <a:t>+</a:t>
            </a:r>
            <a:r>
              <a:rPr lang="zh-CN" altLang="en-US" sz="1400" b="0" dirty="0" smtClean="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rPr>
              <a:t>之前的</a:t>
            </a:r>
            <a:r>
              <a:rPr lang="en-US" altLang="zh-CN" sz="1400" b="0" dirty="0" smtClean="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rPr>
              <a:t>h</a:t>
            </a:r>
            <a:r>
              <a:rPr lang="zh-CN" altLang="en-US" sz="1400" b="0" dirty="0" smtClean="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rPr>
              <a:t>字符至</a:t>
            </a:r>
            <a:r>
              <a:rPr lang="zh-CN" altLang="en-US" sz="1400" b="0" dirty="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rPr>
              <a:t>少一个字符就匹配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rPr>
              <a:t>	</a:t>
            </a:r>
            <a:endParaRPr lang="zh-CN" altLang="en-US" sz="2400" dirty="0">
              <a:solidFill>
                <a:schemeClr val="tx1"/>
              </a:solidFill>
              <a:latin typeface="+mn-lt"/>
              <a:ea typeface="+mn-ea"/>
              <a:sym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	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611725" y="2931775"/>
            <a:ext cx="8229600" cy="504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b="0" kern="0" noProof="0" dirty="0" smtClean="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rPr>
              <a:t>*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至少包含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个或多个前导字符，下面两个都匹配，只要包含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个或多个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h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都可以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	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	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750" y="4083855"/>
            <a:ext cx="2171700" cy="4953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930" y="4011850"/>
            <a:ext cx="2409825" cy="4667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4875"/>
            <a:ext cx="8229600" cy="514795"/>
          </a:xfrm>
        </p:spPr>
        <p:txBody>
          <a:bodyPr/>
          <a:lstStyle/>
          <a:p>
            <a:r>
              <a:rPr lang="zh-CN" altLang="en-US" sz="2000" dirty="0" smtClean="0"/>
              <a:t>？  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个或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个前导字符，以下两个匹配，多个</a:t>
            </a:r>
            <a:r>
              <a:rPr lang="en-US" altLang="zh-CN" sz="2000" dirty="0" smtClean="0"/>
              <a:t>h</a:t>
            </a:r>
            <a:r>
              <a:rPr lang="zh-CN" altLang="en-US" sz="2000" dirty="0" smtClean="0"/>
              <a:t>不行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2017/1/12 Thursday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740" y="1347665"/>
            <a:ext cx="2152650" cy="4476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45" y="1347665"/>
            <a:ext cx="215265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7" name="内容占位符 2"/>
          <p:cNvSpPr txBox="1"/>
          <p:nvPr/>
        </p:nvSpPr>
        <p:spPr bwMode="auto">
          <a:xfrm>
            <a:off x="467715" y="1923705"/>
            <a:ext cx="8229600" cy="5147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b="0" kern="0" noProof="0" dirty="0" smtClean="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rPr>
              <a:t>.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  </a:t>
            </a:r>
            <a:r>
              <a:rPr lang="zh-CN" altLang="en-US" b="0" kern="0" dirty="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rPr>
              <a:t>匹</a:t>
            </a:r>
            <a:r>
              <a:rPr lang="zh-CN" altLang="en-US" b="0" kern="0" dirty="0" smtClean="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rPr>
              <a:t>配任意字符串，一个点是一个字符，两个点是两个字符，以下两个匹配，有几个点就匹配几个字符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750" y="2715760"/>
            <a:ext cx="2076450" cy="4953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40" y="2715760"/>
            <a:ext cx="219075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10" name="内容占位符 2"/>
          <p:cNvSpPr txBox="1"/>
          <p:nvPr/>
        </p:nvSpPr>
        <p:spPr bwMode="auto">
          <a:xfrm>
            <a:off x="446685" y="3363805"/>
            <a:ext cx="8229600" cy="5147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下面不匹配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750" y="3867840"/>
            <a:ext cx="2305050" cy="4667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51950" y="3939845"/>
            <a:ext cx="2181225" cy="4667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4876"/>
            <a:ext cx="8229600" cy="586800"/>
          </a:xfrm>
        </p:spPr>
        <p:txBody>
          <a:bodyPr/>
          <a:lstStyle/>
          <a:p>
            <a:r>
              <a:rPr lang="en-US" altLang="zh-CN" sz="2400" dirty="0" smtClean="0"/>
              <a:t>{x} </a:t>
            </a:r>
            <a:r>
              <a:rPr lang="zh-CN" altLang="en-US" sz="2400" dirty="0" smtClean="0"/>
              <a:t>匹配任何包含</a:t>
            </a:r>
            <a:r>
              <a:rPr lang="en-US" altLang="zh-CN" sz="2400" dirty="0" smtClean="0"/>
              <a:t>x</a:t>
            </a:r>
            <a:r>
              <a:rPr lang="zh-CN" altLang="en-US" sz="2400" dirty="0" smtClean="0">
                <a:solidFill>
                  <a:schemeClr val="accent6"/>
                </a:solidFill>
              </a:rPr>
              <a:t>个</a:t>
            </a:r>
            <a:r>
              <a:rPr lang="zh-CN" altLang="en-US" sz="2400" dirty="0" smtClean="0"/>
              <a:t>前导字符串，必须是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，多一个少一个都不匹配</a:t>
            </a:r>
            <a:r>
              <a:rPr lang="en-US" altLang="zh-CN" sz="2400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850" y="1779695"/>
            <a:ext cx="2409825" cy="4191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7" name="内容占位符 2"/>
          <p:cNvSpPr txBox="1"/>
          <p:nvPr/>
        </p:nvSpPr>
        <p:spPr bwMode="auto">
          <a:xfrm>
            <a:off x="467715" y="2283730"/>
            <a:ext cx="8229600" cy="58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{x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rPr>
              <a:t>,y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}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匹配任何包含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个</a:t>
            </a:r>
            <a:r>
              <a:rPr lang="zh-CN" altLang="en-US" sz="2400" b="0" kern="0" dirty="0" smtClean="0">
                <a:solidFill>
                  <a:schemeClr val="accent6"/>
                </a:solidFill>
                <a:latin typeface="+mn-lt"/>
                <a:ea typeface="+mn-ea"/>
                <a:sym typeface="Calibri" panose="020F0502020204030204" pitchFamily="34" charset="0"/>
              </a:rPr>
              <a:t>到</a:t>
            </a:r>
            <a:r>
              <a:rPr lang="en-US" altLang="zh-CN" sz="2400" b="0" kern="0" dirty="0" smtClean="0">
                <a:solidFill>
                  <a:schemeClr val="accent6"/>
                </a:solidFill>
                <a:latin typeface="+mn-lt"/>
                <a:ea typeface="+mn-ea"/>
                <a:sym typeface="Calibri" panose="020F0502020204030204" pitchFamily="34" charset="0"/>
              </a:rPr>
              <a:t>y</a:t>
            </a:r>
            <a:r>
              <a:rPr lang="zh-CN" altLang="en-US" sz="2400" b="0" kern="0" dirty="0" smtClean="0">
                <a:solidFill>
                  <a:schemeClr val="accent6"/>
                </a:solidFill>
                <a:latin typeface="+mn-lt"/>
                <a:ea typeface="+mn-ea"/>
                <a:sym typeface="Calibri" panose="020F0502020204030204" pitchFamily="34" charset="0"/>
              </a:rPr>
              <a:t>个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前导字符串，下面代码必须匹配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3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到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5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个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h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个或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6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个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h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都不行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855" y="3291800"/>
            <a:ext cx="2657475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4875"/>
            <a:ext cx="8686800" cy="658805"/>
          </a:xfrm>
        </p:spPr>
        <p:txBody>
          <a:bodyPr/>
          <a:lstStyle/>
          <a:p>
            <a:r>
              <a:rPr lang="en-US" altLang="zh-CN" sz="1800" dirty="0" smtClean="0"/>
              <a:t>{x,} </a:t>
            </a:r>
            <a:r>
              <a:rPr lang="zh-CN" altLang="en-US" sz="1800" dirty="0" smtClean="0"/>
              <a:t>匹配任何至少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个字符，下面至少包括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个</a:t>
            </a:r>
            <a:r>
              <a:rPr lang="en-US" altLang="zh-CN" sz="1800" dirty="0" smtClean="0"/>
              <a:t>h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个不行，多了可以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815" y="1275660"/>
            <a:ext cx="2514600" cy="4476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6" name="内容占位符 2"/>
          <p:cNvSpPr txBox="1"/>
          <p:nvPr/>
        </p:nvSpPr>
        <p:spPr bwMode="auto">
          <a:xfrm>
            <a:off x="457200" y="1707690"/>
            <a:ext cx="8686800" cy="936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800" b="0" kern="0" dirty="0" smtClean="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rPr>
              <a:t>$</a:t>
            </a:r>
            <a:r>
              <a:rPr lang="zh-CN" altLang="en-US" sz="1800" b="0" kern="0" dirty="0" smtClean="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rPr>
              <a:t>匹配字符串的行尾，</a:t>
            </a:r>
            <a:r>
              <a:rPr lang="en-US" altLang="zh-CN" sz="1800" b="0" kern="0" dirty="0" smtClean="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rPr>
              <a:t>$</a:t>
            </a:r>
            <a:r>
              <a:rPr lang="zh-CN" altLang="en-US" sz="1800" b="0" kern="0" dirty="0" smtClean="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rPr>
              <a:t>一般加在字符串的尾巴上，表示从尾巴开始匹配，如下面代码</a:t>
            </a:r>
            <a:endParaRPr lang="en-US" altLang="zh-CN" sz="1800" b="0" kern="0" dirty="0" smtClean="0">
              <a:solidFill>
                <a:schemeClr val="tx1"/>
              </a:solidFill>
              <a:latin typeface="+mn-lt"/>
              <a:ea typeface="+mn-ea"/>
              <a:sym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	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810" y="2211725"/>
            <a:ext cx="241935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8" name="内容占位符 2"/>
          <p:cNvSpPr txBox="1"/>
          <p:nvPr/>
        </p:nvSpPr>
        <p:spPr bwMode="auto">
          <a:xfrm>
            <a:off x="467715" y="2643755"/>
            <a:ext cx="8686800" cy="648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800" b="0" kern="0" dirty="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rPr>
              <a:t>^</a:t>
            </a:r>
            <a:r>
              <a:rPr lang="zh-CN" altLang="en-US" sz="1800" b="0" kern="0" dirty="0" smtClean="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rPr>
              <a:t>匹配字符串的</a:t>
            </a:r>
            <a:r>
              <a:rPr lang="zh-CN" altLang="en-US" sz="1800" b="0" kern="0" dirty="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rPr>
              <a:t>行首</a:t>
            </a:r>
            <a:r>
              <a:rPr lang="zh-CN" altLang="en-US" sz="1800" b="0" kern="0" dirty="0" smtClean="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rPr>
              <a:t>，</a:t>
            </a:r>
            <a:r>
              <a:rPr lang="en-US" altLang="zh-CN" sz="1800" b="0" kern="0" dirty="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rPr>
              <a:t>^</a:t>
            </a:r>
            <a:r>
              <a:rPr lang="zh-CN" altLang="en-US" sz="1800" b="0" kern="0" dirty="0" smtClean="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rPr>
              <a:t>一般加在字符串的开头，表示从开头开始匹配，如下面代码</a:t>
            </a:r>
            <a:endParaRPr lang="en-US" altLang="zh-CN" sz="1800" b="0" kern="0" dirty="0" smtClean="0">
              <a:solidFill>
                <a:schemeClr val="tx1"/>
              </a:solidFill>
              <a:latin typeface="+mn-lt"/>
              <a:ea typeface="+mn-ea"/>
              <a:sym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	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810" y="3291800"/>
            <a:ext cx="2533650" cy="4476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10" name="内容占位符 2"/>
          <p:cNvSpPr txBox="1"/>
          <p:nvPr/>
        </p:nvSpPr>
        <p:spPr bwMode="auto">
          <a:xfrm>
            <a:off x="620115" y="3795835"/>
            <a:ext cx="8686800" cy="648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	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前面用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^</a:t>
            </a:r>
            <a:r>
              <a:rPr lang="zh-CN" altLang="en-US" sz="1800" b="0" kern="0" dirty="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rPr>
              <a:t>后</a:t>
            </a:r>
            <a:r>
              <a:rPr lang="zh-CN" altLang="en-US" sz="1800" b="0" kern="0" dirty="0" smtClean="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rPr>
              <a:t>面用</a:t>
            </a:r>
            <a:r>
              <a:rPr lang="en-US" altLang="zh-CN" sz="1800" b="0" kern="0" dirty="0" smtClean="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rPr>
              <a:t>$</a:t>
            </a:r>
            <a:r>
              <a:rPr lang="zh-CN" altLang="en-US" sz="1800" b="0" kern="0" dirty="0" smtClean="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rPr>
              <a:t>意思就是相等了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	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元字符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738" y="900113"/>
            <a:ext cx="57245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376363"/>
            <a:ext cx="56388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/>
              <a:t>[a-z]:</a:t>
            </a:r>
            <a:r>
              <a:rPr lang="zh-CN" altLang="en-US" sz="1800" dirty="0" smtClean="0"/>
              <a:t>匹配任何包含小写字母的字符串，任意一个即可</a:t>
            </a:r>
            <a:endParaRPr lang="en-US" altLang="zh-CN" sz="1800" dirty="0" smtClean="0"/>
          </a:p>
          <a:p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abc</a:t>
            </a:r>
            <a:r>
              <a:rPr lang="en-US" altLang="zh-CN" sz="1800" dirty="0" smtClean="0"/>
              <a:t>]</a:t>
            </a:r>
            <a:r>
              <a:rPr lang="zh-CN" altLang="en-US" sz="1800" dirty="0" smtClean="0"/>
              <a:t>：匹配</a:t>
            </a:r>
            <a:r>
              <a:rPr lang="en-US" altLang="zh-CN" sz="1800" dirty="0" err="1" smtClean="0"/>
              <a:t>abc</a:t>
            </a:r>
            <a:r>
              <a:rPr lang="zh-CN" altLang="en-US" sz="1800" dirty="0" smtClean="0"/>
              <a:t>任意一个，注意：</a:t>
            </a:r>
            <a:r>
              <a:rPr lang="zh-CN" altLang="en-US" sz="1800" dirty="0" smtClean="0">
                <a:solidFill>
                  <a:srgbClr val="FF0000"/>
                </a:solidFill>
              </a:rPr>
              <a:t>一个字符</a:t>
            </a:r>
            <a:r>
              <a:rPr lang="zh-CN" altLang="en-US" sz="1800" dirty="0" smtClean="0"/>
              <a:t>，如果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abc</a:t>
            </a:r>
            <a:r>
              <a:rPr lang="en-US" altLang="zh-CN" sz="1800" dirty="0" smtClean="0"/>
              <a:t>][</a:t>
            </a:r>
            <a:r>
              <a:rPr lang="en-US" altLang="zh-CN" sz="1800" dirty="0" err="1" smtClean="0"/>
              <a:t>abc</a:t>
            </a:r>
            <a:r>
              <a:rPr lang="en-US" altLang="zh-CN" sz="1800" dirty="0" smtClean="0"/>
              <a:t>]</a:t>
            </a:r>
            <a:r>
              <a:rPr lang="zh-CN" altLang="en-US" sz="1800" dirty="0" smtClean="0"/>
              <a:t>每个</a:t>
            </a:r>
            <a:r>
              <a:rPr lang="en-US" altLang="zh-CN" sz="1800" dirty="0" smtClean="0"/>
              <a:t>[]</a:t>
            </a:r>
            <a:r>
              <a:rPr lang="zh-CN" altLang="en-US" sz="1800" dirty="0" smtClean="0"/>
              <a:t>都是匹配一个字符，所以这个是匹配两个字符，每个都是</a:t>
            </a:r>
            <a:r>
              <a:rPr lang="en-US" altLang="zh-CN" sz="1800" dirty="0" err="1" smtClean="0"/>
              <a:t>abc</a:t>
            </a:r>
            <a:r>
              <a:rPr lang="zh-CN" altLang="en-US" sz="1800" dirty="0" smtClean="0"/>
              <a:t>的一个，下面代码不匹配，第一个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abc</a:t>
            </a:r>
            <a:r>
              <a:rPr lang="en-US" altLang="zh-CN" sz="1800" dirty="0" smtClean="0"/>
              <a:t>]</a:t>
            </a:r>
            <a:r>
              <a:rPr lang="zh-CN" altLang="en-US" sz="1800" dirty="0" smtClean="0"/>
              <a:t>匹配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，第二个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abc</a:t>
            </a:r>
            <a:r>
              <a:rPr lang="en-US" altLang="zh-CN" sz="1800" dirty="0" smtClean="0"/>
              <a:t>]</a:t>
            </a:r>
            <a:r>
              <a:rPr lang="zh-CN" altLang="en-US" sz="1800" dirty="0" smtClean="0"/>
              <a:t>需要匹配</a:t>
            </a:r>
            <a:r>
              <a:rPr lang="en-US" altLang="zh-CN" sz="1800" dirty="0" smtClean="0"/>
              <a:t>d</a:t>
            </a:r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[a-zA-Z0-9_]:</a:t>
            </a:r>
            <a:r>
              <a:rPr lang="zh-CN" altLang="en-US" sz="1800" dirty="0" smtClean="0"/>
              <a:t>匹配任意</a:t>
            </a:r>
            <a:r>
              <a:rPr lang="zh-CN" altLang="en-US" sz="1800" dirty="0" smtClean="0">
                <a:solidFill>
                  <a:srgbClr val="FF0000"/>
                </a:solidFill>
              </a:rPr>
              <a:t>一个</a:t>
            </a:r>
            <a:r>
              <a:rPr lang="zh-CN" altLang="en-US" sz="1800" dirty="0" smtClean="0"/>
              <a:t>小写大写字母或数字或下划线的字符串</a:t>
            </a:r>
            <a:endParaRPr lang="en-US" altLang="zh-CN" sz="1800" dirty="0" smtClean="0"/>
          </a:p>
          <a:p>
            <a:r>
              <a:rPr lang="en-US" altLang="zh-CN" sz="1800" dirty="0" smtClean="0"/>
              <a:t>[^</a:t>
            </a:r>
            <a:r>
              <a:rPr lang="en-US" altLang="zh-CN" sz="1800" dirty="0" err="1" smtClean="0"/>
              <a:t>abc</a:t>
            </a:r>
            <a:r>
              <a:rPr lang="en-US" altLang="zh-CN" sz="1800" dirty="0" smtClean="0"/>
              <a:t>]:^</a:t>
            </a:r>
            <a:r>
              <a:rPr lang="zh-CN" altLang="en-US" sz="1800" dirty="0" smtClean="0"/>
              <a:t>在中括号里边，不是外边，</a:t>
            </a:r>
            <a:r>
              <a:rPr lang="zh-CN" altLang="en-US" sz="1800" dirty="0" smtClean="0">
                <a:solidFill>
                  <a:srgbClr val="FF0000"/>
                </a:solidFill>
              </a:rPr>
              <a:t>表示除了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abc</a:t>
            </a:r>
            <a:r>
              <a:rPr lang="zh-CN" altLang="en-US" sz="1800" dirty="0" smtClean="0">
                <a:solidFill>
                  <a:srgbClr val="FF0000"/>
                </a:solidFill>
              </a:rPr>
              <a:t>都能匹配，字符串为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a,b,c</a:t>
            </a:r>
            <a:r>
              <a:rPr lang="zh-CN" altLang="en-US" sz="1800" dirty="0" smtClean="0">
                <a:solidFill>
                  <a:srgbClr val="FF0000"/>
                </a:solidFill>
              </a:rPr>
              <a:t>组成都不匹配，加上别的字母可匹配。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en-US" altLang="zh-CN" sz="1800" dirty="0" smtClean="0"/>
              <a:t>\w </a:t>
            </a:r>
            <a:r>
              <a:rPr lang="zh-CN" altLang="en-US" sz="1800" dirty="0" smtClean="0"/>
              <a:t>为了表示更方便，</a:t>
            </a:r>
            <a:r>
              <a:rPr lang="en-US" altLang="zh-CN" sz="1800" dirty="0" smtClean="0"/>
              <a:t>\w</a:t>
            </a:r>
            <a:r>
              <a:rPr lang="zh-CN" altLang="en-US" sz="1800" dirty="0" smtClean="0"/>
              <a:t>表示</a:t>
            </a:r>
            <a:r>
              <a:rPr lang="en-US" altLang="zh-CN" sz="1800" dirty="0" smtClean="0"/>
              <a:t>[a-zA-Z0-9_]</a:t>
            </a:r>
            <a:r>
              <a:rPr lang="zh-CN" altLang="en-US" sz="1800" dirty="0" smtClean="0"/>
              <a:t>，要不要</a:t>
            </a:r>
            <a:r>
              <a:rPr lang="en-US" altLang="zh-CN" sz="1800" dirty="0" smtClean="0"/>
              <a:t>[]</a:t>
            </a:r>
            <a:r>
              <a:rPr lang="zh-CN" altLang="en-US" sz="1800" dirty="0" smtClean="0"/>
              <a:t>都可以。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\W </a:t>
            </a:r>
            <a:r>
              <a:rPr lang="zh-CN" altLang="en-US" sz="1800" dirty="0" smtClean="0"/>
              <a:t>正好和</a:t>
            </a:r>
            <a:r>
              <a:rPr lang="en-US" altLang="zh-CN" sz="1800" dirty="0" smtClean="0"/>
              <a:t>\w</a:t>
            </a:r>
            <a:r>
              <a:rPr lang="zh-CN" altLang="en-US" sz="1800" dirty="0" smtClean="0"/>
              <a:t>相反，表示不含</a:t>
            </a:r>
            <a:r>
              <a:rPr lang="en-US" altLang="zh-CN" sz="1800" dirty="0" smtClean="0"/>
              <a:t>[a-zA-Z0-9_]</a:t>
            </a:r>
            <a:r>
              <a:rPr lang="zh-CN" altLang="en-US" sz="1800" dirty="0" smtClean="0"/>
              <a:t>的字符串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</a:t>
            </a:r>
            <a:endParaRPr lang="zh-CN" altLang="en-US" sz="18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285998"/>
            <a:ext cx="18859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4000510"/>
            <a:ext cx="12573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8926" y="4071948"/>
            <a:ext cx="14668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\d  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[0-9]</a:t>
            </a:r>
            <a:r>
              <a:rPr lang="zh-CN" altLang="en-US" sz="2000" dirty="0" smtClean="0"/>
              <a:t>相同，匹配任一个数字</a:t>
            </a:r>
            <a:endParaRPr lang="en-US" altLang="zh-CN" sz="2000" dirty="0" smtClean="0"/>
          </a:p>
          <a:p>
            <a:r>
              <a:rPr lang="en-US" altLang="zh-CN" sz="2000" dirty="0" smtClean="0"/>
              <a:t>\D 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[^0-9]</a:t>
            </a:r>
            <a:r>
              <a:rPr lang="zh-CN" altLang="en-US" sz="2000" dirty="0" smtClean="0"/>
              <a:t>相同，不匹</a:t>
            </a:r>
            <a:r>
              <a:rPr lang="zh-CN" altLang="en-US" sz="2000" dirty="0" smtClean="0"/>
              <a:t>配</a:t>
            </a:r>
            <a:r>
              <a:rPr lang="zh-CN" altLang="en-US" sz="2000" dirty="0" smtClean="0"/>
              <a:t>任</a:t>
            </a:r>
            <a:r>
              <a:rPr lang="zh-CN" altLang="en-US" sz="2000" dirty="0" smtClean="0"/>
              <a:t>一</a:t>
            </a:r>
            <a:r>
              <a:rPr lang="zh-CN" altLang="en-US" sz="2000" dirty="0" smtClean="0"/>
              <a:t>个数字，不包括数字即可匹配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214428"/>
            <a:ext cx="56292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完成不区分大小写的匹配，修饰符放在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外边，以下代码匹配，去掉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不匹配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m </a:t>
            </a:r>
            <a:r>
              <a:rPr lang="zh-CN" altLang="en-US" sz="2000" dirty="0" smtClean="0"/>
              <a:t>表示在首尾时，如果遇到换行</a:t>
            </a:r>
            <a:r>
              <a:rPr lang="en-US" altLang="zh-CN" sz="2000" dirty="0" smtClean="0"/>
              <a:t>\n</a:t>
            </a:r>
            <a:r>
              <a:rPr lang="zh-CN" altLang="en-US" sz="2000" dirty="0" smtClean="0"/>
              <a:t>也承认是首尾，下面代码遇到换行，承认呢以</a:t>
            </a:r>
            <a:r>
              <a:rPr lang="en-US" altLang="zh-CN" sz="2000" dirty="0" err="1" smtClean="0"/>
              <a:t>abc</a:t>
            </a:r>
            <a:r>
              <a:rPr lang="zh-CN" altLang="en-US" sz="2000" dirty="0" smtClean="0"/>
              <a:t>结尾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其他都不常用，这里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也不常用。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2017/1/12 Thursday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853" y="1635711"/>
            <a:ext cx="2246113" cy="537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143254"/>
            <a:ext cx="26955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1739900" y="1275338"/>
            <a:ext cx="5927725" cy="663575"/>
          </a:xfrm>
          <a:custGeom>
            <a:avLst/>
            <a:gdLst>
              <a:gd name="connsiteX0" fmla="*/ 0 w 2828925"/>
              <a:gd name="connsiteY0" fmla="*/ 0 h 884039"/>
              <a:gd name="connsiteX1" fmla="*/ 2828925 w 2828925"/>
              <a:gd name="connsiteY1" fmla="*/ 0 h 884039"/>
              <a:gd name="connsiteX2" fmla="*/ 2828925 w 2828925"/>
              <a:gd name="connsiteY2" fmla="*/ 884039 h 884039"/>
              <a:gd name="connsiteX3" fmla="*/ 0 w 2828925"/>
              <a:gd name="connsiteY3" fmla="*/ 884039 h 884039"/>
              <a:gd name="connsiteX4" fmla="*/ 0 w 2828925"/>
              <a:gd name="connsiteY4" fmla="*/ 0 h 884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8925" h="884039">
                <a:moveTo>
                  <a:pt x="0" y="0"/>
                </a:moveTo>
                <a:lnTo>
                  <a:pt x="2828925" y="0"/>
                </a:lnTo>
                <a:lnTo>
                  <a:pt x="2828925" y="884039"/>
                </a:lnTo>
                <a:lnTo>
                  <a:pt x="0" y="88403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FF682F"/>
            </a:solidFill>
          </a:ln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598789" tIns="76200" rIns="76200" bIns="76200" spcCol="1270"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正则表达式语法</a:t>
            </a:r>
            <a:endParaRPr lang="en-US" altLang="zh-CN" dirty="0"/>
          </a:p>
        </p:txBody>
      </p:sp>
      <p:sp>
        <p:nvSpPr>
          <p:cNvPr id="8" name="任意多边形 7"/>
          <p:cNvSpPr/>
          <p:nvPr/>
        </p:nvSpPr>
        <p:spPr>
          <a:xfrm>
            <a:off x="1739900" y="2154813"/>
            <a:ext cx="5927725" cy="663575"/>
          </a:xfrm>
          <a:custGeom>
            <a:avLst/>
            <a:gdLst>
              <a:gd name="connsiteX0" fmla="*/ 0 w 2828925"/>
              <a:gd name="connsiteY0" fmla="*/ 0 h 884039"/>
              <a:gd name="connsiteX1" fmla="*/ 2828925 w 2828925"/>
              <a:gd name="connsiteY1" fmla="*/ 0 h 884039"/>
              <a:gd name="connsiteX2" fmla="*/ 2828925 w 2828925"/>
              <a:gd name="connsiteY2" fmla="*/ 884039 h 884039"/>
              <a:gd name="connsiteX3" fmla="*/ 0 w 2828925"/>
              <a:gd name="connsiteY3" fmla="*/ 884039 h 884039"/>
              <a:gd name="connsiteX4" fmla="*/ 0 w 2828925"/>
              <a:gd name="connsiteY4" fmla="*/ 0 h 884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8925" h="884039">
                <a:moveTo>
                  <a:pt x="0" y="0"/>
                </a:moveTo>
                <a:lnTo>
                  <a:pt x="2828925" y="0"/>
                </a:lnTo>
                <a:lnTo>
                  <a:pt x="2828925" y="884039"/>
                </a:lnTo>
                <a:lnTo>
                  <a:pt x="0" y="88403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FF682F"/>
            </a:solidFill>
          </a:ln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598789" tIns="76200" rIns="76200" bIns="76200" spcCol="1270"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正则表达式的元素</a:t>
            </a:r>
            <a:endParaRPr lang="zh-CN" altLang="en-US" dirty="0"/>
          </a:p>
        </p:txBody>
      </p:sp>
      <p:sp>
        <p:nvSpPr>
          <p:cNvPr id="12" name="任意多边形 11"/>
          <p:cNvSpPr/>
          <p:nvPr/>
        </p:nvSpPr>
        <p:spPr>
          <a:xfrm>
            <a:off x="1739900" y="2989838"/>
            <a:ext cx="5927725" cy="661987"/>
          </a:xfrm>
          <a:custGeom>
            <a:avLst/>
            <a:gdLst>
              <a:gd name="connsiteX0" fmla="*/ 0 w 2828925"/>
              <a:gd name="connsiteY0" fmla="*/ 0 h 884039"/>
              <a:gd name="connsiteX1" fmla="*/ 2828925 w 2828925"/>
              <a:gd name="connsiteY1" fmla="*/ 0 h 884039"/>
              <a:gd name="connsiteX2" fmla="*/ 2828925 w 2828925"/>
              <a:gd name="connsiteY2" fmla="*/ 884039 h 884039"/>
              <a:gd name="connsiteX3" fmla="*/ 0 w 2828925"/>
              <a:gd name="connsiteY3" fmla="*/ 884039 h 884039"/>
              <a:gd name="connsiteX4" fmla="*/ 0 w 2828925"/>
              <a:gd name="connsiteY4" fmla="*/ 0 h 884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8925" h="884039">
                <a:moveTo>
                  <a:pt x="0" y="0"/>
                </a:moveTo>
                <a:lnTo>
                  <a:pt x="2828925" y="0"/>
                </a:lnTo>
                <a:lnTo>
                  <a:pt x="2828925" y="884039"/>
                </a:lnTo>
                <a:lnTo>
                  <a:pt x="0" y="88403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FF682F"/>
            </a:solidFill>
          </a:ln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598789" tIns="76200" rIns="76200" bIns="76200" spcCol="1270" anchor="ctr"/>
          <a:lstStyle/>
          <a:p>
            <a:pPr>
              <a:defRPr/>
            </a:pPr>
            <a:endParaRPr lang="en-US" altLang="zh-CN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常用正则判断</a:t>
            </a:r>
            <a:endParaRPr lang="zh-CN" altLang="en-US" dirty="0"/>
          </a:p>
        </p:txBody>
      </p:sp>
      <p:sp>
        <p:nvSpPr>
          <p:cNvPr id="3077" name="矩形 3"/>
          <p:cNvSpPr>
            <a:spLocks noChangeArrowheads="1"/>
          </p:cNvSpPr>
          <p:nvPr/>
        </p:nvSpPr>
        <p:spPr bwMode="auto">
          <a:xfrm>
            <a:off x="900113" y="0"/>
            <a:ext cx="446405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3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endParaRPr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603375" y="1175325"/>
            <a:ext cx="744538" cy="558800"/>
          </a:xfrm>
          <a:prstGeom prst="ellipse">
            <a:avLst/>
          </a:prstGeom>
          <a:solidFill>
            <a:srgbClr val="303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ct val="100000"/>
              </a:lnSpc>
              <a:spcAft>
                <a:spcPct val="0"/>
              </a:spcAft>
              <a:buFontTx/>
              <a:buNone/>
              <a:defRPr/>
            </a:pPr>
            <a:r>
              <a:rPr lang="en-US" altLang="zh-CN" sz="4000" b="0" dirty="0">
                <a:solidFill>
                  <a:srgbClr val="FF682F"/>
                </a:solidFill>
              </a:rPr>
              <a:t>1</a:t>
            </a:r>
            <a:endParaRPr lang="zh-CN" altLang="en-US" sz="4000" b="0" dirty="0">
              <a:solidFill>
                <a:srgbClr val="FF682F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603375" y="1983363"/>
            <a:ext cx="744538" cy="558800"/>
          </a:xfrm>
          <a:prstGeom prst="ellipse">
            <a:avLst/>
          </a:prstGeom>
          <a:solidFill>
            <a:srgbClr val="303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ct val="100000"/>
              </a:lnSpc>
              <a:spcAft>
                <a:spcPct val="0"/>
              </a:spcAft>
              <a:buFontTx/>
              <a:buNone/>
              <a:defRPr/>
            </a:pPr>
            <a:r>
              <a:rPr lang="en-US" altLang="zh-CN" sz="4000" b="0" dirty="0">
                <a:solidFill>
                  <a:srgbClr val="FF682F"/>
                </a:solidFill>
              </a:rPr>
              <a:t>2</a:t>
            </a:r>
            <a:endParaRPr lang="zh-CN" altLang="en-US" sz="4000" b="0" dirty="0">
              <a:solidFill>
                <a:srgbClr val="FF682F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624013" y="2839025"/>
            <a:ext cx="746125" cy="560388"/>
          </a:xfrm>
          <a:prstGeom prst="ellipse">
            <a:avLst/>
          </a:prstGeom>
          <a:solidFill>
            <a:srgbClr val="303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ct val="100000"/>
              </a:lnSpc>
              <a:spcAft>
                <a:spcPct val="0"/>
              </a:spcAft>
              <a:buFontTx/>
              <a:buNone/>
              <a:defRPr/>
            </a:pPr>
            <a:r>
              <a:rPr lang="en-US" altLang="zh-CN" sz="4000" b="0" dirty="0">
                <a:solidFill>
                  <a:srgbClr val="FF682F"/>
                </a:solidFill>
              </a:rPr>
              <a:t>3</a:t>
            </a:r>
            <a:endParaRPr lang="zh-CN" altLang="en-US" sz="4000" b="0" dirty="0">
              <a:solidFill>
                <a:srgbClr val="FF682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常用正则判断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4875"/>
            <a:ext cx="8229600" cy="1381123"/>
          </a:xfrm>
        </p:spPr>
        <p:txBody>
          <a:bodyPr/>
          <a:lstStyle/>
          <a:p>
            <a:r>
              <a:rPr lang="zh-CN" altLang="en-US" sz="2400" dirty="0" smtClean="0"/>
              <a:t>判断邮箱合法性</a:t>
            </a:r>
            <a:endParaRPr lang="en-US" altLang="zh-CN" sz="2400" dirty="0" smtClean="0"/>
          </a:p>
          <a:p>
            <a:r>
              <a:rPr lang="zh-CN" altLang="en-US" sz="2400" dirty="0" smtClean="0"/>
              <a:t>如：</a:t>
            </a:r>
            <a:r>
              <a:rPr lang="en-US" altLang="zh-CN" sz="2400" dirty="0" smtClean="0">
                <a:hlinkClick r:id="rId2"/>
              </a:rPr>
              <a:t>abc@163.com</a:t>
            </a:r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用户名</a:t>
            </a:r>
            <a:r>
              <a:rPr lang="en-US" altLang="zh-CN" sz="2400" dirty="0" smtClean="0"/>
              <a:t>)@(</a:t>
            </a:r>
            <a:r>
              <a:rPr lang="zh-CN" altLang="en-US" sz="2400" dirty="0" smtClean="0"/>
              <a:t>网址</a:t>
            </a:r>
            <a:r>
              <a:rPr lang="en-US" altLang="zh-CN" sz="2400" dirty="0" smtClean="0"/>
              <a:t>).(</a:t>
            </a:r>
            <a:r>
              <a:rPr lang="zh-CN" altLang="en-US" sz="2400" dirty="0" smtClean="0"/>
              <a:t>域名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用户名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可以是字母数字下划线和点，点需要</a:t>
            </a:r>
            <a:r>
              <a:rPr lang="en-US" altLang="zh-CN" sz="2400" dirty="0" smtClean="0"/>
              <a:t>\</a:t>
            </a:r>
            <a:r>
              <a:rPr lang="zh-CN" altLang="en-US" sz="2400" dirty="0" smtClean="0"/>
              <a:t>转义一下，可以定义用户名的字符数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网址：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域名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3000378"/>
            <a:ext cx="22669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306" y="3000378"/>
            <a:ext cx="2819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3702" y="3000378"/>
            <a:ext cx="22574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7224" y="3857634"/>
            <a:ext cx="33242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43042" y="4357700"/>
            <a:ext cx="40957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457199" y="904875"/>
            <a:ext cx="7499035" cy="3395663"/>
          </a:xfrm>
        </p:spPr>
        <p:txBody>
          <a:bodyPr/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例：创建如图表单，用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js</a:t>
            </a:r>
            <a:r>
              <a:rPr lang="zh-CN" altLang="en-US" sz="2000" dirty="0" smtClean="0">
                <a:solidFill>
                  <a:srgbClr val="FF0000"/>
                </a:solidFill>
              </a:rPr>
              <a:t>控制：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单击“提交按钮”时，对用户名称，密码，确认密码及性别进行合法性判断。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单击“重置”按钮所有选项返回默认状态。</a:t>
            </a:r>
            <a:endParaRPr lang="en-US" altLang="zh-CN" sz="1800" dirty="0" smtClean="0"/>
          </a:p>
          <a:p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785" y="2283730"/>
            <a:ext cx="62865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457200" y="904875"/>
            <a:ext cx="8147080" cy="3395663"/>
          </a:xfrm>
        </p:spPr>
        <p:txBody>
          <a:bodyPr/>
          <a:lstStyle/>
          <a:p>
            <a:r>
              <a:rPr lang="zh-CN" altLang="en-US" dirty="0" smtClean="0"/>
              <a:t>案例分析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用户名称：采用正则表达式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模式：</a:t>
            </a:r>
            <a:r>
              <a:rPr lang="en-US" altLang="zh-CN" sz="2000" dirty="0" smtClean="0">
                <a:solidFill>
                  <a:srgbClr val="FF0000"/>
                </a:solidFill>
              </a:rPr>
              <a:t>/^[a-zA-Z0-9_]{</a:t>
            </a:r>
            <a:r>
              <a:rPr lang="en-US" altLang="zh-CN" sz="2000" dirty="0" smtClean="0">
                <a:solidFill>
                  <a:srgbClr val="0070C0"/>
                </a:solidFill>
              </a:rPr>
              <a:t>6,15</a:t>
            </a:r>
            <a:r>
              <a:rPr lang="en-US" altLang="zh-CN" sz="2000" dirty="0" smtClean="0">
                <a:solidFill>
                  <a:srgbClr val="FF0000"/>
                </a:solidFill>
              </a:rPr>
              <a:t>}$/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正则匹配方法</a:t>
            </a:r>
            <a:r>
              <a:rPr lang="en-US" altLang="zh-CN" dirty="0" smtClean="0">
                <a:solidFill>
                  <a:srgbClr val="FF0000"/>
                </a:solidFill>
              </a:rPr>
              <a:t>exec()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test()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正则</a:t>
            </a:r>
            <a:r>
              <a:rPr lang="en-US" altLang="zh-CN" sz="2000" dirty="0" smtClean="0"/>
              <a:t>.exec(</a:t>
            </a:r>
            <a:r>
              <a:rPr lang="zh-CN" altLang="en-US" sz="2000" dirty="0" smtClean="0"/>
              <a:t>内容</a:t>
            </a:r>
            <a:r>
              <a:rPr lang="en-US" altLang="zh-CN" sz="2000" dirty="0" smtClean="0"/>
              <a:t>):</a:t>
            </a:r>
            <a:r>
              <a:rPr lang="zh-CN" altLang="en-US" sz="2000" dirty="0" smtClean="0"/>
              <a:t>匹配返回内容，否则返回</a:t>
            </a:r>
            <a:r>
              <a:rPr lang="en-US" altLang="zh-CN" sz="2000" dirty="0" smtClean="0"/>
              <a:t>null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正则</a:t>
            </a:r>
            <a:r>
              <a:rPr lang="en-US" altLang="zh-CN" sz="2000" dirty="0" smtClean="0"/>
              <a:t>.test(</a:t>
            </a:r>
            <a:r>
              <a:rPr lang="zh-CN" altLang="en-US" sz="2000" dirty="0" smtClean="0"/>
              <a:t>内容</a:t>
            </a:r>
            <a:r>
              <a:rPr lang="en-US" altLang="zh-CN" sz="2000" dirty="0" smtClean="0"/>
              <a:t>):</a:t>
            </a:r>
            <a:r>
              <a:rPr lang="zh-CN" altLang="en-US" sz="2000" dirty="0" smtClean="0"/>
              <a:t>匹配返回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否则返回</a:t>
            </a:r>
            <a:r>
              <a:rPr lang="en-US" altLang="zh-CN" sz="2000" dirty="0" smtClean="0"/>
              <a:t>false</a:t>
            </a:r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765" y="1491675"/>
            <a:ext cx="5857875" cy="304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67715" y="771625"/>
            <a:ext cx="7643045" cy="339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密码：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	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采用计数器表示包含几种字符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	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var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 count = 0;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	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var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regNum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 = /[0-9]/;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	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var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regLower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 = /[a-z]/;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	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var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regUpper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 =/[A-Z]/;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	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正则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.test(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内容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):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匹配返回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true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否则返回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false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	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760" y="1273735"/>
            <a:ext cx="5972175" cy="361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820" y="771675"/>
            <a:ext cx="5004018" cy="142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36" y="915681"/>
            <a:ext cx="3261181" cy="1432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850" y="2067729"/>
            <a:ext cx="3239335" cy="263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06" y="2643753"/>
            <a:ext cx="4135873" cy="186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练习所有课件内容</a:t>
            </a:r>
            <a:r>
              <a:rPr lang="en-US" altLang="zh-CN" dirty="0" smtClean="0"/>
              <a:t>3</a:t>
            </a:r>
            <a:r>
              <a:rPr lang="zh-CN" altLang="en-US" dirty="0" smtClean="0"/>
              <a:t>遍，熟悉正则表达式常用匹配方法。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025" y="1079500"/>
            <a:ext cx="4933950" cy="298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904875"/>
            <a:ext cx="8686800" cy="3395663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处理字符串时，有很多较为复杂的字符串用普通的字符串处理函数无法干净的完成。比如说，可能需要验证一个</a:t>
            </a:r>
            <a:r>
              <a:rPr lang="en-US" altLang="zh-CN" sz="2400" dirty="0" smtClean="0"/>
              <a:t>Email</a:t>
            </a:r>
            <a:r>
              <a:rPr lang="zh-CN" altLang="en-US" sz="2400" dirty="0" smtClean="0"/>
              <a:t>地址是否合法，为此需要查看许多不容易检查的规则。这正是正则表达式的用武之地。正则表达式是功能强大而简明的字符组，其中可以包含大量的逻辑，特别值得一提的是正则表达式相当简短。</a:t>
            </a:r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54E29E-8149-4C21-A8E5-00E1BADD703C}" type="datetime1">
              <a:rPr lang="zh-CN" altLang="en-US" smtClean="0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测试用户名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必须由字母数字下划线组成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用户密码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必须同时包含大写小写数字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确认密码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3580"/>
            <a:ext cx="6912479" cy="357187"/>
          </a:xfrm>
        </p:spPr>
        <p:txBody>
          <a:bodyPr/>
          <a:lstStyle/>
          <a:p>
            <a:pPr algn="l"/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正则表达式语法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perl</a:t>
            </a:r>
            <a:r>
              <a:rPr lang="zh-CN" altLang="en-US" dirty="0" smtClean="0"/>
              <a:t>风格</a:t>
            </a:r>
            <a:r>
              <a:rPr lang="en-US" altLang="zh-CN" dirty="0" smtClean="0"/>
              <a:t>)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701" y="904875"/>
            <a:ext cx="8892299" cy="3971035"/>
          </a:xfrm>
        </p:spPr>
        <p:txBody>
          <a:bodyPr/>
          <a:lstStyle/>
          <a:p>
            <a:r>
              <a:rPr lang="en-US" altLang="zh-CN" sz="2000" dirty="0" smtClean="0"/>
              <a:t>Perl</a:t>
            </a:r>
            <a:r>
              <a:rPr lang="zh-CN" altLang="en-US" sz="2000" dirty="0" smtClean="0"/>
              <a:t>语言的正则表达式已经非常成熟，</a:t>
            </a:r>
            <a:r>
              <a:rPr lang="en-US" altLang="zh-CN" sz="2000" dirty="0" err="1" smtClean="0"/>
              <a:t>javascript</a:t>
            </a:r>
            <a:r>
              <a:rPr lang="zh-CN" altLang="en-US" sz="2000" dirty="0" smtClean="0"/>
              <a:t>直接拿来使用。</a:t>
            </a:r>
            <a:endParaRPr lang="en-US" altLang="zh-CN" sz="2000" dirty="0" smtClean="0"/>
          </a:p>
          <a:p>
            <a:r>
              <a:rPr lang="zh-CN" altLang="en-US" sz="2000" dirty="0" smtClean="0"/>
              <a:t>格式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/</a:t>
            </a:r>
            <a:r>
              <a:rPr lang="en-US" altLang="zh-CN" sz="2000" dirty="0" err="1" smtClean="0"/>
              <a:t>javascript</a:t>
            </a:r>
            <a:r>
              <a:rPr lang="en-US" altLang="zh-CN" sz="2000" dirty="0" smtClean="0"/>
              <a:t>/ </a:t>
            </a:r>
            <a:r>
              <a:rPr lang="zh-CN" altLang="en-US" sz="2000" dirty="0" smtClean="0"/>
              <a:t>在字符串前后分别加一个斜杠</a:t>
            </a:r>
            <a:endParaRPr lang="en-US" altLang="zh-CN" sz="2000" dirty="0" smtClean="0"/>
          </a:p>
          <a:p>
            <a:r>
              <a:rPr lang="zh-CN" altLang="en-US" sz="2000" dirty="0" smtClean="0"/>
              <a:t>匹配函数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正则</a:t>
            </a:r>
            <a:r>
              <a:rPr lang="en-US" altLang="zh-CN" sz="2000" dirty="0" smtClean="0"/>
              <a:t>.exec(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匹配返回内容，否则返回</a:t>
            </a:r>
            <a:r>
              <a:rPr lang="en-US" altLang="zh-CN" sz="2000" dirty="0" smtClean="0"/>
              <a:t>null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正则</a:t>
            </a:r>
            <a:r>
              <a:rPr lang="en-US" altLang="zh-CN" sz="2000" dirty="0" smtClean="0"/>
              <a:t>.test(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匹配返回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，否则返回</a:t>
            </a:r>
            <a:r>
              <a:rPr lang="en-US" altLang="zh-CN" sz="2000" dirty="0" smtClean="0"/>
              <a:t>false 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4876"/>
            <a:ext cx="8229600" cy="946824"/>
          </a:xfrm>
        </p:spPr>
        <p:txBody>
          <a:bodyPr/>
          <a:lstStyle/>
          <a:p>
            <a:r>
              <a:rPr lang="zh-CN" altLang="en-US" sz="2800" dirty="0" smtClean="0"/>
              <a:t>例：分别使用</a:t>
            </a:r>
            <a:r>
              <a:rPr lang="en-US" altLang="zh-CN" sz="2800" dirty="0" smtClean="0"/>
              <a:t>exec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test</a:t>
            </a:r>
            <a:r>
              <a:rPr lang="zh-CN" altLang="en-US" sz="2800" dirty="0" smtClean="0"/>
              <a:t>函数判断字符串匹配，不匹配返回弹出“不匹配”，匹配弹出字符串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750" y="1995710"/>
            <a:ext cx="3295650" cy="2028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30" y="1995710"/>
            <a:ext cx="3524250" cy="20669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7" name="内容占位符 2"/>
          <p:cNvSpPr txBox="1"/>
          <p:nvPr/>
        </p:nvSpPr>
        <p:spPr bwMode="auto">
          <a:xfrm>
            <a:off x="683730" y="4196676"/>
            <a:ext cx="7344510" cy="6072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将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/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abc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/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改为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/abc123/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试试？或将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str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改为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abc123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试试，前者不匹配后者匹配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	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39720" y="1851700"/>
            <a:ext cx="8229600" cy="1738880"/>
          </a:xfrm>
        </p:spPr>
        <p:txBody>
          <a:bodyPr/>
          <a:lstStyle/>
          <a:p>
            <a:r>
              <a:rPr lang="zh-CN" altLang="en-US" sz="2000" b="0" dirty="0" smtClean="0"/>
              <a:t>以上都匹配，只要</a:t>
            </a:r>
            <a:r>
              <a:rPr lang="en-US" altLang="zh-CN" sz="2000" b="0" dirty="0" err="1" smtClean="0"/>
              <a:t>str</a:t>
            </a:r>
            <a:r>
              <a:rPr lang="zh-CN" altLang="en-US" sz="2000" b="0" dirty="0" smtClean="0"/>
              <a:t>中包含</a:t>
            </a:r>
            <a:r>
              <a:rPr lang="en-US" altLang="zh-CN" sz="2000" b="0" dirty="0" err="1" smtClean="0"/>
              <a:t>reg</a:t>
            </a:r>
            <a:r>
              <a:rPr lang="zh-CN" altLang="en-US" sz="2000" b="0" dirty="0" smtClean="0"/>
              <a:t>中字符都匹配，但</a:t>
            </a:r>
            <a:r>
              <a:rPr lang="en-US" altLang="zh-CN" sz="2000" b="0" dirty="0" err="1" smtClean="0"/>
              <a:t>reg</a:t>
            </a:r>
            <a:r>
              <a:rPr lang="zh-CN" altLang="en-US" sz="2000" b="0" dirty="0" smtClean="0"/>
              <a:t>中字符不能拆开，如下面代码就不匹配，目前的模式</a:t>
            </a:r>
            <a:r>
              <a:rPr lang="en-US" altLang="zh-CN" sz="2000" b="0" dirty="0" err="1" smtClean="0"/>
              <a:t>reg</a:t>
            </a:r>
            <a:r>
              <a:rPr lang="zh-CN" altLang="en-US" sz="2000" b="0" dirty="0" smtClean="0"/>
              <a:t>是一个整体，字符串要有连在一起的三个字符，不管怎样的</a:t>
            </a:r>
            <a:r>
              <a:rPr lang="en-US" altLang="zh-CN" sz="2000" b="0" dirty="0" err="1" smtClean="0"/>
              <a:t>str</a:t>
            </a:r>
            <a:r>
              <a:rPr lang="zh-CN" altLang="en-US" sz="2000" b="0" dirty="0" smtClean="0"/>
              <a:t>都可以匹配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427990" y="1059645"/>
            <a:ext cx="2590476" cy="44761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745" y="1059645"/>
            <a:ext cx="3600450" cy="4953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750" y="3147790"/>
            <a:ext cx="3505200" cy="4286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正则表达式的元素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457200" y="904875"/>
            <a:ext cx="8229600" cy="514795"/>
          </a:xfrm>
        </p:spPr>
        <p:txBody>
          <a:bodyPr/>
          <a:lstStyle/>
          <a:p>
            <a:r>
              <a:rPr lang="zh-CN" altLang="en-US" sz="2000" dirty="0" smtClean="0"/>
              <a:t>正则表达式包括三种元素分别为：量词、元字符和修饰符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790" y="1347665"/>
            <a:ext cx="5638800" cy="2762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2017/1/12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795" y="1275660"/>
            <a:ext cx="5781675" cy="18478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1203</Words>
  <Application>Microsoft Office PowerPoint</Application>
  <PresentationFormat>全屏显示(16:9)</PresentationFormat>
  <Paragraphs>132</Paragraphs>
  <Slides>26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正则表达式</vt:lpstr>
      <vt:lpstr>幻灯片 2</vt:lpstr>
      <vt:lpstr>幻灯片 3</vt:lpstr>
      <vt:lpstr>幻灯片 4</vt:lpstr>
      <vt:lpstr> 正则表达式语法(perl风格) </vt:lpstr>
      <vt:lpstr>幻灯片 6</vt:lpstr>
      <vt:lpstr>幻灯片 7</vt:lpstr>
      <vt:lpstr>正则表达式的元素</vt:lpstr>
      <vt:lpstr>幻灯片 9</vt:lpstr>
      <vt:lpstr>幻灯片 10</vt:lpstr>
      <vt:lpstr>幻灯片 11</vt:lpstr>
      <vt:lpstr>幻灯片 12</vt:lpstr>
      <vt:lpstr>幻灯片 13</vt:lpstr>
      <vt:lpstr>元字符</vt:lpstr>
      <vt:lpstr>幻灯片 15</vt:lpstr>
      <vt:lpstr>幻灯片 16</vt:lpstr>
      <vt:lpstr>幻灯片 17</vt:lpstr>
      <vt:lpstr>幻灯片 18</vt:lpstr>
      <vt:lpstr>幻灯片 19</vt:lpstr>
      <vt:lpstr>常用正则判断</vt:lpstr>
      <vt:lpstr>幻灯片 21</vt:lpstr>
      <vt:lpstr>幻灯片 22</vt:lpstr>
      <vt:lpstr>幻灯片 23</vt:lpstr>
      <vt:lpstr>幻灯片 24</vt:lpstr>
      <vt:lpstr>作业</vt:lpstr>
      <vt:lpstr>幻灯片 26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APP开发技术</dc:title>
  <dc:creator>admin</dc:creator>
  <cp:lastModifiedBy>Administrator</cp:lastModifiedBy>
  <cp:revision>118</cp:revision>
  <dcterms:created xsi:type="dcterms:W3CDTF">2014-12-10T05:55:00Z</dcterms:created>
  <dcterms:modified xsi:type="dcterms:W3CDTF">2017-01-12T02:51:22Z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