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7" r:id="rId2"/>
    <p:sldId id="368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10" r:id="rId19"/>
    <p:sldId id="409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393" r:id="rId33"/>
  </p:sldIdLst>
  <p:sldSz cx="9144000" cy="5143500" type="screen16x9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3997" autoAdjust="0"/>
  </p:normalViewPr>
  <p:slideViewPr>
    <p:cSldViewPr>
      <p:cViewPr varScale="1">
        <p:scale>
          <a:sx n="142" d="100"/>
          <a:sy n="142" d="100"/>
        </p:scale>
        <p:origin x="-744" y="-180"/>
      </p:cViewPr>
      <p:guideLst>
        <p:guide orient="horz" pos="15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04" y="-96"/>
      </p:cViewPr>
      <p:guideLst>
        <p:guide orient="horz" pos="2880"/>
        <p:guide pos="2160"/>
      </p:guideLst>
    </p:cSldViewPr>
  </p:notesViewPr>
  <p:gridSpacing cx="73731438" cy="73731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02CBE-E6DE-4F39-8308-F7B207C04D6B}" type="datetime1">
              <a:rPr lang="zh-CN" altLang="en-US"/>
              <a:pPr>
                <a:defRPr/>
              </a:pPr>
              <a:t>2017/5/24</a:t>
            </a:fld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F955A-03D6-472A-924C-28C4AF5E78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5B8DE7-F934-404B-B1D7-C053B15DCBD7}" type="datetime1">
              <a:rPr lang="zh-CN" altLang="en-US"/>
              <a:pPr>
                <a:defRPr/>
              </a:pPr>
              <a:t>2017/5/24</a:t>
            </a:fld>
            <a:endParaRPr lang="zh-CN" altLang="en-US" sz="1200"/>
          </a:p>
        </p:txBody>
      </p:sp>
      <p:sp>
        <p:nvSpPr>
          <p:cNvPr id="1126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891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单击此处编辑母版文本样式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第二级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第三级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第四级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DE1D9A-8E1A-4F8A-97D5-168F47E15709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725738" y="0"/>
            <a:ext cx="7000876" cy="3938588"/>
          </a:xfrm>
        </p:spPr>
      </p:sp>
      <p:sp>
        <p:nvSpPr>
          <p:cNvPr id="1229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904875"/>
            <a:ext cx="8229600" cy="33940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ddddddddddddddd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 lIns="91431" tIns="45716" rIns="91431" bIns="45716"/>
          <a:lstStyle/>
          <a:p>
            <a:pPr defTabSz="914400"/>
            <a:r>
              <a:rPr lang="zh-CN" altLang="en-US" smtClean="0">
                <a:latin typeface="Arial" panose="020B0604020202020204" pitchFamily="34" charset="0"/>
              </a:rPr>
              <a:t>田江：</a:t>
            </a:r>
            <a:endParaRPr lang="en-US" altLang="zh-CN" smtClean="0">
              <a:latin typeface="Arial" panose="020B0604020202020204" pitchFamily="34" charset="0"/>
            </a:endParaRPr>
          </a:p>
          <a:p>
            <a:pPr defTabSz="914400"/>
            <a:r>
              <a:rPr lang="en-US" altLang="zh-CN" smtClean="0">
                <a:latin typeface="Arial" panose="020B0604020202020204" pitchFamily="34" charset="0"/>
              </a:rPr>
              <a:t>QQ: 7701037</a:t>
            </a:r>
            <a:r>
              <a:rPr lang="zh-CN" altLang="en-US" smtClean="0">
                <a:latin typeface="Arial" panose="020B0604020202020204" pitchFamily="34" charset="0"/>
              </a:rPr>
              <a:t>或</a:t>
            </a:r>
            <a:r>
              <a:rPr lang="en-US" altLang="zh-CN" smtClean="0">
                <a:latin typeface="Arial" panose="020B0604020202020204" pitchFamily="34" charset="0"/>
              </a:rPr>
              <a:t>3175963536</a:t>
            </a:r>
          </a:p>
          <a:p>
            <a:pPr defTabSz="914400"/>
            <a:r>
              <a:rPr lang="en-US" altLang="zh-CN" smtClean="0">
                <a:latin typeface="Arial" panose="020B0604020202020204" pitchFamily="34" charset="0"/>
              </a:rPr>
              <a:t>Tel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18991274261</a:t>
            </a:r>
          </a:p>
          <a:p>
            <a:pPr defTabSz="914400"/>
            <a:r>
              <a:rPr lang="en-US" altLang="zh-CN" smtClean="0">
                <a:latin typeface="Arial" panose="020B0604020202020204" pitchFamily="34" charset="0"/>
              </a:rPr>
              <a:t>          </a:t>
            </a:r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>
              <a:lnSpc>
                <a:spcPct val="100000"/>
              </a:lnSpc>
              <a:spcAft>
                <a:spcPct val="0"/>
              </a:spcAft>
              <a:buFontTx/>
              <a:buNone/>
            </a:pPr>
            <a:fld id="{6246D41B-CDA6-4C62-88FF-4418CD662C5E}" type="slidenum">
              <a:rPr lang="zh-CN" altLang="en-US" sz="1200" b="0">
                <a:solidFill>
                  <a:schemeClr val="tx1"/>
                </a:solidFill>
                <a:latin typeface="Calibri" panose="020F0502020204030204" pitchFamily="34" charset="0"/>
              </a:rPr>
              <a:pPr algn="r" defTabSz="844550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038B0-6CFD-40AF-AA8C-EA19DA40C80D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CEE59-287A-4860-B061-098612CFDC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7C98-D8FC-4F15-89F3-41ACE303A51C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1E36-E204-4426-9CE0-8B639265BD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5413"/>
            <a:ext cx="2057400" cy="4175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5413"/>
            <a:ext cx="6019800" cy="4175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29AE6-6224-4EF0-B060-A13612445194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390DA-2308-492F-85CF-3711A77322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04D7-56FD-49CD-A722-9D8DA1E0C628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A6E0-7CA3-4CE4-A08A-FC075C75DF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3BF6F-A69C-4B50-B600-DDA6E96C3A8C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ABCA7-86E4-445B-8F4F-F8C5D79DD41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4875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4875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0E2E7-57FC-427E-8EB9-9EF67BA5076F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B1673-0C6C-4134-8F0F-DD2AA27494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A1E08-56F3-41D0-AE80-67F698F72662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E6B5D-4D46-4C99-B77E-31958F33D4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AEEC-E391-4054-8A38-9125C37DF08F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85145-BBBB-4183-9E3A-5D744C757AC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4E29E-8149-4C21-A8E5-00E1BADD703C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5E433-DC0A-4253-9BB4-0550F678C4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4A09C-20EF-4A87-A753-EF3C5370FAA9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2788-D0FC-4064-9DBC-D6216E3D24D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24526-CF00-45F7-94A4-0AD736E8E70B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27694-8250-43F0-8BC0-BE19B65F6B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4875"/>
            <a:ext cx="8229600" cy="339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7057656-72C9-487B-AFCB-CBD506E18C11}" type="datetime1">
              <a:rPr lang="zh-CN" altLang="en-US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C0FF8B-9092-46A8-9BE3-28BC9427A4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00113" y="125413"/>
            <a:ext cx="5688012" cy="357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7238" y="1397000"/>
            <a:ext cx="6983412" cy="1101725"/>
          </a:xfrm>
        </p:spPr>
        <p:txBody>
          <a:bodyPr/>
          <a:lstStyle/>
          <a:p>
            <a:pPr marL="0" indent="0" eaLnBrk="1" hangingPunct="1"/>
            <a:r>
              <a:rPr lang="en-US" altLang="zh-CN" sz="4400" dirty="0" err="1" smtClean="0"/>
              <a:t>javascript</a:t>
            </a:r>
            <a:r>
              <a:rPr lang="zh-CN" altLang="en-US" sz="4400" dirty="0" smtClean="0"/>
              <a:t>面向对象与原型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工厂模式问题</a:t>
            </a:r>
            <a:endParaRPr lang="en-US" altLang="zh-CN" dirty="0" smtClean="0"/>
          </a:p>
          <a:p>
            <a:r>
              <a:rPr lang="zh-CN" altLang="en-US" dirty="0" smtClean="0"/>
              <a:t>搞不清谁是谁的对象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55666"/>
            <a:ext cx="4128937" cy="433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示例：</a:t>
            </a:r>
            <a:r>
              <a:rPr lang="en-US" altLang="zh-CN" sz="2400" dirty="0" err="1" smtClean="0"/>
              <a:t>ECMAScript</a:t>
            </a:r>
            <a:r>
              <a:rPr lang="zh-CN" altLang="en-US" sz="2400" dirty="0" smtClean="0"/>
              <a:t>可以通过构造函数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构造方法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创建特定对象。</a:t>
            </a:r>
            <a:endParaRPr lang="en-US" altLang="zh-CN" sz="2400" dirty="0" smtClean="0"/>
          </a:p>
          <a:p>
            <a:r>
              <a:rPr lang="zh-CN" altLang="en-US" sz="2400" dirty="0" smtClean="0"/>
              <a:t>和工厂模式相比：</a:t>
            </a:r>
            <a:endParaRPr lang="en-US" altLang="zh-CN" sz="2400" dirty="0" smtClean="0"/>
          </a:p>
          <a:p>
            <a:r>
              <a:rPr lang="zh-CN" altLang="en-US" sz="2400" dirty="0" smtClean="0"/>
              <a:t>这里的构造方法并没有</a:t>
            </a:r>
            <a:r>
              <a:rPr lang="en-US" altLang="zh-CN" sz="2400" dirty="0" smtClean="0"/>
              <a:t>new Object</a:t>
            </a:r>
            <a:r>
              <a:rPr lang="zh-CN" altLang="en-US" sz="2400" dirty="0" smtClean="0"/>
              <a:t>，但他的后台会自动添加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=new Object()</a:t>
            </a:r>
          </a:p>
          <a:p>
            <a:r>
              <a:rPr lang="en-US" altLang="zh-CN" sz="2400" dirty="0" smtClean="0"/>
              <a:t> this</a:t>
            </a:r>
            <a:r>
              <a:rPr lang="zh-CN" altLang="en-US" sz="2400" dirty="0" smtClean="0"/>
              <a:t>就相当于</a:t>
            </a:r>
            <a:r>
              <a:rPr lang="en-US" altLang="zh-CN" sz="2400" dirty="0" err="1" smtClean="0"/>
              <a:t>obj</a:t>
            </a:r>
            <a:endParaRPr lang="en-US" altLang="zh-CN" sz="2400" dirty="0" smtClean="0"/>
          </a:p>
          <a:p>
            <a:r>
              <a:rPr lang="zh-CN" altLang="en-US" sz="2400" dirty="0" smtClean="0"/>
              <a:t>构造函数不需要返回对象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他是后台自动返回的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09" y="2787759"/>
            <a:ext cx="36480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构造函数规则</a:t>
            </a:r>
            <a:endParaRPr lang="en-US" altLang="zh-CN" sz="2400" dirty="0" smtClean="0"/>
          </a:p>
          <a:p>
            <a:r>
              <a:rPr lang="zh-CN" altLang="en-US" sz="2400" dirty="0" smtClean="0"/>
              <a:t>构造函数也是函数，但函数名第一个字母大写</a:t>
            </a:r>
            <a:endParaRPr lang="en-US" altLang="zh-CN" sz="2400" dirty="0" smtClean="0"/>
          </a:p>
          <a:p>
            <a:r>
              <a:rPr lang="zh-CN" altLang="en-US" sz="2400" dirty="0" smtClean="0"/>
              <a:t>必须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构造函数</a:t>
            </a:r>
            <a:r>
              <a:rPr lang="en-US" altLang="zh-CN" sz="2400" dirty="0" smtClean="0"/>
              <a:t>new Box()</a:t>
            </a:r>
          </a:p>
          <a:p>
            <a:r>
              <a:rPr lang="zh-CN" altLang="en-US" sz="2400" dirty="0" smtClean="0"/>
              <a:t>必须使用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运算符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示例：构造函数识别对象，构造函数区分对象，需要再创建一个构造函数。</a:t>
            </a:r>
            <a:endParaRPr lang="en-US" altLang="zh-CN" sz="2400" dirty="0" smtClean="0"/>
          </a:p>
          <a:p>
            <a:r>
              <a:rPr lang="zh-CN" altLang="en-US" sz="2400" dirty="0" smtClean="0"/>
              <a:t>构造函数和工厂模式比起来</a:t>
            </a:r>
            <a:endParaRPr lang="en-US" altLang="zh-CN" sz="2400" dirty="0" smtClean="0"/>
          </a:p>
          <a:p>
            <a:r>
              <a:rPr lang="zh-CN" altLang="en-US" sz="2400" dirty="0" smtClean="0"/>
              <a:t>优点：</a:t>
            </a:r>
            <a:endParaRPr lang="en-US" altLang="zh-CN" sz="2400" dirty="0" smtClean="0"/>
          </a:p>
          <a:p>
            <a:r>
              <a:rPr lang="zh-CN" altLang="en-US" sz="2400" dirty="0" smtClean="0"/>
              <a:t>省了</a:t>
            </a:r>
            <a:r>
              <a:rPr lang="en-US" altLang="zh-CN" sz="2400" dirty="0" smtClean="0"/>
              <a:t>new Object()</a:t>
            </a:r>
          </a:p>
          <a:p>
            <a:r>
              <a:rPr lang="zh-CN" altLang="en-US" sz="2400" dirty="0" smtClean="0"/>
              <a:t>省了返回</a:t>
            </a:r>
            <a:r>
              <a:rPr lang="en-US" altLang="zh-CN" sz="2400" dirty="0" smtClean="0"/>
              <a:t>return </a:t>
            </a:r>
            <a:r>
              <a:rPr lang="en-US" altLang="zh-CN" sz="2400" dirty="0" err="1" smtClean="0"/>
              <a:t>obj</a:t>
            </a:r>
            <a:endParaRPr lang="en-US" altLang="zh-CN" sz="2400" dirty="0" smtClean="0"/>
          </a:p>
          <a:p>
            <a:r>
              <a:rPr lang="zh-CN" altLang="en-US" sz="2400" dirty="0" smtClean="0"/>
              <a:t>可以识别对象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24" y="1350478"/>
            <a:ext cx="3384141" cy="379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904875"/>
            <a:ext cx="8506983" cy="3395663"/>
          </a:xfrm>
        </p:spPr>
        <p:txBody>
          <a:bodyPr/>
          <a:lstStyle/>
          <a:p>
            <a:r>
              <a:rPr lang="zh-CN" altLang="en-US" sz="2400" dirty="0" smtClean="0"/>
              <a:t>示例：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r>
              <a:rPr lang="zh-CN" altLang="en-US" sz="2400" dirty="0" smtClean="0"/>
              <a:t>在上面例子中，如果输出</a:t>
            </a:r>
            <a:r>
              <a:rPr lang="en-US" altLang="zh-CN" sz="2400" dirty="0" err="1" smtClean="0"/>
              <a:t>this.name</a:t>
            </a:r>
            <a:r>
              <a:rPr lang="zh-CN" altLang="en-US" sz="2400" dirty="0" smtClean="0"/>
              <a:t>，因为浏览器问题，会输出空，这是因为</a:t>
            </a:r>
            <a:r>
              <a:rPr lang="en-US" altLang="zh-CN" sz="2400" dirty="0" smtClean="0"/>
              <a:t>window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变量比较特殊，不要随便使用，将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改为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可避免问题。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931" y="2571750"/>
            <a:ext cx="43243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构造函数和普通函数区别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唯一区别：</a:t>
            </a:r>
            <a:endParaRPr lang="en-US" altLang="zh-CN" dirty="0" smtClean="0"/>
          </a:p>
          <a:p>
            <a:r>
              <a:rPr lang="zh-CN" altLang="en-US" dirty="0" smtClean="0"/>
              <a:t>调用方式不同，构造函数必须使用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运算符来调用，否则就是普通函数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示例：构造函数的冒充</a:t>
            </a:r>
            <a:r>
              <a:rPr lang="en-US" altLang="zh-CN" sz="2400" dirty="0" smtClean="0"/>
              <a:t>call()</a:t>
            </a:r>
          </a:p>
          <a:p>
            <a:r>
              <a:rPr lang="en-US" altLang="zh-CN" sz="2400" dirty="0" smtClean="0"/>
              <a:t>call</a:t>
            </a:r>
            <a:r>
              <a:rPr lang="zh-CN" altLang="en-US" sz="2400" dirty="0" smtClean="0"/>
              <a:t>完成对象的冒充</a:t>
            </a:r>
            <a:endParaRPr lang="en-US" altLang="zh-CN" sz="2400" dirty="0" smtClean="0"/>
          </a:p>
          <a:p>
            <a:r>
              <a:rPr lang="zh-CN" altLang="en-US" sz="2400" dirty="0" smtClean="0"/>
              <a:t>示例中，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对象没有</a:t>
            </a:r>
            <a:r>
              <a:rPr lang="en-US" altLang="zh-CN" sz="2400" dirty="0" smtClean="0"/>
              <a:t>run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zh-CN" altLang="en-US" sz="2400" dirty="0" smtClean="0"/>
              <a:t>可以通过</a:t>
            </a:r>
            <a:r>
              <a:rPr lang="en-US" altLang="zh-CN" sz="2400" dirty="0" smtClean="0"/>
              <a:t>call</a:t>
            </a:r>
            <a:r>
              <a:rPr lang="zh-CN" altLang="en-US" sz="2400" dirty="0" smtClean="0"/>
              <a:t>让其冒充</a:t>
            </a:r>
            <a:r>
              <a:rPr lang="en-US" altLang="zh-CN" sz="2400" dirty="0" smtClean="0"/>
              <a:t>Box</a:t>
            </a:r>
          </a:p>
          <a:p>
            <a:r>
              <a:rPr lang="zh-CN" altLang="en-US" sz="2400" dirty="0" smtClean="0"/>
              <a:t>这样就有了</a:t>
            </a:r>
            <a:r>
              <a:rPr lang="en-US" altLang="zh-CN" sz="2400" dirty="0" smtClean="0"/>
              <a:t>Box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09" y="1491705"/>
            <a:ext cx="41529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我们创建的每一个函数都有一个</a:t>
            </a:r>
            <a:r>
              <a:rPr lang="en-US" altLang="zh-CN" dirty="0" smtClean="0"/>
              <a:t>prototype(</a:t>
            </a:r>
            <a:r>
              <a:rPr lang="zh-CN" altLang="en-US" dirty="0" smtClean="0"/>
              <a:t>原型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这个属性是一个对象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他的用途是可以由特定类型的所有实例共享的属性和方法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使用原型的好处是可以让所有对象实例</a:t>
            </a:r>
            <a:r>
              <a:rPr lang="zh-CN" altLang="en-US" dirty="0" smtClean="0">
                <a:solidFill>
                  <a:srgbClr val="FF0000"/>
                </a:solidFill>
              </a:rPr>
              <a:t>共享</a:t>
            </a:r>
            <a:r>
              <a:rPr lang="zh-CN" altLang="en-US" dirty="0" smtClean="0"/>
              <a:t>他所包含的属性和方法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不必在构造函数中定义对象信息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而是可以直接将这些信息添加到原型中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采用两张图理解构造函数和原型模式的声明方式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853" y="1491705"/>
            <a:ext cx="30003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85" y="1563708"/>
            <a:ext cx="4621763" cy="280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示例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创建原型方法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构造函数和原型方法的区别在于</a:t>
            </a:r>
            <a:r>
              <a:rPr lang="zh-CN" altLang="en-US" sz="2400" dirty="0" smtClean="0">
                <a:solidFill>
                  <a:srgbClr val="FF0000"/>
                </a:solidFill>
              </a:rPr>
              <a:t>共享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832" y="1347699"/>
            <a:ext cx="4139982" cy="154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844" y="3003768"/>
            <a:ext cx="3744156" cy="176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4860012" y="1491705"/>
            <a:ext cx="3720986" cy="2334429"/>
            <a:chOff x="4860012" y="1491705"/>
            <a:chExt cx="3720986" cy="233442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12" y="1491705"/>
              <a:ext cx="3720986" cy="233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直接连接符 8"/>
            <p:cNvCxnSpPr/>
            <p:nvPr/>
          </p:nvCxnSpPr>
          <p:spPr bwMode="auto">
            <a:xfrm flipV="1">
              <a:off x="6012060" y="3507789"/>
              <a:ext cx="720030" cy="720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739900" y="1275338"/>
            <a:ext cx="5927725" cy="663575"/>
          </a:xfrm>
          <a:custGeom>
            <a:avLst/>
            <a:gdLst>
              <a:gd name="connsiteX0" fmla="*/ 0 w 2828925"/>
              <a:gd name="connsiteY0" fmla="*/ 0 h 884039"/>
              <a:gd name="connsiteX1" fmla="*/ 2828925 w 2828925"/>
              <a:gd name="connsiteY1" fmla="*/ 0 h 884039"/>
              <a:gd name="connsiteX2" fmla="*/ 2828925 w 2828925"/>
              <a:gd name="connsiteY2" fmla="*/ 884039 h 884039"/>
              <a:gd name="connsiteX3" fmla="*/ 0 w 2828925"/>
              <a:gd name="connsiteY3" fmla="*/ 884039 h 884039"/>
              <a:gd name="connsiteX4" fmla="*/ 0 w 2828925"/>
              <a:gd name="connsiteY4" fmla="*/ 0 h 88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925" h="884039">
                <a:moveTo>
                  <a:pt x="0" y="0"/>
                </a:moveTo>
                <a:lnTo>
                  <a:pt x="2828925" y="0"/>
                </a:lnTo>
                <a:lnTo>
                  <a:pt x="2828925" y="884039"/>
                </a:lnTo>
                <a:lnTo>
                  <a:pt x="0" y="88403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682F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98789" tIns="76200" rIns="76200" bIns="76200" spcCol="1270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创建对象</a:t>
            </a:r>
            <a:endParaRPr lang="en-US" altLang="zh-CN" dirty="0"/>
          </a:p>
        </p:txBody>
      </p:sp>
      <p:sp>
        <p:nvSpPr>
          <p:cNvPr id="8" name="任意多边形 7"/>
          <p:cNvSpPr/>
          <p:nvPr/>
        </p:nvSpPr>
        <p:spPr>
          <a:xfrm>
            <a:off x="1739900" y="2196187"/>
            <a:ext cx="5927725" cy="663575"/>
          </a:xfrm>
          <a:custGeom>
            <a:avLst/>
            <a:gdLst>
              <a:gd name="connsiteX0" fmla="*/ 0 w 2828925"/>
              <a:gd name="connsiteY0" fmla="*/ 0 h 884039"/>
              <a:gd name="connsiteX1" fmla="*/ 2828925 w 2828925"/>
              <a:gd name="connsiteY1" fmla="*/ 0 h 884039"/>
              <a:gd name="connsiteX2" fmla="*/ 2828925 w 2828925"/>
              <a:gd name="connsiteY2" fmla="*/ 884039 h 884039"/>
              <a:gd name="connsiteX3" fmla="*/ 0 w 2828925"/>
              <a:gd name="connsiteY3" fmla="*/ 884039 h 884039"/>
              <a:gd name="connsiteX4" fmla="*/ 0 w 2828925"/>
              <a:gd name="connsiteY4" fmla="*/ 0 h 88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925" h="884039">
                <a:moveTo>
                  <a:pt x="0" y="0"/>
                </a:moveTo>
                <a:lnTo>
                  <a:pt x="2828925" y="0"/>
                </a:lnTo>
                <a:lnTo>
                  <a:pt x="2828925" y="884039"/>
                </a:lnTo>
                <a:lnTo>
                  <a:pt x="0" y="88403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682F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98789" tIns="76200" rIns="76200" bIns="76200" spcCol="1270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>
            <a:off x="1739900" y="4083813"/>
            <a:ext cx="5927725" cy="661987"/>
          </a:xfrm>
          <a:custGeom>
            <a:avLst/>
            <a:gdLst>
              <a:gd name="connsiteX0" fmla="*/ 0 w 2828925"/>
              <a:gd name="connsiteY0" fmla="*/ 0 h 884039"/>
              <a:gd name="connsiteX1" fmla="*/ 2828925 w 2828925"/>
              <a:gd name="connsiteY1" fmla="*/ 0 h 884039"/>
              <a:gd name="connsiteX2" fmla="*/ 2828925 w 2828925"/>
              <a:gd name="connsiteY2" fmla="*/ 884039 h 884039"/>
              <a:gd name="connsiteX3" fmla="*/ 0 w 2828925"/>
              <a:gd name="connsiteY3" fmla="*/ 884039 h 884039"/>
              <a:gd name="connsiteX4" fmla="*/ 0 w 2828925"/>
              <a:gd name="connsiteY4" fmla="*/ 0 h 88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925" h="884039">
                <a:moveTo>
                  <a:pt x="0" y="0"/>
                </a:moveTo>
                <a:lnTo>
                  <a:pt x="2828925" y="0"/>
                </a:lnTo>
                <a:lnTo>
                  <a:pt x="2828925" y="884039"/>
                </a:lnTo>
                <a:lnTo>
                  <a:pt x="0" y="88403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682F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98789" tIns="76200" rIns="76200" bIns="76200" spcCol="1270" anchor="ctr"/>
          <a:lstStyle/>
          <a:p>
            <a:pPr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603375" y="1175325"/>
            <a:ext cx="744538" cy="558800"/>
          </a:xfrm>
          <a:prstGeom prst="ellipse">
            <a:avLst/>
          </a:prstGeom>
          <a:solidFill>
            <a:srgbClr val="30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00000"/>
              </a:lnSpc>
              <a:spcAft>
                <a:spcPct val="0"/>
              </a:spcAft>
              <a:buFontTx/>
              <a:buNone/>
              <a:defRPr/>
            </a:pPr>
            <a:r>
              <a:rPr lang="en-US" altLang="zh-CN" sz="4000" b="0" dirty="0">
                <a:solidFill>
                  <a:srgbClr val="FF682F"/>
                </a:solidFill>
              </a:rPr>
              <a:t>1</a:t>
            </a:r>
            <a:endParaRPr lang="zh-CN" altLang="en-US" sz="4000" b="0" dirty="0">
              <a:solidFill>
                <a:srgbClr val="FF682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03375" y="2024737"/>
            <a:ext cx="744538" cy="558800"/>
          </a:xfrm>
          <a:prstGeom prst="ellipse">
            <a:avLst/>
          </a:prstGeom>
          <a:solidFill>
            <a:srgbClr val="30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00000"/>
              </a:lnSpc>
              <a:spcAft>
                <a:spcPct val="0"/>
              </a:spcAft>
              <a:buFontTx/>
              <a:buNone/>
              <a:defRPr/>
            </a:pPr>
            <a:r>
              <a:rPr lang="en-US" altLang="zh-CN" sz="4000" b="0" dirty="0">
                <a:solidFill>
                  <a:srgbClr val="FF682F"/>
                </a:solidFill>
              </a:rPr>
              <a:t>2</a:t>
            </a:r>
            <a:endParaRPr lang="zh-CN" altLang="en-US" sz="4000" b="0" dirty="0">
              <a:solidFill>
                <a:srgbClr val="FF682F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24013" y="3933000"/>
            <a:ext cx="746125" cy="560388"/>
          </a:xfrm>
          <a:prstGeom prst="ellipse">
            <a:avLst/>
          </a:prstGeom>
          <a:solidFill>
            <a:srgbClr val="30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00000"/>
              </a:lnSpc>
              <a:spcAft>
                <a:spcPct val="0"/>
              </a:spcAft>
              <a:buFontTx/>
              <a:buNone/>
              <a:defRPr/>
            </a:pPr>
            <a:r>
              <a:rPr lang="en-US" altLang="zh-CN" sz="4000" b="0" dirty="0">
                <a:solidFill>
                  <a:srgbClr val="FF682F"/>
                </a:solidFill>
              </a:rPr>
              <a:t>3</a:t>
            </a:r>
            <a:endParaRPr lang="zh-CN" altLang="en-US" sz="4000" b="0" dirty="0">
              <a:solidFill>
                <a:srgbClr val="FF682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740404" y="3147774"/>
            <a:ext cx="5927725" cy="661987"/>
          </a:xfrm>
          <a:custGeom>
            <a:avLst/>
            <a:gdLst>
              <a:gd name="connsiteX0" fmla="*/ 0 w 2828925"/>
              <a:gd name="connsiteY0" fmla="*/ 0 h 884039"/>
              <a:gd name="connsiteX1" fmla="*/ 2828925 w 2828925"/>
              <a:gd name="connsiteY1" fmla="*/ 0 h 884039"/>
              <a:gd name="connsiteX2" fmla="*/ 2828925 w 2828925"/>
              <a:gd name="connsiteY2" fmla="*/ 884039 h 884039"/>
              <a:gd name="connsiteX3" fmla="*/ 0 w 2828925"/>
              <a:gd name="connsiteY3" fmla="*/ 884039 h 884039"/>
              <a:gd name="connsiteX4" fmla="*/ 0 w 2828925"/>
              <a:gd name="connsiteY4" fmla="*/ 0 h 88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925" h="884039">
                <a:moveTo>
                  <a:pt x="0" y="0"/>
                </a:moveTo>
                <a:lnTo>
                  <a:pt x="2828925" y="0"/>
                </a:lnTo>
                <a:lnTo>
                  <a:pt x="2828925" y="884039"/>
                </a:lnTo>
                <a:lnTo>
                  <a:pt x="0" y="88403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682F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98789" tIns="76200" rIns="76200" bIns="76200" spcCol="1270" anchor="ctr"/>
          <a:lstStyle/>
          <a:p>
            <a:pPr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547874" y="3075771"/>
            <a:ext cx="746125" cy="560388"/>
          </a:xfrm>
          <a:prstGeom prst="ellipse">
            <a:avLst/>
          </a:prstGeom>
          <a:solidFill>
            <a:srgbClr val="30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00000"/>
              </a:lnSpc>
              <a:spcAft>
                <a:spcPct val="0"/>
              </a:spcAft>
              <a:buFontTx/>
              <a:buNone/>
              <a:defRPr/>
            </a:pPr>
            <a:r>
              <a:rPr lang="en-US" altLang="zh-CN" sz="4000" b="0" dirty="0">
                <a:solidFill>
                  <a:srgbClr val="FF682F"/>
                </a:solidFill>
              </a:rPr>
              <a:t>3</a:t>
            </a:r>
            <a:endParaRPr lang="zh-CN" altLang="en-US" sz="4000" b="0" dirty="0">
              <a:solidFill>
                <a:srgbClr val="FF682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23" y="843679"/>
            <a:ext cx="4258806" cy="864036"/>
          </a:xfrm>
        </p:spPr>
        <p:txBody>
          <a:bodyPr/>
          <a:lstStyle/>
          <a:p>
            <a:r>
              <a:rPr lang="zh-CN" altLang="en-US" sz="1600" dirty="0" smtClean="0"/>
              <a:t>原型结构理解</a:t>
            </a:r>
            <a:endParaRPr lang="en-US" altLang="zh-CN" sz="1600" dirty="0" smtClean="0"/>
          </a:p>
          <a:p>
            <a:r>
              <a:rPr lang="zh-CN" altLang="en-US" sz="1600" dirty="0" smtClean="0"/>
              <a:t>每个原型对象自带了一个</a:t>
            </a:r>
            <a:r>
              <a:rPr lang="en-US" altLang="zh-CN" sz="1600" dirty="0" smtClean="0"/>
              <a:t>prototype</a:t>
            </a:r>
            <a:r>
              <a:rPr lang="zh-CN" altLang="en-US" sz="1600" dirty="0" smtClean="0"/>
              <a:t>属性，通过</a:t>
            </a:r>
            <a:r>
              <a:rPr lang="en-US" altLang="zh-CN" sz="1600" dirty="0" smtClean="0"/>
              <a:t>__proto__</a:t>
            </a:r>
            <a:r>
              <a:rPr lang="zh-CN" altLang="en-US" sz="1600" dirty="0" smtClean="0"/>
              <a:t>指针访问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17" y="1923723"/>
            <a:ext cx="4267009" cy="259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1050" y="699672"/>
            <a:ext cx="45529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判断一个对象实例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对象引用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是不是指向了原型对象，只要实例化了就自动指向，用</a:t>
            </a:r>
            <a:r>
              <a:rPr lang="en-US" altLang="zh-CN" sz="2000" dirty="0" err="1" smtClean="0"/>
              <a:t>isPrototypeOf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测试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910" y="1851720"/>
            <a:ext cx="37528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290974" cy="3395663"/>
          </a:xfrm>
        </p:spPr>
        <p:txBody>
          <a:bodyPr/>
          <a:lstStyle/>
          <a:p>
            <a:r>
              <a:rPr lang="zh-CN" altLang="en-US" sz="1800" dirty="0" smtClean="0"/>
              <a:t>原型运行流程</a:t>
            </a:r>
            <a:endParaRPr lang="en-US" altLang="zh-CN" sz="1800" dirty="0" smtClean="0"/>
          </a:p>
          <a:p>
            <a:r>
              <a:rPr lang="zh-CN" altLang="en-US" sz="1800" dirty="0" smtClean="0"/>
              <a:t>先查找构造函数实例里边的属性或方法，如果有，立刻返回（左）</a:t>
            </a:r>
            <a:endParaRPr lang="en-US" altLang="zh-CN" sz="1800" dirty="0" smtClean="0"/>
          </a:p>
          <a:p>
            <a:r>
              <a:rPr lang="zh-CN" altLang="en-US" sz="1800" dirty="0" smtClean="0"/>
              <a:t>如果构造函数实例里没有，则去他的原型对象里找，如果有，就返回（中）</a:t>
            </a:r>
            <a:endParaRPr lang="en-US" altLang="zh-CN" sz="1800" dirty="0" smtClean="0"/>
          </a:p>
          <a:p>
            <a:r>
              <a:rPr lang="zh-CN" altLang="en-US" sz="1800" dirty="0" smtClean="0"/>
              <a:t>实例属性不会共享，</a:t>
            </a:r>
            <a:r>
              <a:rPr lang="en-US" altLang="zh-CN" sz="1800" dirty="0" smtClean="0"/>
              <a:t>box1</a:t>
            </a:r>
            <a:r>
              <a:rPr lang="zh-CN" altLang="en-US" sz="1800" dirty="0" smtClean="0"/>
              <a:t>定义属性</a:t>
            </a:r>
            <a:r>
              <a:rPr lang="en-US" altLang="zh-CN" sz="1800" dirty="0" smtClean="0"/>
              <a:t>box2</a:t>
            </a:r>
            <a:r>
              <a:rPr lang="zh-CN" altLang="en-US" sz="1800" dirty="0" smtClean="0"/>
              <a:t>不能共享（右）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829" y="2355741"/>
            <a:ext cx="2793824" cy="201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946" y="2355741"/>
            <a:ext cx="2808117" cy="193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066" y="2355741"/>
            <a:ext cx="26003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删除实例属性</a:t>
            </a:r>
            <a:endParaRPr lang="en-US" altLang="zh-CN" sz="2400" dirty="0" smtClean="0"/>
          </a:p>
          <a:p>
            <a:r>
              <a:rPr lang="zh-CN" altLang="en-US" sz="2400" dirty="0" smtClean="0"/>
              <a:t>如果后边想继续访问原型里的值，可以删除实例属性</a:t>
            </a:r>
            <a:endParaRPr lang="en-US" altLang="zh-CN" sz="2400" dirty="0" smtClean="0"/>
          </a:p>
          <a:p>
            <a:r>
              <a:rPr lang="en-US" altLang="zh-CN" sz="2400" dirty="0" smtClean="0"/>
              <a:t>delete box1.name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922" y="2571750"/>
            <a:ext cx="25622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封装就是尽量把使用的方式简单化，用的时候不必理会内部逻辑和使用结构。通俗的说就是使用的时候只需要知道参数和返回值，其他条件尽量不要使用人员进行设置。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封装的方法有函数方式、对象的方式、闭包的方式。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79" y="1491705"/>
            <a:ext cx="27813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原型封装属于对象封装</a:t>
            </a:r>
            <a:endParaRPr lang="en-US" altLang="zh-CN" sz="2000" dirty="0" smtClean="0"/>
          </a:p>
          <a:p>
            <a:r>
              <a:rPr lang="zh-CN" altLang="en-US" sz="2000" dirty="0" smtClean="0"/>
              <a:t>为了让属性和方法更好的体现封装效果，并且减少不必要的输入，原型的创建可以使用字面量的方</a:t>
            </a:r>
            <a:r>
              <a:rPr lang="zh-CN" altLang="en-US" sz="2000" dirty="0" smtClean="0"/>
              <a:t>式</a:t>
            </a:r>
            <a:endParaRPr lang="en-US" altLang="zh-CN" sz="2000" dirty="0" smtClean="0"/>
          </a:p>
          <a:p>
            <a:r>
              <a:rPr lang="zh-CN" altLang="en-US" sz="2000" dirty="0" smtClean="0"/>
              <a:t>了结原型访问，根据左代码理解</a:t>
            </a:r>
            <a:r>
              <a:rPr lang="en-US" altLang="zh-CN" sz="2000" dirty="0" smtClean="0"/>
              <a:t>prototype</a:t>
            </a:r>
            <a:r>
              <a:rPr lang="zh-CN" altLang="en-US" sz="2000" dirty="0" smtClean="0"/>
              <a:t>，再通过字面量创建原型对象，右代码为原型封装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850" y="2859762"/>
            <a:ext cx="42386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24" y="2714625"/>
            <a:ext cx="3781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829" y="699672"/>
            <a:ext cx="8229600" cy="3395663"/>
          </a:xfrm>
        </p:spPr>
        <p:txBody>
          <a:bodyPr/>
          <a:lstStyle/>
          <a:p>
            <a:r>
              <a:rPr lang="zh-CN" altLang="en-US" sz="2000" dirty="0" smtClean="0"/>
              <a:t>原型封装解决共享问题，但每个对象既有可以共享的属性，又有自己特定的私有的属性，因此可以组合</a:t>
            </a:r>
            <a:r>
              <a:rPr lang="zh-CN" altLang="en-US" sz="2000" dirty="0" smtClean="0">
                <a:solidFill>
                  <a:srgbClr val="FF0000"/>
                </a:solidFill>
              </a:rPr>
              <a:t>构造函</a:t>
            </a:r>
            <a:r>
              <a:rPr lang="zh-CN" altLang="en-US" sz="2000" dirty="0" smtClean="0">
                <a:solidFill>
                  <a:srgbClr val="FF0000"/>
                </a:solidFill>
              </a:rPr>
              <a:t>数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不能共享</a:t>
            </a:r>
            <a:r>
              <a:rPr lang="en-US" altLang="zh-CN" sz="2000" dirty="0" smtClean="0">
                <a:solidFill>
                  <a:srgbClr val="FF0000"/>
                </a:solidFill>
              </a:rPr>
              <a:t>)+</a:t>
            </a:r>
            <a:r>
              <a:rPr lang="zh-CN" altLang="en-US" sz="2000" dirty="0" smtClean="0">
                <a:solidFill>
                  <a:srgbClr val="FF0000"/>
                </a:solidFill>
              </a:rPr>
              <a:t>原型模</a:t>
            </a:r>
            <a:r>
              <a:rPr lang="zh-CN" altLang="en-US" sz="2000" dirty="0" smtClean="0">
                <a:solidFill>
                  <a:srgbClr val="FF0000"/>
                </a:solidFill>
              </a:rPr>
              <a:t>式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共享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不共享的使用构造函数，共享的使用原型，左</a:t>
            </a:r>
            <a:endParaRPr lang="en-US" altLang="zh-CN" sz="2000" dirty="0" smtClean="0"/>
          </a:p>
          <a:p>
            <a:r>
              <a:rPr lang="zh-CN" altLang="en-US" sz="2000" dirty="0" smtClean="0"/>
              <a:t>测试是否共享，右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850" y="2355741"/>
            <a:ext cx="3168132" cy="246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91" y="2355741"/>
            <a:ext cx="36766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38" y="699672"/>
            <a:ext cx="4032168" cy="3395663"/>
          </a:xfrm>
        </p:spPr>
        <p:txBody>
          <a:bodyPr/>
          <a:lstStyle/>
          <a:p>
            <a:r>
              <a:rPr lang="zh-CN" altLang="en-US" sz="1800" dirty="0" smtClean="0"/>
              <a:t>上面的方式构造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原型分成两部分来写，让学过面向对象的人觉得很怪异，为了更好的体现封装，可以将其封装到一起，叫做</a:t>
            </a:r>
            <a:r>
              <a:rPr lang="zh-CN" altLang="en-US" sz="1800" dirty="0" smtClean="0">
                <a:solidFill>
                  <a:srgbClr val="FF0000"/>
                </a:solidFill>
              </a:rPr>
              <a:t>动态原型模式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/>
              <a:t>但是因为</a:t>
            </a:r>
            <a:r>
              <a:rPr lang="en-US" altLang="zh-CN" sz="1800" dirty="0" err="1" smtClean="0"/>
              <a:t>Box.prototype</a:t>
            </a:r>
            <a:r>
              <a:rPr lang="zh-CN" altLang="en-US" sz="1800" dirty="0" smtClean="0"/>
              <a:t>在构造函数内部，会不会被执行两次？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06" y="771675"/>
            <a:ext cx="37433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用</a:t>
            </a:r>
            <a:r>
              <a:rPr lang="en-US" altLang="zh-CN" sz="2000" dirty="0" smtClean="0"/>
              <a:t>alert()</a:t>
            </a:r>
            <a:r>
              <a:rPr lang="zh-CN" altLang="en-US" sz="2000" dirty="0" smtClean="0"/>
              <a:t>测试执行两次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左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原型确实初始化了两次，为了只在第一次初始化，用右边代码，设置原型只在第一次初始</a:t>
            </a:r>
            <a:r>
              <a:rPr lang="zh-CN" altLang="en-US" sz="2000" dirty="0" smtClean="0"/>
              <a:t>化 </a:t>
            </a:r>
            <a:r>
              <a:rPr lang="en-US" altLang="zh-CN" sz="2000" dirty="0" err="1" smtClean="0"/>
              <a:t>typeof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this.run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844" y="1707714"/>
            <a:ext cx="38290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09" y="1666875"/>
            <a:ext cx="40957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904875"/>
            <a:ext cx="8686800" cy="3395663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面向对象语言有一个标志，就是类的概念，通过类可以创建任意多个具有相同属性和方法的对象。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属性其实相当于一个变量，只不过在一定作用域变成属性，方法其实就是一个函数，只不过在一定作用域变成了方法。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但</a:t>
            </a:r>
            <a:r>
              <a:rPr lang="en-US" altLang="zh-CN" sz="2400" dirty="0" err="1" smtClean="0"/>
              <a:t>ECMAScript</a:t>
            </a:r>
            <a:r>
              <a:rPr lang="zh-CN" altLang="en-US" sz="2400" dirty="0" smtClean="0"/>
              <a:t>没有类的概念，因此这里的类与其他语言的类有所不同。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4E29E-8149-4C21-A8E5-00E1BADD703C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继承是面向对象一个比较核心的概念，其他面向对象会用两种方式实现继承，一种是接口，一种是继承，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不支持接口，支持成继承，实现继承靠原型链完成（左）。祖父，父，孙继承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右</a:t>
            </a:r>
            <a:r>
              <a:rPr lang="en-US" altLang="zh-CN" sz="2000" dirty="0" smtClean="0"/>
              <a:t>)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847" y="1923723"/>
            <a:ext cx="37242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12" y="1923723"/>
            <a:ext cx="36004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原型链继承流程图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904" y="1491705"/>
            <a:ext cx="45339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1079500"/>
            <a:ext cx="4933950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这里的类没有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，而且是很另类的规则来实现。</a:t>
            </a:r>
            <a:endParaRPr lang="en-US" altLang="zh-CN" dirty="0" smtClean="0"/>
          </a:p>
          <a:p>
            <a:r>
              <a:rPr lang="zh-CN" altLang="en-US" dirty="0" smtClean="0"/>
              <a:t>最好有面向对象基础才能学习。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创建对象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示例：创建一个对象，然后给这个对象新建属性和方法。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961" y="1491705"/>
            <a:ext cx="38385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以上是创建对象最基本的方法，但如果想创建一个类似的对象，就需要很多代码。</a:t>
            </a:r>
            <a:endParaRPr lang="en-US" altLang="zh-CN" dirty="0" smtClean="0"/>
          </a:p>
          <a:p>
            <a:r>
              <a:rPr lang="zh-CN" altLang="en-US" dirty="0" smtClean="0"/>
              <a:t>两段代码其实差不多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06" y="1995726"/>
            <a:ext cx="38385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为解决类似对象声明问题，可以采用</a:t>
            </a:r>
            <a:r>
              <a:rPr lang="zh-CN" altLang="en-US" dirty="0" smtClean="0">
                <a:solidFill>
                  <a:srgbClr val="FF0000"/>
                </a:solidFill>
              </a:rPr>
              <a:t>工厂模式</a:t>
            </a:r>
            <a:r>
              <a:rPr lang="zh-CN" altLang="en-US" dirty="0" smtClean="0"/>
              <a:t>的方法，这种方法就是为了解决实例化对象产生大量重复的问题。</a:t>
            </a:r>
            <a:endParaRPr lang="en-US" altLang="zh-CN" dirty="0" smtClean="0"/>
          </a:p>
          <a:p>
            <a:r>
              <a:rPr lang="zh-CN" altLang="en-US" dirty="0" smtClean="0"/>
              <a:t>创建一个集中实例化的函数。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示例：集中实例化函数，解决创建对象大量重复问题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952" y="1635711"/>
            <a:ext cx="43338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工厂模式解决了重复代码问题，但还有一个问题，识别问题，无法搞清楚到底是哪个对象的实例。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1548</Words>
  <Application>Microsoft Office PowerPoint</Application>
  <PresentationFormat>全屏显示(16:9)</PresentationFormat>
  <Paragraphs>117</Paragraphs>
  <Slides>32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javascript面向对象与原型</vt:lpstr>
      <vt:lpstr>幻灯片 2</vt:lpstr>
      <vt:lpstr>幻灯片 3</vt:lpstr>
      <vt:lpstr>幻灯片 4</vt:lpstr>
      <vt:lpstr>创建对象</vt:lpstr>
      <vt:lpstr>幻灯片 6</vt:lpstr>
      <vt:lpstr>幻灯片 7</vt:lpstr>
      <vt:lpstr>幻灯片 8</vt:lpstr>
      <vt:lpstr>幻灯片 9</vt:lpstr>
      <vt:lpstr>幻灯片 10</vt:lpstr>
      <vt:lpstr>构造方法</vt:lpstr>
      <vt:lpstr>幻灯片 12</vt:lpstr>
      <vt:lpstr>幻灯片 13</vt:lpstr>
      <vt:lpstr>幻灯片 14</vt:lpstr>
      <vt:lpstr>构造函数和普通函数区别</vt:lpstr>
      <vt:lpstr>幻灯片 16</vt:lpstr>
      <vt:lpstr>原型</vt:lpstr>
      <vt:lpstr>幻灯片 18</vt:lpstr>
      <vt:lpstr>幻灯片 19</vt:lpstr>
      <vt:lpstr>幻灯片 20</vt:lpstr>
      <vt:lpstr>幻灯片 21</vt:lpstr>
      <vt:lpstr>幻灯片 22</vt:lpstr>
      <vt:lpstr>幻灯片 23</vt:lpstr>
      <vt:lpstr>封装</vt:lpstr>
      <vt:lpstr>幻灯片 25</vt:lpstr>
      <vt:lpstr>幻灯片 26</vt:lpstr>
      <vt:lpstr>幻灯片 27</vt:lpstr>
      <vt:lpstr>幻灯片 28</vt:lpstr>
      <vt:lpstr>幻灯片 29</vt:lpstr>
      <vt:lpstr>继承</vt:lpstr>
      <vt:lpstr>幻灯片 31</vt:lpstr>
      <vt:lpstr>幻灯片 32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APP开发技术</dc:title>
  <dc:creator>admin</dc:creator>
  <cp:lastModifiedBy>Administrator</cp:lastModifiedBy>
  <cp:revision>241</cp:revision>
  <dcterms:created xsi:type="dcterms:W3CDTF">2014-12-10T05:55:00Z</dcterms:created>
  <dcterms:modified xsi:type="dcterms:W3CDTF">2017-05-24T03:25:25Z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