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9" r:id="rId2"/>
  </p:sldMasterIdLst>
  <p:notesMasterIdLst>
    <p:notesMasterId r:id="rId44"/>
  </p:notesMasterIdLst>
  <p:sldIdLst>
    <p:sldId id="402" r:id="rId3"/>
    <p:sldId id="349" r:id="rId4"/>
    <p:sldId id="642" r:id="rId5"/>
    <p:sldId id="661" r:id="rId6"/>
    <p:sldId id="662" r:id="rId7"/>
    <p:sldId id="644" r:id="rId8"/>
    <p:sldId id="658" r:id="rId9"/>
    <p:sldId id="659" r:id="rId10"/>
    <p:sldId id="660" r:id="rId11"/>
    <p:sldId id="403" r:id="rId12"/>
    <p:sldId id="487" r:id="rId13"/>
    <p:sldId id="554" r:id="rId14"/>
    <p:sldId id="623" r:id="rId15"/>
    <p:sldId id="624" r:id="rId16"/>
    <p:sldId id="625" r:id="rId17"/>
    <p:sldId id="626" r:id="rId18"/>
    <p:sldId id="488" r:id="rId19"/>
    <p:sldId id="569" r:id="rId20"/>
    <p:sldId id="591" r:id="rId21"/>
    <p:sldId id="653" r:id="rId22"/>
    <p:sldId id="649" r:id="rId23"/>
    <p:sldId id="571" r:id="rId24"/>
    <p:sldId id="652" r:id="rId25"/>
    <p:sldId id="613" r:id="rId26"/>
    <p:sldId id="577" r:id="rId27"/>
    <p:sldId id="611" r:id="rId28"/>
    <p:sldId id="657" r:id="rId29"/>
    <p:sldId id="654" r:id="rId30"/>
    <p:sldId id="655" r:id="rId31"/>
    <p:sldId id="656" r:id="rId32"/>
    <p:sldId id="544" r:id="rId33"/>
    <p:sldId id="640" r:id="rId34"/>
    <p:sldId id="641" r:id="rId35"/>
    <p:sldId id="632" r:id="rId36"/>
    <p:sldId id="635" r:id="rId37"/>
    <p:sldId id="651" r:id="rId38"/>
    <p:sldId id="636" r:id="rId39"/>
    <p:sldId id="638" r:id="rId40"/>
    <p:sldId id="634" r:id="rId41"/>
    <p:sldId id="639" r:id="rId42"/>
    <p:sldId id="26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D37FB44-70E0-4612-8DCF-50DEF7EB4D7E}">
          <p14:sldIdLst>
            <p14:sldId id="402"/>
            <p14:sldId id="349"/>
            <p14:sldId id="642"/>
            <p14:sldId id="661"/>
            <p14:sldId id="662"/>
            <p14:sldId id="644"/>
            <p14:sldId id="658"/>
            <p14:sldId id="659"/>
            <p14:sldId id="660"/>
            <p14:sldId id="403"/>
            <p14:sldId id="487"/>
            <p14:sldId id="554"/>
            <p14:sldId id="623"/>
            <p14:sldId id="624"/>
            <p14:sldId id="625"/>
            <p14:sldId id="626"/>
            <p14:sldId id="488"/>
            <p14:sldId id="569"/>
            <p14:sldId id="591"/>
            <p14:sldId id="653"/>
            <p14:sldId id="649"/>
            <p14:sldId id="571"/>
            <p14:sldId id="652"/>
            <p14:sldId id="613"/>
            <p14:sldId id="577"/>
            <p14:sldId id="611"/>
            <p14:sldId id="657"/>
            <p14:sldId id="654"/>
            <p14:sldId id="655"/>
            <p14:sldId id="656"/>
            <p14:sldId id="544"/>
            <p14:sldId id="640"/>
            <p14:sldId id="641"/>
            <p14:sldId id="632"/>
            <p14:sldId id="635"/>
            <p14:sldId id="651"/>
            <p14:sldId id="636"/>
            <p14:sldId id="638"/>
            <p14:sldId id="634"/>
            <p14:sldId id="639"/>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9"/>
    <a:srgbClr val="FD7A2A"/>
    <a:srgbClr val="00A7E2"/>
    <a:srgbClr val="0070C0"/>
    <a:srgbClr val="3B79CE"/>
    <a:srgbClr val="8A3CC4"/>
    <a:srgbClr val="AAD523"/>
    <a:srgbClr val="7030A0"/>
    <a:srgbClr val="FF339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8" autoAdjust="0"/>
    <p:restoredTop sz="94805" autoAdjust="0"/>
  </p:normalViewPr>
  <p:slideViewPr>
    <p:cSldViewPr>
      <p:cViewPr varScale="1">
        <p:scale>
          <a:sx n="86" d="100"/>
          <a:sy n="86" d="100"/>
        </p:scale>
        <p:origin x="102" y="61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pPr/>
              <a:t>2019/7/18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pPr/>
              <a:t>‹#›</a:t>
            </a:fld>
            <a:endParaRPr lang="zh-CN" altLang="en-US"/>
          </a:p>
        </p:txBody>
      </p:sp>
    </p:spTree>
    <p:extLst>
      <p:ext uri="{BB962C8B-B14F-4D97-AF65-F5344CB8AC3E}">
        <p14:creationId xmlns:p14="http://schemas.microsoft.com/office/powerpoint/2010/main" val="1114224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a:t>
            </a:fld>
            <a:endParaRPr lang="zh-CN" altLang="en-US"/>
          </a:p>
        </p:txBody>
      </p:sp>
    </p:spTree>
    <p:extLst>
      <p:ext uri="{BB962C8B-B14F-4D97-AF65-F5344CB8AC3E}">
        <p14:creationId xmlns:p14="http://schemas.microsoft.com/office/powerpoint/2010/main" val="202782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a:t>
            </a:fld>
            <a:endParaRPr lang="zh-CN" altLang="en-US"/>
          </a:p>
        </p:txBody>
      </p:sp>
    </p:spTree>
    <p:extLst>
      <p:ext uri="{BB962C8B-B14F-4D97-AF65-F5344CB8AC3E}">
        <p14:creationId xmlns:p14="http://schemas.microsoft.com/office/powerpoint/2010/main" val="42595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10</a:t>
            </a:fld>
            <a:endParaRPr lang="zh-CN" altLang="en-US"/>
          </a:p>
        </p:txBody>
      </p:sp>
    </p:spTree>
    <p:extLst>
      <p:ext uri="{BB962C8B-B14F-4D97-AF65-F5344CB8AC3E}">
        <p14:creationId xmlns:p14="http://schemas.microsoft.com/office/powerpoint/2010/main" val="194851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17</a:t>
            </a:fld>
            <a:endParaRPr lang="zh-CN" altLang="en-US"/>
          </a:p>
        </p:txBody>
      </p:sp>
    </p:spTree>
    <p:extLst>
      <p:ext uri="{BB962C8B-B14F-4D97-AF65-F5344CB8AC3E}">
        <p14:creationId xmlns:p14="http://schemas.microsoft.com/office/powerpoint/2010/main" val="118658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20</a:t>
            </a:fld>
            <a:endParaRPr lang="zh-CN" altLang="en-US"/>
          </a:p>
        </p:txBody>
      </p:sp>
    </p:spTree>
    <p:extLst>
      <p:ext uri="{BB962C8B-B14F-4D97-AF65-F5344CB8AC3E}">
        <p14:creationId xmlns:p14="http://schemas.microsoft.com/office/powerpoint/2010/main" val="356180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31</a:t>
            </a:fld>
            <a:endParaRPr lang="zh-CN" altLang="en-US"/>
          </a:p>
        </p:txBody>
      </p:sp>
    </p:spTree>
    <p:extLst>
      <p:ext uri="{BB962C8B-B14F-4D97-AF65-F5344CB8AC3E}">
        <p14:creationId xmlns:p14="http://schemas.microsoft.com/office/powerpoint/2010/main" val="291896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34</a:t>
            </a:fld>
            <a:endParaRPr lang="zh-CN" altLang="en-US"/>
          </a:p>
        </p:txBody>
      </p:sp>
    </p:spTree>
    <p:extLst>
      <p:ext uri="{BB962C8B-B14F-4D97-AF65-F5344CB8AC3E}">
        <p14:creationId xmlns:p14="http://schemas.microsoft.com/office/powerpoint/2010/main" val="408724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37</a:t>
            </a:fld>
            <a:endParaRPr lang="zh-CN" altLang="en-US"/>
          </a:p>
        </p:txBody>
      </p:sp>
    </p:spTree>
    <p:extLst>
      <p:ext uri="{BB962C8B-B14F-4D97-AF65-F5344CB8AC3E}">
        <p14:creationId xmlns:p14="http://schemas.microsoft.com/office/powerpoint/2010/main" val="381210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pPr/>
              <a:t>39</a:t>
            </a:fld>
            <a:endParaRPr lang="zh-CN" altLang="en-US"/>
          </a:p>
        </p:txBody>
      </p:sp>
    </p:spTree>
    <p:extLst>
      <p:ext uri="{BB962C8B-B14F-4D97-AF65-F5344CB8AC3E}">
        <p14:creationId xmlns:p14="http://schemas.microsoft.com/office/powerpoint/2010/main" val="67552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3" name="矩形 2"/>
          <p:cNvSpPr/>
          <p:nvPr userDrawn="1"/>
        </p:nvSpPr>
        <p:spPr>
          <a:xfrm>
            <a:off x="2" y="0"/>
            <a:ext cx="121936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Rectangle 7"/>
          <p:cNvSpPr/>
          <p:nvPr userDrawn="1"/>
        </p:nvSpPr>
        <p:spPr>
          <a:xfrm>
            <a:off x="8154452" y="0"/>
            <a:ext cx="4037548" cy="6858000"/>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Picture Placeholder 2"/>
          <p:cNvSpPr>
            <a:spLocks noGrp="1"/>
          </p:cNvSpPr>
          <p:nvPr>
            <p:ph type="pic" idx="1"/>
          </p:nvPr>
        </p:nvSpPr>
        <p:spPr>
          <a:xfrm>
            <a:off x="1" y="4"/>
            <a:ext cx="8099475" cy="6857999"/>
          </a:xfrm>
          <a:prstGeom prst="rect">
            <a:avLst/>
          </a:prstGeo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7" name="标题 1"/>
          <p:cNvSpPr txBox="1">
            <a:spLocks noChangeArrowheads="1"/>
          </p:cNvSpPr>
          <p:nvPr userDrawn="1"/>
        </p:nvSpPr>
        <p:spPr>
          <a:xfrm>
            <a:off x="8111698" y="1886971"/>
            <a:ext cx="4031398" cy="147002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8000" b="1" dirty="0">
                <a:solidFill>
                  <a:schemeClr val="bg1"/>
                </a:solidFill>
                <a:effectLst>
                  <a:outerShdw blurRad="38100" dist="38100" dir="2700000" algn="tl">
                    <a:srgbClr val="000000">
                      <a:alpha val="43137"/>
                    </a:srgbClr>
                  </a:outerShdw>
                  <a:reflection blurRad="6350" stA="50000" endA="300" endPos="50000" dist="29997" dir="5400000" sy="-100000" algn="bl" rotWithShape="0"/>
                </a:effectLst>
                <a:latin typeface="微软雅黑" pitchFamily="34" charset="-122"/>
                <a:ea typeface="微软雅黑" pitchFamily="34" charset="-122"/>
              </a:rPr>
              <a:t>谢谢！</a:t>
            </a:r>
          </a:p>
        </p:txBody>
      </p:sp>
    </p:spTree>
    <p:extLst>
      <p:ext uri="{BB962C8B-B14F-4D97-AF65-F5344CB8AC3E}">
        <p14:creationId xmlns:p14="http://schemas.microsoft.com/office/powerpoint/2010/main" val="341963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958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238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8909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5456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241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610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8042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3" name="矩形 2"/>
          <p:cNvSpPr/>
          <p:nvPr userDrawn="1"/>
        </p:nvSpPr>
        <p:spPr>
          <a:xfrm>
            <a:off x="2" y="0"/>
            <a:ext cx="1219362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Rectangle 7"/>
          <p:cNvSpPr/>
          <p:nvPr userDrawn="1"/>
        </p:nvSpPr>
        <p:spPr>
          <a:xfrm>
            <a:off x="8154452" y="0"/>
            <a:ext cx="4037548" cy="6858000"/>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Picture Placeholder 2"/>
          <p:cNvSpPr>
            <a:spLocks noGrp="1"/>
          </p:cNvSpPr>
          <p:nvPr>
            <p:ph type="pic" idx="1"/>
          </p:nvPr>
        </p:nvSpPr>
        <p:spPr>
          <a:xfrm>
            <a:off x="1" y="4"/>
            <a:ext cx="8099475" cy="6857999"/>
          </a:xfrm>
          <a:prstGeom prst="rect">
            <a:avLst/>
          </a:prstGeo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7" name="标题 1"/>
          <p:cNvSpPr txBox="1">
            <a:spLocks noChangeArrowheads="1"/>
          </p:cNvSpPr>
          <p:nvPr userDrawn="1"/>
        </p:nvSpPr>
        <p:spPr>
          <a:xfrm>
            <a:off x="8111698" y="1886971"/>
            <a:ext cx="4031398" cy="147002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8000" b="1" dirty="0">
                <a:solidFill>
                  <a:prstClr val="white"/>
                </a:solidFill>
                <a:effectLst>
                  <a:outerShdw blurRad="38100" dist="38100" dir="2700000" algn="tl">
                    <a:srgbClr val="000000">
                      <a:alpha val="43137"/>
                    </a:srgbClr>
                  </a:outerShdw>
                  <a:reflection blurRad="6350" stA="50000" endA="300" endPos="50000" dist="29997" dir="5400000" sy="-100000" algn="bl" rotWithShape="0"/>
                </a:effectLst>
                <a:latin typeface="微软雅黑" pitchFamily="34" charset="-122"/>
                <a:ea typeface="微软雅黑" pitchFamily="34" charset="-122"/>
              </a:rPr>
              <a:t>谢谢！</a:t>
            </a:r>
          </a:p>
        </p:txBody>
      </p:sp>
    </p:spTree>
    <p:extLst>
      <p:ext uri="{BB962C8B-B14F-4D97-AF65-F5344CB8AC3E}">
        <p14:creationId xmlns:p14="http://schemas.microsoft.com/office/powerpoint/2010/main" val="101505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30643E-7 -1.19861 L 3.30643E-7 2.59259E-6 L 0.00039 -0.12153 L 3.30643E-7 2.59259E-6 " pathEditMode="relative" rAng="0" ptsTypes="AAAA">
                                      <p:cBhvr>
                                        <p:cTn id="8" dur="600" fill="hold"/>
                                        <p:tgtEl>
                                          <p:spTgt spid="7"/>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带标题、页码">
    <p:spTree>
      <p:nvGrpSpPr>
        <p:cNvPr id="1" name=""/>
        <p:cNvGrpSpPr/>
        <p:nvPr/>
      </p:nvGrpSpPr>
      <p:grpSpPr>
        <a:xfrm>
          <a:off x="0" y="0"/>
          <a:ext cx="0" cy="0"/>
          <a:chOff x="0" y="0"/>
          <a:chExt cx="0" cy="0"/>
        </a:xfrm>
      </p:grpSpPr>
      <p:cxnSp>
        <p:nvCxnSpPr>
          <p:cNvPr id="6" name="直接连接符 5"/>
          <p:cNvCxnSpPr/>
          <p:nvPr userDrawn="1"/>
        </p:nvCxnSpPr>
        <p:spPr>
          <a:xfrm>
            <a:off x="263352" y="692696"/>
            <a:ext cx="11593288" cy="0"/>
          </a:xfrm>
          <a:prstGeom prst="line">
            <a:avLst/>
          </a:prstGeom>
          <a:noFill/>
          <a:ln w="9525" cap="flat" cmpd="sng">
            <a:solidFill>
              <a:schemeClr val="accent1"/>
            </a:solidFill>
            <a:prstDash val="dash"/>
            <a:round/>
            <a:headEnd type="oval" w="med" len="med"/>
            <a:tailEnd type="oval"/>
          </a:ln>
          <a:extLst>
            <a:ext uri="{909E8E84-426E-40DD-AFC4-6F175D3DCCD1}">
              <a14:hiddenFill xmlns:a14="http://schemas.microsoft.com/office/drawing/2010/main">
                <a:noFill/>
              </a14:hiddenFill>
            </a:ext>
          </a:extLst>
        </p:spPr>
      </p:cxnSp>
      <p:sp>
        <p:nvSpPr>
          <p:cNvPr id="7" name="椭圆 6"/>
          <p:cNvSpPr/>
          <p:nvPr userDrawn="1"/>
        </p:nvSpPr>
        <p:spPr bwMode="auto">
          <a:xfrm>
            <a:off x="11064552" y="440701"/>
            <a:ext cx="504056" cy="503990"/>
          </a:xfrm>
          <a:prstGeom prst="ellipse">
            <a:avLst/>
          </a:prstGeom>
          <a:solidFill>
            <a:srgbClr val="00A7E2"/>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lIns="10801" tIns="3600" rIns="10801" bIns="360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fld id="{2EEF1883-7A0E-4F66-9932-E581691AD397}" type="slidenum">
              <a:rPr lang="zh-CN" altLang="en-US" sz="1600" smtClean="0">
                <a:solidFill>
                  <a:schemeClr val="bg1"/>
                </a:solidFill>
              </a:rPr>
              <a:pPr marL="0" marR="0" lvl="0" indent="0" algn="ctr" defTabSz="914400" eaLnBrk="1" fontAlgn="auto" latinLnBrk="0" hangingPunct="1">
                <a:lnSpc>
                  <a:spcPct val="100000"/>
                </a:lnSpc>
                <a:spcBef>
                  <a:spcPts val="0"/>
                </a:spcBef>
                <a:spcAft>
                  <a:spcPts val="0"/>
                </a:spcAft>
                <a:buClrTx/>
                <a:buSzTx/>
                <a:buFontTx/>
                <a:buNone/>
                <a:tabLst/>
                <a:defRPr/>
              </a:pPr>
              <a:t>‹#›</a:t>
            </a:fld>
            <a:endParaRPr kumimoji="0" lang="zh-CN" altLang="en-US" sz="16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Tahoma" pitchFamily="34" charset="0"/>
              <a:ea typeface="Arial Unicode MS" pitchFamily="34" charset="-122"/>
              <a:cs typeface="Tahom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4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cxnSp>
        <p:nvCxnSpPr>
          <p:cNvPr id="4" name="直接连接符 3"/>
          <p:cNvCxnSpPr/>
          <p:nvPr userDrawn="1"/>
        </p:nvCxnSpPr>
        <p:spPr>
          <a:xfrm>
            <a:off x="2" y="3429000"/>
            <a:ext cx="12193624" cy="0"/>
          </a:xfrm>
          <a:prstGeom prst="line">
            <a:avLst/>
          </a:prstGeom>
          <a:ln>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sp>
        <p:nvSpPr>
          <p:cNvPr id="5" name="椭圆 4"/>
          <p:cNvSpPr/>
          <p:nvPr userDrawn="1"/>
        </p:nvSpPr>
        <p:spPr>
          <a:xfrm>
            <a:off x="1416698" y="1809000"/>
            <a:ext cx="3239157" cy="3240000"/>
          </a:xfrm>
          <a:prstGeom prst="ellipse">
            <a:avLst/>
          </a:prstGeom>
          <a:solidFill>
            <a:schemeClr val="bg1"/>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1800">
              <a:latin typeface="Impact" pitchFamily="34" charset="0"/>
            </a:endParaRPr>
          </a:p>
        </p:txBody>
      </p:sp>
      <p:sp>
        <p:nvSpPr>
          <p:cNvPr id="7" name="矩形 6"/>
          <p:cNvSpPr/>
          <p:nvPr userDrawn="1"/>
        </p:nvSpPr>
        <p:spPr>
          <a:xfrm>
            <a:off x="11495194" y="6257927"/>
            <a:ext cx="696806" cy="441340"/>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TextBox 15"/>
          <p:cNvSpPr txBox="1"/>
          <p:nvPr userDrawn="1"/>
        </p:nvSpPr>
        <p:spPr>
          <a:xfrm>
            <a:off x="11720411" y="6309320"/>
            <a:ext cx="471481" cy="338554"/>
          </a:xfrm>
          <a:prstGeom prst="rect">
            <a:avLst/>
          </a:prstGeom>
          <a:noFill/>
        </p:spPr>
        <p:txBody>
          <a:bodyPr wrap="none" rtlCol="0">
            <a:spAutoFit/>
          </a:bodyPr>
          <a:lstStyle/>
          <a:p>
            <a:fld id="{2EEF1883-7A0E-4F66-9932-E581691AD397}" type="slidenum">
              <a:rPr lang="zh-CN" altLang="en-US" sz="1600" smtClean="0">
                <a:solidFill>
                  <a:schemeClr val="bg1"/>
                </a:solidFill>
              </a:rPr>
              <a:pPr/>
              <a:t>‹#›</a:t>
            </a:fld>
            <a:r>
              <a:rPr lang="zh-CN" altLang="en-US" sz="1600" dirty="0">
                <a:solidFill>
                  <a:schemeClr val="bg1"/>
                </a:solidFill>
              </a:rPr>
              <a:t> </a:t>
            </a:r>
            <a:endParaRPr lang="zh-CN" altLang="en-US" sz="1600" b="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978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11495194" y="116632"/>
            <a:ext cx="696806" cy="441340"/>
          </a:xfrm>
          <a:prstGeom prst="rect">
            <a:avLst/>
          </a:prstGeom>
          <a:solidFill>
            <a:srgbClr val="3F95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TextBox 15"/>
          <p:cNvSpPr txBox="1"/>
          <p:nvPr userDrawn="1"/>
        </p:nvSpPr>
        <p:spPr>
          <a:xfrm>
            <a:off x="11720411" y="168025"/>
            <a:ext cx="471481" cy="338554"/>
          </a:xfrm>
          <a:prstGeom prst="rect">
            <a:avLst/>
          </a:prstGeom>
          <a:noFill/>
        </p:spPr>
        <p:txBody>
          <a:bodyPr wrap="none" rtlCol="0">
            <a:spAutoFit/>
          </a:bodyPr>
          <a:lstStyle/>
          <a:p>
            <a:fld id="{2EEF1883-7A0E-4F66-9932-E581691AD397}" type="slidenum">
              <a:rPr lang="zh-CN" altLang="en-US" sz="1600" smtClean="0">
                <a:solidFill>
                  <a:schemeClr val="bg1"/>
                </a:solidFill>
              </a:rPr>
              <a:pPr/>
              <a:t>‹#›</a:t>
            </a:fld>
            <a:r>
              <a:rPr lang="zh-CN" altLang="en-US" sz="1600" dirty="0">
                <a:solidFill>
                  <a:schemeClr val="bg1"/>
                </a:solidFill>
              </a:rPr>
              <a:t> </a:t>
            </a:r>
            <a:endParaRPr lang="zh-CN" altLang="en-US" sz="1600" b="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81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582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032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479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96759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49" r:id="rId2"/>
    <p:sldLayoutId id="2147483666" r:id="rId3"/>
    <p:sldLayoutId id="2147483668" r:id="rId4"/>
    <p:sldLayoutId id="2147483682"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90383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474237"/>
            <a:ext cx="10515600" cy="470272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D4C55-D773-4F49-9BC9-787F64BAC7B5}" type="datetimeFigureOut">
              <a:rPr lang="zh-CN" altLang="en-US" smtClean="0">
                <a:solidFill>
                  <a:prstClr val="black">
                    <a:tint val="75000"/>
                  </a:prstClr>
                </a:solidFill>
              </a:rPr>
              <a:pPr/>
              <a:t>2019/7/18</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E6542-5F96-4762-BA65-83967A7A0A7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2377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36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gevent.org/" TargetMode="External"/><Relationship Id="rId2" Type="http://schemas.openxmlformats.org/officeDocument/2006/relationships/hyperlink" Target="http://en.wikipedia.org/wiki/Locu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10.21.32.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locustio/locust" TargetMode="External"/><Relationship Id="rId2" Type="http://schemas.openxmlformats.org/officeDocument/2006/relationships/hyperlink" Target="https://www.lfd.uci.edu/~gohlke/pythonlib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pypi.python.org/simple/cffi&#32593;&#31449;&#19979;&#36733;cffi-1.11.5-cp27-cp27m-win32.wh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27.0.0.1:8089/"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192.168.x.x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ocs.locust.io/en/stable/api.html"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5%8E%8B%E5%8A%9B%E6%B5%8B%E8%AF%95/10029152" TargetMode="External"/><Relationship Id="rId2" Type="http://schemas.openxmlformats.org/officeDocument/2006/relationships/hyperlink" Target="https://baike.baidu.com/item/%E8%B4%9F%E8%BD%BD%E6%B5%8B%E8%AF%95/10921210" TargetMode="External"/><Relationship Id="rId1" Type="http://schemas.openxmlformats.org/officeDocument/2006/relationships/slideLayout" Target="../slideLayouts/slideLayout2.xml"/><Relationship Id="rId6" Type="http://schemas.openxmlformats.org/officeDocument/2006/relationships/hyperlink" Target="https://baike.baidu.com/item/%E6%B5%8B%E8%AF%95" TargetMode="External"/><Relationship Id="rId5" Type="http://schemas.openxmlformats.org/officeDocument/2006/relationships/hyperlink" Target="https://baike.baidu.com/item/%E5%AE%B9%E9%87%8F%E6%B5%8B%E8%AF%95" TargetMode="External"/><Relationship Id="rId4" Type="http://schemas.openxmlformats.org/officeDocument/2006/relationships/hyperlink" Target="https://baike.baidu.com/item/%E8%B4%9F%E8%BD%BD%E6%B5%8B%E8%AF%95"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7%A8%8B%E5%BA%8F" TargetMode="External"/><Relationship Id="rId2" Type="http://schemas.openxmlformats.org/officeDocument/2006/relationships/hyperlink" Target="https://baike.baidu.com/item/%E8%BD%AF%E4%BB%B6" TargetMode="External"/><Relationship Id="rId1" Type="http://schemas.openxmlformats.org/officeDocument/2006/relationships/slideLayout" Target="../slideLayouts/slideLayout2.xml"/><Relationship Id="rId6" Type="http://schemas.openxmlformats.org/officeDocument/2006/relationships/hyperlink" Target="https://baike.baidu.com/item/%E6%95%B0%E6%8D%AE%E5%BA%93%E6%AD%BB%E9%94%81" TargetMode="External"/><Relationship Id="rId5" Type="http://schemas.openxmlformats.org/officeDocument/2006/relationships/hyperlink" Target="https://baike.baidu.com/item/%E6%95%B0%E6%8D%AE%E5%BA%93" TargetMode="External"/><Relationship Id="rId4" Type="http://schemas.openxmlformats.org/officeDocument/2006/relationships/hyperlink" Target="https://baike.baidu.com/item/%E5%90%8E%E5%8F%B0"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blog.csdn.net/qiguiting/article/details/1158439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log.csdn.net/qiguiting/article/details/1158439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og.csdn.net/qiguiting/article/details/11584397" TargetMode="External"/><Relationship Id="rId2" Type="http://schemas.openxmlformats.org/officeDocument/2006/relationships/hyperlink" Target="http://server.chinaitlab.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166551"/>
            <a:ext cx="9144000" cy="1343412"/>
          </a:xfrm>
        </p:spPr>
        <p:txBody>
          <a:bodyPr>
            <a:normAutofit/>
          </a:bodyPr>
          <a:lstStyle/>
          <a:p>
            <a:r>
              <a:rPr lang="zh-CN" altLang="en-US" sz="5400" dirty="0" smtClean="0">
                <a:latin typeface="微软雅黑" panose="020B0503020204020204" pitchFamily="34" charset="-122"/>
                <a:ea typeface="微软雅黑" panose="020B0503020204020204" pitchFamily="34" charset="-122"/>
              </a:rPr>
              <a:t>性能测试及</a:t>
            </a:r>
            <a:r>
              <a:rPr lang="en-US" altLang="zh-CN" sz="5400" dirty="0" smtClean="0">
                <a:latin typeface="微软雅黑" panose="020B0503020204020204" pitchFamily="34" charset="-122"/>
                <a:ea typeface="微软雅黑" panose="020B0503020204020204" pitchFamily="34" charset="-122"/>
              </a:rPr>
              <a:t>Locust</a:t>
            </a:r>
            <a:r>
              <a:rPr lang="zh-CN" altLang="en-US" sz="5400" dirty="0" smtClean="0">
                <a:latin typeface="微软雅黑" panose="020B0503020204020204" pitchFamily="34" charset="-122"/>
                <a:ea typeface="微软雅黑" panose="020B0503020204020204" pitchFamily="34" charset="-122"/>
              </a:rPr>
              <a:t>使用</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1237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4087761" y="2736213"/>
            <a:ext cx="7248128" cy="584775"/>
          </a:xfrm>
          <a:prstGeom prst="rect">
            <a:avLst/>
          </a:prstGeom>
          <a:noFill/>
        </p:spPr>
        <p:txBody>
          <a:bodyPr wrap="square" rtlCol="0">
            <a:spAutoFit/>
          </a:bodyPr>
          <a:lstStyle/>
          <a:p>
            <a:pPr algn="ct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rPr>
              <a:t>第二章  </a:t>
            </a: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性能</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rPr>
              <a:t>测试工具</a:t>
            </a:r>
            <a:r>
              <a:rPr lang="en-US" altLang="zh-CN" sz="3200" b="1" dirty="0" smtClean="0">
                <a:solidFill>
                  <a:schemeClr val="tx1">
                    <a:lumMod val="65000"/>
                    <a:lumOff val="35000"/>
                  </a:schemeClr>
                </a:solidFill>
                <a:latin typeface="微软雅黑" panose="020B0503020204020204" pitchFamily="34" charset="-122"/>
                <a:ea typeface="微软雅黑" panose="020B0503020204020204" pitchFamily="34" charset="-122"/>
              </a:rPr>
              <a:t>Locust</a:t>
            </a:r>
            <a:endParaRPr lang="zh-CN" altLang="en-US" sz="32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9649805"/>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2.1 </a:t>
            </a:r>
            <a:r>
              <a:rPr lang="zh-CN" altLang="en-US" kern="0" dirty="0" smtClean="0">
                <a:solidFill>
                  <a:sysClr val="window" lastClr="FFFFFF"/>
                </a:solidFill>
                <a:latin typeface="微软雅黑" pitchFamily="34" charset="-122"/>
                <a:ea typeface="微软雅黑"/>
              </a:rPr>
              <a:t>认识</a:t>
            </a:r>
            <a:r>
              <a:rPr lang="en-US" altLang="zh-CN" kern="0" dirty="0" smtClean="0">
                <a:solidFill>
                  <a:sysClr val="window" lastClr="FFFFFF"/>
                </a:solidFill>
                <a:latin typeface="微软雅黑" pitchFamily="34" charset="-122"/>
                <a:ea typeface="微软雅黑"/>
              </a:rPr>
              <a:t>Locust</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738149" y="1214423"/>
            <a:ext cx="10501387" cy="2475037"/>
          </a:xfrm>
          <a:prstGeom prst="rect">
            <a:avLst/>
          </a:prstGeom>
          <a:noFill/>
        </p:spPr>
        <p:txBody>
          <a:bodyPr wrap="square" rtlCol="0">
            <a:spAutoFit/>
          </a:bodyPr>
          <a:lstStyle/>
          <a:p>
            <a:pPr fontAlgn="base">
              <a:lnSpc>
                <a:spcPts val="2000"/>
              </a:lnSpc>
              <a:spcBef>
                <a:spcPct val="0"/>
              </a:spcBef>
              <a:spcAft>
                <a:spcPct val="0"/>
              </a:spcAft>
            </a:pPr>
            <a:r>
              <a:rPr lang="en-US" altLang="zh-CN" sz="1400" b="1" dirty="0" smtClean="0"/>
              <a:t>1</a:t>
            </a:r>
            <a:r>
              <a:rPr lang="zh-CN" altLang="en-US" sz="1400" b="1" dirty="0" smtClean="0"/>
              <a:t>、定义</a:t>
            </a:r>
            <a:endParaRPr lang="en-US" altLang="zh-CN" sz="1400" b="1" dirty="0" smtClean="0"/>
          </a:p>
          <a:p>
            <a:pPr>
              <a:lnSpc>
                <a:spcPts val="2000"/>
              </a:lnSpc>
            </a:pPr>
            <a:r>
              <a:rPr lang="zh-CN" altLang="en-US" sz="1400" dirty="0" smtClean="0"/>
              <a:t>什么</a:t>
            </a:r>
            <a:r>
              <a:rPr lang="zh-CN" altLang="en-US" sz="1400" dirty="0"/>
              <a:t>是蝗虫？</a:t>
            </a:r>
          </a:p>
          <a:p>
            <a:pPr>
              <a:lnSpc>
                <a:spcPts val="2000"/>
              </a:lnSpc>
            </a:pPr>
            <a:r>
              <a:rPr lang="zh-CN" altLang="en-US" sz="1400" dirty="0" smtClean="0"/>
              <a:t>蝗虫</a:t>
            </a:r>
            <a:r>
              <a:rPr lang="en-US" altLang="zh-CN" sz="1400" dirty="0" smtClean="0"/>
              <a:t>( Locust )</a:t>
            </a:r>
            <a:r>
              <a:rPr lang="zh-CN" altLang="en-US" sz="1400" dirty="0" smtClean="0"/>
              <a:t>是</a:t>
            </a:r>
            <a:r>
              <a:rPr lang="zh-CN" altLang="en-US" sz="1400" dirty="0"/>
              <a:t>一款易于使用的分布式用户负载测试工具。它用于对</a:t>
            </a:r>
            <a:r>
              <a:rPr lang="zh-CN" altLang="en-US" sz="1400" dirty="0" smtClean="0"/>
              <a:t>网站进行</a:t>
            </a:r>
            <a:r>
              <a:rPr lang="zh-CN" altLang="en-US" sz="1400" dirty="0"/>
              <a:t>负载测试，并确定系统可以处理多少并发用户</a:t>
            </a:r>
            <a:r>
              <a:rPr lang="zh-CN" altLang="en-US" sz="1400" dirty="0" smtClean="0"/>
              <a:t>。</a:t>
            </a:r>
            <a:endParaRPr lang="zh-CN" altLang="en-US" sz="1400" dirty="0"/>
          </a:p>
          <a:p>
            <a:pPr>
              <a:lnSpc>
                <a:spcPts val="2000"/>
              </a:lnSpc>
            </a:pPr>
            <a:r>
              <a:rPr lang="zh-CN" altLang="en-US" sz="1400" dirty="0"/>
              <a:t>这个想法是，在测试期间，一群</a:t>
            </a:r>
            <a:r>
              <a:rPr lang="zh-CN" altLang="en-US" sz="1400" dirty="0">
                <a:hlinkClick r:id="rId2"/>
              </a:rPr>
              <a:t>蝗虫</a:t>
            </a:r>
            <a:r>
              <a:rPr lang="zh-CN" altLang="en-US" sz="1400" dirty="0"/>
              <a:t> 会攻击你的网站</a:t>
            </a:r>
            <a:r>
              <a:rPr lang="zh-CN" altLang="en-US" sz="1400" dirty="0" smtClean="0"/>
              <a:t>。定义每个蝗虫的</a:t>
            </a:r>
            <a:r>
              <a:rPr lang="zh-CN" altLang="en-US" sz="1400" dirty="0"/>
              <a:t>行为，并且实时地从</a:t>
            </a:r>
            <a:r>
              <a:rPr lang="en-US" altLang="zh-CN" sz="1400" dirty="0"/>
              <a:t>Web UI</a:t>
            </a:r>
            <a:r>
              <a:rPr lang="zh-CN" altLang="en-US" sz="1400" dirty="0"/>
              <a:t>监视群集过程。这将</a:t>
            </a:r>
            <a:r>
              <a:rPr lang="zh-CN" altLang="en-US" sz="1400" dirty="0" smtClean="0"/>
              <a:t>有助于让</a:t>
            </a:r>
            <a:r>
              <a:rPr lang="zh-CN" altLang="en-US" sz="1400" dirty="0"/>
              <a:t>真正的用户进入之前</a:t>
            </a:r>
            <a:r>
              <a:rPr lang="zh-CN" altLang="en-US" sz="1400" dirty="0" smtClean="0"/>
              <a:t>对代码</a:t>
            </a:r>
            <a:r>
              <a:rPr lang="zh-CN" altLang="en-US" sz="1400" dirty="0"/>
              <a:t>进行测试和识别瓶颈</a:t>
            </a:r>
            <a:r>
              <a:rPr lang="zh-CN" altLang="en-US" sz="1400" dirty="0" smtClean="0"/>
              <a:t>。</a:t>
            </a:r>
            <a:endParaRPr lang="zh-CN" altLang="en-US" sz="1400" dirty="0"/>
          </a:p>
          <a:p>
            <a:pPr>
              <a:lnSpc>
                <a:spcPts val="2000"/>
              </a:lnSpc>
            </a:pPr>
            <a:r>
              <a:rPr lang="en-US" altLang="zh-CN" sz="1400" dirty="0"/>
              <a:t>Locust</a:t>
            </a:r>
            <a:r>
              <a:rPr lang="zh-CN" altLang="en-US" sz="1400" dirty="0"/>
              <a:t>完全基于事件，因此可以在一台机器上支持数千个并发用户。与许多其他基于事件的应用程序相比，它不使用回调。相反，它通过</a:t>
            </a:r>
            <a:r>
              <a:rPr lang="en-US" altLang="zh-CN" sz="1400" dirty="0" err="1">
                <a:hlinkClick r:id="rId3"/>
              </a:rPr>
              <a:t>gevent</a:t>
            </a:r>
            <a:r>
              <a:rPr lang="zh-CN" altLang="en-US" sz="1400" dirty="0"/>
              <a:t>使用轻量级过程。每个</a:t>
            </a:r>
            <a:r>
              <a:rPr lang="zh-CN" altLang="en-US" sz="1400" dirty="0" smtClean="0"/>
              <a:t>蝗虫实际上</a:t>
            </a:r>
            <a:r>
              <a:rPr lang="zh-CN" altLang="en-US" sz="1400" dirty="0"/>
              <a:t>是在自己的进程</a:t>
            </a:r>
            <a:r>
              <a:rPr lang="zh-CN" altLang="en-US" sz="1400" dirty="0" smtClean="0"/>
              <a:t>内运行。这使得</a:t>
            </a:r>
            <a:r>
              <a:rPr lang="en-US" altLang="zh-CN" sz="1400" dirty="0" err="1" smtClean="0"/>
              <a:t>Py</a:t>
            </a:r>
            <a:r>
              <a:rPr lang="en-US" altLang="zh-CN" sz="1400" dirty="0" smtClean="0"/>
              <a:t>​​thon</a:t>
            </a:r>
            <a:r>
              <a:rPr lang="zh-CN" altLang="en-US" sz="1400" dirty="0" smtClean="0"/>
              <a:t>可以使用简单的代码编写出非常富有表现力的场景</a:t>
            </a:r>
          </a:p>
          <a:p>
            <a:pPr marL="285750" indent="-285750" defTabSz="720725">
              <a:lnSpc>
                <a:spcPct val="150000"/>
              </a:lnSpc>
              <a:spcBef>
                <a:spcPts val="600"/>
              </a:spcBef>
              <a:spcAft>
                <a:spcPts val="600"/>
              </a:spcAft>
              <a:buFont typeface="Arial" panose="020B0604020202020204" pitchFamily="34" charset="0"/>
              <a:buChar char="•"/>
            </a:pPr>
            <a:endParaRPr lang="en-US" altLang="zh-CN" sz="1100" dirty="0">
              <a:solidFill>
                <a:prstClr val="black">
                  <a:lumMod val="65000"/>
                  <a:lumOff val="35000"/>
                </a:prstClr>
              </a:solidFill>
              <a:latin typeface="微软雅黑" pitchFamily="34" charset="-122"/>
              <a:ea typeface="微软雅黑" pitchFamily="34" charset="-122"/>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3" name="矩形 2"/>
          <p:cNvSpPr/>
          <p:nvPr/>
        </p:nvSpPr>
        <p:spPr>
          <a:xfrm>
            <a:off x="738150" y="3643314"/>
            <a:ext cx="10509338" cy="1887696"/>
          </a:xfrm>
          <a:prstGeom prst="rect">
            <a:avLst/>
          </a:prstGeom>
        </p:spPr>
        <p:txBody>
          <a:bodyPr wrap="square">
            <a:spAutoFit/>
          </a:bodyPr>
          <a:lstStyle/>
          <a:p>
            <a:pPr fontAlgn="base">
              <a:lnSpc>
                <a:spcPts val="2000"/>
              </a:lnSpc>
              <a:spcBef>
                <a:spcPct val="0"/>
              </a:spcBef>
              <a:spcAft>
                <a:spcPct val="0"/>
              </a:spcAft>
            </a:pPr>
            <a:r>
              <a:rPr lang="en-US" altLang="zh-CN" sz="1400" b="1" dirty="0" smtClean="0"/>
              <a:t>2</a:t>
            </a:r>
            <a:r>
              <a:rPr lang="zh-CN" altLang="en-US" sz="1400" b="1" dirty="0" smtClean="0"/>
              <a:t>、特点</a:t>
            </a:r>
          </a:p>
          <a:p>
            <a:pPr>
              <a:lnSpc>
                <a:spcPts val="2000"/>
              </a:lnSpc>
            </a:pPr>
            <a:r>
              <a:rPr lang="zh-CN" altLang="en-US" sz="1400" dirty="0" smtClean="0"/>
              <a:t>① 不</a:t>
            </a:r>
            <a:r>
              <a:rPr lang="zh-CN" altLang="en-US" sz="1400" dirty="0"/>
              <a:t>需要编写笨重的</a:t>
            </a:r>
            <a:r>
              <a:rPr lang="en-US" altLang="zh-CN" sz="1400" dirty="0"/>
              <a:t>UI</a:t>
            </a:r>
            <a:r>
              <a:rPr lang="zh-CN" altLang="en-US" sz="1400" dirty="0"/>
              <a:t>或者臃肿的</a:t>
            </a:r>
            <a:r>
              <a:rPr lang="en-US" altLang="zh-CN" sz="1400" dirty="0"/>
              <a:t>XML</a:t>
            </a:r>
            <a:r>
              <a:rPr lang="zh-CN" altLang="en-US" sz="1400" dirty="0"/>
              <a:t>代码</a:t>
            </a:r>
            <a:r>
              <a:rPr lang="zh-CN" altLang="en-US" sz="1400" dirty="0" smtClean="0"/>
              <a:t>，脚本</a:t>
            </a:r>
            <a:r>
              <a:rPr lang="zh-CN" altLang="en-US" sz="1400" dirty="0"/>
              <a:t>编写简单易读；</a:t>
            </a:r>
          </a:p>
          <a:p>
            <a:pPr>
              <a:lnSpc>
                <a:spcPts val="2000"/>
              </a:lnSpc>
            </a:pPr>
            <a:r>
              <a:rPr lang="zh-CN" altLang="en-US" sz="1400" dirty="0" smtClean="0"/>
              <a:t>② 有</a:t>
            </a:r>
            <a:r>
              <a:rPr lang="zh-CN" altLang="en-US" sz="1400" dirty="0"/>
              <a:t>一个基于</a:t>
            </a:r>
            <a:r>
              <a:rPr lang="en-US" altLang="zh-CN" sz="1400" dirty="0" smtClean="0"/>
              <a:t>web</a:t>
            </a:r>
            <a:r>
              <a:rPr lang="zh-CN" altLang="en-US" sz="1400" dirty="0" smtClean="0"/>
              <a:t>简洁</a:t>
            </a:r>
            <a:r>
              <a:rPr lang="zh-CN" altLang="en-US" sz="1400" dirty="0"/>
              <a:t>的</a:t>
            </a:r>
            <a:r>
              <a:rPr lang="en-US" altLang="zh-CN" sz="1400" dirty="0"/>
              <a:t>HTML+JS</a:t>
            </a:r>
            <a:r>
              <a:rPr lang="zh-CN" altLang="en-US" sz="1400" dirty="0"/>
              <a:t>的</a:t>
            </a:r>
            <a:r>
              <a:rPr lang="en-US" altLang="zh-CN" sz="1400" dirty="0"/>
              <a:t>UI</a:t>
            </a:r>
            <a:r>
              <a:rPr lang="zh-CN" altLang="en-US" sz="1400" dirty="0"/>
              <a:t>用户界面，可以实时显示相关的测试结果；</a:t>
            </a:r>
          </a:p>
          <a:p>
            <a:pPr>
              <a:lnSpc>
                <a:spcPts val="2000"/>
              </a:lnSpc>
            </a:pPr>
            <a:r>
              <a:rPr lang="zh-CN" altLang="en-US" sz="1400" dirty="0" smtClean="0"/>
              <a:t>③ 支持</a:t>
            </a:r>
            <a:r>
              <a:rPr lang="zh-CN" altLang="en-US" sz="1400" dirty="0"/>
              <a:t>分布式测试，用户界面基于网络，因此具有跨平台且易于扩展的特点；</a:t>
            </a:r>
          </a:p>
          <a:p>
            <a:pPr>
              <a:lnSpc>
                <a:spcPts val="2000"/>
              </a:lnSpc>
            </a:pPr>
            <a:r>
              <a:rPr lang="zh-CN" altLang="en-US" sz="1400" dirty="0" smtClean="0"/>
              <a:t>④</a:t>
            </a:r>
            <a:r>
              <a:rPr lang="en-US" altLang="zh-CN" sz="1400" dirty="0" smtClean="0"/>
              <a:t>Locust </a:t>
            </a:r>
            <a:r>
              <a:rPr lang="zh-CN" altLang="en-US" sz="1400" dirty="0"/>
              <a:t>完全</a:t>
            </a:r>
            <a:r>
              <a:rPr lang="zh-CN" altLang="en-US" sz="1400" dirty="0" smtClean="0"/>
              <a:t>基于 </a:t>
            </a:r>
            <a:r>
              <a:rPr lang="en-US" altLang="zh-CN" sz="1400" dirty="0"/>
              <a:t>Python </a:t>
            </a:r>
            <a:r>
              <a:rPr lang="zh-CN" altLang="en-US" sz="1400" dirty="0"/>
              <a:t>编程语言，采用 </a:t>
            </a:r>
            <a:r>
              <a:rPr lang="en-US" altLang="zh-CN" sz="1400" dirty="0"/>
              <a:t>Pure Python </a:t>
            </a:r>
            <a:r>
              <a:rPr lang="zh-CN" altLang="en-US" sz="1400" dirty="0"/>
              <a:t>描述测试脚本，并且 </a:t>
            </a:r>
            <a:r>
              <a:rPr lang="en-US" altLang="zh-CN" sz="1400" dirty="0"/>
              <a:t>HTTP </a:t>
            </a:r>
            <a:r>
              <a:rPr lang="zh-CN" altLang="en-US" sz="1400" dirty="0"/>
              <a:t>请求完全基于 </a:t>
            </a:r>
            <a:r>
              <a:rPr lang="en-US" altLang="zh-CN" sz="1400" dirty="0"/>
              <a:t>Requests </a:t>
            </a:r>
            <a:r>
              <a:rPr lang="zh-CN" altLang="en-US" sz="1400" dirty="0"/>
              <a:t>库。除了 </a:t>
            </a:r>
            <a:r>
              <a:rPr lang="en-US" altLang="zh-CN" sz="1400" dirty="0"/>
              <a:t>HTTP/HTTPS </a:t>
            </a:r>
            <a:r>
              <a:rPr lang="zh-CN" altLang="en-US" sz="1400" dirty="0" smtClean="0"/>
              <a:t>协议，</a:t>
            </a:r>
            <a:r>
              <a:rPr lang="en-US" altLang="zh-CN" sz="1400" dirty="0" smtClean="0"/>
              <a:t>Locust </a:t>
            </a:r>
            <a:r>
              <a:rPr lang="zh-CN" altLang="en-US" sz="1400" dirty="0" smtClean="0"/>
              <a:t>也可以测试其它协议的系统</a:t>
            </a:r>
            <a:endParaRPr lang="en-US" altLang="zh-CN" sz="1400" dirty="0" smtClean="0">
              <a:latin typeface="微软雅黑" panose="020B0503020204020204" pitchFamily="34" charset="-122"/>
              <a:ea typeface="微软雅黑" panose="020B0503020204020204" pitchFamily="34" charset="-122"/>
            </a:endParaRPr>
          </a:p>
          <a:p>
            <a:pPr>
              <a:lnSpc>
                <a:spcPts val="2000"/>
              </a:lnSpc>
            </a:pPr>
            <a:endParaRPr lang="zh-CN" altLang="en-US" b="0" i="0" dirty="0">
              <a:solidFill>
                <a:srgbClr val="000000"/>
              </a:solidFill>
              <a:effectLst/>
              <a:latin typeface="Helvetica Neue"/>
            </a:endParaRPr>
          </a:p>
        </p:txBody>
      </p:sp>
    </p:spTree>
    <p:extLst>
      <p:ext uri="{BB962C8B-B14F-4D97-AF65-F5344CB8AC3E}">
        <p14:creationId xmlns:p14="http://schemas.microsoft.com/office/powerpoint/2010/main" val="2261406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2.2 </a:t>
            </a:r>
            <a:r>
              <a:rPr lang="zh-CN" altLang="en-US" kern="0" dirty="0" smtClean="0">
                <a:solidFill>
                  <a:sysClr val="window" lastClr="FFFFFF"/>
                </a:solidFill>
                <a:latin typeface="微软雅黑" pitchFamily="34" charset="-122"/>
                <a:ea typeface="微软雅黑"/>
              </a:rPr>
              <a:t>与其他工具的区别</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文本框 7"/>
          <p:cNvSpPr txBox="1"/>
          <p:nvPr/>
        </p:nvSpPr>
        <p:spPr>
          <a:xfrm>
            <a:off x="666712" y="1071546"/>
            <a:ext cx="10793215" cy="328616"/>
          </a:xfrm>
          <a:prstGeom prst="rect">
            <a:avLst/>
          </a:prstGeom>
          <a:noFill/>
        </p:spPr>
        <p:txBody>
          <a:bodyPr wrap="square" rtlCol="0">
            <a:spAutoFit/>
          </a:bodyPr>
          <a:lstStyle/>
          <a:p>
            <a:pPr fontAlgn="base">
              <a:lnSpc>
                <a:spcPts val="2000"/>
              </a:lnSpc>
              <a:spcBef>
                <a:spcPct val="0"/>
              </a:spcBef>
              <a:spcAft>
                <a:spcPct val="0"/>
              </a:spcAft>
            </a:pPr>
            <a:r>
              <a:rPr lang="en-US" altLang="zh-CN" sz="1400" b="1" dirty="0"/>
              <a:t>3</a:t>
            </a:r>
            <a:r>
              <a:rPr lang="zh-CN" altLang="en-US" sz="1400" b="1" dirty="0" smtClean="0"/>
              <a:t>、</a:t>
            </a:r>
            <a:r>
              <a:rPr lang="en-US" altLang="zh-CN" sz="1400" b="1" dirty="0" smtClean="0"/>
              <a:t>Locust</a:t>
            </a:r>
            <a:r>
              <a:rPr lang="zh-CN" altLang="en-US" sz="1400" b="1" dirty="0" smtClean="0"/>
              <a:t>与</a:t>
            </a:r>
            <a:r>
              <a:rPr lang="en-US" altLang="zh-CN" sz="1400" b="1" dirty="0" err="1" smtClean="0"/>
              <a:t>LoadRunner</a:t>
            </a:r>
            <a:r>
              <a:rPr lang="en-US" altLang="zh-CN" sz="1400" b="1" dirty="0" smtClean="0"/>
              <a:t> </a:t>
            </a:r>
            <a:r>
              <a:rPr lang="zh-CN" altLang="en-US" sz="1400" b="1" dirty="0" smtClean="0"/>
              <a:t>及</a:t>
            </a:r>
            <a:r>
              <a:rPr lang="en-US" altLang="zh-CN" sz="1400" b="1" dirty="0" err="1" smtClean="0"/>
              <a:t>Jmeter</a:t>
            </a:r>
            <a:r>
              <a:rPr lang="zh-CN" altLang="en-US" sz="1400" b="1" dirty="0"/>
              <a:t>的区别</a:t>
            </a:r>
            <a:endParaRPr lang="en-US" altLang="zh-CN" sz="1400" b="1" dirty="0"/>
          </a:p>
        </p:txBody>
      </p:sp>
      <p:graphicFrame>
        <p:nvGraphicFramePr>
          <p:cNvPr id="7" name="表格 6"/>
          <p:cNvGraphicFramePr>
            <a:graphicFrameLocks noGrp="1"/>
          </p:cNvGraphicFramePr>
          <p:nvPr>
            <p:extLst>
              <p:ext uri="{D42A27DB-BD31-4B8C-83A1-F6EECF244321}">
                <p14:modId xmlns:p14="http://schemas.microsoft.com/office/powerpoint/2010/main" val="2471033545"/>
              </p:ext>
            </p:extLst>
          </p:nvPr>
        </p:nvGraphicFramePr>
        <p:xfrm>
          <a:off x="666712" y="1643050"/>
          <a:ext cx="9840336" cy="4051798"/>
        </p:xfrm>
        <a:graphic>
          <a:graphicData uri="http://schemas.openxmlformats.org/drawingml/2006/table">
            <a:tbl>
              <a:tblPr/>
              <a:tblGrid>
                <a:gridCol w="4920168"/>
                <a:gridCol w="4920168"/>
              </a:tblGrid>
              <a:tr h="6075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latin typeface="+mn-ea"/>
                          <a:ea typeface="+mn-ea"/>
                          <a:cs typeface="+mn-cs"/>
                        </a:rPr>
                        <a:t>工具</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latin typeface="+mn-ea"/>
                          <a:ea typeface="+mn-ea"/>
                          <a:cs typeface="+mn-cs"/>
                        </a:rPr>
                        <a:t>区别</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889637">
                <a:tc>
                  <a:txBody>
                    <a:bodyPr/>
                    <a:lstStyle/>
                    <a:p>
                      <a:pPr algn="ctr"/>
                      <a:r>
                        <a:rPr lang="en-US" altLang="zh-CN" sz="1800" b="1" i="0" kern="1200" dirty="0" err="1" smtClean="0">
                          <a:solidFill>
                            <a:schemeClr val="tx1"/>
                          </a:solidFill>
                          <a:effectLst/>
                          <a:latin typeface="+mn-ea"/>
                          <a:ea typeface="+mn-ea"/>
                          <a:cs typeface="+mn-cs"/>
                        </a:rPr>
                        <a:t>LoadRunner</a:t>
                      </a:r>
                      <a:r>
                        <a:rPr lang="en-US" altLang="zh-CN" sz="1800" b="1" i="0" kern="1200" dirty="0" smtClean="0">
                          <a:solidFill>
                            <a:schemeClr val="tx1"/>
                          </a:solidFill>
                          <a:effectLst/>
                          <a:latin typeface="+mn-ea"/>
                          <a:ea typeface="+mn-ea"/>
                          <a:cs typeface="+mn-cs"/>
                        </a:rPr>
                        <a:t> </a:t>
                      </a:r>
                      <a:r>
                        <a:rPr lang="en-US" altLang="zh-CN" sz="1800" b="0" i="0" kern="1200" dirty="0" smtClean="0">
                          <a:solidFill>
                            <a:schemeClr val="tx1"/>
                          </a:solidFill>
                          <a:effectLst/>
                          <a:latin typeface="+mn-ea"/>
                          <a:ea typeface="+mn-ea"/>
                          <a:cs typeface="+mn-cs"/>
                        </a:rPr>
                        <a:t> </a:t>
                      </a:r>
                      <a:endParaRPr lang="zh-CN" altLang="en-US" dirty="0">
                        <a:effectLst/>
                        <a:latin typeface="+mn-ea"/>
                        <a:ea typeface="+mn-ea"/>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algn="l" defTabSz="914400" rtl="0" eaLnBrk="1" latinLnBrk="0" hangingPunct="1">
                        <a:lnSpc>
                          <a:spcPct val="200000"/>
                        </a:lnSpc>
                      </a:pPr>
                      <a:r>
                        <a:rPr lang="zh-CN" altLang="en-US" sz="1400" kern="1200" dirty="0" smtClean="0">
                          <a:solidFill>
                            <a:schemeClr val="tx1"/>
                          </a:solidFill>
                          <a:latin typeface="+mn-ea"/>
                          <a:ea typeface="+mn-ea"/>
                          <a:cs typeface="+mn-cs"/>
                        </a:rPr>
                        <a:t>采用进程和线程进行测试，缺点是很难在单机上模拟高并发量。</a:t>
                      </a:r>
                      <a:endParaRPr lang="zh-CN" altLang="en-US" sz="1400" kern="1200" dirty="0">
                        <a:solidFill>
                          <a:schemeClr val="tx1"/>
                        </a:solidFill>
                        <a:latin typeface="+mn-ea"/>
                        <a:ea typeface="+mn-ea"/>
                        <a:cs typeface="+mn-cs"/>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292871">
                <a:tc>
                  <a:txBody>
                    <a:bodyPr/>
                    <a:lstStyle/>
                    <a:p>
                      <a:pPr marL="0" algn="ctr" defTabSz="914400" rtl="0" eaLnBrk="1" latinLnBrk="0" hangingPunct="1">
                        <a:lnSpc>
                          <a:spcPct val="200000"/>
                        </a:lnSpc>
                      </a:pPr>
                      <a:r>
                        <a:rPr lang="en-US" altLang="zh-CN" sz="1400" b="1" kern="1200" dirty="0" err="1" smtClean="0">
                          <a:solidFill>
                            <a:schemeClr val="tx1"/>
                          </a:solidFill>
                          <a:latin typeface="+mn-ea"/>
                          <a:ea typeface="+mn-ea"/>
                          <a:cs typeface="+mn-cs"/>
                        </a:rPr>
                        <a:t>Jmeter</a:t>
                      </a:r>
                      <a:endParaRPr lang="en-US" altLang="zh-CN" sz="1400" b="1" kern="1200" dirty="0">
                        <a:solidFill>
                          <a:schemeClr val="tx1"/>
                        </a:solidFill>
                        <a:latin typeface="+mn-ea"/>
                        <a:ea typeface="+mn-ea"/>
                        <a:cs typeface="+mn-cs"/>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algn="l" defTabSz="914400" rtl="0" eaLnBrk="1" latinLnBrk="0" hangingPunct="1">
                        <a:lnSpc>
                          <a:spcPct val="200000"/>
                        </a:lnSpc>
                      </a:pPr>
                      <a:r>
                        <a:rPr lang="zh-CN" altLang="en-US" sz="1400" kern="1200" dirty="0">
                          <a:solidFill>
                            <a:schemeClr val="tx1"/>
                          </a:solidFill>
                          <a:latin typeface="+mn-ea"/>
                          <a:ea typeface="+mn-ea"/>
                          <a:cs typeface="+mn-cs"/>
                        </a:rPr>
                        <a:t>需要在</a:t>
                      </a:r>
                      <a:r>
                        <a:rPr lang="en-US" altLang="zh-CN" sz="1400" kern="1200" dirty="0">
                          <a:solidFill>
                            <a:schemeClr val="tx1"/>
                          </a:solidFill>
                          <a:latin typeface="+mn-ea"/>
                          <a:ea typeface="+mn-ea"/>
                          <a:cs typeface="+mn-cs"/>
                        </a:rPr>
                        <a:t>UI</a:t>
                      </a:r>
                      <a:r>
                        <a:rPr lang="zh-CN" altLang="en-US" sz="1400" kern="1200" dirty="0">
                          <a:solidFill>
                            <a:schemeClr val="tx1"/>
                          </a:solidFill>
                          <a:latin typeface="+mn-ea"/>
                          <a:ea typeface="+mn-ea"/>
                          <a:cs typeface="+mn-cs"/>
                        </a:rPr>
                        <a:t>界面上通过选择组件来“编写”脚本，模拟的负载是线程绑定的，意味着模拟的每个用户，都需要一个单独的线程。单台负载机可模拟的负载数</a:t>
                      </a:r>
                      <a:r>
                        <a:rPr lang="zh-CN" altLang="en-US" sz="1400" kern="1200" dirty="0" smtClean="0">
                          <a:solidFill>
                            <a:schemeClr val="tx1"/>
                          </a:solidFill>
                          <a:latin typeface="+mn-ea"/>
                          <a:ea typeface="+mn-ea"/>
                          <a:cs typeface="+mn-cs"/>
                        </a:rPr>
                        <a:t>有限。</a:t>
                      </a:r>
                      <a:endParaRPr lang="zh-CN" altLang="en-US" sz="1400" kern="1200" dirty="0">
                        <a:solidFill>
                          <a:schemeClr val="tx1"/>
                        </a:solidFill>
                        <a:latin typeface="+mn-ea"/>
                        <a:ea typeface="+mn-ea"/>
                        <a:cs typeface="+mn-cs"/>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889637">
                <a:tc>
                  <a:txBody>
                    <a:bodyPr/>
                    <a:lstStyle/>
                    <a:p>
                      <a:pPr marL="0" algn="ctr" defTabSz="914400" rtl="0" eaLnBrk="1" latinLnBrk="0" hangingPunct="1"/>
                      <a:r>
                        <a:rPr lang="en-US" altLang="zh-CN" sz="1800" b="1" i="0" kern="1200" dirty="0" smtClean="0">
                          <a:solidFill>
                            <a:schemeClr val="tx1"/>
                          </a:solidFill>
                          <a:effectLst/>
                          <a:latin typeface="+mn-ea"/>
                          <a:ea typeface="+mn-ea"/>
                          <a:cs typeface="+mn-cs"/>
                        </a:rPr>
                        <a:t>Locust</a:t>
                      </a:r>
                      <a:endParaRPr lang="en-US" altLang="zh-CN" sz="1800" b="1" i="0" kern="1200" dirty="0">
                        <a:solidFill>
                          <a:schemeClr val="tx1"/>
                        </a:solidFill>
                        <a:effectLst/>
                        <a:latin typeface="+mn-ea"/>
                        <a:ea typeface="+mn-ea"/>
                        <a:cs typeface="+mn-cs"/>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marL="0" algn="l" defTabSz="914400" rtl="0" eaLnBrk="1" latinLnBrk="0" hangingPunct="1">
                        <a:lnSpc>
                          <a:spcPct val="200000"/>
                        </a:lnSpc>
                      </a:pPr>
                      <a:r>
                        <a:rPr lang="zh-CN" altLang="en-US" sz="1400" kern="1200" dirty="0">
                          <a:solidFill>
                            <a:schemeClr val="tx1"/>
                          </a:solidFill>
                          <a:latin typeface="+mn-ea"/>
                          <a:ea typeface="+mn-ea"/>
                          <a:cs typeface="+mn-cs"/>
                        </a:rPr>
                        <a:t>通过编写简单易读的代码完成测试脚本，基于事件，同样配置下，单台负载机可模拟的负载数远超</a:t>
                      </a:r>
                      <a:r>
                        <a:rPr lang="en-US" altLang="zh-CN" sz="1400" kern="1200" dirty="0" err="1" smtClean="0">
                          <a:solidFill>
                            <a:schemeClr val="tx1"/>
                          </a:solidFill>
                          <a:latin typeface="+mn-ea"/>
                          <a:ea typeface="+mn-ea"/>
                          <a:cs typeface="+mn-cs"/>
                        </a:rPr>
                        <a:t>jmeter</a:t>
                      </a:r>
                      <a:r>
                        <a:rPr lang="zh-CN" altLang="en-US" sz="1400" kern="1200" dirty="0" smtClean="0">
                          <a:solidFill>
                            <a:schemeClr val="tx1"/>
                          </a:solidFill>
                          <a:latin typeface="+mn-ea"/>
                          <a:ea typeface="+mn-ea"/>
                          <a:cs typeface="+mn-cs"/>
                        </a:rPr>
                        <a:t>。</a:t>
                      </a:r>
                      <a:endParaRPr lang="zh-CN" altLang="en-US" sz="1400" kern="1200" dirty="0">
                        <a:solidFill>
                          <a:schemeClr val="tx1"/>
                        </a:solidFill>
                        <a:latin typeface="+mn-ea"/>
                        <a:ea typeface="+mn-ea"/>
                        <a:cs typeface="+mn-cs"/>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
        <p:nvSpPr>
          <p:cNvPr id="3" name="矩形 2"/>
          <p:cNvSpPr/>
          <p:nvPr/>
        </p:nvSpPr>
        <p:spPr>
          <a:xfrm>
            <a:off x="666712" y="5832314"/>
            <a:ext cx="9474484" cy="523220"/>
          </a:xfrm>
          <a:prstGeom prst="rect">
            <a:avLst/>
          </a:prstGeom>
        </p:spPr>
        <p:txBody>
          <a:bodyPr wrap="square">
            <a:spAutoFit/>
          </a:bodyPr>
          <a:lstStyle/>
          <a:p>
            <a:r>
              <a:rPr lang="zh-CN" altLang="en-US" sz="1400" dirty="0" smtClean="0">
                <a:latin typeface="+mn-ea"/>
              </a:rPr>
              <a:t>但</a:t>
            </a:r>
            <a:r>
              <a:rPr lang="en-US" altLang="zh-CN" sz="1400" dirty="0">
                <a:latin typeface="+mn-ea"/>
              </a:rPr>
              <a:t>locust</a:t>
            </a:r>
            <a:r>
              <a:rPr lang="zh-CN" altLang="en-US" sz="1400" dirty="0">
                <a:latin typeface="+mn-ea"/>
              </a:rPr>
              <a:t>的局限性在于，目前其本身对测试过程的监控和测试结果展示，不如</a:t>
            </a:r>
            <a:r>
              <a:rPr lang="en-US" altLang="zh-CN" sz="1400" dirty="0" err="1">
                <a:latin typeface="+mn-ea"/>
              </a:rPr>
              <a:t>jmeter</a:t>
            </a:r>
            <a:r>
              <a:rPr lang="zh-CN" altLang="en-US" sz="1400" dirty="0">
                <a:latin typeface="+mn-ea"/>
              </a:rPr>
              <a:t>全面和详细，需要进行二次开发才能满足需求越来越复杂的性能测试需要。</a:t>
            </a:r>
          </a:p>
        </p:txBody>
      </p:sp>
    </p:spTree>
    <p:extLst>
      <p:ext uri="{BB962C8B-B14F-4D97-AF65-F5344CB8AC3E}">
        <p14:creationId xmlns:p14="http://schemas.microsoft.com/office/powerpoint/2010/main" val="1672591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 </a:t>
            </a:r>
            <a:r>
              <a:rPr lang="zh-CN" altLang="en-US" kern="0" dirty="0" smtClean="0">
                <a:solidFill>
                  <a:sysClr val="window" lastClr="FFFFFF"/>
                </a:solidFill>
                <a:latin typeface="微软雅黑" pitchFamily="34" charset="-122"/>
                <a:ea typeface="微软雅黑"/>
              </a:rPr>
              <a:t>参数说明</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95400" y="1545859"/>
            <a:ext cx="10793215" cy="377411"/>
          </a:xfrm>
          <a:prstGeom prst="rect">
            <a:avLst/>
          </a:prstGeom>
          <a:noFill/>
        </p:spPr>
        <p:txBody>
          <a:bodyPr wrap="square" rtlCol="0">
            <a:spAutoFit/>
          </a:bodyPr>
          <a:lstStyle/>
          <a:p>
            <a:pPr marL="285750" indent="-285750" defTabSz="720725">
              <a:lnSpc>
                <a:spcPct val="150000"/>
              </a:lnSpc>
              <a:spcBef>
                <a:spcPts val="600"/>
              </a:spcBef>
              <a:spcAft>
                <a:spcPts val="600"/>
              </a:spcAft>
              <a:buFont typeface="Arial" panose="020B0604020202020204" pitchFamily="34" charset="0"/>
              <a:buChar char="•"/>
            </a:pPr>
            <a:endParaRPr lang="en-US" altLang="zh-CN" sz="1400" dirty="0">
              <a:solidFill>
                <a:prstClr val="black">
                  <a:lumMod val="65000"/>
                  <a:lumOff val="35000"/>
                </a:prstClr>
              </a:solidFill>
              <a:latin typeface="微软雅黑" pitchFamily="34" charset="-122"/>
              <a:ea typeface="微软雅黑" pitchFamily="34" charset="-122"/>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矩形 6"/>
          <p:cNvSpPr/>
          <p:nvPr/>
        </p:nvSpPr>
        <p:spPr>
          <a:xfrm>
            <a:off x="666712" y="1142984"/>
            <a:ext cx="10072758" cy="625812"/>
          </a:xfrm>
          <a:prstGeom prst="rect">
            <a:avLst/>
          </a:prstGeom>
        </p:spPr>
        <p:txBody>
          <a:bodyPr wrap="square">
            <a:spAutoFit/>
          </a:bodyPr>
          <a:lstStyle/>
          <a:p>
            <a:pPr fontAlgn="base">
              <a:lnSpc>
                <a:spcPts val="2000"/>
              </a:lnSpc>
              <a:spcBef>
                <a:spcPct val="0"/>
              </a:spcBef>
              <a:spcAft>
                <a:spcPct val="0"/>
              </a:spcAft>
            </a:pPr>
            <a:r>
              <a:rPr lang="en-US" altLang="zh-CN" sz="1400" b="1" dirty="0" smtClean="0"/>
              <a:t>4</a:t>
            </a:r>
            <a:r>
              <a:rPr lang="zh-CN" altLang="en-US" sz="1400" b="1" dirty="0" smtClean="0"/>
              <a:t>、</a:t>
            </a:r>
            <a:r>
              <a:rPr lang="en-US" altLang="zh-CN" sz="1400" b="1" dirty="0" smtClean="0"/>
              <a:t>Locust</a:t>
            </a:r>
            <a:r>
              <a:rPr lang="zh-CN" altLang="en-US" sz="1400" b="1" dirty="0" smtClean="0"/>
              <a:t>参数说明</a:t>
            </a:r>
          </a:p>
          <a:p>
            <a:endParaRPr lang="en-US" altLang="zh-CN" dirty="0" smtClean="0"/>
          </a:p>
        </p:txBody>
      </p:sp>
      <p:graphicFrame>
        <p:nvGraphicFramePr>
          <p:cNvPr id="10" name="表格 9"/>
          <p:cNvGraphicFramePr>
            <a:graphicFrameLocks noGrp="1"/>
          </p:cNvGraphicFramePr>
          <p:nvPr/>
        </p:nvGraphicFramePr>
        <p:xfrm>
          <a:off x="738150" y="1714488"/>
          <a:ext cx="10072758" cy="3291176"/>
        </p:xfrm>
        <a:graphic>
          <a:graphicData uri="http://schemas.openxmlformats.org/drawingml/2006/table">
            <a:tbl>
              <a:tblPr/>
              <a:tblGrid>
                <a:gridCol w="5036379"/>
                <a:gridCol w="5036379"/>
              </a:tblGrid>
              <a:tr h="589598">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参数</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说明</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1452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-h, --help</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查看帮助</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3549">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-H HOST, --host=HOST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指定被测试的主机，采用以格式：</a:t>
                      </a:r>
                      <a:r>
                        <a:rPr lang="en-US" altLang="en-US" sz="1400" kern="1200" dirty="0">
                          <a:solidFill>
                            <a:schemeClr val="tx1"/>
                          </a:solidFill>
                          <a:latin typeface="+mn-ea"/>
                          <a:ea typeface="+mn-ea"/>
                          <a:cs typeface="+mn-cs"/>
                          <a:hlinkClick r:id="rId2"/>
                        </a:rPr>
                        <a:t>http://10.21.32.33</a:t>
                      </a:r>
                      <a:endParaRPr lang="en-US" altLang="en-US" sz="1400" kern="1200" dirty="0">
                        <a:solidFill>
                          <a:schemeClr val="tx1"/>
                        </a:solidFill>
                        <a:latin typeface="+mn-ea"/>
                        <a:ea typeface="+mn-ea"/>
                        <a:cs typeface="+mn-cs"/>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1452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--web-host=WEB_HOST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指定运行 </a:t>
                      </a:r>
                      <a:r>
                        <a:rPr lang="en-US" altLang="en-US" sz="1400" kern="1200" dirty="0">
                          <a:solidFill>
                            <a:schemeClr val="tx1"/>
                          </a:solidFill>
                          <a:latin typeface="+mn-ea"/>
                          <a:ea typeface="+mn-ea"/>
                          <a:cs typeface="+mn-cs"/>
                        </a:rPr>
                        <a:t>Locust Web </a:t>
                      </a:r>
                      <a:r>
                        <a:rPr lang="zh-CN" altLang="en-US" sz="1400" kern="1200" dirty="0">
                          <a:solidFill>
                            <a:schemeClr val="tx1"/>
                          </a:solidFill>
                          <a:latin typeface="+mn-ea"/>
                          <a:ea typeface="+mn-ea"/>
                          <a:cs typeface="+mn-cs"/>
                        </a:rPr>
                        <a:t>页面的主机，默认为空 </a:t>
                      </a:r>
                      <a:r>
                        <a:rPr lang="en-US" altLang="zh-CN" sz="1400" kern="1200" dirty="0">
                          <a:solidFill>
                            <a:schemeClr val="tx1"/>
                          </a:solidFill>
                          <a:latin typeface="+mn-ea"/>
                          <a:ea typeface="+mn-ea"/>
                          <a:cs typeface="+mn-cs"/>
                        </a:rPr>
                        <a:t>''</a:t>
                      </a:r>
                      <a:r>
                        <a:rPr lang="zh-CN" altLang="en-US" sz="1400" kern="1200" dirty="0">
                          <a:solidFill>
                            <a:schemeClr val="tx1"/>
                          </a:solidFill>
                          <a:latin typeface="+mn-ea"/>
                          <a:ea typeface="+mn-ea"/>
                          <a:cs typeface="+mn-cs"/>
                        </a:rPr>
                        <a: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1452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-P PORT, --port=PORT, --web-port=PORT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指定 </a:t>
                      </a:r>
                      <a:r>
                        <a:rPr lang="en-US" altLang="zh-CN" sz="1400" kern="1200" dirty="0">
                          <a:solidFill>
                            <a:schemeClr val="tx1"/>
                          </a:solidFill>
                          <a:latin typeface="+mn-ea"/>
                          <a:ea typeface="+mn-ea"/>
                          <a:cs typeface="+mn-cs"/>
                        </a:rPr>
                        <a:t>--</a:t>
                      </a:r>
                      <a:r>
                        <a:rPr lang="en-US" altLang="en-US" sz="1400" kern="1200" dirty="0">
                          <a:solidFill>
                            <a:schemeClr val="tx1"/>
                          </a:solidFill>
                          <a:latin typeface="+mn-ea"/>
                          <a:ea typeface="+mn-ea"/>
                          <a:cs typeface="+mn-cs"/>
                        </a:rPr>
                        <a:t>web-host </a:t>
                      </a:r>
                      <a:r>
                        <a:rPr lang="zh-CN" altLang="en-US" sz="1400" kern="1200" dirty="0">
                          <a:solidFill>
                            <a:schemeClr val="tx1"/>
                          </a:solidFill>
                          <a:latin typeface="+mn-ea"/>
                          <a:ea typeface="+mn-ea"/>
                          <a:cs typeface="+mn-cs"/>
                        </a:rPr>
                        <a:t>的端口，默认是</a:t>
                      </a:r>
                      <a:r>
                        <a:rPr lang="en-US" altLang="zh-CN" sz="1400" kern="1200" dirty="0">
                          <a:solidFill>
                            <a:schemeClr val="tx1"/>
                          </a:solidFill>
                          <a:latin typeface="+mn-ea"/>
                          <a:ea typeface="+mn-ea"/>
                          <a:cs typeface="+mn-cs"/>
                        </a:rPr>
                        <a:t>8089</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3549">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-f LOCUSTFILE, --locustfile=LOCUSTFILE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指定运行 </a:t>
                      </a:r>
                      <a:r>
                        <a:rPr lang="en-US" altLang="en-US" sz="1400" kern="1200" dirty="0">
                          <a:solidFill>
                            <a:schemeClr val="tx1"/>
                          </a:solidFill>
                          <a:latin typeface="+mn-ea"/>
                          <a:ea typeface="+mn-ea"/>
                          <a:cs typeface="+mn-cs"/>
                        </a:rPr>
                        <a:t>Locust </a:t>
                      </a:r>
                      <a:r>
                        <a:rPr lang="zh-CN" altLang="en-US" sz="1400" kern="1200" dirty="0">
                          <a:solidFill>
                            <a:schemeClr val="tx1"/>
                          </a:solidFill>
                          <a:latin typeface="+mn-ea"/>
                          <a:ea typeface="+mn-ea"/>
                          <a:cs typeface="+mn-cs"/>
                        </a:rPr>
                        <a:t>性能测试文件，默认为</a:t>
                      </a:r>
                      <a:r>
                        <a:rPr lang="en-US" altLang="zh-CN" sz="1400" kern="1200" dirty="0">
                          <a:solidFill>
                            <a:schemeClr val="tx1"/>
                          </a:solidFill>
                          <a:latin typeface="+mn-ea"/>
                          <a:ea typeface="+mn-ea"/>
                          <a:cs typeface="+mn-cs"/>
                        </a:rPr>
                        <a:t>: </a:t>
                      </a:r>
                      <a:r>
                        <a:rPr lang="en-US" altLang="en-US" sz="1400" kern="1200" dirty="0">
                          <a:solidFill>
                            <a:schemeClr val="tx1"/>
                          </a:solidFill>
                          <a:latin typeface="+mn-ea"/>
                          <a:ea typeface="+mn-ea"/>
                          <a:cs typeface="+mn-cs"/>
                        </a:rPr>
                        <a:t>locustfile.py</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5102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 </a:t>
            </a:r>
            <a:r>
              <a:rPr lang="zh-CN" altLang="en-US" kern="0" dirty="0" smtClean="0">
                <a:solidFill>
                  <a:sysClr val="window" lastClr="FFFFFF"/>
                </a:solidFill>
                <a:latin typeface="微软雅黑" pitchFamily="34" charset="-122"/>
                <a:ea typeface="微软雅黑"/>
              </a:rPr>
              <a:t>参数说明</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95400" y="1545859"/>
            <a:ext cx="10793215" cy="377411"/>
          </a:xfrm>
          <a:prstGeom prst="rect">
            <a:avLst/>
          </a:prstGeom>
          <a:noFill/>
        </p:spPr>
        <p:txBody>
          <a:bodyPr wrap="square" rtlCol="0">
            <a:spAutoFit/>
          </a:bodyPr>
          <a:lstStyle/>
          <a:p>
            <a:pPr marL="285750" indent="-285750" defTabSz="720725">
              <a:lnSpc>
                <a:spcPct val="150000"/>
              </a:lnSpc>
              <a:spcBef>
                <a:spcPts val="600"/>
              </a:spcBef>
              <a:spcAft>
                <a:spcPts val="600"/>
              </a:spcAft>
              <a:buFont typeface="Arial" panose="020B0604020202020204" pitchFamily="34" charset="0"/>
              <a:buChar char="•"/>
            </a:pPr>
            <a:endParaRPr lang="en-US" altLang="zh-CN" sz="1400" dirty="0">
              <a:solidFill>
                <a:prstClr val="black">
                  <a:lumMod val="65000"/>
                  <a:lumOff val="35000"/>
                </a:prstClr>
              </a:solidFill>
              <a:latin typeface="微软雅黑" pitchFamily="34" charset="-122"/>
              <a:ea typeface="微软雅黑" pitchFamily="34" charset="-122"/>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4226289452"/>
              </p:ext>
            </p:extLst>
          </p:nvPr>
        </p:nvGraphicFramePr>
        <p:xfrm>
          <a:off x="666712" y="1227197"/>
          <a:ext cx="10787138" cy="4753344"/>
        </p:xfrm>
        <a:graphic>
          <a:graphicData uri="http://schemas.openxmlformats.org/drawingml/2006/table">
            <a:tbl>
              <a:tblPr/>
              <a:tblGrid>
                <a:gridCol w="5393569"/>
                <a:gridCol w="5393569"/>
              </a:tblGrid>
              <a:tr h="576823">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参数</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说明</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06933">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--slave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en-US" altLang="zh-CN" sz="1400" kern="1200" dirty="0">
                          <a:solidFill>
                            <a:schemeClr val="tx1"/>
                          </a:solidFill>
                          <a:latin typeface="+mn-ea"/>
                          <a:ea typeface="+mn-ea"/>
                          <a:cs typeface="+mn-cs"/>
                        </a:rPr>
                        <a:t>Locust </a:t>
                      </a:r>
                      <a:r>
                        <a:rPr lang="zh-CN" altLang="en-US" sz="1400" kern="1200" dirty="0">
                          <a:solidFill>
                            <a:schemeClr val="tx1"/>
                          </a:solidFill>
                          <a:latin typeface="+mn-ea"/>
                          <a:ea typeface="+mn-ea"/>
                          <a:cs typeface="+mn-cs"/>
                        </a:rPr>
                        <a:t>分布式模式使用，当前节点为 </a:t>
                      </a:r>
                      <a:r>
                        <a:rPr lang="en-US" altLang="zh-CN" sz="1400" kern="1200" dirty="0">
                          <a:solidFill>
                            <a:schemeClr val="tx1"/>
                          </a:solidFill>
                          <a:latin typeface="+mn-ea"/>
                          <a:ea typeface="+mn-ea"/>
                          <a:cs typeface="+mn-cs"/>
                        </a:rPr>
                        <a:t>slave </a:t>
                      </a:r>
                      <a:r>
                        <a:rPr lang="zh-CN" altLang="en-US" sz="1400" kern="1200" dirty="0">
                          <a:solidFill>
                            <a:schemeClr val="tx1"/>
                          </a:solidFill>
                          <a:latin typeface="+mn-ea"/>
                          <a:ea typeface="+mn-ea"/>
                          <a:cs typeface="+mn-cs"/>
                        </a:rPr>
                        <a:t>节点。</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92440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--master-host=MASTER_HOST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分布式模式运行，设置 </a:t>
                      </a:r>
                      <a:r>
                        <a:rPr lang="en-US" altLang="zh-CN" sz="1400" kern="1200" dirty="0">
                          <a:solidFill>
                            <a:schemeClr val="tx1"/>
                          </a:solidFill>
                          <a:latin typeface="+mn-ea"/>
                          <a:ea typeface="+mn-ea"/>
                          <a:cs typeface="+mn-cs"/>
                        </a:rPr>
                        <a:t>master </a:t>
                      </a:r>
                      <a:r>
                        <a:rPr lang="zh-CN" altLang="en-US" sz="1400" kern="1200" dirty="0">
                          <a:solidFill>
                            <a:schemeClr val="tx1"/>
                          </a:solidFill>
                          <a:latin typeface="+mn-ea"/>
                          <a:ea typeface="+mn-ea"/>
                          <a:cs typeface="+mn-cs"/>
                        </a:rPr>
                        <a:t>节点的主机或 </a:t>
                      </a:r>
                      <a:r>
                        <a:rPr lang="en-US" altLang="zh-CN" sz="1400" kern="1200" dirty="0">
                          <a:solidFill>
                            <a:schemeClr val="tx1"/>
                          </a:solidFill>
                          <a:latin typeface="+mn-ea"/>
                          <a:ea typeface="+mn-ea"/>
                          <a:cs typeface="+mn-cs"/>
                        </a:rPr>
                        <a:t>IP </a:t>
                      </a:r>
                      <a:r>
                        <a:rPr lang="zh-CN" altLang="en-US" sz="1400" kern="1200" dirty="0">
                          <a:solidFill>
                            <a:schemeClr val="tx1"/>
                          </a:solidFill>
                          <a:latin typeface="+mn-ea"/>
                          <a:ea typeface="+mn-ea"/>
                          <a:cs typeface="+mn-cs"/>
                        </a:rPr>
                        <a:t>地址，只在与 </a:t>
                      </a:r>
                      <a:r>
                        <a:rPr lang="en-US" altLang="zh-CN" sz="1400" kern="1200" dirty="0">
                          <a:solidFill>
                            <a:schemeClr val="tx1"/>
                          </a:solidFill>
                          <a:latin typeface="+mn-ea"/>
                          <a:ea typeface="+mn-ea"/>
                          <a:cs typeface="+mn-cs"/>
                        </a:rPr>
                        <a:t>--slave </a:t>
                      </a:r>
                      <a:r>
                        <a:rPr lang="zh-CN" altLang="en-US" sz="1400" kern="1200" dirty="0">
                          <a:solidFill>
                            <a:schemeClr val="tx1"/>
                          </a:solidFill>
                          <a:latin typeface="+mn-ea"/>
                          <a:ea typeface="+mn-ea"/>
                          <a:cs typeface="+mn-cs"/>
                        </a:rPr>
                        <a:t>节点一起运行时使用，默认为：</a:t>
                      </a:r>
                      <a:r>
                        <a:rPr lang="en-US" altLang="zh-CN" sz="1400" kern="1200" dirty="0">
                          <a:solidFill>
                            <a:schemeClr val="tx1"/>
                          </a:solidFill>
                          <a:latin typeface="+mn-ea"/>
                          <a:ea typeface="+mn-ea"/>
                          <a:cs typeface="+mn-cs"/>
                        </a:rPr>
                        <a:t>127.0.0.1.</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341881">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--master-port=MASTER_PORT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分布式模式运行， 设置 </a:t>
                      </a:r>
                      <a:r>
                        <a:rPr lang="en-US" altLang="zh-CN" sz="1400" kern="1200" dirty="0">
                          <a:solidFill>
                            <a:schemeClr val="tx1"/>
                          </a:solidFill>
                          <a:latin typeface="+mn-ea"/>
                          <a:ea typeface="+mn-ea"/>
                          <a:cs typeface="+mn-cs"/>
                        </a:rPr>
                        <a:t>master </a:t>
                      </a:r>
                      <a:r>
                        <a:rPr lang="zh-CN" altLang="en-US" sz="1400" kern="1200" dirty="0">
                          <a:solidFill>
                            <a:schemeClr val="tx1"/>
                          </a:solidFill>
                          <a:latin typeface="+mn-ea"/>
                          <a:ea typeface="+mn-ea"/>
                          <a:cs typeface="+mn-cs"/>
                        </a:rPr>
                        <a:t>节点的端口号，只在与 </a:t>
                      </a:r>
                      <a:r>
                        <a:rPr lang="en-US" altLang="zh-CN" sz="1400" kern="1200" dirty="0">
                          <a:solidFill>
                            <a:schemeClr val="tx1"/>
                          </a:solidFill>
                          <a:latin typeface="+mn-ea"/>
                          <a:ea typeface="+mn-ea"/>
                          <a:cs typeface="+mn-cs"/>
                        </a:rPr>
                        <a:t>--slave </a:t>
                      </a:r>
                      <a:r>
                        <a:rPr lang="zh-CN" altLang="en-US" sz="1400" kern="1200" dirty="0">
                          <a:solidFill>
                            <a:schemeClr val="tx1"/>
                          </a:solidFill>
                          <a:latin typeface="+mn-ea"/>
                          <a:ea typeface="+mn-ea"/>
                          <a:cs typeface="+mn-cs"/>
                        </a:rPr>
                        <a:t>节点一起运行时使用，默认为：</a:t>
                      </a:r>
                      <a:r>
                        <a:rPr lang="en-US" altLang="zh-CN" sz="1400" kern="1200" dirty="0">
                          <a:solidFill>
                            <a:schemeClr val="tx1"/>
                          </a:solidFill>
                          <a:latin typeface="+mn-ea"/>
                          <a:ea typeface="+mn-ea"/>
                          <a:cs typeface="+mn-cs"/>
                        </a:rPr>
                        <a:t>5557</a:t>
                      </a:r>
                      <a:r>
                        <a:rPr lang="zh-CN" altLang="en-US" sz="1400" kern="1200" dirty="0">
                          <a:solidFill>
                            <a:schemeClr val="tx1"/>
                          </a:solidFill>
                          <a:latin typeface="+mn-ea"/>
                          <a:ea typeface="+mn-ea"/>
                          <a:cs typeface="+mn-cs"/>
                        </a:rPr>
                        <a:t>。注意，</a:t>
                      </a:r>
                      <a:r>
                        <a:rPr lang="en-US" altLang="zh-CN" sz="1400" kern="1200" dirty="0">
                          <a:solidFill>
                            <a:schemeClr val="tx1"/>
                          </a:solidFill>
                          <a:latin typeface="+mn-ea"/>
                          <a:ea typeface="+mn-ea"/>
                          <a:cs typeface="+mn-cs"/>
                        </a:rPr>
                        <a:t>slave </a:t>
                      </a:r>
                      <a:r>
                        <a:rPr lang="zh-CN" altLang="en-US" sz="1400" kern="1200" dirty="0">
                          <a:solidFill>
                            <a:schemeClr val="tx1"/>
                          </a:solidFill>
                          <a:latin typeface="+mn-ea"/>
                          <a:ea typeface="+mn-ea"/>
                          <a:cs typeface="+mn-cs"/>
                        </a:rPr>
                        <a:t>节点也将连接到这个端口</a:t>
                      </a:r>
                      <a:r>
                        <a:rPr lang="en-US" altLang="zh-CN" sz="1400" kern="1200" dirty="0">
                          <a:solidFill>
                            <a:schemeClr val="tx1"/>
                          </a:solidFill>
                          <a:latin typeface="+mn-ea"/>
                          <a:ea typeface="+mn-ea"/>
                          <a:cs typeface="+mn-cs"/>
                        </a:rPr>
                        <a:t>+1 </a:t>
                      </a:r>
                      <a:r>
                        <a:rPr lang="zh-CN" altLang="en-US" sz="1400" kern="1200" dirty="0">
                          <a:solidFill>
                            <a:schemeClr val="tx1"/>
                          </a:solidFill>
                          <a:latin typeface="+mn-ea"/>
                          <a:ea typeface="+mn-ea"/>
                          <a:cs typeface="+mn-cs"/>
                        </a:rPr>
                        <a:t>上的 </a:t>
                      </a:r>
                      <a:r>
                        <a:rPr lang="en-US" altLang="zh-CN" sz="1400" kern="1200" dirty="0">
                          <a:solidFill>
                            <a:schemeClr val="tx1"/>
                          </a:solidFill>
                          <a:latin typeface="+mn-ea"/>
                          <a:ea typeface="+mn-ea"/>
                          <a:cs typeface="+mn-cs"/>
                        </a:rPr>
                        <a:t>master </a:t>
                      </a:r>
                      <a:r>
                        <a:rPr lang="zh-CN" altLang="en-US" sz="1400" kern="1200" dirty="0">
                          <a:solidFill>
                            <a:schemeClr val="tx1"/>
                          </a:solidFill>
                          <a:latin typeface="+mn-ea"/>
                          <a:ea typeface="+mn-ea"/>
                          <a:cs typeface="+mn-cs"/>
                        </a:rPr>
                        <a:t>节点。</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1341881">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--master-bind-host=MASTER_BIND_HOST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smtClean="0">
                          <a:solidFill>
                            <a:schemeClr val="tx1"/>
                          </a:solidFill>
                          <a:latin typeface="+mn-ea"/>
                          <a:ea typeface="+mn-ea"/>
                          <a:cs typeface="+mn-cs"/>
                        </a:rPr>
                        <a:t>蝗虫</a:t>
                      </a:r>
                      <a:r>
                        <a:rPr lang="en-US" altLang="zh-CN" sz="1400" kern="1200" dirty="0" smtClean="0">
                          <a:solidFill>
                            <a:schemeClr val="tx1"/>
                          </a:solidFill>
                          <a:latin typeface="+mn-ea"/>
                          <a:ea typeface="+mn-ea"/>
                          <a:cs typeface="+mn-cs"/>
                        </a:rPr>
                        <a:t>master</a:t>
                      </a:r>
                      <a:r>
                        <a:rPr lang="zh-CN" altLang="en-US" sz="1400" kern="1200" dirty="0" smtClean="0">
                          <a:solidFill>
                            <a:schemeClr val="tx1"/>
                          </a:solidFill>
                          <a:latin typeface="+mn-ea"/>
                          <a:ea typeface="+mn-ea"/>
                          <a:cs typeface="+mn-cs"/>
                        </a:rPr>
                        <a:t>应绑定的接口（主机名，</a:t>
                      </a:r>
                      <a:r>
                        <a:rPr lang="en-US" altLang="zh-CN" sz="1400" kern="1200" dirty="0" smtClean="0">
                          <a:solidFill>
                            <a:schemeClr val="tx1"/>
                          </a:solidFill>
                          <a:latin typeface="+mn-ea"/>
                          <a:ea typeface="+mn-ea"/>
                          <a:cs typeface="+mn-cs"/>
                        </a:rPr>
                        <a:t>IP</a:t>
                      </a:r>
                      <a:r>
                        <a:rPr lang="zh-CN" altLang="en-US" sz="1400" kern="1200" dirty="0" smtClean="0">
                          <a:solidFill>
                            <a:schemeClr val="tx1"/>
                          </a:solidFill>
                          <a:latin typeface="+mn-ea"/>
                          <a:ea typeface="+mn-ea"/>
                          <a:cs typeface="+mn-cs"/>
                        </a:rPr>
                        <a:t>）。 仅在与</a:t>
                      </a:r>
                      <a:r>
                        <a:rPr lang="en-US" altLang="zh-CN" sz="1400" kern="1200" dirty="0" smtClean="0">
                          <a:solidFill>
                            <a:schemeClr val="tx1"/>
                          </a:solidFill>
                          <a:latin typeface="+mn-ea"/>
                          <a:ea typeface="+mn-ea"/>
                          <a:cs typeface="+mn-cs"/>
                        </a:rPr>
                        <a:t>--master</a:t>
                      </a:r>
                      <a:r>
                        <a:rPr lang="zh-CN" altLang="en-US" sz="1400" kern="1200" dirty="0" smtClean="0">
                          <a:solidFill>
                            <a:schemeClr val="tx1"/>
                          </a:solidFill>
                          <a:latin typeface="+mn-ea"/>
                          <a:ea typeface="+mn-ea"/>
                          <a:cs typeface="+mn-cs"/>
                        </a:rPr>
                        <a:t>一起运行时使用。 默认为*（所有可用接口）。</a:t>
                      </a:r>
                      <a:endParaRPr lang="en-US" altLang="en-US" sz="1400" kern="1200" dirty="0">
                        <a:solidFill>
                          <a:schemeClr val="tx1"/>
                        </a:solidFill>
                        <a:latin typeface="+mn-ea"/>
                        <a:ea typeface="+mn-ea"/>
                        <a:cs typeface="+mn-cs"/>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51029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 </a:t>
            </a:r>
            <a:r>
              <a:rPr lang="zh-CN" altLang="en-US" kern="0" dirty="0" smtClean="0">
                <a:solidFill>
                  <a:sysClr val="window" lastClr="FFFFFF"/>
                </a:solidFill>
                <a:latin typeface="微软雅黑" pitchFamily="34" charset="-122"/>
                <a:ea typeface="微软雅黑"/>
              </a:rPr>
              <a:t>参数说明</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95400" y="1545859"/>
            <a:ext cx="10793215" cy="377411"/>
          </a:xfrm>
          <a:prstGeom prst="rect">
            <a:avLst/>
          </a:prstGeom>
          <a:noFill/>
        </p:spPr>
        <p:txBody>
          <a:bodyPr wrap="square" rtlCol="0">
            <a:spAutoFit/>
          </a:bodyPr>
          <a:lstStyle/>
          <a:p>
            <a:pPr marL="285750" indent="-285750" defTabSz="720725">
              <a:lnSpc>
                <a:spcPct val="150000"/>
              </a:lnSpc>
              <a:spcBef>
                <a:spcPts val="600"/>
              </a:spcBef>
              <a:spcAft>
                <a:spcPts val="600"/>
              </a:spcAft>
              <a:buFont typeface="Arial" panose="020B0604020202020204" pitchFamily="34" charset="0"/>
              <a:buChar char="•"/>
            </a:pPr>
            <a:endParaRPr lang="en-US" altLang="zh-CN" sz="1400" dirty="0">
              <a:solidFill>
                <a:prstClr val="black">
                  <a:lumMod val="65000"/>
                  <a:lumOff val="35000"/>
                </a:prstClr>
              </a:solidFill>
              <a:latin typeface="微软雅黑" pitchFamily="34" charset="-122"/>
              <a:ea typeface="微软雅黑" pitchFamily="34" charset="-122"/>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858254732"/>
              </p:ext>
            </p:extLst>
          </p:nvPr>
        </p:nvGraphicFramePr>
        <p:xfrm>
          <a:off x="666712" y="1214422"/>
          <a:ext cx="10072758" cy="4515947"/>
        </p:xfrm>
        <a:graphic>
          <a:graphicData uri="http://schemas.openxmlformats.org/drawingml/2006/table">
            <a:tbl>
              <a:tblPr/>
              <a:tblGrid>
                <a:gridCol w="5036379"/>
                <a:gridCol w="5036379"/>
              </a:tblGrid>
              <a:tr h="589598">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参数</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说明</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1452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--master-bind-port=MASTER_BIND_PORT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smtClean="0">
                          <a:solidFill>
                            <a:schemeClr val="tx1"/>
                          </a:solidFill>
                          <a:latin typeface="+mn-ea"/>
                          <a:ea typeface="+mn-ea"/>
                          <a:cs typeface="+mn-cs"/>
                        </a:rPr>
                        <a:t>蝗虫</a:t>
                      </a:r>
                      <a:r>
                        <a:rPr lang="en-US" altLang="zh-CN" sz="1400" kern="1200" dirty="0" smtClean="0">
                          <a:solidFill>
                            <a:schemeClr val="tx1"/>
                          </a:solidFill>
                          <a:latin typeface="+mn-ea"/>
                          <a:ea typeface="+mn-ea"/>
                          <a:cs typeface="+mn-cs"/>
                        </a:rPr>
                        <a:t>master</a:t>
                      </a:r>
                      <a:r>
                        <a:rPr lang="zh-CN" altLang="en-US" sz="1400" kern="1200" dirty="0" smtClean="0">
                          <a:solidFill>
                            <a:schemeClr val="tx1"/>
                          </a:solidFill>
                          <a:latin typeface="+mn-ea"/>
                          <a:ea typeface="+mn-ea"/>
                          <a:cs typeface="+mn-cs"/>
                        </a:rPr>
                        <a:t>应绑定的端口。 仅在与</a:t>
                      </a:r>
                      <a:r>
                        <a:rPr lang="en-US" altLang="zh-CN" sz="1400" kern="1200" dirty="0" smtClean="0">
                          <a:solidFill>
                            <a:schemeClr val="tx1"/>
                          </a:solidFill>
                          <a:latin typeface="+mn-ea"/>
                          <a:ea typeface="+mn-ea"/>
                          <a:cs typeface="+mn-cs"/>
                        </a:rPr>
                        <a:t>--master</a:t>
                      </a:r>
                      <a:r>
                        <a:rPr lang="zh-CN" altLang="en-US" sz="1400" kern="1200" dirty="0" smtClean="0">
                          <a:solidFill>
                            <a:schemeClr val="tx1"/>
                          </a:solidFill>
                          <a:latin typeface="+mn-ea"/>
                          <a:ea typeface="+mn-ea"/>
                          <a:cs typeface="+mn-cs"/>
                        </a:rPr>
                        <a:t>一起运行时使用。 默认为</a:t>
                      </a:r>
                      <a:r>
                        <a:rPr lang="en-US" altLang="zh-CN" sz="1400" kern="1200" dirty="0" smtClean="0">
                          <a:solidFill>
                            <a:schemeClr val="tx1"/>
                          </a:solidFill>
                          <a:latin typeface="+mn-ea"/>
                          <a:ea typeface="+mn-ea"/>
                          <a:cs typeface="+mn-cs"/>
                        </a:rPr>
                        <a:t>5557.</a:t>
                      </a:r>
                      <a:r>
                        <a:rPr lang="zh-CN" altLang="en-US" sz="1400" kern="1200" dirty="0" smtClean="0">
                          <a:solidFill>
                            <a:schemeClr val="tx1"/>
                          </a:solidFill>
                          <a:latin typeface="+mn-ea"/>
                          <a:ea typeface="+mn-ea"/>
                          <a:cs typeface="+mn-cs"/>
                        </a:rPr>
                        <a:t>请注意，</a:t>
                      </a:r>
                      <a:r>
                        <a:rPr lang="en-US" altLang="zh-CN" sz="1400" kern="1200" dirty="0" smtClean="0">
                          <a:solidFill>
                            <a:schemeClr val="tx1"/>
                          </a:solidFill>
                          <a:latin typeface="+mn-ea"/>
                          <a:ea typeface="+mn-ea"/>
                          <a:cs typeface="+mn-cs"/>
                        </a:rPr>
                        <a:t>Locust</a:t>
                      </a:r>
                      <a:r>
                        <a:rPr lang="zh-CN" altLang="en-US" sz="1400" kern="1200" dirty="0" smtClean="0">
                          <a:solidFill>
                            <a:schemeClr val="tx1"/>
                          </a:solidFill>
                          <a:latin typeface="+mn-ea"/>
                          <a:ea typeface="+mn-ea"/>
                          <a:cs typeface="+mn-cs"/>
                        </a:rPr>
                        <a:t>也将使用此端口</a:t>
                      </a:r>
                      <a:r>
                        <a:rPr lang="en-US" altLang="zh-CN" sz="1400" kern="1200" dirty="0" smtClean="0">
                          <a:solidFill>
                            <a:schemeClr val="tx1"/>
                          </a:solidFill>
                          <a:latin typeface="+mn-ea"/>
                          <a:ea typeface="+mn-ea"/>
                          <a:cs typeface="+mn-cs"/>
                        </a:rPr>
                        <a:t>+ 1</a:t>
                      </a:r>
                      <a:r>
                        <a:rPr lang="zh-CN" altLang="en-US" sz="1400" kern="1200" dirty="0" smtClean="0">
                          <a:solidFill>
                            <a:schemeClr val="tx1"/>
                          </a:solidFill>
                          <a:latin typeface="+mn-ea"/>
                          <a:ea typeface="+mn-ea"/>
                          <a:cs typeface="+mn-cs"/>
                        </a:rPr>
                        <a:t>，因此默认情况下主节点将绑定到</a:t>
                      </a:r>
                      <a:r>
                        <a:rPr lang="en-US" altLang="zh-CN" sz="1400" kern="1200" dirty="0" smtClean="0">
                          <a:solidFill>
                            <a:schemeClr val="tx1"/>
                          </a:solidFill>
                          <a:latin typeface="+mn-ea"/>
                          <a:ea typeface="+mn-ea"/>
                          <a:cs typeface="+mn-cs"/>
                        </a:rPr>
                        <a:t>5557</a:t>
                      </a:r>
                      <a:r>
                        <a:rPr lang="zh-CN" altLang="en-US" sz="1400" kern="1200" dirty="0" smtClean="0">
                          <a:solidFill>
                            <a:schemeClr val="tx1"/>
                          </a:solidFill>
                          <a:latin typeface="+mn-ea"/>
                          <a:ea typeface="+mn-ea"/>
                          <a:cs typeface="+mn-cs"/>
                        </a:rPr>
                        <a:t>和</a:t>
                      </a:r>
                      <a:r>
                        <a:rPr lang="en-US" altLang="zh-CN" sz="1400" kern="1200" dirty="0" smtClean="0">
                          <a:solidFill>
                            <a:schemeClr val="tx1"/>
                          </a:solidFill>
                          <a:latin typeface="+mn-ea"/>
                          <a:ea typeface="+mn-ea"/>
                          <a:cs typeface="+mn-cs"/>
                        </a:rPr>
                        <a:t>5558</a:t>
                      </a:r>
                      <a:r>
                        <a:rPr lang="zh-CN" altLang="en-US" sz="1400" kern="1200" dirty="0" smtClean="0">
                          <a:solidFill>
                            <a:schemeClr val="tx1"/>
                          </a:solidFill>
                          <a:latin typeface="+mn-ea"/>
                          <a:ea typeface="+mn-ea"/>
                          <a:cs typeface="+mn-cs"/>
                        </a:rPr>
                        <a:t>。</a:t>
                      </a:r>
                      <a:endParaRPr lang="en-US" altLang="en-US" sz="1400" kern="1200" dirty="0">
                        <a:solidFill>
                          <a:schemeClr val="tx1"/>
                        </a:solidFill>
                        <a:latin typeface="+mn-ea"/>
                        <a:ea typeface="+mn-ea"/>
                        <a:cs typeface="+mn-cs"/>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3549">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--expect-slaves=EXPECT_SLAVES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smtClean="0">
                          <a:solidFill>
                            <a:schemeClr val="tx1"/>
                          </a:solidFill>
                          <a:latin typeface="+mn-ea"/>
                          <a:ea typeface="+mn-ea"/>
                          <a:cs typeface="+mn-cs"/>
                        </a:rPr>
                        <a:t>在开始测试之前，</a:t>
                      </a:r>
                      <a:r>
                        <a:rPr lang="en-US" altLang="zh-CN" sz="1400" kern="1200" dirty="0" smtClean="0">
                          <a:solidFill>
                            <a:schemeClr val="tx1"/>
                          </a:solidFill>
                          <a:latin typeface="+mn-ea"/>
                          <a:ea typeface="+mn-ea"/>
                          <a:cs typeface="+mn-cs"/>
                        </a:rPr>
                        <a:t>master</a:t>
                      </a:r>
                      <a:r>
                        <a:rPr lang="zh-CN" altLang="en-US" sz="1400" kern="1200" dirty="0" smtClean="0">
                          <a:solidFill>
                            <a:schemeClr val="tx1"/>
                          </a:solidFill>
                          <a:latin typeface="+mn-ea"/>
                          <a:ea typeface="+mn-ea"/>
                          <a:cs typeface="+mn-cs"/>
                        </a:rPr>
                        <a:t>应该期望连接多少个</a:t>
                      </a:r>
                      <a:r>
                        <a:rPr lang="en-US" altLang="zh-CN" sz="1400" kern="1200" dirty="0" smtClean="0">
                          <a:solidFill>
                            <a:schemeClr val="tx1"/>
                          </a:solidFill>
                          <a:latin typeface="+mn-ea"/>
                          <a:ea typeface="+mn-ea"/>
                          <a:cs typeface="+mn-cs"/>
                        </a:rPr>
                        <a:t>Slave</a:t>
                      </a:r>
                      <a:r>
                        <a:rPr lang="zh-CN" altLang="en-US" sz="1400" kern="1200" dirty="0" smtClean="0">
                          <a:solidFill>
                            <a:schemeClr val="tx1"/>
                          </a:solidFill>
                          <a:latin typeface="+mn-ea"/>
                          <a:ea typeface="+mn-ea"/>
                          <a:cs typeface="+mn-cs"/>
                        </a:rPr>
                        <a:t>（仅当使用</a:t>
                      </a:r>
                      <a:r>
                        <a:rPr lang="en-US" altLang="zh-CN" sz="1400" kern="1200" dirty="0" smtClean="0">
                          <a:solidFill>
                            <a:schemeClr val="tx1"/>
                          </a:solidFill>
                          <a:latin typeface="+mn-ea"/>
                          <a:ea typeface="+mn-ea"/>
                          <a:cs typeface="+mn-cs"/>
                        </a:rPr>
                        <a:t>--no-web</a:t>
                      </a:r>
                      <a:r>
                        <a:rPr lang="zh-CN" altLang="en-US" sz="1400" kern="1200" dirty="0" smtClean="0">
                          <a:solidFill>
                            <a:schemeClr val="tx1"/>
                          </a:solidFill>
                          <a:latin typeface="+mn-ea"/>
                          <a:ea typeface="+mn-ea"/>
                          <a:cs typeface="+mn-cs"/>
                        </a:rPr>
                        <a:t>时）。</a:t>
                      </a:r>
                      <a:endParaRPr lang="en-US" altLang="en-US" sz="1400" kern="1200" dirty="0">
                        <a:solidFill>
                          <a:schemeClr val="tx1"/>
                        </a:solidFill>
                        <a:latin typeface="+mn-ea"/>
                        <a:ea typeface="+mn-ea"/>
                        <a:cs typeface="+mn-cs"/>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1452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--no-web</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no-web </a:t>
                      </a:r>
                      <a:r>
                        <a:rPr lang="zh-CN" altLang="en-US" sz="1400" kern="1200" dirty="0">
                          <a:solidFill>
                            <a:schemeClr val="tx1"/>
                          </a:solidFill>
                          <a:latin typeface="+mn-ea"/>
                          <a:ea typeface="+mn-ea"/>
                          <a:cs typeface="+mn-cs"/>
                        </a:rPr>
                        <a:t>模式运行测试，需要 </a:t>
                      </a:r>
                      <a:r>
                        <a:rPr lang="en-US" altLang="zh-CN" sz="1400" kern="1200" dirty="0">
                          <a:solidFill>
                            <a:schemeClr val="tx1"/>
                          </a:solidFill>
                          <a:latin typeface="+mn-ea"/>
                          <a:ea typeface="+mn-ea"/>
                          <a:cs typeface="+mn-cs"/>
                        </a:rPr>
                        <a:t>-</a:t>
                      </a:r>
                      <a:r>
                        <a:rPr lang="en-US" altLang="en-US" sz="1400" kern="1200" dirty="0">
                          <a:solidFill>
                            <a:schemeClr val="tx1"/>
                          </a:solidFill>
                          <a:latin typeface="+mn-ea"/>
                          <a:ea typeface="+mn-ea"/>
                          <a:cs typeface="+mn-cs"/>
                        </a:rPr>
                        <a:t>c </a:t>
                      </a:r>
                      <a:r>
                        <a:rPr lang="zh-CN" altLang="en-US" sz="1400" kern="1200" dirty="0">
                          <a:solidFill>
                            <a:schemeClr val="tx1"/>
                          </a:solidFill>
                          <a:latin typeface="+mn-ea"/>
                          <a:ea typeface="+mn-ea"/>
                          <a:cs typeface="+mn-cs"/>
                        </a:rPr>
                        <a:t>和 </a:t>
                      </a:r>
                      <a:r>
                        <a:rPr lang="en-US" altLang="zh-CN" sz="1400" kern="1200" dirty="0">
                          <a:solidFill>
                            <a:schemeClr val="tx1"/>
                          </a:solidFill>
                          <a:latin typeface="+mn-ea"/>
                          <a:ea typeface="+mn-ea"/>
                          <a:cs typeface="+mn-cs"/>
                        </a:rPr>
                        <a:t>-</a:t>
                      </a:r>
                      <a:r>
                        <a:rPr lang="en-US" altLang="en-US" sz="1400" kern="1200" dirty="0">
                          <a:solidFill>
                            <a:schemeClr val="tx1"/>
                          </a:solidFill>
                          <a:latin typeface="+mn-ea"/>
                          <a:ea typeface="+mn-ea"/>
                          <a:cs typeface="+mn-cs"/>
                        </a:rPr>
                        <a:t>r </a:t>
                      </a:r>
                      <a:r>
                        <a:rPr lang="zh-CN" altLang="en-US" sz="1400" kern="1200" dirty="0">
                          <a:solidFill>
                            <a:schemeClr val="tx1"/>
                          </a:solidFill>
                          <a:latin typeface="+mn-ea"/>
                          <a:ea typeface="+mn-ea"/>
                          <a:cs typeface="+mn-cs"/>
                        </a:rPr>
                        <a:t>配合使用</a:t>
                      </a:r>
                      <a:r>
                        <a:rPr lang="en-US" altLang="zh-CN" sz="1400" kern="1200" dirty="0">
                          <a:solidFill>
                            <a:schemeClr val="tx1"/>
                          </a:solidFill>
                          <a:latin typeface="+mn-ea"/>
                          <a:ea typeface="+mn-ea"/>
                          <a:cs typeface="+mn-cs"/>
                        </a:rPr>
                        <a: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429598">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-c NUM_CLIENTS, --clients=NUM_CLIENTS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指定并发用户数，作用于 </a:t>
                      </a:r>
                      <a:r>
                        <a:rPr lang="en-US" altLang="zh-CN" sz="1400" kern="1200" dirty="0">
                          <a:solidFill>
                            <a:schemeClr val="tx1"/>
                          </a:solidFill>
                          <a:latin typeface="+mn-ea"/>
                          <a:ea typeface="+mn-ea"/>
                          <a:cs typeface="+mn-cs"/>
                        </a:rPr>
                        <a:t>--</a:t>
                      </a:r>
                      <a:r>
                        <a:rPr lang="en-US" altLang="en-US" sz="1400" kern="1200" dirty="0">
                          <a:solidFill>
                            <a:schemeClr val="tx1"/>
                          </a:solidFill>
                          <a:latin typeface="+mn-ea"/>
                          <a:ea typeface="+mn-ea"/>
                          <a:cs typeface="+mn-cs"/>
                        </a:rPr>
                        <a:t>no-web </a:t>
                      </a:r>
                      <a:r>
                        <a:rPr lang="zh-CN" altLang="en-US" sz="1400" kern="1200" dirty="0">
                          <a:solidFill>
                            <a:schemeClr val="tx1"/>
                          </a:solidFill>
                          <a:latin typeface="+mn-ea"/>
                          <a:ea typeface="+mn-ea"/>
                          <a:cs typeface="+mn-cs"/>
                        </a:rPr>
                        <a:t>模式。</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3549">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-r HATCH_RATE, --hatch-rate=HATCH_RATE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指定每秒启动的用户数，作用于 </a:t>
                      </a:r>
                      <a:r>
                        <a:rPr lang="en-US" altLang="zh-CN" sz="1400" kern="1200" dirty="0">
                          <a:solidFill>
                            <a:schemeClr val="tx1"/>
                          </a:solidFill>
                          <a:latin typeface="+mn-ea"/>
                          <a:ea typeface="+mn-ea"/>
                          <a:cs typeface="+mn-cs"/>
                        </a:rPr>
                        <a:t>--no-web</a:t>
                      </a:r>
                      <a:r>
                        <a:rPr lang="zh-CN" altLang="en-US" sz="1400" kern="1200" dirty="0">
                          <a:solidFill>
                            <a:schemeClr val="tx1"/>
                          </a:solidFill>
                          <a:latin typeface="+mn-ea"/>
                          <a:ea typeface="+mn-ea"/>
                          <a:cs typeface="+mn-cs"/>
                        </a:rPr>
                        <a:t> 模式。</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51029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2.3 </a:t>
            </a:r>
            <a:r>
              <a:rPr lang="zh-CN" altLang="en-US" kern="0" dirty="0" smtClean="0">
                <a:solidFill>
                  <a:sysClr val="window" lastClr="FFFFFF"/>
                </a:solidFill>
                <a:latin typeface="微软雅黑" pitchFamily="34" charset="-122"/>
                <a:ea typeface="微软雅黑"/>
              </a:rPr>
              <a:t>参数说明</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95400" y="1545859"/>
            <a:ext cx="10793215" cy="377411"/>
          </a:xfrm>
          <a:prstGeom prst="rect">
            <a:avLst/>
          </a:prstGeom>
          <a:noFill/>
        </p:spPr>
        <p:txBody>
          <a:bodyPr wrap="square" rtlCol="0">
            <a:spAutoFit/>
          </a:bodyPr>
          <a:lstStyle/>
          <a:p>
            <a:pPr marL="285750" indent="-285750" defTabSz="720725">
              <a:lnSpc>
                <a:spcPct val="150000"/>
              </a:lnSpc>
              <a:spcBef>
                <a:spcPts val="600"/>
              </a:spcBef>
              <a:spcAft>
                <a:spcPts val="600"/>
              </a:spcAft>
              <a:buFont typeface="Arial" panose="020B0604020202020204" pitchFamily="34" charset="0"/>
              <a:buChar char="•"/>
            </a:pPr>
            <a:endParaRPr lang="en-US" altLang="zh-CN" sz="1400" dirty="0">
              <a:solidFill>
                <a:prstClr val="black">
                  <a:lumMod val="65000"/>
                  <a:lumOff val="35000"/>
                </a:prstClr>
              </a:solidFill>
              <a:latin typeface="微软雅黑" pitchFamily="34" charset="-122"/>
              <a:ea typeface="微软雅黑" pitchFamily="34" charset="-122"/>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370721255"/>
              </p:ext>
            </p:extLst>
          </p:nvPr>
        </p:nvGraphicFramePr>
        <p:xfrm>
          <a:off x="666712" y="1214422"/>
          <a:ext cx="10072758" cy="3662507"/>
        </p:xfrm>
        <a:graphic>
          <a:graphicData uri="http://schemas.openxmlformats.org/drawingml/2006/table">
            <a:tbl>
              <a:tblPr/>
              <a:tblGrid>
                <a:gridCol w="5036379"/>
                <a:gridCol w="5036379"/>
              </a:tblGrid>
              <a:tr h="589598">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参数</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b" latinLnBrk="0" hangingPunct="1">
                        <a:lnSpc>
                          <a:spcPct val="200000"/>
                        </a:lnSpc>
                      </a:pPr>
                      <a:r>
                        <a:rPr lang="zh-CN" altLang="en-US" sz="1400" b="1" kern="1200" dirty="0">
                          <a:solidFill>
                            <a:schemeClr val="tx1"/>
                          </a:solidFill>
                          <a:latin typeface="+mn-ea"/>
                          <a:ea typeface="+mn-ea"/>
                          <a:cs typeface="+mn-cs"/>
                        </a:rPr>
                        <a:t>说明</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1452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--only-summary</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只打印摘要统计</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3549">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--no-reset-stats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smtClean="0">
                          <a:solidFill>
                            <a:schemeClr val="tx1"/>
                          </a:solidFill>
                          <a:latin typeface="+mn-ea"/>
                          <a:ea typeface="+mn-ea"/>
                          <a:cs typeface="+mn-cs"/>
                        </a:rPr>
                        <a:t>孵化完成后不要重置统计数据。</a:t>
                      </a:r>
                      <a:endParaRPr lang="en-US" altLang="en-US" sz="1400" kern="1200" dirty="0">
                        <a:solidFill>
                          <a:schemeClr val="tx1"/>
                        </a:solidFill>
                        <a:latin typeface="+mn-ea"/>
                        <a:ea typeface="+mn-ea"/>
                        <a:cs typeface="+mn-cs"/>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14527">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-l, --list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显示测试类</a:t>
                      </a:r>
                      <a:r>
                        <a:rPr lang="en-US" altLang="zh-CN" sz="1400" kern="1200" dirty="0">
                          <a:solidFill>
                            <a:schemeClr val="tx1"/>
                          </a:solidFill>
                          <a:latin typeface="+mn-ea"/>
                          <a:ea typeface="+mn-ea"/>
                          <a:cs typeface="+mn-cs"/>
                        </a:rPr>
                        <a:t>, </a:t>
                      </a:r>
                      <a:r>
                        <a:rPr lang="zh-CN" altLang="en-US" sz="1400" kern="1200" dirty="0">
                          <a:solidFill>
                            <a:schemeClr val="tx1"/>
                          </a:solidFill>
                          <a:latin typeface="+mn-ea"/>
                          <a:ea typeface="+mn-ea"/>
                          <a:cs typeface="+mn-cs"/>
                        </a:rPr>
                        <a:t>配置 </a:t>
                      </a:r>
                      <a:r>
                        <a:rPr lang="en-US" altLang="zh-CN" sz="1400" kern="1200" dirty="0">
                          <a:solidFill>
                            <a:schemeClr val="tx1"/>
                          </a:solidFill>
                          <a:latin typeface="+mn-ea"/>
                          <a:ea typeface="+mn-ea"/>
                          <a:cs typeface="+mn-cs"/>
                        </a:rPr>
                        <a:t>-f </a:t>
                      </a:r>
                      <a:r>
                        <a:rPr lang="zh-CN" altLang="en-US" sz="1400" kern="1200" dirty="0">
                          <a:solidFill>
                            <a:schemeClr val="tx1"/>
                          </a:solidFill>
                          <a:latin typeface="+mn-ea"/>
                          <a:ea typeface="+mn-ea"/>
                          <a:cs typeface="+mn-cs"/>
                        </a:rPr>
                        <a:t>参数使用</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429598">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--show-task-ratio</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打印 </a:t>
                      </a:r>
                      <a:r>
                        <a:rPr lang="en-US" altLang="zh-CN" sz="1400" kern="1200" dirty="0">
                          <a:solidFill>
                            <a:schemeClr val="tx1"/>
                          </a:solidFill>
                          <a:latin typeface="+mn-ea"/>
                          <a:ea typeface="+mn-ea"/>
                          <a:cs typeface="+mn-cs"/>
                        </a:rPr>
                        <a:t>locust </a:t>
                      </a:r>
                      <a:r>
                        <a:rPr lang="zh-CN" altLang="en-US" sz="1400" kern="1200" dirty="0">
                          <a:solidFill>
                            <a:schemeClr val="tx1"/>
                          </a:solidFill>
                          <a:latin typeface="+mn-ea"/>
                          <a:ea typeface="+mn-ea"/>
                          <a:cs typeface="+mn-cs"/>
                        </a:rPr>
                        <a:t>测试类的任务执行比例，配合 </a:t>
                      </a:r>
                      <a:r>
                        <a:rPr lang="en-US" altLang="zh-CN" sz="1400" kern="1200" dirty="0">
                          <a:solidFill>
                            <a:schemeClr val="tx1"/>
                          </a:solidFill>
                          <a:latin typeface="+mn-ea"/>
                          <a:ea typeface="+mn-ea"/>
                          <a:cs typeface="+mn-cs"/>
                        </a:rPr>
                        <a:t>-f </a:t>
                      </a:r>
                      <a:r>
                        <a:rPr lang="zh-CN" altLang="en-US" sz="1400" kern="1200" dirty="0">
                          <a:solidFill>
                            <a:schemeClr val="tx1"/>
                          </a:solidFill>
                          <a:latin typeface="+mn-ea"/>
                          <a:ea typeface="+mn-ea"/>
                          <a:cs typeface="+mn-cs"/>
                        </a:rPr>
                        <a:t>参数使用</a:t>
                      </a:r>
                      <a:r>
                        <a:rPr lang="en-US" altLang="zh-CN" sz="1400" kern="1200" dirty="0">
                          <a:solidFill>
                            <a:schemeClr val="tx1"/>
                          </a:solidFill>
                          <a:latin typeface="+mn-ea"/>
                          <a:ea typeface="+mn-ea"/>
                          <a:cs typeface="+mn-cs"/>
                        </a:rPr>
                        <a: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573549">
                <a:tc>
                  <a:txBody>
                    <a:bodyPr/>
                    <a:lstStyle/>
                    <a:p>
                      <a:pPr marL="0" algn="l" defTabSz="914400" rtl="0" eaLnBrk="1" fontAlgn="t" latinLnBrk="0" hangingPunct="1">
                        <a:lnSpc>
                          <a:spcPct val="200000"/>
                        </a:lnSpc>
                      </a:pPr>
                      <a:r>
                        <a:rPr lang="en-US" altLang="en-US" sz="1400" kern="1200" dirty="0">
                          <a:solidFill>
                            <a:schemeClr val="tx1"/>
                          </a:solidFill>
                          <a:latin typeface="+mn-ea"/>
                          <a:ea typeface="+mn-ea"/>
                          <a:cs typeface="+mn-cs"/>
                        </a:rPr>
                        <a:t>--show-task-ratio-json</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marL="0" algn="l" defTabSz="914400" rtl="0" eaLnBrk="1" fontAlgn="t" latinLnBrk="0" hangingPunct="1">
                        <a:lnSpc>
                          <a:spcPct val="200000"/>
                        </a:lnSpc>
                      </a:pPr>
                      <a:r>
                        <a:rPr lang="zh-CN" altLang="en-US" sz="1400" kern="1200" dirty="0">
                          <a:solidFill>
                            <a:schemeClr val="tx1"/>
                          </a:solidFill>
                          <a:latin typeface="+mn-ea"/>
                          <a:ea typeface="+mn-ea"/>
                          <a:cs typeface="+mn-cs"/>
                        </a:rPr>
                        <a:t>以 </a:t>
                      </a:r>
                      <a:r>
                        <a:rPr lang="en-US" altLang="zh-CN" sz="1400" kern="1200" dirty="0" err="1">
                          <a:solidFill>
                            <a:schemeClr val="tx1"/>
                          </a:solidFill>
                          <a:latin typeface="+mn-ea"/>
                          <a:ea typeface="+mn-ea"/>
                          <a:cs typeface="+mn-cs"/>
                        </a:rPr>
                        <a:t>json</a:t>
                      </a:r>
                      <a:r>
                        <a:rPr lang="en-US" altLang="zh-CN" sz="1400" kern="1200" dirty="0">
                          <a:solidFill>
                            <a:schemeClr val="tx1"/>
                          </a:solidFill>
                          <a:latin typeface="+mn-ea"/>
                          <a:ea typeface="+mn-ea"/>
                          <a:cs typeface="+mn-cs"/>
                        </a:rPr>
                        <a:t> </a:t>
                      </a:r>
                      <a:r>
                        <a:rPr lang="zh-CN" altLang="en-US" sz="1400" kern="1200" dirty="0">
                          <a:solidFill>
                            <a:schemeClr val="tx1"/>
                          </a:solidFill>
                          <a:latin typeface="+mn-ea"/>
                          <a:ea typeface="+mn-ea"/>
                          <a:cs typeface="+mn-cs"/>
                        </a:rPr>
                        <a:t>格式打印 </a:t>
                      </a:r>
                      <a:r>
                        <a:rPr lang="en-US" altLang="zh-CN" sz="1400" kern="1200" dirty="0">
                          <a:solidFill>
                            <a:schemeClr val="tx1"/>
                          </a:solidFill>
                          <a:latin typeface="+mn-ea"/>
                          <a:ea typeface="+mn-ea"/>
                          <a:cs typeface="+mn-cs"/>
                        </a:rPr>
                        <a:t>locust </a:t>
                      </a:r>
                      <a:r>
                        <a:rPr lang="zh-CN" altLang="en-US" sz="1400" kern="1200" dirty="0">
                          <a:solidFill>
                            <a:schemeClr val="tx1"/>
                          </a:solidFill>
                          <a:latin typeface="+mn-ea"/>
                          <a:ea typeface="+mn-ea"/>
                          <a:cs typeface="+mn-cs"/>
                        </a:rPr>
                        <a:t>测试类的任务执行比例，配合 </a:t>
                      </a:r>
                      <a:r>
                        <a:rPr lang="en-US" altLang="zh-CN" sz="1400" kern="1200" dirty="0">
                          <a:solidFill>
                            <a:schemeClr val="tx1"/>
                          </a:solidFill>
                          <a:latin typeface="+mn-ea"/>
                          <a:ea typeface="+mn-ea"/>
                          <a:cs typeface="+mn-cs"/>
                        </a:rPr>
                        <a:t>-f </a:t>
                      </a:r>
                      <a:r>
                        <a:rPr lang="zh-CN" altLang="en-US" sz="1400" kern="1200" dirty="0">
                          <a:solidFill>
                            <a:schemeClr val="tx1"/>
                          </a:solidFill>
                          <a:latin typeface="+mn-ea"/>
                          <a:ea typeface="+mn-ea"/>
                          <a:cs typeface="+mn-cs"/>
                        </a:rPr>
                        <a:t>参数使用</a:t>
                      </a:r>
                      <a:r>
                        <a:rPr lang="en-US" altLang="zh-CN" sz="1400" kern="1200" dirty="0">
                          <a:solidFill>
                            <a:schemeClr val="tx1"/>
                          </a:solidFill>
                          <a:latin typeface="+mn-ea"/>
                          <a:ea typeface="+mn-ea"/>
                          <a:cs typeface="+mn-cs"/>
                        </a:rPr>
                        <a: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51029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4024298" y="2643182"/>
            <a:ext cx="6233746"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第三章  安装及运行</a:t>
            </a:r>
            <a:endParaRPr lang="zh-CN" altLang="en-US" sz="36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4528562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3.1</a:t>
            </a:r>
            <a:r>
              <a:rPr lang="zh-CN" altLang="en-US" kern="0" dirty="0" smtClean="0">
                <a:solidFill>
                  <a:sysClr val="window" lastClr="FFFFFF"/>
                </a:solidFill>
                <a:latin typeface="微软雅黑" pitchFamily="34" charset="-122"/>
                <a:ea typeface="微软雅黑"/>
              </a:rPr>
              <a:t>安装</a:t>
            </a:r>
            <a:endParaRPr lang="zh-CN" altLang="en-US" kern="0" dirty="0">
              <a:solidFill>
                <a:sysClr val="window" lastClr="FFFFFF"/>
              </a:solidFill>
              <a:latin typeface="微软雅黑" pitchFamily="34" charset="-122"/>
              <a:ea typeface="微软雅黑"/>
            </a:endParaRPr>
          </a:p>
        </p:txBody>
      </p:sp>
      <p:sp>
        <p:nvSpPr>
          <p:cNvPr id="3" name="矩形 2"/>
          <p:cNvSpPr/>
          <p:nvPr/>
        </p:nvSpPr>
        <p:spPr>
          <a:xfrm>
            <a:off x="666712" y="1214422"/>
            <a:ext cx="9932138" cy="3892925"/>
          </a:xfrm>
          <a:prstGeom prst="rect">
            <a:avLst/>
          </a:prstGeom>
        </p:spPr>
        <p:txBody>
          <a:bodyPr wrap="square">
            <a:spAutoFit/>
          </a:bodyPr>
          <a:lstStyle/>
          <a:p>
            <a:pPr eaLnBrk="0" fontAlgn="base" hangingPunct="0">
              <a:lnSpc>
                <a:spcPct val="200000"/>
              </a:lnSpc>
              <a:spcBef>
                <a:spcPct val="0"/>
              </a:spcBef>
              <a:spcAft>
                <a:spcPct val="0"/>
              </a:spcAft>
            </a:pPr>
            <a:r>
              <a:rPr lang="zh-CN" altLang="en-US" sz="1400" b="1" dirty="0" smtClean="0">
                <a:solidFill>
                  <a:srgbClr val="333333"/>
                </a:solidFill>
                <a:latin typeface="+mn-ea"/>
              </a:rPr>
              <a:t>一、</a:t>
            </a:r>
            <a:r>
              <a:rPr lang="en-US" altLang="zh-CN" sz="1400" b="1" dirty="0" smtClean="0">
                <a:solidFill>
                  <a:srgbClr val="333333"/>
                </a:solidFill>
                <a:latin typeface="+mn-ea"/>
              </a:rPr>
              <a:t>Windows</a:t>
            </a:r>
            <a:r>
              <a:rPr lang="zh-CN" altLang="en-US" sz="1400" b="1" dirty="0" smtClean="0">
                <a:solidFill>
                  <a:srgbClr val="333333"/>
                </a:solidFill>
                <a:latin typeface="+mn-ea"/>
              </a:rPr>
              <a:t>上安装</a:t>
            </a:r>
            <a:r>
              <a:rPr lang="en-US" altLang="zh-CN" sz="1400" b="1" dirty="0">
                <a:solidFill>
                  <a:srgbClr val="333333"/>
                </a:solidFill>
                <a:latin typeface="+mn-ea"/>
              </a:rPr>
              <a:t>Locust</a:t>
            </a:r>
          </a:p>
          <a:p>
            <a:pPr>
              <a:lnSpc>
                <a:spcPct val="200000"/>
              </a:lnSpc>
            </a:pPr>
            <a:r>
              <a:rPr lang="en-US" altLang="zh-CN" sz="1400" dirty="0">
                <a:latin typeface="+mn-ea"/>
              </a:rPr>
              <a:t>1</a:t>
            </a:r>
            <a:r>
              <a:rPr lang="zh-CN" altLang="en-US" sz="1400" dirty="0">
                <a:latin typeface="+mn-ea"/>
              </a:rPr>
              <a:t>、支持的</a:t>
            </a:r>
            <a:r>
              <a:rPr lang="en-US" altLang="zh-CN" sz="1400" dirty="0">
                <a:latin typeface="+mn-ea"/>
              </a:rPr>
              <a:t>python</a:t>
            </a:r>
            <a:r>
              <a:rPr lang="zh-CN" altLang="en-US" sz="1400" dirty="0">
                <a:latin typeface="+mn-ea"/>
              </a:rPr>
              <a:t>版本：</a:t>
            </a:r>
            <a:r>
              <a:rPr lang="en-US" altLang="zh-CN" sz="1400" dirty="0">
                <a:latin typeface="+mn-ea"/>
              </a:rPr>
              <a:t>2.7</a:t>
            </a:r>
            <a:r>
              <a:rPr lang="zh-CN" altLang="en-US" sz="1400" dirty="0">
                <a:latin typeface="+mn-ea"/>
              </a:rPr>
              <a:t>、</a:t>
            </a:r>
            <a:r>
              <a:rPr lang="en-US" altLang="zh-CN" sz="1400" dirty="0">
                <a:latin typeface="+mn-ea"/>
              </a:rPr>
              <a:t>3.4</a:t>
            </a:r>
            <a:r>
              <a:rPr lang="zh-CN" altLang="en-US" sz="1400" dirty="0">
                <a:latin typeface="+mn-ea"/>
              </a:rPr>
              <a:t>、</a:t>
            </a:r>
            <a:r>
              <a:rPr lang="en-US" altLang="zh-CN" sz="1400" dirty="0">
                <a:latin typeface="+mn-ea"/>
              </a:rPr>
              <a:t>3.5</a:t>
            </a:r>
            <a:r>
              <a:rPr lang="zh-CN" altLang="en-US" sz="1400" dirty="0">
                <a:latin typeface="+mn-ea"/>
              </a:rPr>
              <a:t>、</a:t>
            </a:r>
            <a:r>
              <a:rPr lang="en-US" altLang="zh-CN" sz="1400" dirty="0">
                <a:latin typeface="+mn-ea"/>
              </a:rPr>
              <a:t>3.6</a:t>
            </a:r>
            <a:r>
              <a:rPr lang="zh-CN" altLang="en-US" sz="1400" dirty="0">
                <a:latin typeface="+mn-ea"/>
              </a:rPr>
              <a:t>；</a:t>
            </a:r>
          </a:p>
          <a:p>
            <a:pPr>
              <a:lnSpc>
                <a:spcPct val="200000"/>
              </a:lnSpc>
            </a:pPr>
            <a:r>
              <a:rPr lang="en-US" altLang="zh-CN" sz="1400" dirty="0">
                <a:latin typeface="+mn-ea"/>
              </a:rPr>
              <a:t>2</a:t>
            </a:r>
            <a:r>
              <a:rPr lang="zh-CN" altLang="en-US" sz="1400" dirty="0">
                <a:latin typeface="+mn-ea"/>
              </a:rPr>
              <a:t>、</a:t>
            </a:r>
            <a:r>
              <a:rPr lang="en-US" altLang="zh-CN" sz="1400" dirty="0">
                <a:latin typeface="+mn-ea"/>
              </a:rPr>
              <a:t>Windows</a:t>
            </a:r>
            <a:r>
              <a:rPr lang="zh-CN" altLang="en-US" sz="1400" dirty="0">
                <a:latin typeface="+mn-ea"/>
              </a:rPr>
              <a:t>系统安装</a:t>
            </a:r>
            <a:r>
              <a:rPr lang="en-US" altLang="zh-CN" sz="1400" dirty="0">
                <a:latin typeface="+mn-ea"/>
              </a:rPr>
              <a:t>locust</a:t>
            </a:r>
          </a:p>
          <a:p>
            <a:pPr>
              <a:lnSpc>
                <a:spcPct val="200000"/>
              </a:lnSpc>
            </a:pPr>
            <a:r>
              <a:rPr lang="en-US" altLang="zh-CN" sz="1400" dirty="0">
                <a:latin typeface="+mn-ea"/>
              </a:rPr>
              <a:t>①</a:t>
            </a:r>
            <a:r>
              <a:rPr lang="zh-CN" altLang="en-US" sz="1400" dirty="0">
                <a:latin typeface="+mn-ea"/>
              </a:rPr>
              <a:t>、直接通过 </a:t>
            </a:r>
            <a:r>
              <a:rPr lang="en-US" altLang="zh-CN" sz="1400" dirty="0">
                <a:latin typeface="+mn-ea"/>
              </a:rPr>
              <a:t>pip install </a:t>
            </a:r>
            <a:r>
              <a:rPr lang="en-US" altLang="zh-CN" sz="1400" dirty="0" err="1">
                <a:latin typeface="+mn-ea"/>
              </a:rPr>
              <a:t>locustio</a:t>
            </a:r>
            <a:r>
              <a:rPr lang="en-US" altLang="zh-CN" sz="1400" dirty="0">
                <a:latin typeface="+mn-ea"/>
              </a:rPr>
              <a:t> </a:t>
            </a:r>
            <a:r>
              <a:rPr lang="zh-CN" altLang="en-US" sz="1400" dirty="0">
                <a:latin typeface="+mn-ea"/>
              </a:rPr>
              <a:t>命令</a:t>
            </a:r>
            <a:r>
              <a:rPr lang="zh-CN" altLang="en-US" sz="1400" dirty="0" smtClean="0">
                <a:latin typeface="+mn-ea"/>
              </a:rPr>
              <a:t>安装</a:t>
            </a:r>
            <a:endParaRPr lang="zh-CN" altLang="en-US" sz="1400" dirty="0">
              <a:latin typeface="+mn-ea"/>
            </a:endParaRPr>
          </a:p>
          <a:p>
            <a:pPr>
              <a:lnSpc>
                <a:spcPct val="200000"/>
              </a:lnSpc>
            </a:pPr>
            <a:r>
              <a:rPr lang="zh-CN" altLang="en-US" sz="1400" dirty="0">
                <a:latin typeface="+mn-ea"/>
              </a:rPr>
              <a:t>②、通过为</a:t>
            </a:r>
            <a:r>
              <a:rPr lang="en-US" altLang="zh-CN" sz="1400" dirty="0" err="1">
                <a:latin typeface="+mn-ea"/>
              </a:rPr>
              <a:t>pyzmq</a:t>
            </a:r>
            <a:r>
              <a:rPr lang="zh-CN" altLang="en-US" sz="1400" dirty="0">
                <a:latin typeface="+mn-ea"/>
              </a:rPr>
              <a:t>、</a:t>
            </a:r>
            <a:r>
              <a:rPr lang="en-US" altLang="zh-CN" sz="1400" dirty="0" err="1">
                <a:latin typeface="+mn-ea"/>
              </a:rPr>
              <a:t>gevent</a:t>
            </a:r>
            <a:r>
              <a:rPr lang="zh-CN" altLang="en-US" sz="1400" dirty="0">
                <a:latin typeface="+mn-ea"/>
              </a:rPr>
              <a:t>和</a:t>
            </a:r>
            <a:r>
              <a:rPr lang="en-US" altLang="zh-CN" sz="1400" dirty="0" err="1">
                <a:latin typeface="+mn-ea"/>
              </a:rPr>
              <a:t>greenlet</a:t>
            </a:r>
            <a:r>
              <a:rPr lang="zh-CN" altLang="en-US" sz="1400" dirty="0">
                <a:latin typeface="+mn-ea"/>
              </a:rPr>
              <a:t>安装预先构建的二进制包，然后在</a:t>
            </a:r>
            <a:r>
              <a:rPr lang="zh-CN" altLang="en-US" sz="1400" dirty="0">
                <a:latin typeface="+mn-ea"/>
                <a:hlinkClick r:id="rId2"/>
              </a:rPr>
              <a:t>这里</a:t>
            </a:r>
            <a:r>
              <a:rPr lang="zh-CN" altLang="en-US" sz="1400" dirty="0">
                <a:latin typeface="+mn-ea"/>
              </a:rPr>
              <a:t>找到非官方的预制包，下载</a:t>
            </a:r>
            <a:r>
              <a:rPr lang="en-US" altLang="zh-CN" sz="1400" dirty="0">
                <a:latin typeface="+mn-ea"/>
              </a:rPr>
              <a:t>.</a:t>
            </a:r>
            <a:r>
              <a:rPr lang="en-US" altLang="zh-CN" sz="1400" dirty="0" err="1">
                <a:latin typeface="+mn-ea"/>
              </a:rPr>
              <a:t>whl</a:t>
            </a:r>
            <a:r>
              <a:rPr lang="zh-CN" altLang="en-US" sz="1400" dirty="0">
                <a:latin typeface="+mn-ea"/>
              </a:rPr>
              <a:t>文件后，使用 </a:t>
            </a:r>
            <a:r>
              <a:rPr lang="en-US" altLang="zh-CN" sz="1400" dirty="0">
                <a:latin typeface="+mn-ea"/>
              </a:rPr>
              <a:t>pip install name-of-</a:t>
            </a:r>
            <a:r>
              <a:rPr lang="en-US" altLang="zh-CN" sz="1400" dirty="0" err="1">
                <a:latin typeface="+mn-ea"/>
              </a:rPr>
              <a:t>file.whl</a:t>
            </a:r>
            <a:r>
              <a:rPr lang="en-US" altLang="zh-CN" sz="1400" dirty="0">
                <a:latin typeface="+mn-ea"/>
              </a:rPr>
              <a:t> </a:t>
            </a:r>
            <a:r>
              <a:rPr lang="zh-CN" altLang="en-US" sz="1400" dirty="0">
                <a:latin typeface="+mn-ea"/>
              </a:rPr>
              <a:t>命令安装</a:t>
            </a:r>
            <a:r>
              <a:rPr lang="zh-CN" altLang="en-US" sz="1400" dirty="0" smtClean="0">
                <a:latin typeface="+mn-ea"/>
              </a:rPr>
              <a:t>；</a:t>
            </a:r>
            <a:endParaRPr lang="en-US" altLang="zh-CN" sz="1400" dirty="0" smtClean="0">
              <a:latin typeface="+mn-ea"/>
            </a:endParaRPr>
          </a:p>
          <a:p>
            <a:pPr>
              <a:lnSpc>
                <a:spcPct val="200000"/>
              </a:lnSpc>
            </a:pPr>
            <a:r>
              <a:rPr lang="zh-CN" altLang="en-US" sz="1400" dirty="0" smtClean="0">
                <a:latin typeface="+mn-ea"/>
              </a:rPr>
              <a:t>③、通过</a:t>
            </a:r>
            <a:r>
              <a:rPr lang="en-US" altLang="en-US" sz="1400" dirty="0" err="1" smtClean="0">
                <a:latin typeface="+mn-ea"/>
              </a:rPr>
              <a:t>GitHub</a:t>
            </a:r>
            <a:r>
              <a:rPr lang="zh-CN" altLang="en-US" sz="1400" dirty="0" smtClean="0">
                <a:latin typeface="+mn-ea"/>
              </a:rPr>
              <a:t>上克隆项目安装（</a:t>
            </a:r>
            <a:r>
              <a:rPr lang="en-US" altLang="en-US" sz="1400" dirty="0" smtClean="0">
                <a:latin typeface="+mn-ea"/>
              </a:rPr>
              <a:t>Python3</a:t>
            </a:r>
            <a:r>
              <a:rPr lang="zh-CN" altLang="en-US" sz="1400" dirty="0" smtClean="0">
                <a:latin typeface="+mn-ea"/>
              </a:rPr>
              <a:t>推荐）：</a:t>
            </a:r>
            <a:r>
              <a:rPr lang="en-US" sz="1400" dirty="0" smtClean="0">
                <a:latin typeface="+mn-ea"/>
                <a:hlinkClick r:id="rId3"/>
              </a:rPr>
              <a:t>https://github.com/locustio/locust</a:t>
            </a:r>
            <a:endParaRPr lang="zh-CN" altLang="en-US" sz="1400" dirty="0" smtClean="0">
              <a:latin typeface="+mn-ea"/>
            </a:endParaRPr>
          </a:p>
          <a:p>
            <a:pPr>
              <a:lnSpc>
                <a:spcPct val="200000"/>
              </a:lnSpc>
            </a:pPr>
            <a:r>
              <a:rPr lang="zh-CN" altLang="en-US" sz="1400" dirty="0" smtClean="0">
                <a:latin typeface="+mn-ea"/>
              </a:rPr>
              <a:t>安装成功后可以输入通过 </a:t>
            </a:r>
            <a:r>
              <a:rPr lang="en-US" altLang="zh-CN" sz="1400" dirty="0" smtClean="0">
                <a:latin typeface="+mn-ea"/>
              </a:rPr>
              <a:t>locust -help </a:t>
            </a:r>
            <a:r>
              <a:rPr lang="zh-CN" altLang="en-US" sz="1400" dirty="0" smtClean="0">
                <a:latin typeface="+mn-ea"/>
              </a:rPr>
              <a:t>命令查看帮助信息。</a:t>
            </a:r>
          </a:p>
          <a:p>
            <a:pPr>
              <a:lnSpc>
                <a:spcPct val="200000"/>
              </a:lnSpc>
            </a:pPr>
            <a:r>
              <a:rPr lang="en-US" altLang="zh-CN" sz="1400" dirty="0" smtClean="0">
                <a:latin typeface="+mn-ea"/>
              </a:rPr>
              <a:t>PS</a:t>
            </a:r>
            <a:r>
              <a:rPr lang="zh-CN" altLang="en-US" sz="1400" dirty="0">
                <a:latin typeface="+mn-ea"/>
              </a:rPr>
              <a:t>：运行大规模测试时，建议在</a:t>
            </a:r>
            <a:r>
              <a:rPr lang="en-US" altLang="zh-CN" sz="1400" dirty="0">
                <a:latin typeface="+mn-ea"/>
              </a:rPr>
              <a:t>Linux</a:t>
            </a:r>
            <a:r>
              <a:rPr lang="zh-CN" altLang="en-US" sz="1400" dirty="0">
                <a:latin typeface="+mn-ea"/>
              </a:rPr>
              <a:t>机器上执行此操作，因为</a:t>
            </a:r>
            <a:r>
              <a:rPr lang="en-US" altLang="zh-CN" sz="1400" dirty="0" err="1">
                <a:latin typeface="+mn-ea"/>
              </a:rPr>
              <a:t>gevent</a:t>
            </a:r>
            <a:r>
              <a:rPr lang="zh-CN" altLang="en-US" sz="1400" dirty="0">
                <a:latin typeface="+mn-ea"/>
              </a:rPr>
              <a:t>在</a:t>
            </a:r>
            <a:r>
              <a:rPr lang="en-US" altLang="zh-CN" sz="1400" dirty="0">
                <a:latin typeface="+mn-ea"/>
              </a:rPr>
              <a:t>Windows</a:t>
            </a:r>
            <a:r>
              <a:rPr lang="zh-CN" altLang="en-US" sz="1400" dirty="0">
                <a:latin typeface="+mn-ea"/>
              </a:rPr>
              <a:t>下的性能很差。</a:t>
            </a:r>
          </a:p>
        </p:txBody>
      </p:sp>
      <p:pic>
        <p:nvPicPr>
          <p:cNvPr id="7" name="Picture 3"/>
          <p:cNvPicPr>
            <a:picLocks noChangeAspect="1" noChangeArrowheads="1"/>
          </p:cNvPicPr>
          <p:nvPr/>
        </p:nvPicPr>
        <p:blipFill>
          <a:blip r:embed="rId4"/>
          <a:srcRect/>
          <a:stretch>
            <a:fillRect/>
          </a:stretch>
        </p:blipFill>
        <p:spPr bwMode="auto">
          <a:xfrm>
            <a:off x="3309918" y="2786058"/>
            <a:ext cx="5976664" cy="2481221"/>
          </a:xfrm>
          <a:prstGeom prst="rect">
            <a:avLst/>
          </a:prstGeom>
          <a:noFill/>
          <a:ln w="9525">
            <a:noFill/>
            <a:miter lim="800000"/>
            <a:headEnd/>
            <a:tailEnd/>
          </a:ln>
          <a:effectLst/>
        </p:spPr>
      </p:pic>
    </p:spTree>
    <p:extLst>
      <p:ext uri="{BB962C8B-B14F-4D97-AF65-F5344CB8AC3E}">
        <p14:creationId xmlns:p14="http://schemas.microsoft.com/office/powerpoint/2010/main" val="331451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2992" y="1282601"/>
            <a:ext cx="4811504" cy="307777"/>
          </a:xfrm>
          <a:prstGeom prst="rect">
            <a:avLst/>
          </a:prstGeom>
        </p:spPr>
        <p:txBody>
          <a:bodyPr wrap="square">
            <a:spAutoFit/>
          </a:bodyPr>
          <a:lstStyle/>
          <a:p>
            <a:r>
              <a:rPr lang="zh-CN" altLang="en-US" sz="1400" b="1" dirty="0" smtClean="0"/>
              <a:t>安装完成</a:t>
            </a:r>
            <a:r>
              <a:rPr lang="zh-CN" altLang="en-US" sz="1400" dirty="0" smtClean="0"/>
              <a:t>出现：</a:t>
            </a:r>
            <a:r>
              <a:rPr lang="en-US" sz="1400" dirty="0" smtClean="0"/>
              <a:t>Successfully installed</a:t>
            </a:r>
            <a:r>
              <a:rPr lang="zh-CN" altLang="en-US" sz="1400" dirty="0" smtClean="0"/>
              <a:t>说明安装完成</a:t>
            </a:r>
            <a:endParaRPr lang="zh-CN" altLang="en-US" sz="1400" dirty="0"/>
          </a:p>
        </p:txBody>
      </p:sp>
      <p:sp>
        <p:nvSpPr>
          <p:cNvPr id="12" name="矩形 11"/>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3.1 </a:t>
            </a:r>
            <a:r>
              <a:rPr lang="zh-CN" altLang="en-US" kern="0" dirty="0" smtClean="0">
                <a:solidFill>
                  <a:sysClr val="window" lastClr="FFFFFF"/>
                </a:solidFill>
                <a:latin typeface="微软雅黑" pitchFamily="34" charset="-122"/>
                <a:ea typeface="微软雅黑"/>
              </a:rPr>
              <a:t>安装</a:t>
            </a:r>
            <a:endParaRPr lang="zh-CN" altLang="en-US" kern="0" dirty="0">
              <a:solidFill>
                <a:sysClr val="window" lastClr="FFFFFF"/>
              </a:solidFill>
              <a:latin typeface="微软雅黑" pitchFamily="34" charset="-122"/>
              <a:ea typeface="微软雅黑"/>
            </a:endParaRPr>
          </a:p>
        </p:txBody>
      </p:sp>
      <p:pic>
        <p:nvPicPr>
          <p:cNvPr id="2050" name="Picture 2"/>
          <p:cNvPicPr>
            <a:picLocks noChangeAspect="1" noChangeArrowheads="1"/>
          </p:cNvPicPr>
          <p:nvPr/>
        </p:nvPicPr>
        <p:blipFill>
          <a:blip r:embed="rId2"/>
          <a:srcRect/>
          <a:stretch>
            <a:fillRect/>
          </a:stretch>
        </p:blipFill>
        <p:spPr bwMode="auto">
          <a:xfrm>
            <a:off x="839416" y="1700808"/>
            <a:ext cx="5802290" cy="3740606"/>
          </a:xfrm>
          <a:prstGeom prst="rect">
            <a:avLst/>
          </a:prstGeom>
          <a:noFill/>
          <a:ln w="9525">
            <a:noFill/>
            <a:miter lim="800000"/>
            <a:headEnd/>
            <a:tailEnd/>
          </a:ln>
          <a:effectLst/>
        </p:spPr>
      </p:pic>
      <p:sp>
        <p:nvSpPr>
          <p:cNvPr id="6" name="矩形 5"/>
          <p:cNvSpPr/>
          <p:nvPr/>
        </p:nvSpPr>
        <p:spPr>
          <a:xfrm>
            <a:off x="695400" y="5661248"/>
            <a:ext cx="7597586" cy="523220"/>
          </a:xfrm>
          <a:prstGeom prst="rect">
            <a:avLst/>
          </a:prstGeom>
        </p:spPr>
        <p:txBody>
          <a:bodyPr wrap="square">
            <a:spAutoFit/>
          </a:bodyPr>
          <a:lstStyle/>
          <a:p>
            <a:r>
              <a:rPr lang="zh-CN" altLang="en-US" sz="1400" b="1" dirty="0" smtClean="0"/>
              <a:t>验证安装成功</a:t>
            </a:r>
          </a:p>
          <a:p>
            <a:r>
              <a:rPr lang="en-US" altLang="zh-CN" sz="1400" dirty="0" err="1" smtClean="0"/>
              <a:t>cmd</a:t>
            </a:r>
            <a:r>
              <a:rPr lang="zh-CN" altLang="en-US" sz="1400" dirty="0" smtClean="0"/>
              <a:t>中键入：</a:t>
            </a:r>
            <a:r>
              <a:rPr lang="en-US" altLang="zh-CN" sz="1400" dirty="0" smtClean="0"/>
              <a:t>locust  --help</a:t>
            </a:r>
            <a:r>
              <a:rPr lang="zh-CN" altLang="en-US" sz="1400" dirty="0" smtClean="0"/>
              <a:t>，如果出现参数选项，说明验证安装正确</a:t>
            </a:r>
            <a:endParaRPr lang="zh-CN" altLang="en-US" sz="1400" dirty="0"/>
          </a:p>
        </p:txBody>
      </p:sp>
      <p:pic>
        <p:nvPicPr>
          <p:cNvPr id="7" name="Picture 2"/>
          <p:cNvPicPr>
            <a:picLocks noChangeAspect="1" noChangeArrowheads="1"/>
          </p:cNvPicPr>
          <p:nvPr/>
        </p:nvPicPr>
        <p:blipFill>
          <a:blip r:embed="rId3"/>
          <a:srcRect/>
          <a:stretch>
            <a:fillRect/>
          </a:stretch>
        </p:blipFill>
        <p:spPr bwMode="auto">
          <a:xfrm>
            <a:off x="3575720" y="2296566"/>
            <a:ext cx="6715172" cy="3885062"/>
          </a:xfrm>
          <a:prstGeom prst="rect">
            <a:avLst/>
          </a:prstGeom>
          <a:noFill/>
          <a:ln w="9525">
            <a:noFill/>
            <a:miter lim="800000"/>
            <a:headEnd/>
            <a:tailEnd/>
          </a:ln>
          <a:effectLst/>
        </p:spPr>
      </p:pic>
    </p:spTree>
    <p:extLst>
      <p:ext uri="{BB962C8B-B14F-4D97-AF65-F5344CB8AC3E}">
        <p14:creationId xmlns:p14="http://schemas.microsoft.com/office/powerpoint/2010/main" val="200033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738810" y="2614929"/>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smtClean="0">
                <a:solidFill>
                  <a:sysClr val="window" lastClr="FFFFFF"/>
                </a:solidFill>
                <a:latin typeface="Impact" pitchFamily="34" charset="0"/>
                <a:ea typeface="微软雅黑" pitchFamily="34" charset="-122"/>
              </a:rPr>
              <a:t>2</a:t>
            </a:r>
            <a:endParaRPr lang="en-US" kern="0" dirty="0">
              <a:solidFill>
                <a:sysClr val="window" lastClr="FFFFFF"/>
              </a:solidFill>
              <a:latin typeface="Impact" pitchFamily="34" charset="0"/>
              <a:ea typeface="微软雅黑" pitchFamily="34" charset="-122"/>
            </a:endParaRPr>
          </a:p>
        </p:txBody>
      </p:sp>
      <p:cxnSp>
        <p:nvCxnSpPr>
          <p:cNvPr id="12" name="直接连接符 11"/>
          <p:cNvCxnSpPr/>
          <p:nvPr/>
        </p:nvCxnSpPr>
        <p:spPr>
          <a:xfrm flipH="1">
            <a:off x="5738810" y="3272444"/>
            <a:ext cx="5580000" cy="0"/>
          </a:xfrm>
          <a:prstGeom prst="line">
            <a:avLst/>
          </a:prstGeom>
          <a:noFill/>
          <a:ln w="9525" cap="flat" cmpd="sng" algn="ctr">
            <a:solidFill>
              <a:srgbClr val="0070C0">
                <a:alpha val="65098"/>
              </a:srgbClr>
            </a:solidFill>
            <a:prstDash val="solid"/>
          </a:ln>
          <a:effectLst/>
        </p:spPr>
      </p:cxnSp>
      <p:sp>
        <p:nvSpPr>
          <p:cNvPr id="13" name="TextBox 27"/>
          <p:cNvSpPr txBox="1"/>
          <p:nvPr/>
        </p:nvSpPr>
        <p:spPr>
          <a:xfrm>
            <a:off x="6667222" y="2665753"/>
            <a:ext cx="2565126" cy="400110"/>
          </a:xfrm>
          <a:prstGeom prst="rect">
            <a:avLst/>
          </a:prstGeom>
          <a:noFill/>
        </p:spPr>
        <p:txBody>
          <a:bodyPr wrap="none" rtlCol="0">
            <a:spAutoFit/>
          </a:bodyPr>
          <a:lstStyle/>
          <a:p>
            <a:r>
              <a:rPr lang="zh-CN" altLang="en-US" sz="20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性能测试工具</a:t>
            </a:r>
            <a:r>
              <a:rPr lang="en-US" altLang="zh-CN" sz="20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Locust</a:t>
            </a:r>
            <a:endParaRPr lang="en-US" altLang="zh-CN" sz="2000" dirty="0">
              <a:ln w="0"/>
              <a:effectLst>
                <a:outerShdw blurRad="38100" dist="19050" dir="2700000" algn="tl" rotWithShape="0">
                  <a:schemeClr val="dk1">
                    <a:alpha val="40000"/>
                  </a:schemeClr>
                </a:outerShdw>
              </a:effectLst>
              <a:latin typeface="微软雅黑" pitchFamily="34" charset="-122"/>
              <a:ea typeface="微软雅黑" pitchFamily="34" charset="-122"/>
            </a:endParaRPr>
          </a:p>
        </p:txBody>
      </p:sp>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0"/>
            <a:ext cx="5152768" cy="6858001"/>
          </a:xfrm>
          <a:prstGeom prst="rect">
            <a:avLst/>
          </a:prstGeom>
        </p:spPr>
      </p:pic>
      <p:sp>
        <p:nvSpPr>
          <p:cNvPr id="24" name="矩形 23"/>
          <p:cNvSpPr/>
          <p:nvPr/>
        </p:nvSpPr>
        <p:spPr>
          <a:xfrm>
            <a:off x="5738810" y="3551033"/>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smtClean="0">
                <a:solidFill>
                  <a:sysClr val="window" lastClr="FFFFFF"/>
                </a:solidFill>
                <a:latin typeface="Impact" pitchFamily="34" charset="0"/>
                <a:ea typeface="微软雅黑" pitchFamily="34" charset="-122"/>
              </a:rPr>
              <a:t>3</a:t>
            </a:r>
            <a:endParaRPr lang="en-US" kern="0" dirty="0">
              <a:solidFill>
                <a:sysClr val="window" lastClr="FFFFFF"/>
              </a:solidFill>
              <a:latin typeface="Impact" pitchFamily="34" charset="0"/>
              <a:ea typeface="微软雅黑" pitchFamily="34" charset="-122"/>
            </a:endParaRPr>
          </a:p>
        </p:txBody>
      </p:sp>
      <p:cxnSp>
        <p:nvCxnSpPr>
          <p:cNvPr id="25" name="直接连接符 24"/>
          <p:cNvCxnSpPr/>
          <p:nvPr/>
        </p:nvCxnSpPr>
        <p:spPr>
          <a:xfrm flipH="1">
            <a:off x="5738810" y="4136540"/>
            <a:ext cx="5580000" cy="0"/>
          </a:xfrm>
          <a:prstGeom prst="line">
            <a:avLst/>
          </a:prstGeom>
          <a:noFill/>
          <a:ln w="9525" cap="flat" cmpd="sng" algn="ctr">
            <a:solidFill>
              <a:srgbClr val="0070C0">
                <a:alpha val="65098"/>
              </a:srgbClr>
            </a:solidFill>
            <a:prstDash val="solid"/>
          </a:ln>
          <a:effectLst/>
        </p:spPr>
      </p:cxnSp>
      <p:sp>
        <p:nvSpPr>
          <p:cNvPr id="26" name="TextBox 27"/>
          <p:cNvSpPr txBox="1"/>
          <p:nvPr/>
        </p:nvSpPr>
        <p:spPr>
          <a:xfrm>
            <a:off x="6667222" y="3601857"/>
            <a:ext cx="2263761" cy="400110"/>
          </a:xfrm>
          <a:prstGeom prst="rect">
            <a:avLst/>
          </a:prstGeom>
          <a:noFill/>
        </p:spPr>
        <p:txBody>
          <a:bodyPr wrap="none" rtlCol="0">
            <a:spAutoFit/>
          </a:bodyPr>
          <a:lstStyle/>
          <a:p>
            <a:r>
              <a:rPr lang="en-US" altLang="zh-CN" sz="20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Locust</a:t>
            </a:r>
            <a:r>
              <a:rPr lang="zh-CN" altLang="en-US" sz="20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安装及运行</a:t>
            </a:r>
            <a:endParaRPr lang="en-US" altLang="zh-CN" sz="2000" dirty="0">
              <a:ln w="0"/>
              <a:effectLst>
                <a:outerShdw blurRad="38100" dist="19050" dir="2700000" algn="tl" rotWithShape="0">
                  <a:schemeClr val="dk1">
                    <a:alpha val="40000"/>
                  </a:schemeClr>
                </a:outerShdw>
              </a:effectLst>
              <a:latin typeface="微软雅黑" pitchFamily="34" charset="-122"/>
              <a:ea typeface="微软雅黑" pitchFamily="34" charset="-122"/>
            </a:endParaRPr>
          </a:p>
        </p:txBody>
      </p:sp>
      <p:sp>
        <p:nvSpPr>
          <p:cNvPr id="36" name="矩形 35"/>
          <p:cNvSpPr/>
          <p:nvPr/>
        </p:nvSpPr>
        <p:spPr>
          <a:xfrm>
            <a:off x="5738810" y="4415129"/>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smtClean="0">
                <a:solidFill>
                  <a:sysClr val="window" lastClr="FFFFFF"/>
                </a:solidFill>
                <a:latin typeface="Impact" pitchFamily="34" charset="0"/>
                <a:ea typeface="微软雅黑" pitchFamily="34" charset="-122"/>
              </a:rPr>
              <a:t>4</a:t>
            </a:r>
            <a:endParaRPr lang="en-US" kern="0" dirty="0">
              <a:solidFill>
                <a:sysClr val="window" lastClr="FFFFFF"/>
              </a:solidFill>
              <a:latin typeface="Impact" pitchFamily="34" charset="0"/>
              <a:ea typeface="微软雅黑" pitchFamily="34" charset="-122"/>
            </a:endParaRPr>
          </a:p>
        </p:txBody>
      </p:sp>
      <p:cxnSp>
        <p:nvCxnSpPr>
          <p:cNvPr id="37" name="直接连接符 36"/>
          <p:cNvCxnSpPr/>
          <p:nvPr/>
        </p:nvCxnSpPr>
        <p:spPr>
          <a:xfrm flipH="1">
            <a:off x="5738810" y="5000636"/>
            <a:ext cx="5580000" cy="0"/>
          </a:xfrm>
          <a:prstGeom prst="line">
            <a:avLst/>
          </a:prstGeom>
          <a:noFill/>
          <a:ln w="9525" cap="flat" cmpd="sng" algn="ctr">
            <a:solidFill>
              <a:srgbClr val="0070C0">
                <a:alpha val="65098"/>
              </a:srgbClr>
            </a:solidFill>
            <a:prstDash val="solid"/>
          </a:ln>
          <a:effectLst/>
        </p:spPr>
      </p:cxnSp>
      <p:sp>
        <p:nvSpPr>
          <p:cNvPr id="38" name="TextBox 27"/>
          <p:cNvSpPr txBox="1"/>
          <p:nvPr/>
        </p:nvSpPr>
        <p:spPr>
          <a:xfrm>
            <a:off x="6667222" y="4465953"/>
            <a:ext cx="2052165" cy="400110"/>
          </a:xfrm>
          <a:prstGeom prst="rect">
            <a:avLst/>
          </a:prstGeom>
          <a:noFill/>
        </p:spPr>
        <p:txBody>
          <a:bodyPr wrap="none" rtlCol="0">
            <a:spAutoFit/>
          </a:bodyPr>
          <a:lstStyle/>
          <a:p>
            <a:r>
              <a:rPr lang="en-US" altLang="zh-CN" sz="20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Locust</a:t>
            </a:r>
            <a:r>
              <a:rPr lang="zh-CN" altLang="en-US" sz="20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应用举例</a:t>
            </a:r>
          </a:p>
        </p:txBody>
      </p:sp>
      <p:sp>
        <p:nvSpPr>
          <p:cNvPr id="14" name="矩形 13"/>
          <p:cNvSpPr/>
          <p:nvPr/>
        </p:nvSpPr>
        <p:spPr>
          <a:xfrm>
            <a:off x="5738810" y="1719732"/>
            <a:ext cx="498979" cy="450934"/>
          </a:xfrm>
          <a:prstGeom prst="rect">
            <a:avLst/>
          </a:prstGeom>
          <a:solidFill>
            <a:srgbClr val="0070C0">
              <a:alpha val="67059"/>
            </a:srgbClr>
          </a:solidFill>
          <a:ln w="3175" cap="flat" cmpd="sng" algn="ctr">
            <a:noFill/>
            <a:prstDash val="solid"/>
          </a:ln>
          <a:effectLst/>
        </p:spPr>
        <p:txBody>
          <a:bodyPr lIns="0" rIns="0" anchor="ctr"/>
          <a:lstStyle/>
          <a:p>
            <a:pPr algn="ctr">
              <a:lnSpc>
                <a:spcPct val="120000"/>
              </a:lnSpc>
              <a:spcBef>
                <a:spcPts val="600"/>
              </a:spcBef>
              <a:spcAft>
                <a:spcPts val="600"/>
              </a:spcAft>
            </a:pPr>
            <a:r>
              <a:rPr lang="en-US" kern="0" dirty="0" smtClean="0">
                <a:solidFill>
                  <a:sysClr val="window" lastClr="FFFFFF"/>
                </a:solidFill>
                <a:latin typeface="Impact" pitchFamily="34" charset="0"/>
                <a:ea typeface="微软雅黑" pitchFamily="34" charset="-122"/>
              </a:rPr>
              <a:t>1</a:t>
            </a:r>
            <a:endParaRPr lang="en-US" kern="0" dirty="0">
              <a:solidFill>
                <a:sysClr val="window" lastClr="FFFFFF"/>
              </a:solidFill>
              <a:latin typeface="Impact" pitchFamily="34" charset="0"/>
              <a:ea typeface="微软雅黑" pitchFamily="34" charset="-122"/>
            </a:endParaRPr>
          </a:p>
        </p:txBody>
      </p:sp>
      <p:cxnSp>
        <p:nvCxnSpPr>
          <p:cNvPr id="15" name="直接连接符 14"/>
          <p:cNvCxnSpPr/>
          <p:nvPr/>
        </p:nvCxnSpPr>
        <p:spPr>
          <a:xfrm flipH="1">
            <a:off x="5738810" y="2305239"/>
            <a:ext cx="5580000" cy="0"/>
          </a:xfrm>
          <a:prstGeom prst="line">
            <a:avLst/>
          </a:prstGeom>
          <a:noFill/>
          <a:ln w="9525" cap="flat" cmpd="sng" algn="ctr">
            <a:solidFill>
              <a:srgbClr val="0070C0">
                <a:alpha val="65098"/>
              </a:srgbClr>
            </a:solidFill>
            <a:prstDash val="solid"/>
          </a:ln>
          <a:effectLst/>
        </p:spPr>
      </p:cxnSp>
      <p:sp>
        <p:nvSpPr>
          <p:cNvPr id="16" name="TextBox 27"/>
          <p:cNvSpPr txBox="1"/>
          <p:nvPr/>
        </p:nvSpPr>
        <p:spPr>
          <a:xfrm>
            <a:off x="6667222" y="1770556"/>
            <a:ext cx="1723549" cy="400110"/>
          </a:xfrm>
          <a:prstGeom prst="rect">
            <a:avLst/>
          </a:prstGeom>
          <a:noFill/>
        </p:spPr>
        <p:txBody>
          <a:bodyPr wrap="none" rtlCol="0">
            <a:spAutoFit/>
          </a:bodyPr>
          <a:lstStyle/>
          <a:p>
            <a:r>
              <a:rPr lang="zh-CN" altLang="en-US" sz="2000" dirty="0" smtClean="0">
                <a:ln w="0"/>
                <a:effectLst>
                  <a:outerShdw blurRad="38100" dist="19050" dir="2700000" algn="tl" rotWithShape="0">
                    <a:schemeClr val="dk1">
                      <a:alpha val="40000"/>
                    </a:schemeClr>
                  </a:outerShdw>
                </a:effectLst>
                <a:latin typeface="微软雅黑" pitchFamily="34" charset="-122"/>
                <a:ea typeface="微软雅黑" pitchFamily="34" charset="-122"/>
              </a:rPr>
              <a:t>性能测试概念</a:t>
            </a:r>
            <a:endParaRPr lang="en-US" altLang="zh-CN" sz="2000" dirty="0">
              <a:ln w="0"/>
              <a:effectLst>
                <a:outerShdw blurRad="38100" dist="19050" dir="2700000" algn="tl" rotWithShape="0">
                  <a:schemeClr val="dk1">
                    <a:alpha val="40000"/>
                  </a:scheme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234550240"/>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0380" y="425184"/>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3.1 </a:t>
            </a:r>
            <a:r>
              <a:rPr lang="zh-CN" altLang="en-US" kern="0" dirty="0" smtClean="0">
                <a:solidFill>
                  <a:sysClr val="window" lastClr="FFFFFF"/>
                </a:solidFill>
                <a:latin typeface="微软雅黑" pitchFamily="34" charset="-122"/>
                <a:ea typeface="微软雅黑"/>
              </a:rPr>
              <a:t>安装</a:t>
            </a:r>
            <a:endParaRPr lang="zh-CN" altLang="en-US" kern="0" dirty="0">
              <a:solidFill>
                <a:sysClr val="window" lastClr="FFFFFF"/>
              </a:solidFill>
              <a:latin typeface="微软雅黑" pitchFamily="34" charset="-122"/>
              <a:ea typeface="微软雅黑"/>
            </a:endParaRPr>
          </a:p>
        </p:txBody>
      </p:sp>
      <p:sp>
        <p:nvSpPr>
          <p:cNvPr id="3" name="矩形 2"/>
          <p:cNvSpPr/>
          <p:nvPr/>
        </p:nvSpPr>
        <p:spPr>
          <a:xfrm>
            <a:off x="665572" y="1066986"/>
            <a:ext cx="4896544" cy="523220"/>
          </a:xfrm>
          <a:prstGeom prst="rect">
            <a:avLst/>
          </a:prstGeom>
        </p:spPr>
        <p:txBody>
          <a:bodyPr wrap="square">
            <a:spAutoFit/>
          </a:bodyPr>
          <a:lstStyle/>
          <a:p>
            <a:pPr indent="-400050" eaLnBrk="0" fontAlgn="base" hangingPunct="0">
              <a:lnSpc>
                <a:spcPct val="200000"/>
              </a:lnSpc>
              <a:spcBef>
                <a:spcPct val="0"/>
              </a:spcBef>
              <a:spcAft>
                <a:spcPct val="0"/>
              </a:spcAft>
            </a:pPr>
            <a:r>
              <a:rPr lang="en-US" altLang="en-US" sz="1400" b="1" dirty="0" smtClean="0">
                <a:solidFill>
                  <a:srgbClr val="333333"/>
                </a:solidFill>
                <a:latin typeface="微软雅黑" panose="020B0503020204020204" pitchFamily="34" charset="-122"/>
                <a:ea typeface="微软雅黑" panose="020B0503020204020204" pitchFamily="34" charset="-122"/>
              </a:rPr>
              <a:t>windows</a:t>
            </a:r>
            <a:r>
              <a:rPr lang="zh-CN" altLang="en-US" sz="1400" b="1" dirty="0" smtClean="0">
                <a:solidFill>
                  <a:srgbClr val="333333"/>
                </a:solidFill>
                <a:latin typeface="微软雅黑" panose="020B0503020204020204" pitchFamily="34" charset="-122"/>
                <a:ea typeface="微软雅黑" panose="020B0503020204020204" pitchFamily="34" charset="-122"/>
              </a:rPr>
              <a:t>下</a:t>
            </a:r>
            <a:r>
              <a:rPr lang="en-US" altLang="en-US" sz="1400" b="1" dirty="0" smtClean="0">
                <a:solidFill>
                  <a:srgbClr val="333333"/>
                </a:solidFill>
                <a:latin typeface="微软雅黑" panose="020B0503020204020204" pitchFamily="34" charset="-122"/>
                <a:ea typeface="微软雅黑" panose="020B0503020204020204" pitchFamily="34" charset="-122"/>
              </a:rPr>
              <a:t>locust</a:t>
            </a:r>
            <a:r>
              <a:rPr lang="zh-CN" altLang="en-US" sz="1400" b="1" dirty="0" smtClean="0">
                <a:solidFill>
                  <a:srgbClr val="333333"/>
                </a:solidFill>
                <a:latin typeface="微软雅黑" panose="020B0503020204020204" pitchFamily="34" charset="-122"/>
                <a:ea typeface="微软雅黑" panose="020B0503020204020204" pitchFamily="34" charset="-122"/>
              </a:rPr>
              <a:t>踩到的坑总结</a:t>
            </a:r>
            <a:endParaRPr lang="en-US" altLang="zh-CN" sz="1400" b="1" dirty="0">
              <a:solidFill>
                <a:srgbClr val="333333"/>
              </a:solidFill>
              <a:latin typeface="微软雅黑" panose="020B0503020204020204" pitchFamily="34" charset="-122"/>
              <a:ea typeface="微软雅黑" panose="020B0503020204020204" pitchFamily="34" charset="-122"/>
            </a:endParaRPr>
          </a:p>
        </p:txBody>
      </p:sp>
      <p:sp>
        <p:nvSpPr>
          <p:cNvPr id="6" name="矩形 5"/>
          <p:cNvSpPr/>
          <p:nvPr/>
        </p:nvSpPr>
        <p:spPr>
          <a:xfrm>
            <a:off x="738150" y="1571612"/>
            <a:ext cx="10358510" cy="4767074"/>
          </a:xfrm>
          <a:prstGeom prst="rect">
            <a:avLst/>
          </a:prstGeom>
        </p:spPr>
        <p:txBody>
          <a:bodyPr wrap="square">
            <a:spAutoFit/>
          </a:bodyPr>
          <a:lstStyle/>
          <a:p>
            <a:pPr marL="342900" indent="-342900">
              <a:lnSpc>
                <a:spcPct val="200000"/>
              </a:lnSpc>
              <a:buAutoNum type="arabicPeriod"/>
            </a:pPr>
            <a:r>
              <a:rPr lang="zh-CN" altLang="en-US" sz="1400" dirty="0" smtClean="0">
                <a:latin typeface="微软雅黑" panose="020B0503020204020204" pitchFamily="34" charset="-122"/>
                <a:ea typeface="微软雅黑" panose="020B0503020204020204" pitchFamily="34" charset="-122"/>
              </a:rPr>
              <a:t>安装第三方库报错：如</a:t>
            </a:r>
            <a:r>
              <a:rPr lang="en-US" altLang="zh-CN" sz="1400" dirty="0" smtClean="0">
                <a:latin typeface="微软雅黑" panose="020B0503020204020204" pitchFamily="34" charset="-122"/>
                <a:ea typeface="微软雅黑" panose="020B0503020204020204" pitchFamily="34" charset="-122"/>
              </a:rPr>
              <a:t>cffi-1.11.5-cp37-cp37m-win64.whl is not a supported wheel on this platform.</a:t>
            </a:r>
            <a:br>
              <a:rPr lang="en-US" altLang="zh-CN" sz="1400" dirty="0" smtClean="0">
                <a:latin typeface="微软雅黑" panose="020B0503020204020204" pitchFamily="34" charset="-122"/>
                <a:ea typeface="微软雅黑" panose="020B0503020204020204" pitchFamily="34" charset="-122"/>
              </a:rPr>
            </a:br>
            <a:r>
              <a:rPr lang="zh-CN" altLang="en-US" sz="1400" dirty="0" smtClean="0">
                <a:latin typeface="微软雅黑" panose="020B0503020204020204" pitchFamily="34" charset="-122"/>
                <a:ea typeface="微软雅黑" panose="020B0503020204020204" pitchFamily="34" charset="-122"/>
              </a:rPr>
              <a:t>出现原因：安装的不是对应</a:t>
            </a:r>
            <a:r>
              <a:rPr lang="en-US" altLang="zh-CN" sz="1400" dirty="0" smtClean="0">
                <a:latin typeface="微软雅黑" panose="020B0503020204020204" pitchFamily="34" charset="-122"/>
                <a:ea typeface="微软雅黑" panose="020B0503020204020204" pitchFamily="34" charset="-122"/>
              </a:rPr>
              <a:t>python</a:t>
            </a:r>
            <a:r>
              <a:rPr lang="zh-CN" altLang="en-US" sz="1400" dirty="0" smtClean="0">
                <a:latin typeface="微软雅黑" panose="020B0503020204020204" pitchFamily="34" charset="-122"/>
                <a:ea typeface="微软雅黑" panose="020B0503020204020204" pitchFamily="34" charset="-122"/>
              </a:rPr>
              <a:t>版本的库，下载的库名中</a:t>
            </a:r>
            <a:r>
              <a:rPr lang="en-US" altLang="zh-CN" sz="1400" dirty="0" smtClean="0">
                <a:latin typeface="微软雅黑" panose="020B0503020204020204" pitchFamily="34" charset="-122"/>
                <a:ea typeface="微软雅黑" panose="020B0503020204020204" pitchFamily="34" charset="-122"/>
              </a:rPr>
              <a:t>cp37</a:t>
            </a:r>
            <a:r>
              <a:rPr lang="zh-CN" altLang="en-US" sz="1400" dirty="0" smtClean="0">
                <a:latin typeface="微软雅黑" panose="020B0503020204020204" pitchFamily="34" charset="-122"/>
                <a:ea typeface="微软雅黑" panose="020B0503020204020204" pitchFamily="34" charset="-122"/>
              </a:rPr>
              <a:t>代表</a:t>
            </a:r>
            <a:r>
              <a:rPr lang="en-US" altLang="zh-CN" sz="1400" dirty="0" smtClean="0">
                <a:latin typeface="微软雅黑" panose="020B0503020204020204" pitchFamily="34" charset="-122"/>
                <a:ea typeface="微软雅黑" panose="020B0503020204020204" pitchFamily="34" charset="-122"/>
              </a:rPr>
              <a:t>python3.7，</a:t>
            </a:r>
            <a:r>
              <a:rPr lang="zh-CN" altLang="en-US" sz="1400" dirty="0" smtClean="0">
                <a:latin typeface="微软雅黑" panose="020B0503020204020204" pitchFamily="34" charset="-122"/>
                <a:ea typeface="微软雅黑" panose="020B0503020204020204" pitchFamily="34" charset="-122"/>
              </a:rPr>
              <a:t>其他同理。</a:t>
            </a:r>
            <a:br>
              <a:rPr lang="zh-CN" altLang="en-US" sz="1400" dirty="0" smtClean="0">
                <a:latin typeface="微软雅黑" panose="020B0503020204020204" pitchFamily="34" charset="-122"/>
                <a:ea typeface="微软雅黑" panose="020B0503020204020204" pitchFamily="34" charset="-122"/>
              </a:rPr>
            </a:br>
            <a:r>
              <a:rPr lang="en-US" altLang="zh-CN" sz="1400" dirty="0" smtClean="0">
                <a:latin typeface="微软雅黑" panose="020B0503020204020204" pitchFamily="34" charset="-122"/>
                <a:ea typeface="微软雅黑" panose="020B0503020204020204" pitchFamily="34" charset="-122"/>
              </a:rPr>
              <a:t>python</a:t>
            </a:r>
            <a:r>
              <a:rPr lang="zh-CN" altLang="en-US" sz="1400" dirty="0" smtClean="0">
                <a:latin typeface="微软雅黑" panose="020B0503020204020204" pitchFamily="34" charset="-122"/>
                <a:ea typeface="微软雅黑" panose="020B0503020204020204" pitchFamily="34" charset="-122"/>
              </a:rPr>
              <a:t>查看版本为</a:t>
            </a:r>
            <a:r>
              <a:rPr lang="en-US" altLang="zh-CN" sz="1400" dirty="0" smtClean="0">
                <a:latin typeface="微软雅黑" panose="020B0503020204020204" pitchFamily="34" charset="-122"/>
                <a:ea typeface="微软雅黑" panose="020B0503020204020204" pitchFamily="34" charset="-122"/>
              </a:rPr>
              <a:t>32bit.</a:t>
            </a:r>
            <a:br>
              <a:rPr lang="en-US" altLang="zh-CN" sz="1400" dirty="0" smtClean="0">
                <a:latin typeface="微软雅黑" panose="020B0503020204020204" pitchFamily="34" charset="-122"/>
                <a:ea typeface="微软雅黑" panose="020B0503020204020204" pitchFamily="34" charset="-122"/>
              </a:rPr>
            </a:br>
            <a:r>
              <a:rPr lang="en-US" altLang="zh-CN" sz="1400" dirty="0" smtClean="0">
                <a:latin typeface="微软雅黑" panose="020B0503020204020204" pitchFamily="34" charset="-122"/>
                <a:ea typeface="微软雅黑" panose="020B0503020204020204" pitchFamily="34" charset="-122"/>
              </a:rPr>
              <a:t>Python 2.7 (r27:82525, Jul 4 2010, 09:01:59) [MSC v.1500 32 bit (Intel)] on win32</a:t>
            </a:r>
            <a:br>
              <a:rPr lang="en-US" altLang="zh-CN" sz="1400" dirty="0" smtClean="0">
                <a:latin typeface="微软雅黑" panose="020B0503020204020204" pitchFamily="34" charset="-122"/>
                <a:ea typeface="微软雅黑" panose="020B0503020204020204" pitchFamily="34" charset="-122"/>
              </a:rPr>
            </a:br>
            <a:r>
              <a:rPr lang="en-US" altLang="zh-CN" sz="1400" dirty="0" smtClean="0">
                <a:latin typeface="微软雅黑" panose="020B0503020204020204" pitchFamily="34" charset="-122"/>
                <a:ea typeface="微软雅黑" panose="020B0503020204020204" pitchFamily="34" charset="-122"/>
              </a:rPr>
              <a:t>Type "help", "copyright", "credits" or "license" for more information.</a:t>
            </a:r>
            <a:br>
              <a:rPr lang="en-US" altLang="zh-CN" sz="1400" dirty="0" smtClean="0">
                <a:latin typeface="微软雅黑" panose="020B0503020204020204" pitchFamily="34" charset="-122"/>
                <a:ea typeface="微软雅黑" panose="020B0503020204020204" pitchFamily="34" charset="-122"/>
              </a:rPr>
            </a:br>
            <a:r>
              <a:rPr lang="zh-CN" altLang="en-US" sz="1400" dirty="0" smtClean="0">
                <a:latin typeface="微软雅黑" panose="020B0503020204020204" pitchFamily="34" charset="-122"/>
                <a:ea typeface="微软雅黑" panose="020B0503020204020204" pitchFamily="34" charset="-122"/>
              </a:rPr>
              <a:t>解决方法：</a:t>
            </a:r>
            <a:r>
              <a:rPr lang="en-US" altLang="zh-CN" sz="1400" dirty="0" smtClean="0">
                <a:latin typeface="微软雅黑" panose="020B0503020204020204" pitchFamily="34" charset="-122"/>
                <a:ea typeface="微软雅黑" panose="020B0503020204020204" pitchFamily="34" charset="-122"/>
                <a:hlinkClick r:id="rId3"/>
              </a:rPr>
              <a:t>https://pypi.python.org/simple/cffi</a:t>
            </a:r>
            <a:r>
              <a:rPr lang="zh-CN" altLang="en-US" sz="1400" dirty="0" smtClean="0">
                <a:latin typeface="微软雅黑" panose="020B0503020204020204" pitchFamily="34" charset="-122"/>
                <a:ea typeface="微软雅黑" panose="020B0503020204020204" pitchFamily="34" charset="-122"/>
                <a:hlinkClick r:id="rId3"/>
              </a:rPr>
              <a:t>网站下载</a:t>
            </a:r>
            <a:r>
              <a:rPr lang="en-US" altLang="zh-CN" sz="1400" dirty="0" smtClean="0">
                <a:latin typeface="微软雅黑" panose="020B0503020204020204" pitchFamily="34" charset="-122"/>
                <a:ea typeface="微软雅黑" panose="020B0503020204020204" pitchFamily="34" charset="-122"/>
                <a:hlinkClick r:id="rId3"/>
              </a:rPr>
              <a:t>cffi-1.11.5-cp27-cp27m-win32.whl</a:t>
            </a:r>
            <a:endParaRPr lang="en-US" altLang="zh-CN" sz="1400" dirty="0" smtClean="0">
              <a:latin typeface="微软雅黑" panose="020B0503020204020204" pitchFamily="34" charset="-122"/>
              <a:ea typeface="微软雅黑" panose="020B0503020204020204" pitchFamily="34" charset="-122"/>
            </a:endParaRPr>
          </a:p>
          <a:p>
            <a:pPr marL="342900" indent="-342900">
              <a:lnSpc>
                <a:spcPct val="200000"/>
              </a:lnSpc>
              <a:buFontTx/>
              <a:buAutoNum type="arabicPeriod"/>
            </a:pPr>
            <a:r>
              <a:rPr lang="zh-CN" altLang="en-US" sz="1400" dirty="0" smtClean="0">
                <a:latin typeface="微软雅黑" panose="020B0503020204020204" pitchFamily="34" charset="-122"/>
                <a:ea typeface="微软雅黑" panose="020B0503020204020204" pitchFamily="34" charset="-122"/>
              </a:rPr>
              <a:t>问题描述：浏览器中打开</a:t>
            </a:r>
            <a:r>
              <a:rPr lang="en-US" altLang="zh-CN" sz="1400" dirty="0" smtClean="0">
                <a:latin typeface="微软雅黑" panose="020B0503020204020204" pitchFamily="34" charset="-122"/>
                <a:ea typeface="微软雅黑" panose="020B0503020204020204" pitchFamily="34" charset="-122"/>
              </a:rPr>
              <a:t>127.0.0.1:8089</a:t>
            </a:r>
            <a:r>
              <a:rPr lang="zh-CN" altLang="en-US" sz="1400" dirty="0" smtClean="0">
                <a:latin typeface="微软雅黑" panose="020B0503020204020204" pitchFamily="34" charset="-122"/>
                <a:ea typeface="微软雅黑" panose="020B0503020204020204" pitchFamily="34" charset="-122"/>
              </a:rPr>
              <a:t>失败</a:t>
            </a:r>
            <a:br>
              <a:rPr lang="zh-CN" altLang="en-US" sz="1400" dirty="0" smtClean="0">
                <a:latin typeface="微软雅黑" panose="020B0503020204020204" pitchFamily="34" charset="-122"/>
                <a:ea typeface="微软雅黑" panose="020B0503020204020204" pitchFamily="34" charset="-122"/>
              </a:rPr>
            </a:br>
            <a:r>
              <a:rPr lang="zh-CN" altLang="en-US" sz="1400" dirty="0" smtClean="0">
                <a:latin typeface="微软雅黑" panose="020B0503020204020204" pitchFamily="34" charset="-122"/>
                <a:ea typeface="微软雅黑" panose="020B0503020204020204" pitchFamily="34" charset="-122"/>
              </a:rPr>
              <a:t>出现原因：</a:t>
            </a:r>
            <a:r>
              <a:rPr lang="en-US" altLang="zh-CN" sz="1400" dirty="0" smtClean="0">
                <a:latin typeface="微软雅黑" panose="020B0503020204020204" pitchFamily="34" charset="-122"/>
                <a:ea typeface="微软雅黑" panose="020B0503020204020204" pitchFamily="34" charset="-122"/>
              </a:rPr>
              <a:t>windows </a:t>
            </a:r>
            <a:r>
              <a:rPr lang="en-US" altLang="zh-CN" sz="1400" dirty="0" err="1" smtClean="0">
                <a:latin typeface="微软雅黑" panose="020B0503020204020204" pitchFamily="34" charset="-122"/>
                <a:ea typeface="微软雅黑" panose="020B0503020204020204" pitchFamily="34" charset="-122"/>
              </a:rPr>
              <a:t>cmd</a:t>
            </a:r>
            <a:r>
              <a:rPr lang="zh-CN" altLang="en-US" sz="1400" dirty="0" smtClean="0">
                <a:latin typeface="微软雅黑" panose="020B0503020204020204" pitchFamily="34" charset="-122"/>
                <a:ea typeface="微软雅黑" panose="020B0503020204020204" pitchFamily="34" charset="-122"/>
              </a:rPr>
              <a:t>下启动</a:t>
            </a:r>
            <a:r>
              <a:rPr lang="en-US" altLang="zh-CN" sz="1400" dirty="0" smtClean="0">
                <a:latin typeface="微软雅黑" panose="020B0503020204020204" pitchFamily="34" charset="-122"/>
                <a:ea typeface="微软雅黑" panose="020B0503020204020204" pitchFamily="34" charset="-122"/>
              </a:rPr>
              <a:t>locust :locust -f test.py --host=https://www.baidu.com，</a:t>
            </a:r>
            <a:br>
              <a:rPr lang="en-US" altLang="zh-CN" sz="1400" dirty="0" smtClean="0">
                <a:latin typeface="微软雅黑" panose="020B0503020204020204" pitchFamily="34" charset="-122"/>
                <a:ea typeface="微软雅黑" panose="020B0503020204020204" pitchFamily="34" charset="-122"/>
              </a:rPr>
            </a:br>
            <a:r>
              <a:rPr lang="en-US" altLang="zh-CN" sz="1400" dirty="0" err="1" smtClean="0">
                <a:latin typeface="微软雅黑" panose="020B0503020204020204" pitchFamily="34" charset="-122"/>
                <a:ea typeface="微软雅黑" panose="020B0503020204020204" pitchFamily="34" charset="-122"/>
              </a:rPr>
              <a:t>netstat</a:t>
            </a: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ano</a:t>
            </a: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findstr</a:t>
            </a:r>
            <a:r>
              <a:rPr lang="en-US" altLang="zh-CN" sz="1400" dirty="0" smtClean="0">
                <a:latin typeface="微软雅黑" panose="020B0503020204020204" pitchFamily="34" charset="-122"/>
                <a:ea typeface="微软雅黑" panose="020B0503020204020204" pitchFamily="34" charset="-122"/>
              </a:rPr>
              <a:t> 8089</a:t>
            </a:r>
            <a:r>
              <a:rPr lang="zh-CN" altLang="en-US" sz="1400" dirty="0" smtClean="0">
                <a:latin typeface="微软雅黑" panose="020B0503020204020204" pitchFamily="34" charset="-122"/>
                <a:ea typeface="微软雅黑" panose="020B0503020204020204" pitchFamily="34" charset="-122"/>
              </a:rPr>
              <a:t>查看端口绑定在</a:t>
            </a:r>
            <a:r>
              <a:rPr lang="en-US" altLang="zh-CN" sz="1400" dirty="0" smtClean="0">
                <a:latin typeface="微软雅黑" panose="020B0503020204020204" pitchFamily="34" charset="-122"/>
                <a:ea typeface="微软雅黑" panose="020B0503020204020204" pitchFamily="34" charset="-122"/>
              </a:rPr>
              <a:t>[::]:8089</a:t>
            </a:r>
            <a:r>
              <a:rPr lang="zh-CN" altLang="en-US" sz="1400" dirty="0" smtClean="0">
                <a:latin typeface="微软雅黑" panose="020B0503020204020204" pitchFamily="34" charset="-122"/>
                <a:ea typeface="微软雅黑" panose="020B0503020204020204" pitchFamily="34" charset="-122"/>
              </a:rPr>
              <a:t/>
            </a:r>
            <a:br>
              <a:rPr lang="zh-CN" altLang="en-US" sz="1400" dirty="0" smtClean="0">
                <a:latin typeface="微软雅黑" panose="020B0503020204020204" pitchFamily="34" charset="-122"/>
                <a:ea typeface="微软雅黑" panose="020B0503020204020204" pitchFamily="34" charset="-122"/>
              </a:rPr>
            </a:br>
            <a:r>
              <a:rPr lang="zh-CN" altLang="en-US" sz="1400" dirty="0" smtClean="0">
                <a:latin typeface="微软雅黑" panose="020B0503020204020204" pitchFamily="34" charset="-122"/>
                <a:ea typeface="微软雅黑" panose="020B0503020204020204" pitchFamily="34" charset="-122"/>
              </a:rPr>
              <a:t>解决方法：浏览器中需访问</a:t>
            </a:r>
            <a:r>
              <a:rPr lang="en-US" altLang="zh-CN" sz="1400" dirty="0" smtClean="0">
                <a:latin typeface="微软雅黑" panose="020B0503020204020204" pitchFamily="34" charset="-122"/>
                <a:ea typeface="微软雅黑" panose="020B0503020204020204" pitchFamily="34" charset="-122"/>
              </a:rPr>
              <a:t>ipv6</a:t>
            </a:r>
            <a:r>
              <a:rPr lang="zh-CN" altLang="en-US" sz="1400" dirty="0" smtClean="0">
                <a:latin typeface="微软雅黑" panose="020B0503020204020204" pitchFamily="34" charset="-122"/>
                <a:ea typeface="微软雅黑" panose="020B0503020204020204" pitchFamily="34" charset="-122"/>
              </a:rPr>
              <a:t>本地地址：</a:t>
            </a:r>
            <a:r>
              <a:rPr lang="en-US" altLang="zh-CN" sz="1400" dirty="0" smtClean="0">
                <a:latin typeface="微软雅黑" panose="020B0503020204020204" pitchFamily="34" charset="-122"/>
                <a:ea typeface="微软雅黑" panose="020B0503020204020204" pitchFamily="34" charset="-122"/>
              </a:rPr>
              <a:t>http://[::1]:8089/，</a:t>
            </a:r>
            <a:r>
              <a:rPr lang="zh-CN" altLang="en-US" sz="1400" dirty="0" smtClean="0">
                <a:latin typeface="微软雅黑" panose="020B0503020204020204" pitchFamily="34" charset="-122"/>
                <a:ea typeface="微软雅黑" panose="020B0503020204020204" pitchFamily="34" charset="-122"/>
              </a:rPr>
              <a:t>访问成功</a:t>
            </a:r>
          </a:p>
          <a:p>
            <a:pPr marL="342900" indent="-342900">
              <a:lnSpc>
                <a:spcPct val="200000"/>
              </a:lnSpc>
              <a:buAutoNum type="arabicPeriod"/>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019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3.1 </a:t>
            </a:r>
            <a:r>
              <a:rPr lang="zh-CN" altLang="en-US" kern="0" dirty="0" smtClean="0">
                <a:solidFill>
                  <a:sysClr val="window" lastClr="FFFFFF"/>
                </a:solidFill>
                <a:latin typeface="微软雅黑" pitchFamily="34" charset="-122"/>
                <a:ea typeface="微软雅黑"/>
              </a:rPr>
              <a:t>安装</a:t>
            </a:r>
            <a:endParaRPr lang="zh-CN" altLang="en-US" kern="0" dirty="0">
              <a:solidFill>
                <a:sysClr val="window" lastClr="FFFFFF"/>
              </a:solidFill>
              <a:latin typeface="微软雅黑" pitchFamily="34" charset="-122"/>
              <a:ea typeface="微软雅黑"/>
            </a:endParaRPr>
          </a:p>
        </p:txBody>
      </p:sp>
      <p:sp>
        <p:nvSpPr>
          <p:cNvPr id="4" name="矩形 3"/>
          <p:cNvSpPr/>
          <p:nvPr/>
        </p:nvSpPr>
        <p:spPr>
          <a:xfrm>
            <a:off x="666712" y="1214422"/>
            <a:ext cx="9932138" cy="1815882"/>
          </a:xfrm>
          <a:prstGeom prst="rect">
            <a:avLst/>
          </a:prstGeom>
        </p:spPr>
        <p:txBody>
          <a:bodyPr wrap="square">
            <a:spAutoFit/>
          </a:bodyPr>
          <a:lstStyle/>
          <a:p>
            <a:pPr eaLnBrk="0" fontAlgn="base" hangingPunct="0">
              <a:lnSpc>
                <a:spcPct val="200000"/>
              </a:lnSpc>
              <a:spcBef>
                <a:spcPct val="0"/>
              </a:spcBef>
              <a:spcAft>
                <a:spcPct val="0"/>
              </a:spcAft>
            </a:pPr>
            <a:r>
              <a:rPr lang="zh-CN" altLang="en-US" sz="1400" b="1" dirty="0">
                <a:solidFill>
                  <a:srgbClr val="333333"/>
                </a:solidFill>
                <a:latin typeface="+mn-ea"/>
              </a:rPr>
              <a:t>二</a:t>
            </a:r>
            <a:r>
              <a:rPr lang="zh-CN" altLang="en-US" sz="1400" b="1" dirty="0" smtClean="0">
                <a:solidFill>
                  <a:srgbClr val="333333"/>
                </a:solidFill>
                <a:latin typeface="+mn-ea"/>
              </a:rPr>
              <a:t>、</a:t>
            </a:r>
            <a:r>
              <a:rPr lang="en-US" altLang="zh-CN" sz="1400" b="1" dirty="0" err="1" smtClean="0">
                <a:solidFill>
                  <a:srgbClr val="333333"/>
                </a:solidFill>
                <a:latin typeface="+mn-ea"/>
              </a:rPr>
              <a:t>MacOS</a:t>
            </a:r>
            <a:r>
              <a:rPr lang="zh-CN" altLang="en-US" sz="1400" b="1" dirty="0" smtClean="0">
                <a:solidFill>
                  <a:srgbClr val="333333"/>
                </a:solidFill>
                <a:latin typeface="+mn-ea"/>
              </a:rPr>
              <a:t>上安装</a:t>
            </a:r>
            <a:r>
              <a:rPr lang="en-US" altLang="zh-CN" sz="1400" b="1" dirty="0">
                <a:solidFill>
                  <a:srgbClr val="333333"/>
                </a:solidFill>
                <a:latin typeface="+mn-ea"/>
              </a:rPr>
              <a:t>Locust</a:t>
            </a:r>
          </a:p>
          <a:p>
            <a:pPr>
              <a:lnSpc>
                <a:spcPct val="200000"/>
              </a:lnSpc>
            </a:pPr>
            <a:r>
              <a:rPr lang="zh-CN" altLang="en-US" sz="1400" dirty="0">
                <a:latin typeface="+mn-ea"/>
              </a:rPr>
              <a:t>以下是使用</a:t>
            </a:r>
            <a:r>
              <a:rPr lang="en-US" altLang="zh-CN" sz="1400" dirty="0">
                <a:latin typeface="+mn-ea"/>
              </a:rPr>
              <a:t>Homebrew</a:t>
            </a:r>
            <a:r>
              <a:rPr lang="zh-CN" altLang="en-US" sz="1400" dirty="0">
                <a:latin typeface="+mn-ea"/>
              </a:rPr>
              <a:t>在</a:t>
            </a:r>
            <a:r>
              <a:rPr lang="en-US" altLang="zh-CN" sz="1400" dirty="0">
                <a:latin typeface="+mn-ea"/>
              </a:rPr>
              <a:t>OS X</a:t>
            </a:r>
            <a:r>
              <a:rPr lang="zh-CN" altLang="en-US" sz="1400" dirty="0">
                <a:latin typeface="+mn-ea"/>
              </a:rPr>
              <a:t>上安装</a:t>
            </a:r>
            <a:r>
              <a:rPr lang="en-US" altLang="zh-CN" sz="1400" dirty="0" err="1">
                <a:latin typeface="+mn-ea"/>
              </a:rPr>
              <a:t>gevent</a:t>
            </a:r>
            <a:r>
              <a:rPr lang="zh-CN" altLang="en-US" sz="1400" dirty="0">
                <a:latin typeface="+mn-ea"/>
              </a:rPr>
              <a:t>的最短路径。</a:t>
            </a:r>
          </a:p>
          <a:p>
            <a:pPr>
              <a:lnSpc>
                <a:spcPct val="200000"/>
              </a:lnSpc>
            </a:pPr>
            <a:r>
              <a:rPr lang="en-US" altLang="zh-CN" sz="1400" dirty="0">
                <a:latin typeface="+mn-ea"/>
              </a:rPr>
              <a:t>1</a:t>
            </a:r>
            <a:r>
              <a:rPr lang="zh-CN" altLang="en-US" sz="1400" dirty="0">
                <a:latin typeface="+mn-ea"/>
              </a:rPr>
              <a:t>、</a:t>
            </a:r>
            <a:r>
              <a:rPr lang="zh-CN" altLang="en-US" sz="1400" dirty="0" smtClean="0">
                <a:latin typeface="+mn-ea"/>
              </a:rPr>
              <a:t>安装</a:t>
            </a:r>
            <a:r>
              <a:rPr lang="en-US" altLang="zh-CN" sz="1400" dirty="0">
                <a:latin typeface="+mn-ea"/>
              </a:rPr>
              <a:t>Homebrew</a:t>
            </a:r>
            <a:r>
              <a:rPr lang="zh-CN" altLang="en-US" sz="1400" dirty="0">
                <a:latin typeface="+mn-ea"/>
              </a:rPr>
              <a:t>。</a:t>
            </a:r>
          </a:p>
          <a:p>
            <a:pPr>
              <a:lnSpc>
                <a:spcPct val="200000"/>
              </a:lnSpc>
            </a:pPr>
            <a:r>
              <a:rPr lang="en-US" altLang="zh-CN" sz="1400" dirty="0" smtClean="0">
                <a:latin typeface="+mn-ea"/>
              </a:rPr>
              <a:t>2</a:t>
            </a:r>
            <a:r>
              <a:rPr lang="zh-CN" altLang="en-US" sz="1400" dirty="0" smtClean="0">
                <a:latin typeface="+mn-ea"/>
              </a:rPr>
              <a:t>、安装</a:t>
            </a:r>
            <a:r>
              <a:rPr lang="en-US" altLang="zh-CN" sz="1400" dirty="0" err="1">
                <a:latin typeface="+mn-ea"/>
              </a:rPr>
              <a:t>libev</a:t>
            </a:r>
            <a:r>
              <a:rPr lang="zh-CN" altLang="en-US" sz="1400" dirty="0">
                <a:latin typeface="+mn-ea"/>
              </a:rPr>
              <a:t>（</a:t>
            </a:r>
            <a:r>
              <a:rPr lang="en-US" altLang="zh-CN" sz="1400" dirty="0" err="1">
                <a:latin typeface="+mn-ea"/>
              </a:rPr>
              <a:t>gevent</a:t>
            </a:r>
            <a:r>
              <a:rPr lang="zh-CN" altLang="en-US" sz="1400" dirty="0">
                <a:latin typeface="+mn-ea"/>
              </a:rPr>
              <a:t>依赖）</a:t>
            </a:r>
            <a:r>
              <a:rPr lang="zh-CN" altLang="en-US" sz="1400" dirty="0" smtClean="0">
                <a:latin typeface="+mn-ea"/>
              </a:rPr>
              <a:t>：</a:t>
            </a:r>
            <a:r>
              <a:rPr lang="zh-CN" altLang="zh-CN" sz="1400" dirty="0">
                <a:latin typeface="+mn-ea"/>
              </a:rPr>
              <a:t>brew install libev </a:t>
            </a:r>
          </a:p>
        </p:txBody>
      </p:sp>
    </p:spTree>
    <p:extLst>
      <p:ext uri="{BB962C8B-B14F-4D97-AF65-F5344CB8AC3E}">
        <p14:creationId xmlns:p14="http://schemas.microsoft.com/office/powerpoint/2010/main" val="3785060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smtClean="0">
                <a:solidFill>
                  <a:sysClr val="window" lastClr="FFFFFF"/>
                </a:solidFill>
                <a:latin typeface="微软雅黑" pitchFamily="34" charset="-122"/>
                <a:ea typeface="微软雅黑"/>
              </a:rPr>
              <a:t>编写简单的性能测试脚本</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674509" y="1226630"/>
            <a:ext cx="10950544" cy="307777"/>
          </a:xfrm>
          <a:prstGeom prst="rect">
            <a:avLst/>
          </a:prstGeom>
        </p:spPr>
        <p:txBody>
          <a:bodyPr wrap="square">
            <a:spAutoFit/>
          </a:bodyPr>
          <a:lstStyle/>
          <a:p>
            <a:r>
              <a:rPr lang="zh-CN" altLang="en-US" sz="1400" dirty="0" smtClean="0"/>
              <a:t>创建</a:t>
            </a:r>
            <a:r>
              <a:rPr lang="en-US" altLang="zh-CN" sz="1400" dirty="0" smtClean="0"/>
              <a:t>load_test.py</a:t>
            </a:r>
            <a:r>
              <a:rPr lang="zh-CN" altLang="en-US" sz="1400" dirty="0" smtClean="0"/>
              <a:t>文件，通过</a:t>
            </a:r>
            <a:r>
              <a:rPr lang="en-US" altLang="zh-CN" sz="1400" dirty="0" smtClean="0"/>
              <a:t>Python</a:t>
            </a:r>
            <a:r>
              <a:rPr lang="zh-CN" altLang="en-US" sz="1400" dirty="0" smtClean="0"/>
              <a:t>编写性能测试脚本：</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6" name="矩形 5"/>
          <p:cNvSpPr/>
          <p:nvPr/>
        </p:nvSpPr>
        <p:spPr>
          <a:xfrm>
            <a:off x="4952992" y="1071546"/>
            <a:ext cx="6336704" cy="5542543"/>
          </a:xfrm>
          <a:prstGeom prst="rect">
            <a:avLst/>
          </a:prstGeom>
        </p:spPr>
        <p:txBody>
          <a:bodyPr wrap="square">
            <a:spAutoFit/>
          </a:bodyPr>
          <a:lstStyle/>
          <a:p>
            <a:pPr>
              <a:lnSpc>
                <a:spcPts val="2500"/>
              </a:lnSpc>
            </a:pPr>
            <a:endParaRPr lang="en-US" altLang="zh-CN" sz="1400" dirty="0" smtClean="0">
              <a:latin typeface="+mn-ea"/>
            </a:endParaRPr>
          </a:p>
          <a:p>
            <a:pPr>
              <a:lnSpc>
                <a:spcPts val="2500"/>
              </a:lnSpc>
            </a:pPr>
            <a:r>
              <a:rPr lang="zh-CN" altLang="en-US" sz="1400" b="1" dirty="0" smtClean="0">
                <a:latin typeface="+mn-ea"/>
              </a:rPr>
              <a:t>说明：</a:t>
            </a:r>
            <a:endParaRPr lang="en-US" altLang="zh-CN" sz="1400" b="1" dirty="0" smtClean="0">
              <a:latin typeface="+mn-ea"/>
            </a:endParaRPr>
          </a:p>
          <a:p>
            <a:pPr>
              <a:lnSpc>
                <a:spcPts val="2500"/>
              </a:lnSpc>
            </a:pPr>
            <a:r>
              <a:rPr lang="zh-CN" altLang="en-US" sz="1400" dirty="0" smtClean="0">
                <a:latin typeface="+mn-ea"/>
              </a:rPr>
              <a:t>    创建</a:t>
            </a:r>
            <a:r>
              <a:rPr lang="en-US" sz="1400" dirty="0" err="1" smtClean="0">
                <a:latin typeface="+mn-ea"/>
              </a:rPr>
              <a:t>UserBehavior</a:t>
            </a:r>
            <a:r>
              <a:rPr lang="en-US" sz="1400" dirty="0" smtClean="0">
                <a:latin typeface="+mn-ea"/>
              </a:rPr>
              <a:t>()</a:t>
            </a:r>
            <a:r>
              <a:rPr lang="zh-CN" altLang="en-US" sz="1400" dirty="0" smtClean="0">
                <a:latin typeface="+mn-ea"/>
              </a:rPr>
              <a:t>类继承</a:t>
            </a:r>
            <a:r>
              <a:rPr lang="en-US" sz="1400" dirty="0" err="1" smtClean="0">
                <a:latin typeface="+mn-ea"/>
              </a:rPr>
              <a:t>TaskSet</a:t>
            </a:r>
            <a:r>
              <a:rPr lang="zh-CN" altLang="en-US" sz="1400" dirty="0" smtClean="0">
                <a:latin typeface="+mn-ea"/>
              </a:rPr>
              <a:t>类，为用户行为。</a:t>
            </a:r>
          </a:p>
          <a:p>
            <a:pPr>
              <a:lnSpc>
                <a:spcPts val="2500"/>
              </a:lnSpc>
            </a:pPr>
            <a:r>
              <a:rPr lang="zh-CN" altLang="en-US" sz="1400" dirty="0" smtClean="0">
                <a:latin typeface="+mn-ea"/>
              </a:rPr>
              <a:t>　　创建</a:t>
            </a:r>
            <a:r>
              <a:rPr lang="en-US" sz="1400" dirty="0" err="1" smtClean="0">
                <a:latin typeface="+mn-ea"/>
              </a:rPr>
              <a:t>baidu_index</a:t>
            </a:r>
            <a:r>
              <a:rPr lang="en-US" sz="1400" dirty="0" smtClean="0">
                <a:latin typeface="+mn-ea"/>
              </a:rPr>
              <a:t>() </a:t>
            </a:r>
            <a:r>
              <a:rPr lang="zh-CN" altLang="en-US" sz="1400" dirty="0" smtClean="0">
                <a:latin typeface="+mn-ea"/>
              </a:rPr>
              <a:t>方法表示一个行为，访问百度首页。用</a:t>
            </a:r>
            <a:r>
              <a:rPr lang="en-US" altLang="zh-CN" sz="1400" dirty="0" smtClean="0">
                <a:latin typeface="+mn-ea"/>
              </a:rPr>
              <a:t>@</a:t>
            </a:r>
            <a:r>
              <a:rPr lang="en-US" sz="1400" dirty="0" smtClean="0">
                <a:latin typeface="+mn-ea"/>
              </a:rPr>
              <a:t>task() </a:t>
            </a:r>
            <a:r>
              <a:rPr lang="zh-CN" altLang="en-US" sz="1400" dirty="0" smtClean="0">
                <a:latin typeface="+mn-ea"/>
              </a:rPr>
              <a:t>装饰该方法为一个任务。数值表示</a:t>
            </a:r>
            <a:r>
              <a:rPr lang="en-US" sz="1400" dirty="0" smtClean="0">
                <a:latin typeface="+mn-ea"/>
              </a:rPr>
              <a:t>Locust</a:t>
            </a:r>
            <a:r>
              <a:rPr lang="zh-CN" altLang="en-US" sz="1400" dirty="0" smtClean="0">
                <a:latin typeface="+mn-ea"/>
              </a:rPr>
              <a:t>实例被挑选执行的权重，数值越大，执行频率越高。在当前</a:t>
            </a:r>
            <a:r>
              <a:rPr lang="en-US" sz="1400" dirty="0" err="1" smtClean="0">
                <a:latin typeface="+mn-ea"/>
              </a:rPr>
              <a:t>UserBehavior</a:t>
            </a:r>
            <a:r>
              <a:rPr lang="en-US" sz="1400" dirty="0" smtClean="0">
                <a:latin typeface="+mn-ea"/>
              </a:rPr>
              <a:t>()</a:t>
            </a:r>
            <a:r>
              <a:rPr lang="zh-CN" altLang="en-US" sz="1400" dirty="0" smtClean="0">
                <a:latin typeface="+mn-ea"/>
              </a:rPr>
              <a:t>行为下只有一个</a:t>
            </a:r>
            <a:r>
              <a:rPr lang="en-US" sz="1400" dirty="0" err="1" smtClean="0">
                <a:latin typeface="+mn-ea"/>
              </a:rPr>
              <a:t>baidu_index</a:t>
            </a:r>
            <a:r>
              <a:rPr lang="en-US" sz="1400" dirty="0" smtClean="0">
                <a:latin typeface="+mn-ea"/>
              </a:rPr>
              <a:t>()</a:t>
            </a:r>
            <a:r>
              <a:rPr lang="zh-CN" altLang="en-US" sz="1400" dirty="0" smtClean="0">
                <a:latin typeface="+mn-ea"/>
              </a:rPr>
              <a:t>任务，所以，这里的权重设置为几，并无影响。</a:t>
            </a:r>
          </a:p>
          <a:p>
            <a:pPr>
              <a:lnSpc>
                <a:spcPts val="2500"/>
              </a:lnSpc>
            </a:pPr>
            <a:r>
              <a:rPr lang="zh-CN" altLang="en-US" sz="1400" dirty="0" smtClean="0">
                <a:latin typeface="+mn-ea"/>
              </a:rPr>
              <a:t>　　</a:t>
            </a:r>
            <a:r>
              <a:rPr lang="en-US" sz="1400" dirty="0" err="1" smtClean="0">
                <a:latin typeface="+mn-ea"/>
              </a:rPr>
              <a:t>WebsiteUser</a:t>
            </a:r>
            <a:r>
              <a:rPr lang="en-US" sz="1400" dirty="0" smtClean="0">
                <a:latin typeface="+mn-ea"/>
              </a:rPr>
              <a:t>()</a:t>
            </a:r>
            <a:r>
              <a:rPr lang="zh-CN" altLang="en-US" sz="1400" dirty="0" smtClean="0">
                <a:latin typeface="+mn-ea"/>
              </a:rPr>
              <a:t>类用于设置性能测试</a:t>
            </a:r>
            <a:endParaRPr lang="en-US" altLang="zh-CN" sz="1400" dirty="0" smtClean="0">
              <a:latin typeface="+mn-ea"/>
            </a:endParaRPr>
          </a:p>
          <a:p>
            <a:pPr>
              <a:lnSpc>
                <a:spcPts val="2500"/>
              </a:lnSpc>
            </a:pPr>
            <a:r>
              <a:rPr lang="en-US" altLang="zh-CN" sz="1400" dirty="0" smtClean="0">
                <a:latin typeface="+mn-ea"/>
              </a:rPr>
              <a:t>    host</a:t>
            </a:r>
            <a:r>
              <a:rPr lang="zh-CN" altLang="en-US" sz="1400" dirty="0" err="1" smtClean="0">
                <a:latin typeface="+mn-ea"/>
              </a:rPr>
              <a:t>：</a:t>
            </a:r>
            <a:r>
              <a:rPr lang="zh-CN" altLang="en-US" sz="1400" dirty="0" smtClean="0">
                <a:latin typeface="+mn-ea"/>
              </a:rPr>
              <a:t>属性是要加载的主机的</a:t>
            </a:r>
            <a:r>
              <a:rPr lang="en-US" altLang="zh-CN" sz="1400" dirty="0" smtClean="0">
                <a:latin typeface="+mn-ea"/>
              </a:rPr>
              <a:t>URL</a:t>
            </a:r>
            <a:r>
              <a:rPr lang="zh-CN" altLang="en-US" sz="1400" dirty="0" smtClean="0">
                <a:latin typeface="+mn-ea"/>
              </a:rPr>
              <a:t>前缀</a:t>
            </a:r>
            <a:endParaRPr lang="en-US" altLang="zh-CN" sz="1400" dirty="0" smtClean="0">
              <a:latin typeface="+mn-ea"/>
            </a:endParaRPr>
          </a:p>
          <a:p>
            <a:pPr>
              <a:lnSpc>
                <a:spcPts val="2500"/>
              </a:lnSpc>
            </a:pPr>
            <a:r>
              <a:rPr lang="en-US" altLang="zh-CN" sz="1400" dirty="0" smtClean="0">
                <a:latin typeface="+mn-ea"/>
              </a:rPr>
              <a:t>    weight</a:t>
            </a:r>
            <a:r>
              <a:rPr lang="zh-CN" altLang="en-US" sz="1400" dirty="0" smtClean="0">
                <a:latin typeface="+mn-ea"/>
              </a:rPr>
              <a:t>：</a:t>
            </a:r>
            <a:r>
              <a:rPr lang="zh-CN" altLang="en-US" sz="1400" dirty="0">
                <a:latin typeface="+mn-ea"/>
              </a:rPr>
              <a:t>权重</a:t>
            </a:r>
            <a:r>
              <a:rPr lang="zh-CN" altLang="en-US" sz="1400" dirty="0" smtClean="0">
                <a:latin typeface="+mn-ea"/>
              </a:rPr>
              <a:t>属性，执行类的频度</a:t>
            </a:r>
          </a:p>
          <a:p>
            <a:pPr>
              <a:lnSpc>
                <a:spcPts val="2500"/>
              </a:lnSpc>
            </a:pPr>
            <a:r>
              <a:rPr lang="zh-CN" altLang="en-US" sz="1400" dirty="0" smtClean="0">
                <a:latin typeface="+mn-ea"/>
              </a:rPr>
              <a:t>　　</a:t>
            </a:r>
            <a:r>
              <a:rPr lang="en-US" sz="1400" dirty="0" err="1" smtClean="0">
                <a:latin typeface="+mn-ea"/>
              </a:rPr>
              <a:t>task_set</a:t>
            </a:r>
            <a:r>
              <a:rPr lang="en-US" sz="1400" dirty="0" smtClean="0">
                <a:latin typeface="+mn-ea"/>
              </a:rPr>
              <a:t> ：</a:t>
            </a:r>
            <a:r>
              <a:rPr lang="zh-CN" altLang="en-US" sz="1400" dirty="0" smtClean="0">
                <a:latin typeface="+mn-ea"/>
              </a:rPr>
              <a:t>指向一个定义了的用户行为类，每个</a:t>
            </a:r>
            <a:r>
              <a:rPr lang="en-US" altLang="zh-CN" sz="1400" dirty="0" smtClean="0">
                <a:latin typeface="+mn-ea"/>
              </a:rPr>
              <a:t>Locust</a:t>
            </a:r>
            <a:r>
              <a:rPr lang="zh-CN" altLang="en-US" sz="1400" dirty="0" smtClean="0">
                <a:latin typeface="+mn-ea"/>
              </a:rPr>
              <a:t>必须设置一个</a:t>
            </a:r>
            <a:r>
              <a:rPr lang="en-US" altLang="zh-CN" sz="1400" dirty="0" err="1" smtClean="0">
                <a:latin typeface="+mn-ea"/>
              </a:rPr>
              <a:t>task_set</a:t>
            </a:r>
            <a:r>
              <a:rPr lang="zh-CN" altLang="en-US" sz="1400" dirty="0" smtClean="0">
                <a:latin typeface="+mn-ea"/>
              </a:rPr>
              <a:t>属性</a:t>
            </a:r>
          </a:p>
          <a:p>
            <a:pPr>
              <a:lnSpc>
                <a:spcPts val="2500"/>
              </a:lnSpc>
            </a:pPr>
            <a:r>
              <a:rPr lang="zh-CN" altLang="en-US" sz="1400" dirty="0" smtClean="0">
                <a:latin typeface="+mn-ea"/>
              </a:rPr>
              <a:t>　　</a:t>
            </a:r>
            <a:r>
              <a:rPr lang="en-US" sz="1400" dirty="0" err="1" smtClean="0">
                <a:latin typeface="+mn-ea"/>
              </a:rPr>
              <a:t>min_wait</a:t>
            </a:r>
            <a:r>
              <a:rPr lang="en-US" sz="1400" dirty="0" smtClean="0">
                <a:latin typeface="+mn-ea"/>
              </a:rPr>
              <a:t> ：</a:t>
            </a:r>
            <a:r>
              <a:rPr lang="zh-CN" altLang="en-US" sz="1400" dirty="0" smtClean="0">
                <a:latin typeface="+mn-ea"/>
              </a:rPr>
              <a:t>用户执行任务之间等待时间的下界，单位：毫秒</a:t>
            </a:r>
          </a:p>
          <a:p>
            <a:pPr>
              <a:lnSpc>
                <a:spcPts val="2500"/>
              </a:lnSpc>
            </a:pPr>
            <a:r>
              <a:rPr lang="zh-CN" altLang="en-US" sz="1400" dirty="0" smtClean="0">
                <a:latin typeface="+mn-ea"/>
              </a:rPr>
              <a:t>　　</a:t>
            </a:r>
            <a:r>
              <a:rPr lang="en-US" sz="1400" dirty="0" err="1" smtClean="0">
                <a:latin typeface="+mn-ea"/>
              </a:rPr>
              <a:t>max_wait</a:t>
            </a:r>
            <a:r>
              <a:rPr lang="en-US" sz="1400" dirty="0" smtClean="0">
                <a:latin typeface="+mn-ea"/>
              </a:rPr>
              <a:t> ：</a:t>
            </a:r>
            <a:r>
              <a:rPr lang="zh-CN" altLang="en-US" sz="1400" dirty="0" smtClean="0">
                <a:latin typeface="+mn-ea"/>
              </a:rPr>
              <a:t>用户执行任务之间等待时间的上界，单位：毫秒（</a:t>
            </a:r>
            <a:r>
              <a:rPr lang="zh-CN" altLang="en-US" sz="1400" dirty="0">
                <a:solidFill>
                  <a:srgbClr val="404040"/>
                </a:solidFill>
                <a:latin typeface="+mn-ea"/>
              </a:rPr>
              <a:t>如果未声明</a:t>
            </a:r>
            <a:r>
              <a:rPr lang="en-US" altLang="zh-CN" sz="1400" dirty="0" err="1">
                <a:solidFill>
                  <a:srgbClr val="404040"/>
                </a:solidFill>
                <a:latin typeface="+mn-ea"/>
              </a:rPr>
              <a:t>min_wait</a:t>
            </a:r>
            <a:r>
              <a:rPr lang="zh-CN" altLang="en-US" sz="1400" dirty="0">
                <a:solidFill>
                  <a:srgbClr val="404040"/>
                </a:solidFill>
                <a:latin typeface="+mn-ea"/>
              </a:rPr>
              <a:t>和</a:t>
            </a:r>
            <a:r>
              <a:rPr lang="en-US" altLang="zh-CN" sz="1400" dirty="0" err="1">
                <a:solidFill>
                  <a:srgbClr val="404040"/>
                </a:solidFill>
                <a:latin typeface="+mn-ea"/>
              </a:rPr>
              <a:t>max_wait</a:t>
            </a:r>
            <a:r>
              <a:rPr lang="zh-CN" altLang="en-US" sz="1400" i="1" dirty="0">
                <a:solidFill>
                  <a:srgbClr val="404040"/>
                </a:solidFill>
                <a:latin typeface="+mn-ea"/>
              </a:rPr>
              <a:t>，</a:t>
            </a:r>
            <a:r>
              <a:rPr lang="zh-CN" altLang="en-US" sz="1400" dirty="0">
                <a:solidFill>
                  <a:srgbClr val="404040"/>
                </a:solidFill>
                <a:latin typeface="+mn-ea"/>
              </a:rPr>
              <a:t>则每个任务之间的蝗虫将始终等待</a:t>
            </a:r>
            <a:r>
              <a:rPr lang="en-US" altLang="zh-CN" sz="1400" dirty="0">
                <a:solidFill>
                  <a:srgbClr val="404040"/>
                </a:solidFill>
                <a:latin typeface="+mn-ea"/>
              </a:rPr>
              <a:t>1</a:t>
            </a:r>
            <a:r>
              <a:rPr lang="zh-CN" altLang="en-US" sz="1400" dirty="0">
                <a:solidFill>
                  <a:srgbClr val="404040"/>
                </a:solidFill>
                <a:latin typeface="+mn-ea"/>
              </a:rPr>
              <a:t>秒</a:t>
            </a:r>
            <a:r>
              <a:rPr lang="zh-CN" altLang="en-US" sz="1400" dirty="0" smtClean="0">
                <a:latin typeface="+mn-ea"/>
              </a:rPr>
              <a:t>）</a:t>
            </a:r>
          </a:p>
          <a:p>
            <a:pPr>
              <a:lnSpc>
                <a:spcPts val="2500"/>
              </a:lnSpc>
            </a:pPr>
            <a:r>
              <a:rPr lang="zh-CN" altLang="en-US" sz="1400" dirty="0" smtClean="0">
                <a:latin typeface="+mn-ea"/>
              </a:rPr>
              <a:t> </a:t>
            </a:r>
          </a:p>
          <a:p>
            <a:pPr>
              <a:lnSpc>
                <a:spcPts val="2500"/>
              </a:lnSpc>
            </a:pPr>
            <a:endParaRPr lang="zh-CN" altLang="en-US" sz="1400" dirty="0" smtClean="0">
              <a:latin typeface="+mn-ea"/>
            </a:endParaRPr>
          </a:p>
        </p:txBody>
      </p:sp>
      <p:pic>
        <p:nvPicPr>
          <p:cNvPr id="8" name="图片 7"/>
          <p:cNvPicPr>
            <a:picLocks noChangeAspect="1"/>
          </p:cNvPicPr>
          <p:nvPr/>
        </p:nvPicPr>
        <p:blipFill>
          <a:blip r:embed="rId2"/>
          <a:stretch>
            <a:fillRect/>
          </a:stretch>
        </p:blipFill>
        <p:spPr>
          <a:xfrm>
            <a:off x="721160" y="2175247"/>
            <a:ext cx="4017518" cy="2689851"/>
          </a:xfrm>
          <a:prstGeom prst="rect">
            <a:avLst/>
          </a:prstGeom>
        </p:spPr>
      </p:pic>
    </p:spTree>
    <p:extLst>
      <p:ext uri="{BB962C8B-B14F-4D97-AF65-F5344CB8AC3E}">
        <p14:creationId xmlns:p14="http://schemas.microsoft.com/office/powerpoint/2010/main" val="1518548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4365" y="1090998"/>
            <a:ext cx="10734521" cy="1384995"/>
          </a:xfrm>
          <a:prstGeom prst="rect">
            <a:avLst/>
          </a:prstGeom>
        </p:spPr>
        <p:txBody>
          <a:bodyPr wrap="square">
            <a:spAutoFit/>
          </a:bodyPr>
          <a:lstStyle/>
          <a:p>
            <a:pPr>
              <a:lnSpc>
                <a:spcPct val="150000"/>
              </a:lnSpc>
            </a:pPr>
            <a:r>
              <a:rPr lang="zh-CN" altLang="en-US" sz="1400" b="1" dirty="0" smtClean="0"/>
              <a:t>   启动蝗虫</a:t>
            </a:r>
            <a:endParaRPr lang="en-US" altLang="zh-CN" sz="1400" b="1" dirty="0" smtClean="0"/>
          </a:p>
          <a:p>
            <a:pPr>
              <a:lnSpc>
                <a:spcPct val="150000"/>
              </a:lnSpc>
            </a:pPr>
            <a:endParaRPr lang="zh-CN" altLang="en-US" sz="1400" b="1" dirty="0"/>
          </a:p>
          <a:p>
            <a:pPr>
              <a:lnSpc>
                <a:spcPct val="150000"/>
              </a:lnSpc>
            </a:pPr>
            <a:r>
              <a:rPr lang="zh-CN" altLang="en-US" sz="1400" dirty="0" smtClean="0"/>
              <a:t>   要</a:t>
            </a:r>
            <a:r>
              <a:rPr lang="zh-CN" altLang="en-US" sz="1400" dirty="0"/>
              <a:t>使用上面的</a:t>
            </a:r>
            <a:r>
              <a:rPr lang="en-US" altLang="zh-CN" sz="1400" dirty="0"/>
              <a:t>Locust</a:t>
            </a:r>
            <a:r>
              <a:rPr lang="zh-CN" altLang="en-US" sz="1400" dirty="0"/>
              <a:t>文件运行</a:t>
            </a:r>
            <a:r>
              <a:rPr lang="en-US" altLang="zh-CN" sz="1400" dirty="0"/>
              <a:t>Locust</a:t>
            </a:r>
            <a:r>
              <a:rPr lang="zh-CN" altLang="en-US" sz="1400" dirty="0"/>
              <a:t>，如果它名为</a:t>
            </a:r>
            <a:r>
              <a:rPr lang="en-US" altLang="zh-CN" sz="1400" i="1" dirty="0"/>
              <a:t>locustfile.py</a:t>
            </a:r>
            <a:r>
              <a:rPr lang="zh-CN" altLang="en-US" sz="1400" dirty="0"/>
              <a:t>并位于当前工作目录中，我们可以运行：</a:t>
            </a:r>
          </a:p>
          <a:p>
            <a:pPr>
              <a:lnSpc>
                <a:spcPct val="150000"/>
              </a:lnSpc>
            </a:pPr>
            <a:endParaRPr lang="zh-CN" altLang="en-US" sz="1400" dirty="0"/>
          </a:p>
        </p:txBody>
      </p:sp>
      <p:pic>
        <p:nvPicPr>
          <p:cNvPr id="5" name="图片 4"/>
          <p:cNvPicPr>
            <a:picLocks noChangeAspect="1"/>
          </p:cNvPicPr>
          <p:nvPr/>
        </p:nvPicPr>
        <p:blipFill>
          <a:blip r:embed="rId2"/>
          <a:stretch>
            <a:fillRect/>
          </a:stretch>
        </p:blipFill>
        <p:spPr>
          <a:xfrm>
            <a:off x="695088" y="2220624"/>
            <a:ext cx="3472086" cy="493996"/>
          </a:xfrm>
          <a:prstGeom prst="rect">
            <a:avLst/>
          </a:prstGeom>
        </p:spPr>
      </p:pic>
      <p:sp>
        <p:nvSpPr>
          <p:cNvPr id="6" name="Rectangle 1"/>
          <p:cNvSpPr>
            <a:spLocks noChangeArrowheads="1"/>
          </p:cNvSpPr>
          <p:nvPr/>
        </p:nvSpPr>
        <p:spPr bwMode="auto">
          <a:xfrm>
            <a:off x="666712" y="3107645"/>
            <a:ext cx="7818872" cy="415498"/>
          </a:xfrm>
          <a:prstGeom prst="rect">
            <a:avLst/>
          </a:prstGeom>
        </p:spPr>
        <p:txBody>
          <a:bodyPr wrap="square">
            <a:spAutoFit/>
          </a:bodyPr>
          <a:lstStyle/>
          <a:p>
            <a:pPr>
              <a:lnSpc>
                <a:spcPct val="150000"/>
              </a:lnSpc>
            </a:pPr>
            <a:r>
              <a:rPr lang="zh-CN" altLang="zh-CN" sz="1400" dirty="0"/>
              <a:t>如果Locust文件位于子目录下和/或名称不同于locustfile.py，请</a:t>
            </a:r>
            <a:r>
              <a:rPr lang="zh-CN" altLang="zh-CN" sz="1400" dirty="0" smtClean="0"/>
              <a:t>使用</a:t>
            </a:r>
            <a:r>
              <a:rPr lang="en-US" altLang="zh-CN" sz="1400" dirty="0" smtClean="0"/>
              <a:t> –</a:t>
            </a:r>
            <a:r>
              <a:rPr lang="zh-CN" altLang="zh-CN" sz="1400" dirty="0" smtClean="0"/>
              <a:t>f</a:t>
            </a:r>
            <a:r>
              <a:rPr lang="en-US" altLang="zh-CN" sz="1400" dirty="0" smtClean="0"/>
              <a:t> </a:t>
            </a:r>
            <a:r>
              <a:rPr lang="zh-CN" altLang="zh-CN" sz="1400" dirty="0" smtClean="0"/>
              <a:t>以下</a:t>
            </a:r>
            <a:r>
              <a:rPr lang="zh-CN" altLang="zh-CN" sz="1400" dirty="0"/>
              <a:t>命令指定： </a:t>
            </a:r>
          </a:p>
        </p:txBody>
      </p:sp>
      <p:pic>
        <p:nvPicPr>
          <p:cNvPr id="7" name="图片 6"/>
          <p:cNvPicPr>
            <a:picLocks noChangeAspect="1"/>
          </p:cNvPicPr>
          <p:nvPr/>
        </p:nvPicPr>
        <p:blipFill>
          <a:blip r:embed="rId3"/>
          <a:stretch>
            <a:fillRect/>
          </a:stretch>
        </p:blipFill>
        <p:spPr>
          <a:xfrm>
            <a:off x="672597" y="3499730"/>
            <a:ext cx="6840761" cy="429336"/>
          </a:xfrm>
          <a:prstGeom prst="rect">
            <a:avLst/>
          </a:prstGeom>
        </p:spPr>
      </p:pic>
      <p:sp>
        <p:nvSpPr>
          <p:cNvPr id="8" name="Rectangle 1"/>
          <p:cNvSpPr>
            <a:spLocks noChangeArrowheads="1"/>
          </p:cNvSpPr>
          <p:nvPr/>
        </p:nvSpPr>
        <p:spPr bwMode="auto">
          <a:xfrm>
            <a:off x="666712" y="4272093"/>
            <a:ext cx="10734792" cy="738664"/>
          </a:xfrm>
          <a:prstGeom prst="rect">
            <a:avLst/>
          </a:prstGeom>
        </p:spPr>
        <p:txBody>
          <a:bodyPr wrap="square">
            <a:spAutoFit/>
          </a:bodyPr>
          <a:lstStyle/>
          <a:p>
            <a:pPr>
              <a:lnSpc>
                <a:spcPct val="150000"/>
              </a:lnSpc>
            </a:pPr>
            <a:r>
              <a:rPr lang="zh-CN" altLang="zh-CN" sz="1400" dirty="0" smtClean="0"/>
              <a:t>如果</a:t>
            </a:r>
            <a:r>
              <a:rPr lang="zh-CN" altLang="en-US" sz="1400" dirty="0"/>
              <a:t>如果我们要运行分布在多台机器上的</a:t>
            </a:r>
            <a:r>
              <a:rPr lang="en-US" altLang="zh-CN" sz="1400" dirty="0"/>
              <a:t>Locust</a:t>
            </a:r>
            <a:r>
              <a:rPr lang="zh-CN" altLang="en-US" sz="1400" dirty="0"/>
              <a:t>，我们还必须在启动从机时指定主机主机（在</a:t>
            </a:r>
            <a:r>
              <a:rPr lang="zh-CN" altLang="en-US" sz="1400" dirty="0" smtClean="0"/>
              <a:t>运行在本机时</a:t>
            </a:r>
            <a:r>
              <a:rPr lang="zh-CN" altLang="en-US" sz="1400" dirty="0"/>
              <a:t>不需要这样做，</a:t>
            </a:r>
            <a:r>
              <a:rPr lang="zh-CN" altLang="en-US" sz="1400" dirty="0" smtClean="0"/>
              <a:t>因为主机</a:t>
            </a:r>
            <a:r>
              <a:rPr lang="zh-CN" altLang="en-US" sz="1400" dirty="0"/>
              <a:t>默认为</a:t>
            </a:r>
            <a:r>
              <a:rPr lang="en-US" altLang="zh-CN" sz="1400" dirty="0"/>
              <a:t>127.0.0.1</a:t>
            </a:r>
            <a:r>
              <a:rPr lang="zh-CN" altLang="en-US" sz="1400" dirty="0"/>
              <a:t>）：</a:t>
            </a:r>
            <a:endParaRPr lang="zh-CN" altLang="zh-CN" sz="1400" dirty="0"/>
          </a:p>
        </p:txBody>
      </p:sp>
      <p:pic>
        <p:nvPicPr>
          <p:cNvPr id="9" name="图片 8"/>
          <p:cNvPicPr>
            <a:picLocks noChangeAspect="1"/>
          </p:cNvPicPr>
          <p:nvPr/>
        </p:nvPicPr>
        <p:blipFill>
          <a:blip r:embed="rId4"/>
          <a:stretch>
            <a:fillRect/>
          </a:stretch>
        </p:blipFill>
        <p:spPr>
          <a:xfrm>
            <a:off x="740923" y="5072074"/>
            <a:ext cx="9855671" cy="442791"/>
          </a:xfrm>
          <a:prstGeom prst="rect">
            <a:avLst/>
          </a:prstGeom>
        </p:spPr>
      </p:pic>
      <p:sp>
        <p:nvSpPr>
          <p:cNvPr id="10" name="矩形 9"/>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smtClean="0">
                <a:solidFill>
                  <a:sysClr val="window" lastClr="FFFFFF"/>
                </a:solidFill>
                <a:latin typeface="微软雅黑" pitchFamily="34" charset="-122"/>
                <a:ea typeface="微软雅黑"/>
              </a:rPr>
              <a:t>编写简单的性能测试脚本</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4113029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6" name="文本框 15"/>
          <p:cNvSpPr txBox="1"/>
          <p:nvPr/>
        </p:nvSpPr>
        <p:spPr>
          <a:xfrm>
            <a:off x="695400" y="2478383"/>
            <a:ext cx="10269095" cy="307777"/>
          </a:xfrm>
          <a:prstGeom prst="rect">
            <a:avLst/>
          </a:prstGeom>
          <a:noFill/>
        </p:spPr>
        <p:txBody>
          <a:bodyPr wrap="square" rtlCol="0">
            <a:spAutoFit/>
          </a:bodyPr>
          <a:lstStyle/>
          <a:p>
            <a:r>
              <a:rPr lang="en-US" altLang="zh-CN" sz="1400" dirty="0" smtClean="0"/>
              <a:t>2</a:t>
            </a:r>
            <a:r>
              <a:rPr lang="zh-CN" altLang="en-US" sz="1400" dirty="0" smtClean="0"/>
              <a:t>、</a:t>
            </a:r>
            <a:r>
              <a:rPr lang="zh-CN" altLang="en-US" sz="1400" dirty="0"/>
              <a:t>启动</a:t>
            </a:r>
            <a:r>
              <a:rPr lang="en-US" altLang="zh-CN" sz="1400" dirty="0"/>
              <a:t>Locust</a:t>
            </a:r>
            <a:r>
              <a:rPr lang="zh-CN" altLang="en-US" sz="1400" dirty="0"/>
              <a:t>后，应打开浏览器并将其指向</a:t>
            </a:r>
            <a:r>
              <a:rPr lang="en-US" altLang="zh-CN" sz="1400" dirty="0">
                <a:hlinkClick r:id="rId2"/>
              </a:rPr>
              <a:t>http://127.0.0.1:8089</a:t>
            </a:r>
            <a:r>
              <a:rPr lang="zh-CN" altLang="en-US" sz="1400" dirty="0"/>
              <a:t>（如果您在本地运行</a:t>
            </a:r>
            <a:r>
              <a:rPr lang="en-US" altLang="zh-CN" sz="1400" dirty="0"/>
              <a:t>Locust</a:t>
            </a:r>
            <a:r>
              <a:rPr lang="zh-CN" altLang="en-US" sz="1400" dirty="0" smtClean="0"/>
              <a:t>）  ，</a:t>
            </a:r>
            <a:r>
              <a:rPr lang="zh-CN" altLang="en-US" sz="1400" b="1" dirty="0" smtClean="0"/>
              <a:t>启动</a:t>
            </a:r>
            <a:r>
              <a:rPr lang="zh-CN" altLang="en-US" sz="1400" b="1" dirty="0"/>
              <a:t>界面</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809588" y="2928934"/>
            <a:ext cx="5832648" cy="3172348"/>
          </a:xfrm>
          <a:prstGeom prst="rect">
            <a:avLst/>
          </a:prstGeom>
        </p:spPr>
      </p:pic>
      <p:sp>
        <p:nvSpPr>
          <p:cNvPr id="3" name="矩形 2"/>
          <p:cNvSpPr/>
          <p:nvPr/>
        </p:nvSpPr>
        <p:spPr>
          <a:xfrm>
            <a:off x="6810380" y="3786190"/>
            <a:ext cx="3643338" cy="1169551"/>
          </a:xfrm>
          <a:prstGeom prst="rect">
            <a:avLst/>
          </a:prstGeom>
        </p:spPr>
        <p:txBody>
          <a:bodyPr wrap="square">
            <a:spAutoFit/>
          </a:bodyPr>
          <a:lstStyle/>
          <a:p>
            <a:r>
              <a:rPr lang="en-US" altLang="zh-CN" sz="1400" dirty="0"/>
              <a:t>Number of users to simulate</a:t>
            </a:r>
            <a:r>
              <a:rPr lang="zh-CN" altLang="en-US" sz="1400" dirty="0"/>
              <a:t>：设置模拟的用户总数</a:t>
            </a:r>
          </a:p>
          <a:p>
            <a:r>
              <a:rPr lang="en-US" altLang="zh-CN" sz="1400" dirty="0"/>
              <a:t>Hatch rate (users spawned/second)</a:t>
            </a:r>
            <a:r>
              <a:rPr lang="zh-CN" altLang="en-US" sz="1400" dirty="0"/>
              <a:t>：每秒启动的虚拟用户数</a:t>
            </a:r>
          </a:p>
          <a:p>
            <a:r>
              <a:rPr lang="en-US" altLang="zh-CN" sz="1400" dirty="0"/>
              <a:t>Start swarming</a:t>
            </a:r>
            <a:r>
              <a:rPr lang="zh-CN" altLang="en-US" sz="1400" dirty="0"/>
              <a:t>：执行</a:t>
            </a:r>
            <a:r>
              <a:rPr lang="en-US" altLang="zh-CN" sz="1400" dirty="0"/>
              <a:t>locust</a:t>
            </a:r>
            <a:r>
              <a:rPr lang="zh-CN" altLang="en-US" sz="1400" dirty="0"/>
              <a:t>脚本</a:t>
            </a:r>
          </a:p>
        </p:txBody>
      </p:sp>
      <p:pic>
        <p:nvPicPr>
          <p:cNvPr id="8" name="图片 7"/>
          <p:cNvPicPr>
            <a:picLocks noChangeAspect="1"/>
          </p:cNvPicPr>
          <p:nvPr/>
        </p:nvPicPr>
        <p:blipFill>
          <a:blip r:embed="rId4"/>
          <a:stretch>
            <a:fillRect/>
          </a:stretch>
        </p:blipFill>
        <p:spPr>
          <a:xfrm>
            <a:off x="781199" y="1479278"/>
            <a:ext cx="10183296" cy="753845"/>
          </a:xfrm>
          <a:prstGeom prst="rect">
            <a:avLst/>
          </a:prstGeom>
        </p:spPr>
      </p:pic>
      <p:sp>
        <p:nvSpPr>
          <p:cNvPr id="6" name="矩形 5"/>
          <p:cNvSpPr/>
          <p:nvPr/>
        </p:nvSpPr>
        <p:spPr>
          <a:xfrm>
            <a:off x="695400" y="1054309"/>
            <a:ext cx="4480714" cy="307777"/>
          </a:xfrm>
          <a:prstGeom prst="rect">
            <a:avLst/>
          </a:prstGeom>
          <a:noFill/>
        </p:spPr>
        <p:txBody>
          <a:bodyPr wrap="square" rtlCol="0">
            <a:spAutoFit/>
          </a:bodyPr>
          <a:lstStyle/>
          <a:p>
            <a:r>
              <a:rPr lang="en-US" altLang="zh-CN" sz="1400" dirty="0" smtClean="0">
                <a:latin typeface="+mn-ea"/>
              </a:rPr>
              <a:t>1</a:t>
            </a:r>
            <a:r>
              <a:rPr lang="zh-CN" altLang="en-US" sz="1400" dirty="0" smtClean="0">
                <a:latin typeface="+mn-ea"/>
              </a:rPr>
              <a:t>、切换到</a:t>
            </a:r>
            <a:r>
              <a:rPr lang="zh-CN" altLang="en-US" sz="1400" dirty="0">
                <a:latin typeface="+mn-ea"/>
              </a:rPr>
              <a:t>性能测试脚本所在的目录，</a:t>
            </a:r>
            <a:r>
              <a:rPr lang="zh-CN" altLang="en-US" sz="1400" b="1" dirty="0">
                <a:latin typeface="+mn-ea"/>
              </a:rPr>
              <a:t>启动性能测试：</a:t>
            </a:r>
            <a:endParaRPr lang="en-US" altLang="zh-CN" sz="1400" b="1" dirty="0">
              <a:latin typeface="+mn-ea"/>
            </a:endParaRPr>
          </a:p>
        </p:txBody>
      </p:sp>
      <p:sp>
        <p:nvSpPr>
          <p:cNvPr id="11" name="矩形 10"/>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smtClean="0">
                <a:solidFill>
                  <a:sysClr val="window" lastClr="FFFFFF"/>
                </a:solidFill>
                <a:latin typeface="微软雅黑" pitchFamily="34" charset="-122"/>
                <a:ea typeface="微软雅黑"/>
              </a:rPr>
              <a:t>编写简单的性能测试脚本</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3757063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5400" y="1073363"/>
            <a:ext cx="6096000" cy="307777"/>
          </a:xfrm>
          <a:prstGeom prst="rect">
            <a:avLst/>
          </a:prstGeom>
        </p:spPr>
        <p:txBody>
          <a:bodyPr>
            <a:spAutoFit/>
          </a:bodyPr>
          <a:lstStyle/>
          <a:p>
            <a:r>
              <a:rPr lang="en-US" altLang="zh-CN" sz="1400" dirty="0">
                <a:solidFill>
                  <a:srgbClr val="000000"/>
                </a:solidFill>
                <a:latin typeface="courier new" panose="02070309020205020404" pitchFamily="49" charset="0"/>
              </a:rPr>
              <a:t>3</a:t>
            </a:r>
            <a:r>
              <a:rPr lang="zh-CN" altLang="en-US" sz="1400" dirty="0" smtClean="0">
                <a:solidFill>
                  <a:srgbClr val="000000"/>
                </a:solidFill>
                <a:latin typeface="courier new" panose="02070309020205020404" pitchFamily="49" charset="0"/>
              </a:rPr>
              <a:t>、查看</a:t>
            </a:r>
            <a:r>
              <a:rPr lang="zh-CN" altLang="en-US" sz="1400" dirty="0" smtClean="0"/>
              <a:t>测试结果</a:t>
            </a:r>
            <a:endParaRPr lang="zh-CN" altLang="en-US" sz="1400" dirty="0"/>
          </a:p>
        </p:txBody>
      </p:sp>
      <p:sp>
        <p:nvSpPr>
          <p:cNvPr id="5" name="矩形 4"/>
          <p:cNvSpPr/>
          <p:nvPr/>
        </p:nvSpPr>
        <p:spPr>
          <a:xfrm>
            <a:off x="695400" y="4221088"/>
            <a:ext cx="10153128" cy="2015936"/>
          </a:xfrm>
          <a:prstGeom prst="rect">
            <a:avLst/>
          </a:prstGeom>
        </p:spPr>
        <p:txBody>
          <a:bodyPr wrap="square">
            <a:spAutoFit/>
          </a:bodyPr>
          <a:lstStyle/>
          <a:p>
            <a:pPr>
              <a:lnSpc>
                <a:spcPts val="2500"/>
              </a:lnSpc>
            </a:pPr>
            <a:r>
              <a:rPr lang="en-US" altLang="zh-CN" sz="1400" b="1" dirty="0">
                <a:latin typeface="+mn-ea"/>
              </a:rPr>
              <a:t>Type</a:t>
            </a:r>
            <a:r>
              <a:rPr lang="zh-CN" altLang="en-US" sz="1400" dirty="0">
                <a:latin typeface="+mn-ea"/>
              </a:rPr>
              <a:t>：请求类型，即接口的请求方法</a:t>
            </a:r>
            <a:r>
              <a:rPr lang="zh-CN" altLang="en-US" sz="1400" dirty="0" smtClean="0">
                <a:latin typeface="+mn-ea"/>
              </a:rPr>
              <a:t>；                           </a:t>
            </a:r>
            <a:r>
              <a:rPr lang="en-US" altLang="zh-CN" sz="1400" b="1" dirty="0" smtClean="0">
                <a:latin typeface="+mn-ea"/>
              </a:rPr>
              <a:t>Name</a:t>
            </a:r>
            <a:r>
              <a:rPr lang="zh-CN" altLang="en-US" sz="1400" dirty="0">
                <a:latin typeface="+mn-ea"/>
              </a:rPr>
              <a:t>：请求路径；</a:t>
            </a:r>
          </a:p>
          <a:p>
            <a:pPr>
              <a:lnSpc>
                <a:spcPts val="2500"/>
              </a:lnSpc>
            </a:pPr>
            <a:r>
              <a:rPr lang="en-US" altLang="zh-CN" sz="1400" b="1" dirty="0">
                <a:latin typeface="+mn-ea"/>
              </a:rPr>
              <a:t>requests</a:t>
            </a:r>
            <a:r>
              <a:rPr lang="zh-CN" altLang="en-US" sz="1400" dirty="0">
                <a:latin typeface="+mn-ea"/>
              </a:rPr>
              <a:t>：当前已完成的请求数量</a:t>
            </a:r>
            <a:r>
              <a:rPr lang="zh-CN" altLang="en-US" sz="1400" dirty="0" smtClean="0">
                <a:latin typeface="+mn-ea"/>
              </a:rPr>
              <a:t>；                             </a:t>
            </a:r>
            <a:r>
              <a:rPr lang="en-US" altLang="zh-CN" sz="1400" b="1" dirty="0" smtClean="0">
                <a:latin typeface="+mn-ea"/>
              </a:rPr>
              <a:t>fails</a:t>
            </a:r>
            <a:r>
              <a:rPr lang="zh-CN" altLang="en-US" sz="1400" dirty="0">
                <a:latin typeface="+mn-ea"/>
              </a:rPr>
              <a:t>：当前失败的数量</a:t>
            </a:r>
            <a:r>
              <a:rPr lang="zh-CN" altLang="en-US" sz="1400" dirty="0" smtClean="0">
                <a:latin typeface="+mn-ea"/>
              </a:rPr>
              <a:t>；</a:t>
            </a:r>
            <a:endParaRPr lang="en-US" altLang="zh-CN" sz="1400" dirty="0" smtClean="0">
              <a:latin typeface="+mn-ea"/>
            </a:endParaRPr>
          </a:p>
          <a:p>
            <a:pPr>
              <a:lnSpc>
                <a:spcPts val="2500"/>
              </a:lnSpc>
            </a:pPr>
            <a:r>
              <a:rPr lang="en-US" altLang="zh-CN" sz="1400" b="1" dirty="0" smtClean="0">
                <a:latin typeface="+mn-ea"/>
              </a:rPr>
              <a:t>Median</a:t>
            </a:r>
            <a:r>
              <a:rPr lang="zh-CN" altLang="en-US" sz="1400" dirty="0">
                <a:latin typeface="+mn-ea"/>
              </a:rPr>
              <a:t>：响应时间的中间值，即</a:t>
            </a:r>
            <a:r>
              <a:rPr lang="en-US" altLang="zh-CN" sz="1400" dirty="0">
                <a:latin typeface="+mn-ea"/>
              </a:rPr>
              <a:t>50%</a:t>
            </a:r>
            <a:r>
              <a:rPr lang="zh-CN" altLang="en-US" sz="1400" dirty="0">
                <a:latin typeface="+mn-ea"/>
              </a:rPr>
              <a:t>的响应时间在这个数值范围内，单位为毫秒；</a:t>
            </a:r>
          </a:p>
          <a:p>
            <a:pPr>
              <a:lnSpc>
                <a:spcPts val="2500"/>
              </a:lnSpc>
            </a:pPr>
            <a:r>
              <a:rPr lang="en-US" altLang="zh-CN" sz="1400" b="1" dirty="0">
                <a:latin typeface="+mn-ea"/>
              </a:rPr>
              <a:t>Average</a:t>
            </a:r>
            <a:r>
              <a:rPr lang="zh-CN" altLang="en-US" sz="1400" dirty="0">
                <a:latin typeface="+mn-ea"/>
              </a:rPr>
              <a:t>：平均响应时间，单位为毫秒；</a:t>
            </a:r>
          </a:p>
          <a:p>
            <a:pPr>
              <a:lnSpc>
                <a:spcPts val="2500"/>
              </a:lnSpc>
            </a:pPr>
            <a:r>
              <a:rPr lang="en-US" altLang="zh-CN" sz="1400" b="1" dirty="0">
                <a:latin typeface="+mn-ea"/>
              </a:rPr>
              <a:t>Min</a:t>
            </a:r>
            <a:r>
              <a:rPr lang="zh-CN" altLang="en-US" sz="1400" dirty="0">
                <a:latin typeface="+mn-ea"/>
              </a:rPr>
              <a:t>：最小响应时间，单位为毫秒</a:t>
            </a:r>
            <a:r>
              <a:rPr lang="zh-CN" altLang="en-US" sz="1400" dirty="0" smtClean="0">
                <a:latin typeface="+mn-ea"/>
              </a:rPr>
              <a:t>；                              </a:t>
            </a:r>
            <a:r>
              <a:rPr lang="en-US" altLang="zh-CN" sz="1400" b="1" dirty="0" smtClean="0">
                <a:latin typeface="+mn-ea"/>
              </a:rPr>
              <a:t>Max</a:t>
            </a:r>
            <a:r>
              <a:rPr lang="zh-CN" altLang="en-US" sz="1400" dirty="0">
                <a:latin typeface="+mn-ea"/>
              </a:rPr>
              <a:t>：最大响应时间，单位为毫秒；</a:t>
            </a:r>
          </a:p>
          <a:p>
            <a:pPr>
              <a:lnSpc>
                <a:spcPts val="2500"/>
              </a:lnSpc>
            </a:pPr>
            <a:r>
              <a:rPr lang="en-US" altLang="zh-CN" sz="1400" b="1" dirty="0">
                <a:latin typeface="+mn-ea"/>
              </a:rPr>
              <a:t>Content Size</a:t>
            </a:r>
            <a:r>
              <a:rPr lang="zh-CN" altLang="en-US" sz="1400" dirty="0">
                <a:latin typeface="+mn-ea"/>
              </a:rPr>
              <a:t>：所有请求的数据量，单位为字节</a:t>
            </a:r>
            <a:r>
              <a:rPr lang="zh-CN" altLang="en-US" sz="1400" dirty="0" smtClean="0">
                <a:latin typeface="+mn-ea"/>
              </a:rPr>
              <a:t>；                 </a:t>
            </a:r>
            <a:r>
              <a:rPr lang="en-US" altLang="zh-CN" sz="1400" b="1" dirty="0" err="1" smtClean="0">
                <a:latin typeface="+mn-ea"/>
              </a:rPr>
              <a:t>reqs</a:t>
            </a:r>
            <a:r>
              <a:rPr lang="en-US" altLang="zh-CN" sz="1400" b="1" dirty="0" smtClean="0">
                <a:latin typeface="+mn-ea"/>
              </a:rPr>
              <a:t>/sec</a:t>
            </a:r>
            <a:r>
              <a:rPr lang="zh-CN" altLang="en-US" sz="1400" dirty="0">
                <a:latin typeface="+mn-ea"/>
              </a:rPr>
              <a:t>：每秒钟处理请求的</a:t>
            </a:r>
            <a:r>
              <a:rPr lang="zh-CN" altLang="en-US" sz="1400" dirty="0" smtClean="0">
                <a:latin typeface="+mn-ea"/>
              </a:rPr>
              <a:t>数量</a:t>
            </a:r>
            <a:endParaRPr lang="zh-CN" altLang="en-US" sz="1400" dirty="0">
              <a:latin typeface="+mn-ea"/>
            </a:endParaRPr>
          </a:p>
        </p:txBody>
      </p:sp>
      <p:pic>
        <p:nvPicPr>
          <p:cNvPr id="6" name="图片 5"/>
          <p:cNvPicPr>
            <a:picLocks noChangeAspect="1"/>
          </p:cNvPicPr>
          <p:nvPr/>
        </p:nvPicPr>
        <p:blipFill>
          <a:blip r:embed="rId2"/>
          <a:stretch>
            <a:fillRect/>
          </a:stretch>
        </p:blipFill>
        <p:spPr>
          <a:xfrm>
            <a:off x="695400" y="1426335"/>
            <a:ext cx="10801200" cy="2608292"/>
          </a:xfrm>
          <a:prstGeom prst="rect">
            <a:avLst/>
          </a:prstGeom>
        </p:spPr>
      </p:pic>
      <p:sp>
        <p:nvSpPr>
          <p:cNvPr id="7" name="矩形 6"/>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smtClean="0">
                <a:solidFill>
                  <a:sysClr val="window" lastClr="FFFFFF"/>
                </a:solidFill>
                <a:latin typeface="微软雅黑" pitchFamily="34" charset="-122"/>
                <a:ea typeface="微软雅黑"/>
              </a:rPr>
              <a:t>编写简单的性能测试脚本</a:t>
            </a:r>
            <a:endParaRPr lang="zh-CN" altLang="en-US" kern="0" dirty="0">
              <a:solidFill>
                <a:sysClr val="window" lastClr="FFFFFF"/>
              </a:solidFill>
              <a:latin typeface="微软雅黑" pitchFamily="34" charset="-122"/>
              <a:ea typeface="微软雅黑"/>
            </a:endParaRPr>
          </a:p>
        </p:txBody>
      </p:sp>
    </p:spTree>
    <p:extLst>
      <p:ext uri="{BB962C8B-B14F-4D97-AF65-F5344CB8AC3E}">
        <p14:creationId xmlns:p14="http://schemas.microsoft.com/office/powerpoint/2010/main" val="877065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12" y="4572008"/>
            <a:ext cx="10287072" cy="2015936"/>
          </a:xfrm>
          <a:prstGeom prst="rect">
            <a:avLst/>
          </a:prstGeom>
        </p:spPr>
        <p:txBody>
          <a:bodyPr wrap="square">
            <a:spAutoFit/>
          </a:bodyPr>
          <a:lstStyle/>
          <a:p>
            <a:pPr>
              <a:lnSpc>
                <a:spcPts val="2500"/>
              </a:lnSpc>
            </a:pPr>
            <a:r>
              <a:rPr lang="en-US" altLang="zh-CN" sz="1400" b="1" dirty="0">
                <a:latin typeface="+mn-ea"/>
              </a:rPr>
              <a:t>New test</a:t>
            </a:r>
            <a:r>
              <a:rPr lang="zh-CN" altLang="en-US" sz="1400" dirty="0">
                <a:latin typeface="+mn-ea"/>
              </a:rPr>
              <a:t>：点击该按钮可对模拟的总虚拟用户数和每秒启动的虚拟用户数进行编辑；</a:t>
            </a:r>
          </a:p>
          <a:p>
            <a:pPr>
              <a:lnSpc>
                <a:spcPts val="2500"/>
              </a:lnSpc>
            </a:pPr>
            <a:r>
              <a:rPr lang="en-US" altLang="zh-CN" sz="1400" b="1" dirty="0">
                <a:latin typeface="+mn-ea"/>
              </a:rPr>
              <a:t>Statistics</a:t>
            </a:r>
            <a:r>
              <a:rPr lang="zh-CN" altLang="en-US" sz="1400" dirty="0">
                <a:latin typeface="+mn-ea"/>
              </a:rPr>
              <a:t>：类似于</a:t>
            </a:r>
            <a:r>
              <a:rPr lang="en-US" altLang="zh-CN" sz="1400" dirty="0" err="1">
                <a:latin typeface="+mn-ea"/>
              </a:rPr>
              <a:t>jmeter</a:t>
            </a:r>
            <a:r>
              <a:rPr lang="zh-CN" altLang="en-US" sz="1400" dirty="0">
                <a:latin typeface="+mn-ea"/>
              </a:rPr>
              <a:t>中</a:t>
            </a:r>
            <a:r>
              <a:rPr lang="en-US" altLang="zh-CN" sz="1400" dirty="0">
                <a:latin typeface="+mn-ea"/>
              </a:rPr>
              <a:t>Listen</a:t>
            </a:r>
            <a:r>
              <a:rPr lang="zh-CN" altLang="en-US" sz="1400" dirty="0">
                <a:latin typeface="+mn-ea"/>
              </a:rPr>
              <a:t>的聚合报告；</a:t>
            </a:r>
          </a:p>
          <a:p>
            <a:pPr>
              <a:lnSpc>
                <a:spcPts val="2500"/>
              </a:lnSpc>
            </a:pPr>
            <a:r>
              <a:rPr lang="en-US" altLang="zh-CN" sz="1400" b="1" dirty="0">
                <a:latin typeface="+mn-ea"/>
              </a:rPr>
              <a:t>Charts</a:t>
            </a:r>
            <a:r>
              <a:rPr lang="zh-CN" altLang="en-US" sz="1400" dirty="0">
                <a:latin typeface="+mn-ea"/>
              </a:rPr>
              <a:t>：测试结果变化趋势的曲线展示图，分别为每秒完成的请求数（</a:t>
            </a:r>
            <a:r>
              <a:rPr lang="en-US" altLang="zh-CN" sz="1400" dirty="0">
                <a:latin typeface="+mn-ea"/>
              </a:rPr>
              <a:t>RPS</a:t>
            </a:r>
            <a:r>
              <a:rPr lang="zh-CN" altLang="en-US" sz="1400" dirty="0">
                <a:latin typeface="+mn-ea"/>
              </a:rPr>
              <a:t>）、响应时间、不同时间的虚拟用户数；</a:t>
            </a:r>
          </a:p>
          <a:p>
            <a:pPr>
              <a:lnSpc>
                <a:spcPts val="2500"/>
              </a:lnSpc>
            </a:pPr>
            <a:r>
              <a:rPr lang="en-US" altLang="zh-CN" sz="1400" b="1" dirty="0">
                <a:latin typeface="+mn-ea"/>
              </a:rPr>
              <a:t>Failures</a:t>
            </a:r>
            <a:r>
              <a:rPr lang="zh-CN" altLang="en-US" sz="1400" dirty="0">
                <a:latin typeface="+mn-ea"/>
              </a:rPr>
              <a:t>：失败请求的展示界面；</a:t>
            </a:r>
          </a:p>
          <a:p>
            <a:pPr>
              <a:lnSpc>
                <a:spcPts val="2500"/>
              </a:lnSpc>
            </a:pPr>
            <a:r>
              <a:rPr lang="en-US" altLang="zh-CN" sz="1400" b="1" dirty="0">
                <a:latin typeface="+mn-ea"/>
              </a:rPr>
              <a:t>Exceptions</a:t>
            </a:r>
            <a:r>
              <a:rPr lang="zh-CN" altLang="en-US" sz="1400" dirty="0">
                <a:latin typeface="+mn-ea"/>
              </a:rPr>
              <a:t>：异常请求的展示界面；</a:t>
            </a:r>
          </a:p>
          <a:p>
            <a:pPr>
              <a:lnSpc>
                <a:spcPts val="2500"/>
              </a:lnSpc>
            </a:pPr>
            <a:r>
              <a:rPr lang="en-US" altLang="zh-CN" sz="1400" b="1" dirty="0">
                <a:latin typeface="+mn-ea"/>
              </a:rPr>
              <a:t>Download Data</a:t>
            </a:r>
            <a:r>
              <a:rPr lang="zh-CN" altLang="en-US" sz="1400" dirty="0">
                <a:latin typeface="+mn-ea"/>
              </a:rPr>
              <a:t>：测试数据下载模块， 提供三种类型的</a:t>
            </a:r>
            <a:r>
              <a:rPr lang="en-US" altLang="zh-CN" sz="1400" dirty="0">
                <a:latin typeface="+mn-ea"/>
              </a:rPr>
              <a:t>CSV</a:t>
            </a:r>
            <a:r>
              <a:rPr lang="zh-CN" altLang="en-US" sz="1400" dirty="0">
                <a:latin typeface="+mn-ea"/>
              </a:rPr>
              <a:t>格式的下载，分别是：</a:t>
            </a:r>
            <a:r>
              <a:rPr lang="en-US" altLang="zh-CN" sz="1400" dirty="0">
                <a:latin typeface="+mn-ea"/>
              </a:rPr>
              <a:t>Statistics</a:t>
            </a:r>
            <a:r>
              <a:rPr lang="zh-CN" altLang="en-US" sz="1400" dirty="0">
                <a:latin typeface="+mn-ea"/>
              </a:rPr>
              <a:t>、</a:t>
            </a:r>
            <a:r>
              <a:rPr lang="en-US" altLang="zh-CN" sz="1400" dirty="0" err="1">
                <a:latin typeface="+mn-ea"/>
              </a:rPr>
              <a:t>responsetime</a:t>
            </a:r>
            <a:r>
              <a:rPr lang="zh-CN" altLang="en-US" sz="1400" dirty="0">
                <a:latin typeface="+mn-ea"/>
              </a:rPr>
              <a:t>、</a:t>
            </a:r>
            <a:r>
              <a:rPr lang="en-US" altLang="zh-CN" sz="1400" dirty="0">
                <a:latin typeface="+mn-ea"/>
              </a:rPr>
              <a:t>exceptions</a:t>
            </a:r>
            <a:r>
              <a:rPr lang="zh-CN" altLang="en-US" sz="1400" dirty="0">
                <a:latin typeface="+mn-ea"/>
              </a:rPr>
              <a:t>；</a:t>
            </a:r>
          </a:p>
        </p:txBody>
      </p:sp>
      <p:pic>
        <p:nvPicPr>
          <p:cNvPr id="5" name="图片 4"/>
          <p:cNvPicPr>
            <a:picLocks noChangeAspect="1"/>
          </p:cNvPicPr>
          <p:nvPr/>
        </p:nvPicPr>
        <p:blipFill>
          <a:blip r:embed="rId2"/>
          <a:stretch>
            <a:fillRect/>
          </a:stretch>
        </p:blipFill>
        <p:spPr>
          <a:xfrm>
            <a:off x="695400" y="1381077"/>
            <a:ext cx="9544004" cy="3115451"/>
          </a:xfrm>
          <a:prstGeom prst="rect">
            <a:avLst/>
          </a:prstGeom>
        </p:spPr>
      </p:pic>
      <p:sp>
        <p:nvSpPr>
          <p:cNvPr id="6" name="矩形 5"/>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3.2 </a:t>
            </a:r>
            <a:r>
              <a:rPr lang="zh-CN" altLang="en-US" kern="0" dirty="0" smtClean="0">
                <a:solidFill>
                  <a:sysClr val="window" lastClr="FFFFFF"/>
                </a:solidFill>
                <a:latin typeface="微软雅黑" pitchFamily="34" charset="-122"/>
                <a:ea typeface="微软雅黑"/>
              </a:rPr>
              <a:t>编写简单的性能测试脚本</a:t>
            </a:r>
            <a:endParaRPr lang="zh-CN" altLang="en-US" kern="0" dirty="0">
              <a:solidFill>
                <a:sysClr val="window" lastClr="FFFFFF"/>
              </a:solidFill>
              <a:latin typeface="微软雅黑" pitchFamily="34" charset="-122"/>
              <a:ea typeface="微软雅黑"/>
            </a:endParaRPr>
          </a:p>
        </p:txBody>
      </p:sp>
      <p:sp>
        <p:nvSpPr>
          <p:cNvPr id="7" name="矩形 6"/>
          <p:cNvSpPr/>
          <p:nvPr/>
        </p:nvSpPr>
        <p:spPr>
          <a:xfrm>
            <a:off x="658936" y="1073300"/>
            <a:ext cx="6096000" cy="307777"/>
          </a:xfrm>
          <a:prstGeom prst="rect">
            <a:avLst/>
          </a:prstGeom>
        </p:spPr>
        <p:txBody>
          <a:bodyPr>
            <a:spAutoFit/>
          </a:bodyPr>
          <a:lstStyle/>
          <a:p>
            <a:r>
              <a:rPr lang="en-US" altLang="zh-CN" sz="1400" b="1" dirty="0">
                <a:solidFill>
                  <a:srgbClr val="000000"/>
                </a:solidFill>
                <a:latin typeface="courier new" panose="02070309020205020404" pitchFamily="49" charset="0"/>
              </a:rPr>
              <a:t>3</a:t>
            </a:r>
            <a:r>
              <a:rPr lang="zh-CN" altLang="en-US" sz="1400" b="1" dirty="0" smtClean="0">
                <a:solidFill>
                  <a:srgbClr val="000000"/>
                </a:solidFill>
                <a:latin typeface="courier new" panose="02070309020205020404" pitchFamily="49" charset="0"/>
              </a:rPr>
              <a:t>、其他操作</a:t>
            </a:r>
            <a:endParaRPr lang="zh-CN" altLang="en-US" sz="1400" b="1" dirty="0"/>
          </a:p>
        </p:txBody>
      </p:sp>
    </p:spTree>
    <p:extLst>
      <p:ext uri="{BB962C8B-B14F-4D97-AF65-F5344CB8AC3E}">
        <p14:creationId xmlns:p14="http://schemas.microsoft.com/office/powerpoint/2010/main" val="1599293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12" y="1142984"/>
            <a:ext cx="9632893" cy="697307"/>
          </a:xfrm>
          <a:prstGeom prst="rect">
            <a:avLst/>
          </a:prstGeom>
        </p:spPr>
        <p:txBody>
          <a:bodyPr wrap="none">
            <a:spAutoFit/>
          </a:bodyPr>
          <a:lstStyle/>
          <a:p>
            <a:pPr marL="400050" indent="-400050">
              <a:lnSpc>
                <a:spcPts val="2500"/>
              </a:lnSpc>
            </a:pPr>
            <a:r>
              <a:rPr lang="zh-CN" altLang="en-US" sz="1400" dirty="0" smtClean="0"/>
              <a:t>前面是在</a:t>
            </a:r>
            <a:r>
              <a:rPr lang="en-US" altLang="zh-CN" sz="1400" dirty="0" smtClean="0"/>
              <a:t>web</a:t>
            </a:r>
            <a:r>
              <a:rPr lang="zh-CN" altLang="en-US" sz="1400" dirty="0" smtClean="0"/>
              <a:t>页面操作，需要手动的点</a:t>
            </a:r>
            <a:r>
              <a:rPr lang="en-US" altLang="zh-CN" sz="1400" dirty="0" smtClean="0"/>
              <a:t>start</a:t>
            </a:r>
            <a:r>
              <a:rPr lang="zh-CN" altLang="en-US" sz="1400" dirty="0" smtClean="0"/>
              <a:t>启动，结束的时候也需要手工去点</a:t>
            </a:r>
            <a:r>
              <a:rPr lang="en-US" altLang="zh-CN" sz="1400" dirty="0" smtClean="0"/>
              <a:t>stop,</a:t>
            </a:r>
            <a:r>
              <a:rPr lang="zh-CN" altLang="en-US" sz="1400" dirty="0" smtClean="0"/>
              <a:t>没法自定义运行时间，这就不太方便。</a:t>
            </a:r>
            <a:endParaRPr lang="en-US" altLang="zh-CN" sz="1400" dirty="0" smtClean="0"/>
          </a:p>
          <a:p>
            <a:pPr marL="400050" indent="-400050">
              <a:lnSpc>
                <a:spcPts val="2500"/>
              </a:lnSpc>
            </a:pPr>
            <a:r>
              <a:rPr lang="en-US" altLang="zh-CN" sz="1400" dirty="0" smtClean="0"/>
              <a:t>locust</a:t>
            </a:r>
            <a:r>
              <a:rPr lang="zh-CN" altLang="en-US" sz="1400" dirty="0" smtClean="0"/>
              <a:t>提供了命令行运行的方法，不启动</a:t>
            </a:r>
            <a:r>
              <a:rPr lang="en-US" altLang="zh-CN" sz="1400" dirty="0" smtClean="0"/>
              <a:t>web</a:t>
            </a:r>
            <a:r>
              <a:rPr lang="zh-CN" altLang="en-US" sz="1400" dirty="0" smtClean="0"/>
              <a:t>页面也能运行，这就是</a:t>
            </a:r>
            <a:r>
              <a:rPr lang="en-US" altLang="zh-CN" sz="1400" dirty="0" smtClean="0"/>
              <a:t>no-web</a:t>
            </a:r>
            <a:r>
              <a:rPr lang="zh-CN" altLang="en-US" sz="1400" dirty="0" smtClean="0"/>
              <a:t>模式启动</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3.3  </a:t>
            </a:r>
            <a:r>
              <a:rPr lang="zh-CN" altLang="en-US" kern="0" dirty="0" smtClean="0">
                <a:solidFill>
                  <a:sysClr val="window" lastClr="FFFFFF"/>
                </a:solidFill>
                <a:latin typeface="微软雅黑" pitchFamily="34" charset="-122"/>
                <a:ea typeface="微软雅黑"/>
              </a:rPr>
              <a:t>无</a:t>
            </a:r>
            <a:r>
              <a:rPr lang="en-US" altLang="zh-CN" kern="0" dirty="0" smtClean="0">
                <a:solidFill>
                  <a:sysClr val="window" lastClr="FFFFFF"/>
                </a:solidFill>
                <a:latin typeface="微软雅黑" pitchFamily="34" charset="-122"/>
                <a:ea typeface="微软雅黑"/>
              </a:rPr>
              <a:t>Web-UI</a:t>
            </a:r>
            <a:r>
              <a:rPr lang="zh-CN" altLang="en-US" kern="0" dirty="0" smtClean="0">
                <a:solidFill>
                  <a:sysClr val="window" lastClr="FFFFFF"/>
                </a:solidFill>
                <a:latin typeface="微软雅黑" pitchFamily="34" charset="-122"/>
                <a:ea typeface="微软雅黑"/>
              </a:rPr>
              <a:t>模式</a:t>
            </a:r>
            <a:r>
              <a:rPr lang="en-US" altLang="zh-CN" kern="0" dirty="0" smtClean="0">
                <a:solidFill>
                  <a:sysClr val="window" lastClr="FFFFFF"/>
                </a:solidFill>
                <a:latin typeface="微软雅黑" pitchFamily="34" charset="-122"/>
                <a:ea typeface="微软雅黑"/>
              </a:rPr>
              <a:t>  </a:t>
            </a:r>
            <a:endParaRPr lang="zh-CN" altLang="en-US" kern="0" dirty="0">
              <a:solidFill>
                <a:sysClr val="window" lastClr="FFFFFF"/>
              </a:solidFill>
              <a:latin typeface="微软雅黑" pitchFamily="34" charset="-122"/>
              <a:ea typeface="微软雅黑"/>
            </a:endParaRPr>
          </a:p>
        </p:txBody>
      </p:sp>
      <p:sp>
        <p:nvSpPr>
          <p:cNvPr id="10" name="矩形 9"/>
          <p:cNvSpPr/>
          <p:nvPr/>
        </p:nvSpPr>
        <p:spPr>
          <a:xfrm>
            <a:off x="738150" y="2000240"/>
            <a:ext cx="8072494" cy="2619692"/>
          </a:xfrm>
          <a:prstGeom prst="rect">
            <a:avLst/>
          </a:prstGeom>
        </p:spPr>
        <p:txBody>
          <a:bodyPr wrap="square">
            <a:spAutoFit/>
          </a:bodyPr>
          <a:lstStyle/>
          <a:p>
            <a:pPr>
              <a:lnSpc>
                <a:spcPts val="2500"/>
              </a:lnSpc>
            </a:pPr>
            <a:r>
              <a:rPr lang="zh-CN" altLang="en-US" sz="1400" b="1" dirty="0" smtClean="0">
                <a:latin typeface="微软雅黑 Light"/>
              </a:rPr>
              <a:t>无</a:t>
            </a:r>
            <a:r>
              <a:rPr lang="en-US" altLang="zh-CN" sz="1400" b="1" dirty="0" smtClean="0">
                <a:latin typeface="微软雅黑 Light"/>
              </a:rPr>
              <a:t>web-UI</a:t>
            </a:r>
            <a:r>
              <a:rPr lang="zh-CN" altLang="en-US" sz="1400" b="1" dirty="0" smtClean="0">
                <a:latin typeface="微软雅黑 Light"/>
              </a:rPr>
              <a:t>模式</a:t>
            </a:r>
          </a:p>
          <a:p>
            <a:pPr>
              <a:lnSpc>
                <a:spcPts val="2500"/>
              </a:lnSpc>
            </a:pPr>
            <a:r>
              <a:rPr lang="zh-CN" altLang="en-US" sz="1400" dirty="0" smtClean="0">
                <a:latin typeface="微软雅黑 Light"/>
              </a:rPr>
              <a:t>在没有</a:t>
            </a:r>
            <a:r>
              <a:rPr lang="en-US" altLang="zh-CN" sz="1400" dirty="0" smtClean="0">
                <a:latin typeface="微软雅黑 Light"/>
              </a:rPr>
              <a:t>Web UI</a:t>
            </a:r>
            <a:r>
              <a:rPr lang="zh-CN" altLang="en-US" sz="1400" dirty="0" smtClean="0">
                <a:latin typeface="微软雅黑 Light"/>
              </a:rPr>
              <a:t>的情况下运行</a:t>
            </a:r>
            <a:r>
              <a:rPr lang="en-US" altLang="zh-CN" sz="1400" dirty="0" smtClean="0">
                <a:latin typeface="微软雅黑 Light"/>
              </a:rPr>
              <a:t>locust - </a:t>
            </a:r>
            <a:r>
              <a:rPr lang="zh-CN" altLang="en-US" sz="1400" dirty="0" smtClean="0">
                <a:latin typeface="微软雅黑 Light"/>
              </a:rPr>
              <a:t>可以打开</a:t>
            </a:r>
            <a:r>
              <a:rPr lang="en-US" altLang="zh-CN" sz="1400" dirty="0" err="1" smtClean="0">
                <a:latin typeface="微软雅黑 Light"/>
              </a:rPr>
              <a:t>cmd</a:t>
            </a:r>
            <a:r>
              <a:rPr lang="en-US" altLang="zh-CN" sz="1400" dirty="0" smtClean="0">
                <a:latin typeface="微软雅黑 Light"/>
              </a:rPr>
              <a:t> </a:t>
            </a:r>
            <a:r>
              <a:rPr lang="zh-CN" altLang="en-US" sz="1400" dirty="0" smtClean="0">
                <a:latin typeface="微软雅黑 Light"/>
              </a:rPr>
              <a:t>通过使用</a:t>
            </a:r>
            <a:r>
              <a:rPr lang="en-US" altLang="zh-CN" sz="1400" dirty="0" smtClean="0">
                <a:latin typeface="微软雅黑 Light"/>
              </a:rPr>
              <a:t>--no-web</a:t>
            </a:r>
            <a:r>
              <a:rPr lang="zh-CN" altLang="en-US" sz="1400" dirty="0" smtClean="0">
                <a:latin typeface="微软雅黑 Light"/>
              </a:rPr>
              <a:t>参数，</a:t>
            </a:r>
            <a:endParaRPr lang="en-US" altLang="zh-CN" sz="1400" dirty="0" smtClean="0">
              <a:latin typeface="微软雅黑 Light"/>
            </a:endParaRPr>
          </a:p>
          <a:p>
            <a:pPr>
              <a:lnSpc>
                <a:spcPts val="2500"/>
              </a:lnSpc>
            </a:pPr>
            <a:endParaRPr lang="en-US" altLang="zh-CN" sz="1400" dirty="0" smtClean="0">
              <a:latin typeface="微软雅黑 Light"/>
            </a:endParaRPr>
          </a:p>
          <a:p>
            <a:pPr latinLnBrk="1">
              <a:lnSpc>
                <a:spcPts val="2500"/>
              </a:lnSpc>
            </a:pPr>
            <a:r>
              <a:rPr lang="en-US" altLang="zh-CN" sz="1400" dirty="0" smtClean="0"/>
              <a:t>-c</a:t>
            </a:r>
            <a:r>
              <a:rPr lang="zh-CN" altLang="en-US" sz="1400" dirty="0" smtClean="0"/>
              <a:t>指定要生成的</a:t>
            </a:r>
            <a:r>
              <a:rPr lang="en-US" altLang="zh-CN" sz="1400" dirty="0" smtClean="0"/>
              <a:t>Locust</a:t>
            </a:r>
            <a:r>
              <a:rPr lang="zh-CN" altLang="en-US" sz="1400" dirty="0" smtClean="0"/>
              <a:t>用户数</a:t>
            </a:r>
          </a:p>
          <a:p>
            <a:pPr latinLnBrk="1">
              <a:lnSpc>
                <a:spcPts val="2500"/>
              </a:lnSpc>
            </a:pPr>
            <a:r>
              <a:rPr lang="en-US" altLang="zh-CN" sz="1400" dirty="0" smtClean="0"/>
              <a:t>-r</a:t>
            </a:r>
            <a:r>
              <a:rPr lang="zh-CN" altLang="en-US" sz="1400" dirty="0" smtClean="0"/>
              <a:t>每秒启动虚拟用户数</a:t>
            </a:r>
          </a:p>
          <a:p>
            <a:pPr>
              <a:lnSpc>
                <a:spcPts val="2500"/>
              </a:lnSpc>
            </a:pPr>
            <a:r>
              <a:rPr lang="zh-CN" altLang="en-US" sz="1400" dirty="0" smtClean="0"/>
              <a:t>先</a:t>
            </a:r>
            <a:r>
              <a:rPr lang="en-US" altLang="zh-CN" sz="1400" dirty="0" err="1" smtClean="0"/>
              <a:t>cd</a:t>
            </a:r>
            <a:r>
              <a:rPr lang="zh-CN" altLang="en-US" sz="1400" dirty="0" smtClean="0"/>
              <a:t>到脚本当前目录，然后执行指令</a:t>
            </a:r>
          </a:p>
          <a:p>
            <a:pPr>
              <a:lnSpc>
                <a:spcPts val="2500"/>
              </a:lnSpc>
            </a:pPr>
            <a:r>
              <a:rPr lang="en-US" altLang="zh-CN" sz="1400" dirty="0" smtClean="0"/>
              <a:t>locust -f locustfile.py --host=</a:t>
            </a:r>
            <a:r>
              <a:rPr lang="en-US" altLang="zh-CN" sz="1400" dirty="0" smtClean="0">
                <a:hlinkClick r:id="rId2"/>
              </a:rPr>
              <a:t>http://192.168.x.xx:80</a:t>
            </a:r>
            <a:r>
              <a:rPr lang="zh-CN" altLang="en-US" sz="1400" dirty="0" smtClean="0"/>
              <a:t> </a:t>
            </a:r>
            <a:r>
              <a:rPr lang="en-US" altLang="zh-CN" sz="1400" dirty="0" smtClean="0"/>
              <a:t>--no-web -c 1 -r 1</a:t>
            </a:r>
          </a:p>
          <a:p>
            <a:pPr>
              <a:lnSpc>
                <a:spcPts val="2500"/>
              </a:lnSpc>
            </a:pPr>
            <a:endParaRPr lang="zh-CN" altLang="en-US" sz="1400" dirty="0">
              <a:latin typeface="微软雅黑 Light"/>
            </a:endParaRPr>
          </a:p>
        </p:txBody>
      </p:sp>
      <p:pic>
        <p:nvPicPr>
          <p:cNvPr id="12290" name="Picture 2"/>
          <p:cNvPicPr>
            <a:picLocks noChangeAspect="1" noChangeArrowheads="1"/>
          </p:cNvPicPr>
          <p:nvPr/>
        </p:nvPicPr>
        <p:blipFill>
          <a:blip r:embed="rId3"/>
          <a:srcRect/>
          <a:stretch>
            <a:fillRect/>
          </a:stretch>
        </p:blipFill>
        <p:spPr bwMode="auto">
          <a:xfrm>
            <a:off x="809588" y="4500570"/>
            <a:ext cx="5643602" cy="1619765"/>
          </a:xfrm>
          <a:prstGeom prst="rect">
            <a:avLst/>
          </a:prstGeom>
          <a:noFill/>
          <a:ln w="9525">
            <a:noFill/>
            <a:miter lim="800000"/>
            <a:headEnd/>
            <a:tailEnd/>
          </a:ln>
          <a:effectLst/>
        </p:spPr>
      </p:pic>
    </p:spTree>
    <p:extLst>
      <p:ext uri="{BB962C8B-B14F-4D97-AF65-F5344CB8AC3E}">
        <p14:creationId xmlns:p14="http://schemas.microsoft.com/office/powerpoint/2010/main" val="61588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3.3  </a:t>
            </a:r>
            <a:r>
              <a:rPr lang="zh-CN" altLang="en-US" kern="0" dirty="0" smtClean="0">
                <a:solidFill>
                  <a:sysClr val="window" lastClr="FFFFFF"/>
                </a:solidFill>
                <a:latin typeface="微软雅黑" pitchFamily="34" charset="-122"/>
                <a:ea typeface="微软雅黑"/>
              </a:rPr>
              <a:t>无</a:t>
            </a:r>
            <a:r>
              <a:rPr lang="en-US" altLang="zh-CN" kern="0" dirty="0" smtClean="0">
                <a:solidFill>
                  <a:sysClr val="window" lastClr="FFFFFF"/>
                </a:solidFill>
                <a:latin typeface="微软雅黑" pitchFamily="34" charset="-122"/>
                <a:ea typeface="微软雅黑"/>
              </a:rPr>
              <a:t>Web-UI</a:t>
            </a:r>
            <a:r>
              <a:rPr lang="zh-CN" altLang="en-US" kern="0" dirty="0" smtClean="0">
                <a:solidFill>
                  <a:sysClr val="window" lastClr="FFFFFF"/>
                </a:solidFill>
                <a:latin typeface="微软雅黑" pitchFamily="34" charset="-122"/>
                <a:ea typeface="微软雅黑"/>
              </a:rPr>
              <a:t>模式</a:t>
            </a:r>
            <a:r>
              <a:rPr lang="en-US" altLang="zh-CN" kern="0" dirty="0" smtClean="0">
                <a:solidFill>
                  <a:sysClr val="window" lastClr="FFFFFF"/>
                </a:solidFill>
                <a:latin typeface="微软雅黑" pitchFamily="34" charset="-122"/>
                <a:ea typeface="微软雅黑"/>
              </a:rPr>
              <a:t>  </a:t>
            </a:r>
            <a:endParaRPr lang="zh-CN" altLang="en-US" kern="0" dirty="0">
              <a:solidFill>
                <a:sysClr val="window" lastClr="FFFFFF"/>
              </a:solidFill>
              <a:latin typeface="微软雅黑" pitchFamily="34" charset="-122"/>
              <a:ea typeface="微软雅黑"/>
            </a:endParaRPr>
          </a:p>
        </p:txBody>
      </p:sp>
      <p:sp>
        <p:nvSpPr>
          <p:cNvPr id="10" name="矩形 9"/>
          <p:cNvSpPr/>
          <p:nvPr/>
        </p:nvSpPr>
        <p:spPr>
          <a:xfrm>
            <a:off x="738150" y="1071546"/>
            <a:ext cx="8072494" cy="3581493"/>
          </a:xfrm>
          <a:prstGeom prst="rect">
            <a:avLst/>
          </a:prstGeom>
        </p:spPr>
        <p:txBody>
          <a:bodyPr wrap="square">
            <a:spAutoFit/>
          </a:bodyPr>
          <a:lstStyle/>
          <a:p>
            <a:pPr>
              <a:lnSpc>
                <a:spcPts val="2500"/>
              </a:lnSpc>
            </a:pPr>
            <a:r>
              <a:rPr lang="en-US" altLang="zh-CN" sz="1400" dirty="0" smtClean="0"/>
              <a:t># </a:t>
            </a:r>
            <a:r>
              <a:rPr lang="zh-CN" altLang="en-US" sz="1400" dirty="0" smtClean="0"/>
              <a:t>设置运行时间</a:t>
            </a:r>
          </a:p>
          <a:p>
            <a:pPr>
              <a:lnSpc>
                <a:spcPts val="2500"/>
              </a:lnSpc>
            </a:pPr>
            <a:r>
              <a:rPr lang="zh-CN" altLang="en-US" sz="1400" dirty="0" smtClean="0"/>
              <a:t>如果要指定测试的运行时间，可以使用</a:t>
            </a:r>
            <a:r>
              <a:rPr lang="en-US" altLang="zh-CN" sz="1400" dirty="0" smtClean="0"/>
              <a:t>--</a:t>
            </a:r>
            <a:r>
              <a:rPr lang="en-US" sz="1400" dirty="0" smtClean="0"/>
              <a:t>run-time</a:t>
            </a:r>
          </a:p>
          <a:p>
            <a:pPr>
              <a:lnSpc>
                <a:spcPts val="2500"/>
              </a:lnSpc>
            </a:pPr>
            <a:r>
              <a:rPr lang="en-US" sz="1400" dirty="0" smtClean="0"/>
              <a:t>locust -f locustfile.py --no-web -c 1 -r 1 --run-time 10</a:t>
            </a:r>
          </a:p>
          <a:p>
            <a:pPr>
              <a:lnSpc>
                <a:spcPts val="2500"/>
              </a:lnSpc>
            </a:pPr>
            <a:r>
              <a:rPr lang="zh-CN" altLang="en-US" sz="1400" dirty="0" smtClean="0"/>
              <a:t>或使用</a:t>
            </a:r>
            <a:r>
              <a:rPr lang="en-US" altLang="zh-CN" sz="1400" dirty="0" smtClean="0"/>
              <a:t>-</a:t>
            </a:r>
            <a:r>
              <a:rPr lang="en-US" sz="1400" dirty="0" smtClean="0"/>
              <a:t>t</a:t>
            </a:r>
            <a:r>
              <a:rPr lang="zh-CN" altLang="en-US" sz="1400" dirty="0" smtClean="0"/>
              <a:t>参数</a:t>
            </a:r>
          </a:p>
          <a:p>
            <a:pPr>
              <a:lnSpc>
                <a:spcPts val="2500"/>
              </a:lnSpc>
            </a:pPr>
            <a:r>
              <a:rPr lang="en-US" sz="1400" dirty="0" smtClean="0"/>
              <a:t>locust -f locustfile.py --no-web -c 1 -r 1 -t 10</a:t>
            </a:r>
          </a:p>
          <a:p>
            <a:pPr>
              <a:lnSpc>
                <a:spcPts val="2500"/>
              </a:lnSpc>
            </a:pPr>
            <a:r>
              <a:rPr lang="zh-CN" altLang="en-US" sz="1400" dirty="0" smtClean="0"/>
              <a:t>运行时间单位，如果不写单位默认是</a:t>
            </a:r>
            <a:r>
              <a:rPr lang="en-US" sz="1400" dirty="0" smtClean="0"/>
              <a:t>s,</a:t>
            </a:r>
            <a:r>
              <a:rPr lang="zh-CN" altLang="en-US" sz="1400" dirty="0" smtClean="0"/>
              <a:t>也可以指定小时</a:t>
            </a:r>
            <a:r>
              <a:rPr lang="en-US" sz="1400" dirty="0" smtClean="0"/>
              <a:t>h,</a:t>
            </a:r>
            <a:r>
              <a:rPr lang="zh-CN" altLang="en-US" sz="1400" dirty="0" smtClean="0"/>
              <a:t>分钟</a:t>
            </a:r>
            <a:r>
              <a:rPr lang="en-US" sz="1400" dirty="0" smtClean="0"/>
              <a:t>m，</a:t>
            </a:r>
            <a:r>
              <a:rPr lang="zh-CN" altLang="en-US" sz="1400" dirty="0" smtClean="0"/>
              <a:t>可以参考以下时间格式</a:t>
            </a:r>
          </a:p>
          <a:p>
            <a:pPr latinLnBrk="1">
              <a:lnSpc>
                <a:spcPts val="2500"/>
              </a:lnSpc>
            </a:pPr>
            <a:r>
              <a:rPr lang="en-US" altLang="zh-CN" sz="1400" dirty="0" smtClean="0"/>
              <a:t>10</a:t>
            </a:r>
            <a:r>
              <a:rPr lang="en-US" sz="1400" dirty="0" smtClean="0"/>
              <a:t>s 10</a:t>
            </a:r>
            <a:r>
              <a:rPr lang="zh-CN" altLang="en-US" sz="1400" dirty="0" smtClean="0"/>
              <a:t>秒</a:t>
            </a:r>
            <a:r>
              <a:rPr lang="en-US" altLang="zh-CN" sz="1400" dirty="0" smtClean="0"/>
              <a:t>(</a:t>
            </a:r>
            <a:r>
              <a:rPr lang="zh-CN" altLang="en-US" sz="1400" dirty="0" smtClean="0"/>
              <a:t>不写单位默认</a:t>
            </a:r>
            <a:r>
              <a:rPr lang="en-US" sz="1400" dirty="0" smtClean="0"/>
              <a:t>s)</a:t>
            </a:r>
          </a:p>
          <a:p>
            <a:pPr latinLnBrk="1">
              <a:lnSpc>
                <a:spcPts val="2500"/>
              </a:lnSpc>
            </a:pPr>
            <a:r>
              <a:rPr lang="en-US" sz="1400" dirty="0" smtClean="0"/>
              <a:t>5m </a:t>
            </a:r>
            <a:r>
              <a:rPr lang="zh-CN" altLang="en-US" sz="1400" dirty="0" smtClean="0"/>
              <a:t>表示</a:t>
            </a:r>
            <a:r>
              <a:rPr lang="en-US" altLang="zh-CN" sz="1400" dirty="0" smtClean="0"/>
              <a:t>5</a:t>
            </a:r>
            <a:r>
              <a:rPr lang="zh-CN" altLang="en-US" sz="1400" dirty="0" smtClean="0"/>
              <a:t>分钟</a:t>
            </a:r>
          </a:p>
          <a:p>
            <a:pPr latinLnBrk="1">
              <a:lnSpc>
                <a:spcPts val="2500"/>
              </a:lnSpc>
            </a:pPr>
            <a:r>
              <a:rPr lang="en-US" altLang="zh-CN" sz="1400" dirty="0" smtClean="0"/>
              <a:t>1</a:t>
            </a:r>
            <a:r>
              <a:rPr lang="en-US" sz="1400" dirty="0" smtClean="0"/>
              <a:t>h 1</a:t>
            </a:r>
            <a:r>
              <a:rPr lang="zh-CN" altLang="en-US" sz="1400" dirty="0" smtClean="0"/>
              <a:t>小时</a:t>
            </a:r>
          </a:p>
          <a:p>
            <a:pPr latinLnBrk="1">
              <a:lnSpc>
                <a:spcPts val="2500"/>
              </a:lnSpc>
            </a:pPr>
            <a:r>
              <a:rPr lang="en-US" altLang="zh-CN" sz="1400" dirty="0" smtClean="0"/>
              <a:t>1</a:t>
            </a:r>
            <a:r>
              <a:rPr lang="en-US" sz="1400" dirty="0" smtClean="0"/>
              <a:t>m30s 1</a:t>
            </a:r>
            <a:r>
              <a:rPr lang="zh-CN" altLang="en-US" sz="1400" dirty="0" smtClean="0"/>
              <a:t>分</a:t>
            </a:r>
            <a:r>
              <a:rPr lang="en-US" altLang="zh-CN" sz="1400" dirty="0" smtClean="0"/>
              <a:t>30</a:t>
            </a:r>
            <a:r>
              <a:rPr lang="zh-CN" altLang="en-US" sz="1400" dirty="0" smtClean="0"/>
              <a:t>秒</a:t>
            </a:r>
          </a:p>
          <a:p>
            <a:pPr>
              <a:lnSpc>
                <a:spcPts val="2500"/>
              </a:lnSpc>
            </a:pPr>
            <a:endParaRPr lang="zh-CN" altLang="en-US" sz="1400" dirty="0">
              <a:latin typeface="微软雅黑 Light"/>
            </a:endParaRPr>
          </a:p>
        </p:txBody>
      </p:sp>
    </p:spTree>
    <p:extLst>
      <p:ext uri="{BB962C8B-B14F-4D97-AF65-F5344CB8AC3E}">
        <p14:creationId xmlns:p14="http://schemas.microsoft.com/office/powerpoint/2010/main" val="61588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3.3  </a:t>
            </a:r>
            <a:r>
              <a:rPr lang="zh-CN" altLang="en-US" kern="0" dirty="0" smtClean="0">
                <a:solidFill>
                  <a:sysClr val="window" lastClr="FFFFFF"/>
                </a:solidFill>
                <a:latin typeface="微软雅黑" pitchFamily="34" charset="-122"/>
                <a:ea typeface="微软雅黑"/>
              </a:rPr>
              <a:t>导出</a:t>
            </a:r>
            <a:r>
              <a:rPr lang="en-US" altLang="zh-CN" kern="0" dirty="0" err="1" smtClean="0">
                <a:solidFill>
                  <a:sysClr val="window" lastClr="FFFFFF"/>
                </a:solidFill>
                <a:latin typeface="微软雅黑" pitchFamily="34" charset="-122"/>
                <a:ea typeface="微软雅黑"/>
              </a:rPr>
              <a:t>csv</a:t>
            </a:r>
            <a:r>
              <a:rPr lang="zh-CN" altLang="en-US" kern="0" dirty="0" smtClean="0">
                <a:solidFill>
                  <a:sysClr val="window" lastClr="FFFFFF"/>
                </a:solidFill>
                <a:latin typeface="微软雅黑" pitchFamily="34" charset="-122"/>
                <a:ea typeface="微软雅黑"/>
              </a:rPr>
              <a:t>格式报告</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8" name="矩形 7"/>
          <p:cNvSpPr/>
          <p:nvPr/>
        </p:nvSpPr>
        <p:spPr>
          <a:xfrm>
            <a:off x="666712" y="1000108"/>
            <a:ext cx="9327701" cy="1656031"/>
          </a:xfrm>
          <a:prstGeom prst="rect">
            <a:avLst/>
          </a:prstGeom>
        </p:spPr>
        <p:txBody>
          <a:bodyPr wrap="square">
            <a:spAutoFit/>
          </a:bodyPr>
          <a:lstStyle/>
          <a:p>
            <a:pPr>
              <a:lnSpc>
                <a:spcPts val="2500"/>
              </a:lnSpc>
            </a:pPr>
            <a:r>
              <a:rPr lang="zh-CN" altLang="en-US" sz="1400" dirty="0" smtClean="0">
                <a:latin typeface="+mn-ea"/>
              </a:rPr>
              <a:t>您可能希望通过</a:t>
            </a:r>
            <a:r>
              <a:rPr lang="en-US" sz="1400" dirty="0" smtClean="0">
                <a:latin typeface="+mn-ea"/>
              </a:rPr>
              <a:t>CSV</a:t>
            </a:r>
            <a:r>
              <a:rPr lang="zh-CN" altLang="en-US" sz="1400" dirty="0" smtClean="0">
                <a:latin typeface="+mn-ea"/>
              </a:rPr>
              <a:t>文件保存的</a:t>
            </a:r>
            <a:r>
              <a:rPr lang="en-US" sz="1400" dirty="0" smtClean="0">
                <a:latin typeface="+mn-ea"/>
              </a:rPr>
              <a:t>Locus</a:t>
            </a:r>
            <a:r>
              <a:rPr lang="zh-CN" altLang="en-US" sz="1400" dirty="0" smtClean="0">
                <a:latin typeface="+mn-ea"/>
              </a:rPr>
              <a:t>结果。在这种情况下，有两种方法可以做到这一点。</a:t>
            </a:r>
          </a:p>
          <a:p>
            <a:pPr>
              <a:lnSpc>
                <a:spcPts val="2500"/>
              </a:lnSpc>
            </a:pPr>
            <a:r>
              <a:rPr lang="zh-CN" altLang="en-US" sz="1400" dirty="0" smtClean="0">
                <a:latin typeface="+mn-ea"/>
              </a:rPr>
              <a:t>首先，使用</a:t>
            </a:r>
            <a:r>
              <a:rPr lang="en-US" sz="1400" dirty="0" smtClean="0">
                <a:latin typeface="+mn-ea"/>
              </a:rPr>
              <a:t>Web UI</a:t>
            </a:r>
            <a:r>
              <a:rPr lang="zh-CN" altLang="en-US" sz="1400" dirty="0" smtClean="0">
                <a:latin typeface="+mn-ea"/>
              </a:rPr>
              <a:t>运行</a:t>
            </a:r>
            <a:r>
              <a:rPr lang="en-US" sz="1400" dirty="0" smtClean="0">
                <a:latin typeface="+mn-ea"/>
              </a:rPr>
              <a:t>Locust</a:t>
            </a:r>
            <a:r>
              <a:rPr lang="zh-CN" altLang="en-US" sz="1400" dirty="0" smtClean="0">
                <a:latin typeface="+mn-ea"/>
              </a:rPr>
              <a:t>时，您可以在“下载数据”选项卡下点击下载</a:t>
            </a:r>
            <a:r>
              <a:rPr lang="en-US" sz="1400" dirty="0" smtClean="0">
                <a:latin typeface="+mn-ea"/>
              </a:rPr>
              <a:t>CSV</a:t>
            </a:r>
            <a:r>
              <a:rPr lang="zh-CN" altLang="en-US" sz="1400" dirty="0" smtClean="0">
                <a:latin typeface="+mn-ea"/>
              </a:rPr>
              <a:t>文件。</a:t>
            </a:r>
          </a:p>
          <a:p>
            <a:pPr latinLnBrk="1">
              <a:lnSpc>
                <a:spcPts val="2500"/>
              </a:lnSpc>
            </a:pPr>
            <a:r>
              <a:rPr lang="en-US" sz="1400" dirty="0" smtClean="0">
                <a:latin typeface="+mn-ea"/>
              </a:rPr>
              <a:t>Download request statistics CSV</a:t>
            </a:r>
          </a:p>
          <a:p>
            <a:pPr latinLnBrk="1">
              <a:lnSpc>
                <a:spcPts val="2500"/>
              </a:lnSpc>
            </a:pPr>
            <a:r>
              <a:rPr lang="en-US" sz="1400" dirty="0" smtClean="0">
                <a:latin typeface="+mn-ea"/>
              </a:rPr>
              <a:t>Download response time distribution CSV</a:t>
            </a:r>
          </a:p>
          <a:p>
            <a:pPr latinLnBrk="1">
              <a:lnSpc>
                <a:spcPts val="2500"/>
              </a:lnSpc>
            </a:pPr>
            <a:r>
              <a:rPr lang="en-US" sz="1400" dirty="0" smtClean="0">
                <a:latin typeface="+mn-ea"/>
              </a:rPr>
              <a:t>Download exceptions CSV</a:t>
            </a:r>
          </a:p>
        </p:txBody>
      </p:sp>
      <p:sp>
        <p:nvSpPr>
          <p:cNvPr id="11" name="矩形 10"/>
          <p:cNvSpPr/>
          <p:nvPr/>
        </p:nvSpPr>
        <p:spPr>
          <a:xfrm>
            <a:off x="666712" y="5214950"/>
            <a:ext cx="9969782" cy="1012906"/>
          </a:xfrm>
          <a:prstGeom prst="rect">
            <a:avLst/>
          </a:prstGeom>
        </p:spPr>
        <p:txBody>
          <a:bodyPr wrap="square">
            <a:spAutoFit/>
          </a:bodyPr>
          <a:lstStyle/>
          <a:p>
            <a:pPr>
              <a:lnSpc>
                <a:spcPts val="2500"/>
              </a:lnSpc>
            </a:pPr>
            <a:r>
              <a:rPr lang="zh-CN" altLang="en-US" sz="1400" dirty="0" smtClean="0">
                <a:latin typeface="+mn-ea"/>
              </a:rPr>
              <a:t>也可以可以使用命令行志</a:t>
            </a:r>
            <a:r>
              <a:rPr lang="en-US" altLang="zh-CN" sz="1400" dirty="0" smtClean="0">
                <a:latin typeface="+mn-ea"/>
              </a:rPr>
              <a:t>--</a:t>
            </a:r>
            <a:r>
              <a:rPr lang="en-US" sz="1400" dirty="0" smtClean="0">
                <a:latin typeface="+mn-ea"/>
              </a:rPr>
              <a:t>no-web</a:t>
            </a:r>
            <a:r>
              <a:rPr lang="zh-CN" altLang="en-US" sz="1400" dirty="0" smtClean="0">
                <a:latin typeface="+mn-ea"/>
              </a:rPr>
              <a:t>模式运行</a:t>
            </a:r>
            <a:r>
              <a:rPr lang="en-US" sz="1400" dirty="0" smtClean="0">
                <a:latin typeface="+mn-ea"/>
              </a:rPr>
              <a:t>Locust，</a:t>
            </a:r>
            <a:r>
              <a:rPr lang="zh-CN" altLang="en-US" sz="1400" dirty="0" smtClean="0">
                <a:latin typeface="+mn-ea"/>
              </a:rPr>
              <a:t>加上</a:t>
            </a:r>
            <a:r>
              <a:rPr lang="en-US" altLang="zh-CN" sz="1400" dirty="0" smtClean="0">
                <a:latin typeface="+mn-ea"/>
              </a:rPr>
              <a:t>--</a:t>
            </a:r>
            <a:r>
              <a:rPr lang="en-US" sz="1400" dirty="0" err="1" smtClean="0">
                <a:latin typeface="+mn-ea"/>
              </a:rPr>
              <a:t>csv</a:t>
            </a:r>
            <a:r>
              <a:rPr lang="en-US" sz="1400" dirty="0" smtClean="0">
                <a:latin typeface="+mn-ea"/>
              </a:rPr>
              <a:t>=example</a:t>
            </a:r>
            <a:r>
              <a:rPr lang="zh-CN" altLang="en-US" sz="1400" dirty="0" smtClean="0">
                <a:latin typeface="+mn-ea"/>
              </a:rPr>
              <a:t>参数保存前面两个</a:t>
            </a:r>
            <a:r>
              <a:rPr lang="en-US" sz="1400" dirty="0" smtClean="0">
                <a:latin typeface="+mn-ea"/>
              </a:rPr>
              <a:t>CSV</a:t>
            </a:r>
            <a:r>
              <a:rPr lang="zh-CN" altLang="en-US" sz="1400" dirty="0" smtClean="0">
                <a:latin typeface="+mn-ea"/>
              </a:rPr>
              <a:t>文件。</a:t>
            </a:r>
          </a:p>
          <a:p>
            <a:pPr>
              <a:lnSpc>
                <a:spcPts val="2500"/>
              </a:lnSpc>
            </a:pPr>
            <a:r>
              <a:rPr lang="en-US" sz="1400" dirty="0" smtClean="0">
                <a:latin typeface="+mn-ea"/>
              </a:rPr>
              <a:t>locust -f locustfile.py  --no-web --</a:t>
            </a:r>
            <a:r>
              <a:rPr lang="en-US" sz="1400" dirty="0" err="1" smtClean="0">
                <a:latin typeface="+mn-ea"/>
              </a:rPr>
              <a:t>csv</a:t>
            </a:r>
            <a:r>
              <a:rPr lang="en-US" sz="1400" dirty="0" smtClean="0">
                <a:latin typeface="+mn-ea"/>
              </a:rPr>
              <a:t>=example -c 1 -r 1 -t 10s</a:t>
            </a:r>
          </a:p>
          <a:p>
            <a:pPr>
              <a:lnSpc>
                <a:spcPts val="2500"/>
              </a:lnSpc>
            </a:pPr>
            <a:r>
              <a:rPr lang="zh-CN" altLang="en-US" sz="1400" dirty="0" smtClean="0">
                <a:latin typeface="+mn-ea"/>
              </a:rPr>
              <a:t>使用</a:t>
            </a:r>
            <a:r>
              <a:rPr lang="en-US" altLang="zh-CN" sz="1400" dirty="0" smtClean="0">
                <a:latin typeface="+mn-ea"/>
              </a:rPr>
              <a:t>--</a:t>
            </a:r>
            <a:r>
              <a:rPr lang="en-US" sz="1400" dirty="0" err="1" smtClean="0">
                <a:latin typeface="+mn-ea"/>
              </a:rPr>
              <a:t>csv</a:t>
            </a:r>
            <a:r>
              <a:rPr lang="en-US" sz="1400" dirty="0" smtClean="0">
                <a:latin typeface="+mn-ea"/>
              </a:rPr>
              <a:t>=example</a:t>
            </a:r>
            <a:r>
              <a:rPr lang="zh-CN" altLang="en-US" sz="1400" dirty="0" smtClean="0">
                <a:latin typeface="+mn-ea"/>
              </a:rPr>
              <a:t>会自动保存两个文件到当前脚本目录</a:t>
            </a:r>
            <a:r>
              <a:rPr lang="en-US" sz="1400" dirty="0" err="1" smtClean="0">
                <a:latin typeface="+mn-ea"/>
              </a:rPr>
              <a:t>example_distribution.csv、example_requests.csv</a:t>
            </a:r>
            <a:endParaRPr lang="en-US" sz="1400" dirty="0">
              <a:latin typeface="+mn-ea"/>
            </a:endParaRPr>
          </a:p>
        </p:txBody>
      </p:sp>
      <p:pic>
        <p:nvPicPr>
          <p:cNvPr id="11265" name="Picture 1"/>
          <p:cNvPicPr>
            <a:picLocks noChangeAspect="1" noChangeArrowheads="1"/>
          </p:cNvPicPr>
          <p:nvPr/>
        </p:nvPicPr>
        <p:blipFill>
          <a:blip r:embed="rId2"/>
          <a:srcRect/>
          <a:stretch>
            <a:fillRect/>
          </a:stretch>
        </p:blipFill>
        <p:spPr bwMode="auto">
          <a:xfrm>
            <a:off x="809588" y="2786058"/>
            <a:ext cx="5638795" cy="2350202"/>
          </a:xfrm>
          <a:prstGeom prst="rect">
            <a:avLst/>
          </a:prstGeom>
          <a:noFill/>
          <a:ln w="9525">
            <a:noFill/>
            <a:miter lim="800000"/>
            <a:headEnd/>
            <a:tailEnd/>
          </a:ln>
          <a:effectLst/>
        </p:spPr>
      </p:pic>
    </p:spTree>
    <p:extLst>
      <p:ext uri="{BB962C8B-B14F-4D97-AF65-F5344CB8AC3E}">
        <p14:creationId xmlns:p14="http://schemas.microsoft.com/office/powerpoint/2010/main" val="33070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3667108" y="2714620"/>
            <a:ext cx="7248128" cy="584775"/>
          </a:xfrm>
          <a:prstGeom prst="rect">
            <a:avLst/>
          </a:prstGeom>
          <a:noFill/>
        </p:spPr>
        <p:txBody>
          <a:bodyPr wrap="square" rtlCol="0">
            <a:spAutoFit/>
          </a:bodyPr>
          <a:lstStyle/>
          <a:p>
            <a:pPr algn="ct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第一章  </a:t>
            </a:r>
            <a:r>
              <a:rPr lang="zh-CN" altLang="en-US" sz="3200" b="1" dirty="0" smtClean="0">
                <a:solidFill>
                  <a:schemeClr val="tx1">
                    <a:lumMod val="65000"/>
                    <a:lumOff val="35000"/>
                  </a:schemeClr>
                </a:solidFill>
                <a:latin typeface="微软雅黑" panose="020B0503020204020204" pitchFamily="34" charset="-122"/>
                <a:ea typeface="微软雅黑" panose="020B0503020204020204" pitchFamily="34" charset="-122"/>
              </a:rPr>
              <a:t>性能测试概念</a:t>
            </a:r>
            <a:endParaRPr lang="zh-CN" altLang="en-US" sz="32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81931947"/>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3.3  </a:t>
            </a:r>
            <a:r>
              <a:rPr lang="zh-CN" altLang="en-US" kern="0" dirty="0" smtClean="0">
                <a:solidFill>
                  <a:sysClr val="window" lastClr="FFFFFF"/>
                </a:solidFill>
                <a:latin typeface="微软雅黑" pitchFamily="34" charset="-122"/>
                <a:ea typeface="微软雅黑"/>
              </a:rPr>
              <a:t>导出</a:t>
            </a:r>
            <a:r>
              <a:rPr lang="en-US" altLang="zh-CN" kern="0" dirty="0" err="1" smtClean="0">
                <a:solidFill>
                  <a:sysClr val="window" lastClr="FFFFFF"/>
                </a:solidFill>
                <a:latin typeface="微软雅黑" pitchFamily="34" charset="-122"/>
                <a:ea typeface="微软雅黑"/>
              </a:rPr>
              <a:t>csv</a:t>
            </a:r>
            <a:r>
              <a:rPr lang="zh-CN" altLang="en-US" kern="0" dirty="0" smtClean="0">
                <a:solidFill>
                  <a:sysClr val="window" lastClr="FFFFFF"/>
                </a:solidFill>
                <a:latin typeface="微软雅黑" pitchFamily="34" charset="-122"/>
                <a:ea typeface="微软雅黑"/>
              </a:rPr>
              <a:t>格式报告</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1" name="矩形 10"/>
          <p:cNvSpPr/>
          <p:nvPr/>
        </p:nvSpPr>
        <p:spPr>
          <a:xfrm>
            <a:off x="738150" y="3500438"/>
            <a:ext cx="9969782" cy="307777"/>
          </a:xfrm>
          <a:prstGeom prst="rect">
            <a:avLst/>
          </a:prstGeom>
        </p:spPr>
        <p:txBody>
          <a:bodyPr wrap="square">
            <a:spAutoFit/>
          </a:bodyPr>
          <a:lstStyle/>
          <a:p>
            <a:r>
              <a:rPr lang="en-US" sz="1400" dirty="0" smtClean="0"/>
              <a:t>example_requests.csv</a:t>
            </a:r>
            <a:r>
              <a:rPr lang="zh-CN" altLang="en-US" sz="1400" dirty="0" smtClean="0"/>
              <a:t>打开效果展示</a:t>
            </a:r>
            <a:endParaRPr lang="en-US" sz="1400" dirty="0"/>
          </a:p>
        </p:txBody>
      </p:sp>
      <p:pic>
        <p:nvPicPr>
          <p:cNvPr id="58370" name="Picture 2"/>
          <p:cNvPicPr>
            <a:picLocks noChangeAspect="1" noChangeArrowheads="1"/>
          </p:cNvPicPr>
          <p:nvPr/>
        </p:nvPicPr>
        <p:blipFill>
          <a:blip r:embed="rId2"/>
          <a:srcRect/>
          <a:stretch>
            <a:fillRect/>
          </a:stretch>
        </p:blipFill>
        <p:spPr bwMode="auto">
          <a:xfrm>
            <a:off x="752482" y="1071546"/>
            <a:ext cx="6343650" cy="2333625"/>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881026" y="3857628"/>
            <a:ext cx="6381750" cy="2505075"/>
          </a:xfrm>
          <a:prstGeom prst="rect">
            <a:avLst/>
          </a:prstGeom>
          <a:noFill/>
          <a:ln w="9525">
            <a:noFill/>
            <a:miter lim="800000"/>
            <a:headEnd/>
            <a:tailEnd/>
          </a:ln>
          <a:effectLst/>
        </p:spPr>
      </p:pic>
    </p:spTree>
    <p:extLst>
      <p:ext uri="{BB962C8B-B14F-4D97-AF65-F5344CB8AC3E}">
        <p14:creationId xmlns:p14="http://schemas.microsoft.com/office/powerpoint/2010/main" val="330701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3952860" y="2643182"/>
            <a:ext cx="7248128" cy="646331"/>
          </a:xfrm>
          <a:prstGeom prst="rect">
            <a:avLst/>
          </a:prstGeom>
          <a:noFill/>
        </p:spPr>
        <p:txBody>
          <a:bodyPr wrap="square" rtlCol="0">
            <a:spAutoFit/>
          </a:bodyPr>
          <a:lstStyle/>
          <a:p>
            <a:pPr algn="ct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第四章  </a:t>
            </a:r>
            <a:r>
              <a:rPr lang="en-US" altLang="zh-CN" sz="3600" b="1" dirty="0" smtClean="0">
                <a:solidFill>
                  <a:schemeClr val="tx1">
                    <a:lumMod val="65000"/>
                    <a:lumOff val="35000"/>
                  </a:schemeClr>
                </a:solidFill>
                <a:latin typeface="微软雅黑" panose="020B0503020204020204" pitchFamily="34" charset="-122"/>
                <a:ea typeface="微软雅黑" panose="020B0503020204020204" pitchFamily="34" charset="-122"/>
              </a:rPr>
              <a:t>Locust</a:t>
            </a:r>
            <a:r>
              <a:rPr lang="zh-CN" altLang="en-US" sz="3600" b="1" dirty="0" smtClean="0">
                <a:solidFill>
                  <a:schemeClr val="tx1">
                    <a:lumMod val="65000"/>
                    <a:lumOff val="35000"/>
                  </a:schemeClr>
                </a:solidFill>
                <a:latin typeface="微软雅黑" panose="020B0503020204020204" pitchFamily="34" charset="-122"/>
                <a:ea typeface="微软雅黑" panose="020B0503020204020204" pitchFamily="34" charset="-122"/>
              </a:rPr>
              <a:t>应用举例</a:t>
            </a:r>
            <a:endParaRPr lang="zh-CN" altLang="en-US" sz="3600" b="1"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pic>
        <p:nvPicPr>
          <p:cNvPr id="6" name="Picture 9" descr="C:\Users\user\Desktop\讲师png.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63552" y="2060848"/>
            <a:ext cx="2024209" cy="252028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go语言”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90313151"/>
      </p:ext>
    </p:extLst>
  </p:cSld>
  <p:clrMapOvr>
    <a:masterClrMapping/>
  </p:clrMapOvr>
  <mc:AlternateContent xmlns:mc="http://schemas.openxmlformats.org/markup-compatibility/2006" xmlns:p14="http://schemas.microsoft.com/office/powerpoint/2010/main">
    <mc:Choice Requires="p14">
      <p:transition spd="med">
        <p14:switch dir="r"/>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452966"/>
            <a:ext cx="309634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4.1  </a:t>
            </a:r>
            <a:r>
              <a:rPr lang="en-US" altLang="zh-CN" kern="0" dirty="0">
                <a:solidFill>
                  <a:sysClr val="window" lastClr="FFFFFF"/>
                </a:solidFill>
                <a:latin typeface="微软雅黑" pitchFamily="34" charset="-122"/>
                <a:ea typeface="微软雅黑"/>
              </a:rPr>
              <a:t>HTTP client</a:t>
            </a:r>
            <a:r>
              <a:rPr lang="zh-CN" altLang="en-US" kern="0" dirty="0">
                <a:solidFill>
                  <a:sysClr val="window" lastClr="FFFFFF"/>
                </a:solidFill>
                <a:latin typeface="微软雅黑" pitchFamily="34" charset="-122"/>
                <a:ea typeface="微软雅黑"/>
              </a:rPr>
              <a:t>基本用法</a:t>
            </a:r>
          </a:p>
        </p:txBody>
      </p:sp>
      <p:sp>
        <p:nvSpPr>
          <p:cNvPr id="3" name="Rectangle 1"/>
          <p:cNvSpPr>
            <a:spLocks noChangeArrowheads="1"/>
          </p:cNvSpPr>
          <p:nvPr/>
        </p:nvSpPr>
        <p:spPr bwMode="auto">
          <a:xfrm>
            <a:off x="666712" y="1109356"/>
            <a:ext cx="10072758" cy="133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2500"/>
              </a:lnSpc>
              <a:spcBef>
                <a:spcPct val="0"/>
              </a:spcBef>
              <a:spcAft>
                <a:spcPct val="0"/>
              </a:spcAft>
              <a:buClrTx/>
              <a:buSzTx/>
              <a:buFontTx/>
              <a:buNone/>
              <a:tabLst/>
            </a:pPr>
            <a:r>
              <a:rPr lang="zh-CN" altLang="zh-CN" sz="1400" b="1" dirty="0"/>
              <a:t>HttpLocust</a:t>
            </a:r>
            <a:r>
              <a:rPr lang="zh-CN" altLang="zh-CN" sz="1400" dirty="0"/>
              <a:t>类有个额外的</a:t>
            </a:r>
            <a:r>
              <a:rPr lang="zh-CN" altLang="zh-CN" sz="1400" b="1" dirty="0"/>
              <a:t>client</a:t>
            </a:r>
            <a:r>
              <a:rPr lang="zh-CN" altLang="zh-CN" sz="1400" dirty="0"/>
              <a:t>属性，用于建立与保持HTTP请求会话。熟悉Python的朋友一般都知道requests库，HttpLocust类的client正是封装了该库，用法基本一致。</a:t>
            </a:r>
          </a:p>
          <a:p>
            <a:pPr marL="0" marR="0" lvl="0" indent="0" algn="l" defTabSz="914400" rtl="0" eaLnBrk="0" fontAlgn="base" latinLnBrk="0" hangingPunct="0">
              <a:lnSpc>
                <a:spcPts val="2500"/>
              </a:lnSpc>
              <a:spcBef>
                <a:spcPct val="0"/>
              </a:spcBef>
              <a:spcAft>
                <a:spcPct val="0"/>
              </a:spcAft>
              <a:buClrTx/>
              <a:buSzTx/>
              <a:buFontTx/>
              <a:buNone/>
              <a:tabLst/>
            </a:pPr>
            <a:r>
              <a:rPr lang="zh-CN" altLang="zh-CN" sz="1400" dirty="0"/>
              <a:t>当你的Locust类继承自HttpLocust，那你指向的TaskSet可以直接使用client属性发起HTTP请求，下面是一个例子，可以用来对/和/about两个URL进行压力测试</a:t>
            </a:r>
          </a:p>
        </p:txBody>
      </p:sp>
      <p:pic>
        <p:nvPicPr>
          <p:cNvPr id="4" name="图片 3"/>
          <p:cNvPicPr>
            <a:picLocks noChangeAspect="1"/>
          </p:cNvPicPr>
          <p:nvPr/>
        </p:nvPicPr>
        <p:blipFill>
          <a:blip r:embed="rId2"/>
          <a:stretch>
            <a:fillRect/>
          </a:stretch>
        </p:blipFill>
        <p:spPr>
          <a:xfrm>
            <a:off x="809588" y="2500306"/>
            <a:ext cx="5562600" cy="2914650"/>
          </a:xfrm>
          <a:prstGeom prst="rect">
            <a:avLst/>
          </a:prstGeom>
        </p:spPr>
      </p:pic>
      <p:sp>
        <p:nvSpPr>
          <p:cNvPr id="5" name="矩形 4"/>
          <p:cNvSpPr/>
          <p:nvPr/>
        </p:nvSpPr>
        <p:spPr>
          <a:xfrm>
            <a:off x="809588" y="5572140"/>
            <a:ext cx="10594101" cy="307777"/>
          </a:xfrm>
          <a:prstGeom prst="rect">
            <a:avLst/>
          </a:prstGeom>
        </p:spPr>
        <p:txBody>
          <a:bodyPr wrap="square">
            <a:spAutoFit/>
          </a:bodyPr>
          <a:lstStyle/>
          <a:p>
            <a:pPr eaLnBrk="0" fontAlgn="base" hangingPunct="0">
              <a:spcBef>
                <a:spcPct val="0"/>
              </a:spcBef>
              <a:spcAft>
                <a:spcPct val="0"/>
              </a:spcAft>
            </a:pPr>
            <a:r>
              <a:rPr lang="zh-CN" altLang="en-US" sz="1400" dirty="0"/>
              <a:t>上面的示例代码中，每个模拟用户在</a:t>
            </a:r>
            <a:r>
              <a:rPr lang="en-US" altLang="zh-CN" sz="1400" dirty="0"/>
              <a:t>5-15</a:t>
            </a:r>
            <a:r>
              <a:rPr lang="zh-CN" altLang="en-US" sz="1400" dirty="0"/>
              <a:t>秒的等待间隔会发起一次请求，</a:t>
            </a:r>
            <a:r>
              <a:rPr lang="en-US" altLang="zh-CN" sz="1400" dirty="0"/>
              <a:t>task</a:t>
            </a:r>
            <a:r>
              <a:rPr lang="zh-CN" altLang="en-US" sz="1400" dirty="0"/>
              <a:t>的权重显示了对</a:t>
            </a:r>
            <a:r>
              <a:rPr lang="en-US" altLang="zh-CN" sz="1400" dirty="0"/>
              <a:t>URL /</a:t>
            </a:r>
            <a:r>
              <a:rPr lang="zh-CN" altLang="en-US" sz="1400" dirty="0"/>
              <a:t> 的请求会是 </a:t>
            </a:r>
            <a:r>
              <a:rPr lang="en-US" altLang="zh-CN" sz="1400" dirty="0"/>
              <a:t>/about</a:t>
            </a:r>
            <a:r>
              <a:rPr lang="zh-CN" altLang="en-US" sz="1400" dirty="0"/>
              <a:t> 的两倍</a:t>
            </a:r>
          </a:p>
        </p:txBody>
      </p:sp>
    </p:spTree>
    <p:extLst>
      <p:ext uri="{BB962C8B-B14F-4D97-AF65-F5344CB8AC3E}">
        <p14:creationId xmlns:p14="http://schemas.microsoft.com/office/powerpoint/2010/main" val="34416840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595842"/>
            <a:ext cx="309634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4.1  </a:t>
            </a:r>
            <a:r>
              <a:rPr lang="en-US" altLang="zh-CN" kern="0" dirty="0">
                <a:solidFill>
                  <a:sysClr val="window" lastClr="FFFFFF"/>
                </a:solidFill>
                <a:latin typeface="微软雅黑" pitchFamily="34" charset="-122"/>
                <a:ea typeface="微软雅黑"/>
              </a:rPr>
              <a:t>HTTP client</a:t>
            </a:r>
            <a:r>
              <a:rPr lang="zh-CN" altLang="en-US" kern="0" dirty="0">
                <a:solidFill>
                  <a:sysClr val="window" lastClr="FFFFFF"/>
                </a:solidFill>
                <a:latin typeface="微软雅黑" pitchFamily="34" charset="-122"/>
                <a:ea typeface="微软雅黑"/>
              </a:rPr>
              <a:t>基本用法</a:t>
            </a:r>
          </a:p>
        </p:txBody>
      </p:sp>
      <p:sp>
        <p:nvSpPr>
          <p:cNvPr id="3" name="Rectangle 1"/>
          <p:cNvSpPr>
            <a:spLocks noChangeArrowheads="1"/>
          </p:cNvSpPr>
          <p:nvPr/>
        </p:nvSpPr>
        <p:spPr bwMode="auto">
          <a:xfrm>
            <a:off x="809588" y="1435063"/>
            <a:ext cx="9929882" cy="133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25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panose="020B0604020202020204" pitchFamily="34" charset="0"/>
              </a:rPr>
              <a:t>在</a:t>
            </a:r>
            <a:r>
              <a:rPr kumimoji="0" lang="zh-CN" altLang="zh-CN" sz="1400" b="0" i="1" u="none" strike="noStrike" cap="none" normalizeH="0" baseline="0" dirty="0" smtClean="0">
                <a:ln>
                  <a:noFill/>
                </a:ln>
                <a:solidFill>
                  <a:schemeClr val="tx1"/>
                </a:solidFill>
                <a:effectLst/>
                <a:latin typeface="Arial" panose="020B0604020202020204" pitchFamily="34" charset="0"/>
              </a:rPr>
              <a:t>client</a:t>
            </a:r>
            <a:r>
              <a:rPr kumimoji="0" lang="zh-CN" altLang="zh-CN" sz="1400" b="0" i="0" u="none" strike="noStrike" cap="none" normalizeH="0" baseline="0" dirty="0" smtClean="0">
                <a:ln>
                  <a:noFill/>
                </a:ln>
                <a:solidFill>
                  <a:schemeClr val="tx1"/>
                </a:solidFill>
                <a:effectLst/>
                <a:latin typeface="Arial" panose="020B0604020202020204" pitchFamily="34" charset="0"/>
              </a:rPr>
              <a:t>属性中,每个HttpLocust实例都有一个</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HttpSession</a:t>
            </a:r>
            <a:r>
              <a:rPr kumimoji="0" lang="zh-CN" altLang="zh-CN" sz="1400" b="0" i="0" u="none" strike="noStrike" cap="none" normalizeH="0" baseline="0" dirty="0" smtClean="0">
                <a:ln>
                  <a:noFill/>
                </a:ln>
                <a:solidFill>
                  <a:schemeClr val="tx1"/>
                </a:solidFill>
                <a:effectLst/>
              </a:rPr>
              <a:t>实例。 HttpSession类实际上是</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requests.Session</a:t>
            </a:r>
            <a:r>
              <a:rPr kumimoji="0" lang="zh-CN" altLang="zh-CN" sz="1400" b="0" i="0" u="none" strike="noStrike" cap="none" normalizeH="0" baseline="0" dirty="0" smtClean="0">
                <a:ln>
                  <a:noFill/>
                </a:ln>
                <a:solidFill>
                  <a:schemeClr val="tx1"/>
                </a:solidFill>
                <a:effectLst/>
              </a:rPr>
              <a:t>的一个子类，可用于发出</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get</a:t>
            </a:r>
            <a:r>
              <a:rPr kumimoji="0" lang="zh-CN" altLang="zh-CN" sz="1400" b="0" i="0" u="none" strike="noStrike" cap="none" normalizeH="0" baseline="0" dirty="0" smtClean="0">
                <a:ln>
                  <a:noFill/>
                </a:ln>
                <a:solidFill>
                  <a:schemeClr val="tx1"/>
                </a:solidFill>
                <a:effectLst/>
              </a:rPr>
              <a:t>，</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post</a:t>
            </a:r>
            <a:r>
              <a:rPr kumimoji="0" lang="zh-CN" altLang="zh-CN" sz="1400" b="0" i="0" u="none" strike="noStrike" cap="none" normalizeH="0" baseline="0" dirty="0" smtClean="0">
                <a:ln>
                  <a:noFill/>
                </a:ln>
                <a:solidFill>
                  <a:schemeClr val="tx1"/>
                </a:solidFill>
                <a:effectLst/>
              </a:rPr>
              <a:t>，</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put</a:t>
            </a:r>
            <a:r>
              <a:rPr kumimoji="0" lang="zh-CN" altLang="zh-CN" sz="1400" b="0" i="0" u="none" strike="noStrike" cap="none" normalizeH="0" baseline="0" dirty="0" smtClean="0">
                <a:ln>
                  <a:noFill/>
                </a:ln>
                <a:solidFill>
                  <a:schemeClr val="tx1"/>
                </a:solidFill>
                <a:effectLst/>
              </a:rPr>
              <a:t>，</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delete</a:t>
            </a:r>
            <a:r>
              <a:rPr kumimoji="0" lang="zh-CN" altLang="zh-CN" sz="1400" b="0" i="0" u="none" strike="noStrike" cap="none" normalizeH="0" baseline="0" dirty="0" smtClean="0">
                <a:ln>
                  <a:noFill/>
                </a:ln>
                <a:solidFill>
                  <a:schemeClr val="tx1"/>
                </a:solidFill>
                <a:effectLst/>
              </a:rPr>
              <a:t>，</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head</a:t>
            </a:r>
            <a:r>
              <a:rPr kumimoji="0" lang="zh-CN" altLang="zh-CN" sz="1400" b="0" i="0" u="none" strike="noStrike" cap="none" normalizeH="0" baseline="0" dirty="0" smtClean="0">
                <a:ln>
                  <a:noFill/>
                </a:ln>
                <a:solidFill>
                  <a:schemeClr val="tx1"/>
                </a:solidFill>
                <a:effectLst/>
              </a:rPr>
              <a:t>，</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patch</a:t>
            </a:r>
            <a:r>
              <a:rPr kumimoji="0" lang="zh-CN" altLang="zh-CN" sz="1400" b="0" i="0" u="none" strike="noStrike" cap="none" normalizeH="0" baseline="0" dirty="0" smtClean="0">
                <a:ln>
                  <a:noFill/>
                </a:ln>
                <a:solidFill>
                  <a:schemeClr val="tx1"/>
                </a:solidFill>
                <a:effectLst/>
              </a:rPr>
              <a:t>和</a:t>
            </a: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options</a:t>
            </a:r>
            <a:r>
              <a:rPr kumimoji="0" lang="zh-CN" altLang="zh-CN" sz="1400" b="0" i="0" u="none" strike="noStrike" cap="none" normalizeH="0" baseline="0" dirty="0" smtClean="0">
                <a:ln>
                  <a:noFill/>
                </a:ln>
                <a:solidFill>
                  <a:schemeClr val="tx1"/>
                </a:solidFill>
                <a:effectLst/>
              </a:rPr>
              <a:t>等HTTP请求并报告给Locust的用于统计。 HttpSession实例会在请求之间保存cookie，以便它可以用来登录网站、保持请求会话。</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25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panose="020B0604020202020204" pitchFamily="34" charset="0"/>
              </a:rPr>
              <a:t>下面是一个简单的例子，它向 </a:t>
            </a:r>
            <a:r>
              <a:rPr kumimoji="0" lang="zh-CN" altLang="zh-CN" sz="1400" b="0" i="1" u="none" strike="noStrike" cap="none" normalizeH="0" baseline="0" dirty="0" smtClean="0">
                <a:ln>
                  <a:noFill/>
                </a:ln>
                <a:solidFill>
                  <a:schemeClr val="tx1"/>
                </a:solidFill>
                <a:effectLst/>
                <a:latin typeface="Arial" panose="020B0604020202020204" pitchFamily="34" charset="0"/>
              </a:rPr>
              <a:t>/about</a:t>
            </a:r>
            <a:r>
              <a:rPr kumimoji="0" lang="zh-CN" altLang="zh-CN" sz="1400" b="0" i="0" u="none" strike="noStrike" cap="none" normalizeH="0" baseline="0" dirty="0" smtClean="0">
                <a:ln>
                  <a:noFill/>
                </a:ln>
                <a:solidFill>
                  <a:schemeClr val="tx1"/>
                </a:solidFill>
                <a:effectLst/>
                <a:latin typeface="Arial" panose="020B0604020202020204" pitchFamily="34" charset="0"/>
              </a:rPr>
              <a:t> 发出GET请求（假设self是TaskSet或HttpLocust类的实例：</a:t>
            </a:r>
            <a:endParaRPr kumimoji="0" lang="zh-CN" altLang="zh-CN" sz="1400" b="0" i="0" u="none" strike="noStrike" cap="none" normalizeH="0" baseline="0" dirty="0" smtClean="0">
              <a:ln>
                <a:noFill/>
              </a:ln>
              <a:solidFill>
                <a:schemeClr val="tx1"/>
              </a:solidFill>
              <a:effectLst/>
              <a:latin typeface="Arial Unicode MS" panose="020B0604020202020204" pitchFamily="34" charset="-122"/>
            </a:endParaRPr>
          </a:p>
        </p:txBody>
      </p:sp>
      <p:pic>
        <p:nvPicPr>
          <p:cNvPr id="4" name="图片 3"/>
          <p:cNvPicPr>
            <a:picLocks noChangeAspect="1"/>
          </p:cNvPicPr>
          <p:nvPr/>
        </p:nvPicPr>
        <p:blipFill>
          <a:blip r:embed="rId2"/>
          <a:stretch>
            <a:fillRect/>
          </a:stretch>
        </p:blipFill>
        <p:spPr>
          <a:xfrm>
            <a:off x="952464" y="2928934"/>
            <a:ext cx="5705475" cy="733425"/>
          </a:xfrm>
          <a:prstGeom prst="rect">
            <a:avLst/>
          </a:prstGeom>
        </p:spPr>
      </p:pic>
      <p:sp>
        <p:nvSpPr>
          <p:cNvPr id="5" name="矩形 4"/>
          <p:cNvSpPr/>
          <p:nvPr/>
        </p:nvSpPr>
        <p:spPr>
          <a:xfrm>
            <a:off x="809588" y="4071942"/>
            <a:ext cx="2289409" cy="307777"/>
          </a:xfrm>
          <a:prstGeom prst="rect">
            <a:avLst/>
          </a:prstGeom>
        </p:spPr>
        <p:txBody>
          <a:bodyPr wrap="none">
            <a:spAutoFit/>
          </a:bodyPr>
          <a:lstStyle/>
          <a:p>
            <a:pPr lvl="0" eaLnBrk="0" fontAlgn="base" hangingPunct="0">
              <a:spcBef>
                <a:spcPct val="0"/>
              </a:spcBef>
              <a:spcAft>
                <a:spcPct val="0"/>
              </a:spcAft>
            </a:pPr>
            <a:r>
              <a:rPr lang="zh-CN" altLang="zh-CN" sz="1400" dirty="0">
                <a:latin typeface="Arial" panose="020B0604020202020204" pitchFamily="34" charset="0"/>
              </a:rPr>
              <a:t>下面是POST请求的例子：</a:t>
            </a:r>
            <a:endParaRPr lang="zh-CN" altLang="zh-CN" sz="1400" dirty="0">
              <a:latin typeface="Arial Unicode MS" panose="020B0604020202020204" pitchFamily="34" charset="-122"/>
            </a:endParaRPr>
          </a:p>
        </p:txBody>
      </p:sp>
      <p:pic>
        <p:nvPicPr>
          <p:cNvPr id="6" name="图片 5"/>
          <p:cNvPicPr>
            <a:picLocks noChangeAspect="1"/>
          </p:cNvPicPr>
          <p:nvPr/>
        </p:nvPicPr>
        <p:blipFill>
          <a:blip r:embed="rId3"/>
          <a:stretch>
            <a:fillRect/>
          </a:stretch>
        </p:blipFill>
        <p:spPr>
          <a:xfrm>
            <a:off x="952464" y="4572008"/>
            <a:ext cx="5848350" cy="409575"/>
          </a:xfrm>
          <a:prstGeom prst="rect">
            <a:avLst/>
          </a:prstGeom>
        </p:spPr>
      </p:pic>
    </p:spTree>
    <p:extLst>
      <p:ext uri="{BB962C8B-B14F-4D97-AF65-F5344CB8AC3E}">
        <p14:creationId xmlns:p14="http://schemas.microsoft.com/office/powerpoint/2010/main" val="3110173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0071" y="1196752"/>
            <a:ext cx="10598415" cy="5262979"/>
          </a:xfrm>
          <a:prstGeom prst="rect">
            <a:avLst/>
          </a:prstGeom>
        </p:spPr>
        <p:txBody>
          <a:bodyPr wrap="square">
            <a:spAutoFit/>
          </a:bodyPr>
          <a:lstStyle/>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p:txBody>
      </p:sp>
      <p:sp>
        <p:nvSpPr>
          <p:cNvPr id="11" name="矩形 10"/>
          <p:cNvSpPr/>
          <p:nvPr/>
        </p:nvSpPr>
        <p:spPr>
          <a:xfrm>
            <a:off x="695400" y="452966"/>
            <a:ext cx="3960440"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4.2  </a:t>
            </a:r>
            <a:r>
              <a:rPr lang="zh-CN" altLang="en-US" kern="0" dirty="0" smtClean="0">
                <a:solidFill>
                  <a:sysClr val="window" lastClr="FFFFFF"/>
                </a:solidFill>
                <a:latin typeface="微软雅黑" pitchFamily="34" charset="-122"/>
                <a:ea typeface="微软雅黑"/>
              </a:rPr>
              <a:t>场景一：不同</a:t>
            </a:r>
            <a:r>
              <a:rPr lang="zh-CN" altLang="en-US" kern="0" dirty="0">
                <a:solidFill>
                  <a:sysClr val="window" lastClr="FFFFFF"/>
                </a:solidFill>
                <a:latin typeface="微软雅黑" pitchFamily="34" charset="-122"/>
                <a:ea typeface="微软雅黑"/>
              </a:rPr>
              <a:t>类型的模拟用户</a:t>
            </a:r>
          </a:p>
        </p:txBody>
      </p:sp>
      <p:sp>
        <p:nvSpPr>
          <p:cNvPr id="8" name="矩形 7"/>
          <p:cNvSpPr/>
          <p:nvPr/>
        </p:nvSpPr>
        <p:spPr>
          <a:xfrm>
            <a:off x="666712" y="1071546"/>
            <a:ext cx="10598415" cy="1695336"/>
          </a:xfrm>
          <a:prstGeom prst="rect">
            <a:avLst/>
          </a:prstGeom>
        </p:spPr>
        <p:txBody>
          <a:bodyPr wrap="square">
            <a:spAutoFit/>
          </a:bodyPr>
          <a:lstStyle/>
          <a:p>
            <a:pPr>
              <a:lnSpc>
                <a:spcPts val="2500"/>
              </a:lnSpc>
            </a:pPr>
            <a:r>
              <a:rPr lang="zh-CN" altLang="en-US" sz="1400" b="1" dirty="0" smtClean="0">
                <a:latin typeface="+mn-ea"/>
              </a:rPr>
              <a:t>考虑一种场景</a:t>
            </a:r>
            <a:r>
              <a:rPr lang="zh-CN" altLang="en-US" sz="1400" dirty="0">
                <a:latin typeface="+mn-ea"/>
              </a:rPr>
              <a:t>：如果我们想测试一款游戏，需要并发</a:t>
            </a:r>
            <a:r>
              <a:rPr lang="en-US" altLang="zh-CN" sz="1400" dirty="0">
                <a:latin typeface="+mn-ea"/>
              </a:rPr>
              <a:t>100</a:t>
            </a:r>
            <a:r>
              <a:rPr lang="zh-CN" altLang="en-US" sz="1400" dirty="0">
                <a:latin typeface="+mn-ea"/>
              </a:rPr>
              <a:t>个人，并且使其中</a:t>
            </a:r>
            <a:r>
              <a:rPr lang="en-US" altLang="zh-CN" sz="1400" dirty="0">
                <a:latin typeface="+mn-ea"/>
              </a:rPr>
              <a:t>10</a:t>
            </a:r>
            <a:r>
              <a:rPr lang="zh-CN" altLang="en-US" sz="1400" dirty="0">
                <a:latin typeface="+mn-ea"/>
              </a:rPr>
              <a:t>个人在大厅闲逛，另外</a:t>
            </a:r>
            <a:r>
              <a:rPr lang="en-US" altLang="zh-CN" sz="1400" dirty="0">
                <a:latin typeface="+mn-ea"/>
              </a:rPr>
              <a:t>90</a:t>
            </a:r>
            <a:r>
              <a:rPr lang="zh-CN" altLang="en-US" sz="1400" dirty="0">
                <a:latin typeface="+mn-ea"/>
              </a:rPr>
              <a:t>个人玩比赛，用</a:t>
            </a:r>
            <a:r>
              <a:rPr lang="en-US" altLang="zh-CN" sz="1400" dirty="0">
                <a:latin typeface="+mn-ea"/>
              </a:rPr>
              <a:t>locust</a:t>
            </a:r>
            <a:r>
              <a:rPr lang="zh-CN" altLang="en-US" sz="1400" dirty="0">
                <a:latin typeface="+mn-ea"/>
              </a:rPr>
              <a:t>框架应该怎么实现呢</a:t>
            </a:r>
            <a:r>
              <a:rPr lang="zh-CN" altLang="en-US" sz="1400" dirty="0" smtClean="0">
                <a:latin typeface="+mn-ea"/>
              </a:rPr>
              <a:t>？</a:t>
            </a:r>
            <a:r>
              <a:rPr lang="zh-CN" altLang="en-US" sz="1400" dirty="0">
                <a:latin typeface="+mn-ea"/>
              </a:rPr>
              <a:t/>
            </a:r>
            <a:br>
              <a:rPr lang="zh-CN" altLang="en-US" sz="1400" dirty="0">
                <a:latin typeface="+mn-ea"/>
              </a:rPr>
            </a:br>
            <a:r>
              <a:rPr lang="zh-CN" altLang="en-US" sz="1400" dirty="0">
                <a:latin typeface="+mn-ea"/>
              </a:rPr>
              <a:t>当我们使用框架运行一个测试脚本时，如果脚本中只有一个</a:t>
            </a:r>
            <a:r>
              <a:rPr lang="en-US" altLang="zh-CN" sz="1400" dirty="0">
                <a:latin typeface="+mn-ea"/>
              </a:rPr>
              <a:t>Locust</a:t>
            </a:r>
            <a:r>
              <a:rPr lang="zh-CN" altLang="en-US" sz="1400" dirty="0">
                <a:latin typeface="+mn-ea"/>
              </a:rPr>
              <a:t>类，则框架会以这个类作为模拟用户的模板；如果该脚本中不止一个</a:t>
            </a:r>
            <a:r>
              <a:rPr lang="en-US" altLang="zh-CN" sz="1400" dirty="0">
                <a:latin typeface="+mn-ea"/>
              </a:rPr>
              <a:t>Locust</a:t>
            </a:r>
            <a:r>
              <a:rPr lang="zh-CN" altLang="en-US" sz="1400" dirty="0">
                <a:latin typeface="+mn-ea"/>
              </a:rPr>
              <a:t>类，则需要指定类名；如果需要模拟多种类型的用户，则可以指定多个类名，框架会根据每个</a:t>
            </a:r>
            <a:r>
              <a:rPr lang="en-US" altLang="zh-CN" sz="1400" dirty="0">
                <a:latin typeface="+mn-ea"/>
              </a:rPr>
              <a:t>Locust</a:t>
            </a:r>
            <a:r>
              <a:rPr lang="zh-CN" altLang="en-US" sz="1400" dirty="0">
                <a:latin typeface="+mn-ea"/>
              </a:rPr>
              <a:t>类的权重分配模拟用户的比例（默认权重为</a:t>
            </a:r>
            <a:r>
              <a:rPr lang="en-US" altLang="zh-CN" sz="1400" dirty="0">
                <a:latin typeface="+mn-ea"/>
              </a:rPr>
              <a:t>10</a:t>
            </a:r>
            <a:r>
              <a:rPr lang="zh-CN" altLang="en-US" sz="1400" dirty="0">
                <a:latin typeface="+mn-ea"/>
              </a:rPr>
              <a:t>）</a:t>
            </a:r>
            <a:r>
              <a:rPr lang="zh-CN" altLang="en-US" sz="1400" dirty="0" smtClean="0">
                <a:latin typeface="+mn-ea"/>
              </a:rPr>
              <a:t>。</a:t>
            </a:r>
            <a:endParaRPr lang="en-US" altLang="zh-CN" sz="1400" dirty="0" smtClean="0">
              <a:latin typeface="+mn-ea"/>
            </a:endParaRPr>
          </a:p>
        </p:txBody>
      </p:sp>
      <p:sp>
        <p:nvSpPr>
          <p:cNvPr id="4" name="矩形 3"/>
          <p:cNvSpPr/>
          <p:nvPr/>
        </p:nvSpPr>
        <p:spPr>
          <a:xfrm>
            <a:off x="666712" y="5857892"/>
            <a:ext cx="8808640" cy="733534"/>
          </a:xfrm>
          <a:prstGeom prst="rect">
            <a:avLst/>
          </a:prstGeom>
        </p:spPr>
        <p:txBody>
          <a:bodyPr wrap="square">
            <a:spAutoFit/>
          </a:bodyPr>
          <a:lstStyle/>
          <a:p>
            <a:pPr>
              <a:lnSpc>
                <a:spcPts val="2500"/>
              </a:lnSpc>
            </a:pPr>
            <a:r>
              <a:rPr lang="zh-CN" altLang="en-US" sz="1400" dirty="0"/>
              <a:t>命令行运行：</a:t>
            </a:r>
            <a:r>
              <a:rPr lang="en-US" altLang="zh-CN" sz="1400" dirty="0"/>
              <a:t>locust -f </a:t>
            </a:r>
            <a:r>
              <a:rPr lang="en-US" altLang="zh-CN" sz="1400" dirty="0" smtClean="0"/>
              <a:t>game.py </a:t>
            </a:r>
            <a:r>
              <a:rPr lang="en-US" altLang="zh-CN" sz="1400" dirty="0" err="1"/>
              <a:t>PlayerOwn</a:t>
            </a:r>
            <a:r>
              <a:rPr lang="en-US" altLang="zh-CN" sz="1400" dirty="0"/>
              <a:t> </a:t>
            </a:r>
            <a:r>
              <a:rPr lang="en-US" altLang="zh-CN" sz="1400" dirty="0" err="1"/>
              <a:t>PlayerTwo</a:t>
            </a:r>
            <a:r>
              <a:rPr lang="zh-CN" altLang="en-US" sz="1400" dirty="0"/>
              <a:t/>
            </a:r>
            <a:br>
              <a:rPr lang="zh-CN" altLang="en-US" sz="1400" dirty="0"/>
            </a:br>
            <a:r>
              <a:rPr lang="zh-CN" altLang="en-US" sz="1400" dirty="0"/>
              <a:t>如果并发</a:t>
            </a:r>
            <a:r>
              <a:rPr lang="en-US" altLang="zh-CN" sz="1400" dirty="0"/>
              <a:t>10</a:t>
            </a:r>
            <a:r>
              <a:rPr lang="zh-CN" altLang="en-US" sz="1400" dirty="0"/>
              <a:t>人，就会有</a:t>
            </a:r>
            <a:r>
              <a:rPr lang="en-US" altLang="zh-CN" sz="1400" dirty="0"/>
              <a:t>1</a:t>
            </a:r>
            <a:r>
              <a:rPr lang="zh-CN" altLang="en-US" sz="1400" dirty="0"/>
              <a:t>人在闲逛，</a:t>
            </a:r>
            <a:r>
              <a:rPr lang="en-US" altLang="zh-CN" sz="1400" dirty="0"/>
              <a:t>9</a:t>
            </a:r>
            <a:r>
              <a:rPr lang="zh-CN" altLang="en-US" sz="1400" dirty="0"/>
              <a:t>人在玩游戏了</a:t>
            </a:r>
            <a:endParaRPr lang="en-US" altLang="zh-CN" sz="1400" dirty="0"/>
          </a:p>
        </p:txBody>
      </p:sp>
      <p:pic>
        <p:nvPicPr>
          <p:cNvPr id="6" name="图片 5"/>
          <p:cNvPicPr>
            <a:picLocks noChangeAspect="1"/>
          </p:cNvPicPr>
          <p:nvPr/>
        </p:nvPicPr>
        <p:blipFill>
          <a:blip r:embed="rId3"/>
          <a:stretch>
            <a:fillRect/>
          </a:stretch>
        </p:blipFill>
        <p:spPr>
          <a:xfrm>
            <a:off x="767408" y="2465464"/>
            <a:ext cx="5991225" cy="3438525"/>
          </a:xfrm>
          <a:prstGeom prst="rect">
            <a:avLst/>
          </a:prstGeom>
        </p:spPr>
      </p:pic>
      <p:pic>
        <p:nvPicPr>
          <p:cNvPr id="10" name="图片 9"/>
          <p:cNvPicPr>
            <a:picLocks noChangeAspect="1"/>
          </p:cNvPicPr>
          <p:nvPr/>
        </p:nvPicPr>
        <p:blipFill>
          <a:blip r:embed="rId4"/>
          <a:stretch>
            <a:fillRect/>
          </a:stretch>
        </p:blipFill>
        <p:spPr>
          <a:xfrm>
            <a:off x="2197327" y="1583316"/>
            <a:ext cx="9067800" cy="4095750"/>
          </a:xfrm>
          <a:prstGeom prst="rect">
            <a:avLst/>
          </a:prstGeom>
        </p:spPr>
      </p:pic>
      <p:sp>
        <p:nvSpPr>
          <p:cNvPr id="3" name="矩形 2"/>
          <p:cNvSpPr/>
          <p:nvPr/>
        </p:nvSpPr>
        <p:spPr>
          <a:xfrm>
            <a:off x="6781992" y="5534657"/>
            <a:ext cx="1204246" cy="307777"/>
          </a:xfrm>
          <a:prstGeom prst="rect">
            <a:avLst/>
          </a:prstGeom>
        </p:spPr>
        <p:txBody>
          <a:bodyPr wrap="square">
            <a:spAutoFit/>
          </a:bodyPr>
          <a:lstStyle/>
          <a:p>
            <a:r>
              <a:rPr lang="zh-CN" altLang="en-US" sz="1400" b="1" dirty="0"/>
              <a:t>example1</a:t>
            </a:r>
          </a:p>
        </p:txBody>
      </p:sp>
    </p:spTree>
    <p:extLst>
      <p:ext uri="{BB962C8B-B14F-4D97-AF65-F5344CB8AC3E}">
        <p14:creationId xmlns:p14="http://schemas.microsoft.com/office/powerpoint/2010/main" val="130827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452966"/>
            <a:ext cx="3024336"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4.3  </a:t>
            </a:r>
            <a:r>
              <a:rPr lang="en-US" altLang="zh-CN" kern="0" dirty="0" err="1">
                <a:solidFill>
                  <a:sysClr val="window" lastClr="FFFFFF"/>
                </a:solidFill>
                <a:latin typeface="微软雅黑" pitchFamily="34" charset="-122"/>
                <a:ea typeface="微软雅黑"/>
              </a:rPr>
              <a:t>TaskSet</a:t>
            </a:r>
            <a:r>
              <a:rPr lang="zh-CN" altLang="en-US" kern="0" dirty="0">
                <a:solidFill>
                  <a:sysClr val="window" lastClr="FFFFFF"/>
                </a:solidFill>
                <a:latin typeface="微软雅黑" pitchFamily="34" charset="-122"/>
                <a:ea typeface="微软雅黑"/>
              </a:rPr>
              <a:t>的</a:t>
            </a:r>
            <a:r>
              <a:rPr lang="en-US" altLang="zh-CN" kern="0" dirty="0">
                <a:solidFill>
                  <a:sysClr val="window" lastClr="FFFFFF"/>
                </a:solidFill>
                <a:latin typeface="微软雅黑" pitchFamily="34" charset="-122"/>
                <a:ea typeface="微软雅黑"/>
              </a:rPr>
              <a:t>tasks</a:t>
            </a:r>
            <a:r>
              <a:rPr lang="zh-CN" altLang="en-US" kern="0" dirty="0">
                <a:solidFill>
                  <a:sysClr val="window" lastClr="FFFFFF"/>
                </a:solidFill>
                <a:latin typeface="微软雅黑" pitchFamily="34" charset="-122"/>
                <a:ea typeface="微软雅黑"/>
              </a:rPr>
              <a:t>属性</a:t>
            </a:r>
          </a:p>
        </p:txBody>
      </p:sp>
      <p:sp>
        <p:nvSpPr>
          <p:cNvPr id="3" name="矩形 2"/>
          <p:cNvSpPr/>
          <p:nvPr/>
        </p:nvSpPr>
        <p:spPr>
          <a:xfrm>
            <a:off x="595274" y="1071546"/>
            <a:ext cx="10734521" cy="1017907"/>
          </a:xfrm>
          <a:prstGeom prst="rect">
            <a:avLst/>
          </a:prstGeom>
        </p:spPr>
        <p:txBody>
          <a:bodyPr wrap="square">
            <a:spAutoFit/>
          </a:bodyPr>
          <a:lstStyle/>
          <a:p>
            <a:pPr>
              <a:lnSpc>
                <a:spcPts val="2500"/>
              </a:lnSpc>
            </a:pPr>
            <a:r>
              <a:rPr lang="zh-CN" altLang="en-US" sz="1400" dirty="0"/>
              <a:t>我们知道一种定义任务的方式，就是在</a:t>
            </a:r>
            <a:r>
              <a:rPr lang="en-US" altLang="zh-CN" sz="1400" dirty="0" err="1"/>
              <a:t>TaskSet</a:t>
            </a:r>
            <a:r>
              <a:rPr lang="zh-CN" altLang="en-US" sz="1400" dirty="0"/>
              <a:t>类中定义一个方法，并标注其为</a:t>
            </a:r>
            <a:r>
              <a:rPr lang="en-US" altLang="zh-CN" sz="1400" dirty="0"/>
              <a:t>@task</a:t>
            </a:r>
            <a:r>
              <a:rPr lang="zh-CN" altLang="en-US" sz="1400" dirty="0"/>
              <a:t>；另一个定义任务的方式就是使用</a:t>
            </a:r>
            <a:r>
              <a:rPr lang="en-US" altLang="zh-CN" sz="1400" dirty="0" err="1"/>
              <a:t>TaskSet</a:t>
            </a:r>
            <a:r>
              <a:rPr lang="zh-CN" altLang="en-US" sz="1400" dirty="0"/>
              <a:t>的</a:t>
            </a:r>
            <a:r>
              <a:rPr lang="en-US" altLang="zh-CN" sz="1400" dirty="0"/>
              <a:t>tasks</a:t>
            </a:r>
            <a:r>
              <a:rPr lang="zh-CN" altLang="en-US" sz="1400" dirty="0"/>
              <a:t>属性，这个属性值可以是数组或字典，其中表示的任务可以是一个函数，也可以是另一个</a:t>
            </a:r>
            <a:r>
              <a:rPr lang="en-US" altLang="zh-CN" sz="1400" dirty="0" err="1"/>
              <a:t>TaskSet</a:t>
            </a:r>
            <a:r>
              <a:rPr lang="zh-CN" altLang="en-US" sz="1400" dirty="0"/>
              <a:t>。</a:t>
            </a:r>
            <a:br>
              <a:rPr lang="zh-CN" altLang="en-US" sz="1400" dirty="0"/>
            </a:br>
            <a:r>
              <a:rPr lang="zh-CN" altLang="en-US" sz="1400" dirty="0"/>
              <a:t>如果使用数组，其元素可以是元组</a:t>
            </a:r>
            <a:r>
              <a:rPr lang="en-US" altLang="zh-CN" sz="1400" dirty="0"/>
              <a:t>(callable, </a:t>
            </a:r>
            <a:r>
              <a:rPr lang="en-US" altLang="zh-CN" sz="1400" dirty="0" err="1"/>
              <a:t>int</a:t>
            </a:r>
            <a:r>
              <a:rPr lang="en-US" altLang="zh-CN" sz="1400" dirty="0"/>
              <a:t>)</a:t>
            </a:r>
            <a:r>
              <a:rPr lang="zh-CN" altLang="en-US" sz="1400" dirty="0"/>
              <a:t>，</a:t>
            </a:r>
            <a:r>
              <a:rPr lang="en-US" altLang="zh-CN" sz="1400" dirty="0" err="1"/>
              <a:t>int</a:t>
            </a:r>
            <a:r>
              <a:rPr lang="zh-CN" altLang="en-US" sz="1400" dirty="0"/>
              <a:t>值即为该任务的权重</a:t>
            </a:r>
            <a:r>
              <a:rPr lang="zh-CN" altLang="en-US" sz="1400" dirty="0" smtClean="0"/>
              <a:t>。</a:t>
            </a:r>
            <a:endParaRPr lang="zh-CN" altLang="en-US" sz="1400" dirty="0"/>
          </a:p>
        </p:txBody>
      </p:sp>
      <p:sp>
        <p:nvSpPr>
          <p:cNvPr id="4" name="矩形 3"/>
          <p:cNvSpPr/>
          <p:nvPr/>
        </p:nvSpPr>
        <p:spPr>
          <a:xfrm>
            <a:off x="595274" y="2071678"/>
            <a:ext cx="10662513" cy="1017907"/>
          </a:xfrm>
          <a:prstGeom prst="rect">
            <a:avLst/>
          </a:prstGeom>
        </p:spPr>
        <p:txBody>
          <a:bodyPr wrap="square">
            <a:spAutoFit/>
          </a:bodyPr>
          <a:lstStyle/>
          <a:p>
            <a:pPr>
              <a:lnSpc>
                <a:spcPts val="2500"/>
              </a:lnSpc>
            </a:pPr>
            <a:r>
              <a:rPr lang="en-US" altLang="zh-CN" sz="1400" b="1" dirty="0"/>
              <a:t>1.</a:t>
            </a:r>
            <a:r>
              <a:rPr lang="zh-CN" altLang="en-US" sz="1400" b="1" dirty="0" smtClean="0"/>
              <a:t>函数</a:t>
            </a:r>
            <a:endParaRPr lang="en-US" altLang="zh-CN" sz="1400" b="1" dirty="0" smtClean="0"/>
          </a:p>
          <a:p>
            <a:pPr>
              <a:lnSpc>
                <a:spcPts val="2500"/>
              </a:lnSpc>
            </a:pPr>
            <a:r>
              <a:rPr lang="en-US" altLang="zh-CN" sz="1400" dirty="0" smtClean="0"/>
              <a:t>tasks = [(</a:t>
            </a:r>
            <a:r>
              <a:rPr lang="en-US" altLang="zh-CN" sz="1400" dirty="0" err="1" smtClean="0"/>
              <a:t>play_one</a:t>
            </a:r>
            <a:r>
              <a:rPr lang="en-US" altLang="zh-CN" sz="1400" dirty="0" smtClean="0"/>
              <a:t>, 5), </a:t>
            </a:r>
            <a:r>
              <a:rPr lang="en-US" altLang="zh-CN" sz="1400" dirty="0" err="1" smtClean="0"/>
              <a:t>play_two</a:t>
            </a:r>
            <a:r>
              <a:rPr lang="en-US" altLang="zh-CN" sz="1400" dirty="0" smtClean="0"/>
              <a:t>]</a:t>
            </a:r>
            <a:r>
              <a:rPr lang="zh-CN" altLang="en-US" sz="1400" dirty="0" smtClean="0"/>
              <a:t>与</a:t>
            </a:r>
            <a:r>
              <a:rPr lang="en-US" altLang="zh-CN" sz="1400" dirty="0" smtClean="0"/>
              <a:t>tasks = {</a:t>
            </a:r>
            <a:r>
              <a:rPr lang="en-US" altLang="zh-CN" sz="1400" dirty="0" err="1" smtClean="0"/>
              <a:t>play_one</a:t>
            </a:r>
            <a:r>
              <a:rPr lang="en-US" altLang="zh-CN" sz="1400" dirty="0" smtClean="0"/>
              <a:t>: 5, </a:t>
            </a:r>
            <a:r>
              <a:rPr lang="en-US" altLang="zh-CN" sz="1400" dirty="0" err="1" smtClean="0"/>
              <a:t>play_two</a:t>
            </a:r>
            <a:r>
              <a:rPr lang="en-US" altLang="zh-CN" sz="1400" dirty="0" smtClean="0"/>
              <a:t>: 1}</a:t>
            </a:r>
            <a:r>
              <a:rPr lang="zh-CN" altLang="en-US" sz="1400" dirty="0" smtClean="0"/>
              <a:t>是完全等价的，</a:t>
            </a:r>
            <a:r>
              <a:rPr lang="en-US" altLang="zh-CN" sz="1400" dirty="0" smtClean="0"/>
              <a:t>tasks</a:t>
            </a:r>
            <a:r>
              <a:rPr lang="zh-CN" altLang="en-US" sz="1400" dirty="0" smtClean="0"/>
              <a:t>中的函数和有注解</a:t>
            </a:r>
            <a:r>
              <a:rPr lang="en-US" altLang="zh-CN" sz="1400" dirty="0" smtClean="0"/>
              <a:t>@task</a:t>
            </a:r>
            <a:r>
              <a:rPr lang="zh-CN" altLang="en-US" sz="1400" dirty="0" smtClean="0"/>
              <a:t>的函数有同等的地位，都是这个</a:t>
            </a:r>
            <a:r>
              <a:rPr lang="en-US" altLang="zh-CN" sz="1400" dirty="0" err="1" smtClean="0"/>
              <a:t>TaskSet</a:t>
            </a:r>
            <a:r>
              <a:rPr lang="zh-CN" altLang="en-US" sz="1400" dirty="0" smtClean="0"/>
              <a:t>的一个基本单位。</a:t>
            </a:r>
            <a:endParaRPr lang="zh-CN" altLang="en-US" sz="1400" dirty="0"/>
          </a:p>
        </p:txBody>
      </p:sp>
      <p:pic>
        <p:nvPicPr>
          <p:cNvPr id="6" name="图片 5"/>
          <p:cNvPicPr>
            <a:picLocks noChangeAspect="1"/>
          </p:cNvPicPr>
          <p:nvPr/>
        </p:nvPicPr>
        <p:blipFill>
          <a:blip r:embed="rId2"/>
          <a:stretch>
            <a:fillRect/>
          </a:stretch>
        </p:blipFill>
        <p:spPr>
          <a:xfrm>
            <a:off x="666712" y="3214686"/>
            <a:ext cx="6774625" cy="3096344"/>
          </a:xfrm>
          <a:prstGeom prst="rect">
            <a:avLst/>
          </a:prstGeom>
        </p:spPr>
      </p:pic>
      <p:sp>
        <p:nvSpPr>
          <p:cNvPr id="7" name="矩形 6"/>
          <p:cNvSpPr/>
          <p:nvPr/>
        </p:nvSpPr>
        <p:spPr>
          <a:xfrm>
            <a:off x="7441337" y="6003253"/>
            <a:ext cx="1204246" cy="307777"/>
          </a:xfrm>
          <a:prstGeom prst="rect">
            <a:avLst/>
          </a:prstGeom>
        </p:spPr>
        <p:txBody>
          <a:bodyPr wrap="square">
            <a:spAutoFit/>
          </a:bodyPr>
          <a:lstStyle/>
          <a:p>
            <a:r>
              <a:rPr lang="zh-CN" altLang="en-US" sz="1400" b="1" dirty="0" smtClean="0"/>
              <a:t>example</a:t>
            </a:r>
            <a:r>
              <a:rPr lang="en-US" altLang="zh-CN" sz="1400" b="1" dirty="0" smtClean="0"/>
              <a:t>2</a:t>
            </a:r>
            <a:endParaRPr lang="zh-CN" altLang="en-US" sz="1400" b="1" dirty="0"/>
          </a:p>
        </p:txBody>
      </p:sp>
    </p:spTree>
    <p:extLst>
      <p:ext uri="{BB962C8B-B14F-4D97-AF65-F5344CB8AC3E}">
        <p14:creationId xmlns:p14="http://schemas.microsoft.com/office/powerpoint/2010/main" val="328861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4.3 </a:t>
            </a:r>
            <a:r>
              <a:rPr lang="en-US" altLang="zh-CN" kern="0" dirty="0" err="1" smtClean="0">
                <a:solidFill>
                  <a:sysClr val="window" lastClr="FFFFFF"/>
                </a:solidFill>
                <a:latin typeface="微软雅黑" pitchFamily="34" charset="-122"/>
                <a:ea typeface="微软雅黑"/>
              </a:rPr>
              <a:t>TaskSet</a:t>
            </a:r>
            <a:r>
              <a:rPr lang="zh-CN" altLang="en-US" kern="0" dirty="0" smtClean="0">
                <a:solidFill>
                  <a:sysClr val="window" lastClr="FFFFFF"/>
                </a:solidFill>
                <a:latin typeface="微软雅黑" pitchFamily="34" charset="-122"/>
                <a:ea typeface="微软雅黑"/>
              </a:rPr>
              <a:t>的</a:t>
            </a:r>
            <a:r>
              <a:rPr lang="en-US" altLang="zh-CN" kern="0" dirty="0" smtClean="0">
                <a:solidFill>
                  <a:sysClr val="window" lastClr="FFFFFF"/>
                </a:solidFill>
                <a:latin typeface="微软雅黑" pitchFamily="34" charset="-122"/>
                <a:ea typeface="微软雅黑"/>
              </a:rPr>
              <a:t>tasks</a:t>
            </a:r>
            <a:r>
              <a:rPr lang="zh-CN" altLang="en-US" kern="0" dirty="0" smtClean="0">
                <a:solidFill>
                  <a:sysClr val="window" lastClr="FFFFFF"/>
                </a:solidFill>
                <a:latin typeface="微软雅黑" pitchFamily="34" charset="-122"/>
                <a:ea typeface="微软雅黑"/>
              </a:rPr>
              <a:t>属性</a:t>
            </a:r>
            <a:endParaRPr lang="zh-CN" altLang="en-US" kern="0" dirty="0">
              <a:solidFill>
                <a:sysClr val="window" lastClr="FFFFFF"/>
              </a:solidFill>
              <a:latin typeface="微软雅黑" pitchFamily="34" charset="-122"/>
              <a:ea typeface="微软雅黑"/>
            </a:endParaRPr>
          </a:p>
        </p:txBody>
      </p:sp>
      <p:pic>
        <p:nvPicPr>
          <p:cNvPr id="5" name="图片 4"/>
          <p:cNvPicPr>
            <a:picLocks noChangeAspect="1"/>
          </p:cNvPicPr>
          <p:nvPr/>
        </p:nvPicPr>
        <p:blipFill>
          <a:blip r:embed="rId2"/>
          <a:stretch>
            <a:fillRect/>
          </a:stretch>
        </p:blipFill>
        <p:spPr>
          <a:xfrm>
            <a:off x="595274" y="1285860"/>
            <a:ext cx="5095875" cy="4276725"/>
          </a:xfrm>
          <a:prstGeom prst="rect">
            <a:avLst/>
          </a:prstGeom>
        </p:spPr>
      </p:pic>
      <p:pic>
        <p:nvPicPr>
          <p:cNvPr id="6" name="图片 5"/>
          <p:cNvPicPr>
            <a:picLocks noChangeAspect="1"/>
          </p:cNvPicPr>
          <p:nvPr/>
        </p:nvPicPr>
        <p:blipFill>
          <a:blip r:embed="rId3"/>
          <a:stretch>
            <a:fillRect/>
          </a:stretch>
        </p:blipFill>
        <p:spPr>
          <a:xfrm>
            <a:off x="6096000" y="1142984"/>
            <a:ext cx="5486400" cy="4486275"/>
          </a:xfrm>
          <a:prstGeom prst="rect">
            <a:avLst/>
          </a:prstGeom>
        </p:spPr>
      </p:pic>
    </p:spTree>
    <p:extLst>
      <p:ext uri="{BB962C8B-B14F-4D97-AF65-F5344CB8AC3E}">
        <p14:creationId xmlns:p14="http://schemas.microsoft.com/office/powerpoint/2010/main" val="656140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452966"/>
            <a:ext cx="3024336"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4.3  </a:t>
            </a:r>
            <a:r>
              <a:rPr lang="en-US" altLang="zh-CN" kern="0" dirty="0" err="1">
                <a:solidFill>
                  <a:sysClr val="window" lastClr="FFFFFF"/>
                </a:solidFill>
                <a:latin typeface="微软雅黑" pitchFamily="34" charset="-122"/>
                <a:ea typeface="微软雅黑"/>
              </a:rPr>
              <a:t>TaskSet</a:t>
            </a:r>
            <a:r>
              <a:rPr lang="zh-CN" altLang="en-US" kern="0" dirty="0">
                <a:solidFill>
                  <a:sysClr val="window" lastClr="FFFFFF"/>
                </a:solidFill>
                <a:latin typeface="微软雅黑" pitchFamily="34" charset="-122"/>
                <a:ea typeface="微软雅黑"/>
              </a:rPr>
              <a:t>的</a:t>
            </a:r>
            <a:r>
              <a:rPr lang="en-US" altLang="zh-CN" kern="0" dirty="0">
                <a:solidFill>
                  <a:sysClr val="window" lastClr="FFFFFF"/>
                </a:solidFill>
                <a:latin typeface="微软雅黑" pitchFamily="34" charset="-122"/>
                <a:ea typeface="微软雅黑"/>
              </a:rPr>
              <a:t>tasks</a:t>
            </a:r>
            <a:r>
              <a:rPr lang="zh-CN" altLang="en-US" kern="0" dirty="0">
                <a:solidFill>
                  <a:sysClr val="window" lastClr="FFFFFF"/>
                </a:solidFill>
                <a:latin typeface="微软雅黑" pitchFamily="34" charset="-122"/>
                <a:ea typeface="微软雅黑"/>
              </a:rPr>
              <a:t>属性</a:t>
            </a:r>
          </a:p>
        </p:txBody>
      </p:sp>
      <p:sp>
        <p:nvSpPr>
          <p:cNvPr id="3" name="矩形 2"/>
          <p:cNvSpPr/>
          <p:nvPr/>
        </p:nvSpPr>
        <p:spPr>
          <a:xfrm>
            <a:off x="666712" y="1142984"/>
            <a:ext cx="4973682" cy="4901342"/>
          </a:xfrm>
          <a:prstGeom prst="rect">
            <a:avLst/>
          </a:prstGeom>
        </p:spPr>
        <p:txBody>
          <a:bodyPr wrap="square">
            <a:spAutoFit/>
          </a:bodyPr>
          <a:lstStyle/>
          <a:p>
            <a:pPr>
              <a:lnSpc>
                <a:spcPts val="2500"/>
              </a:lnSpc>
            </a:pPr>
            <a:r>
              <a:rPr lang="en-US" altLang="zh-CN" sz="1400" b="1" dirty="0">
                <a:latin typeface="+mn-ea"/>
              </a:rPr>
              <a:t>2.</a:t>
            </a:r>
            <a:r>
              <a:rPr lang="zh-CN" altLang="en-US" sz="1400" b="1" dirty="0">
                <a:latin typeface="+mn-ea"/>
              </a:rPr>
              <a:t>嵌套</a:t>
            </a:r>
            <a:r>
              <a:rPr lang="en-US" altLang="zh-CN" sz="1400" b="1" dirty="0" err="1">
                <a:latin typeface="+mn-ea"/>
              </a:rPr>
              <a:t>TaskSet</a:t>
            </a:r>
            <a:r>
              <a:rPr lang="en-US" altLang="zh-CN" sz="1400" dirty="0">
                <a:latin typeface="+mn-ea"/>
              </a:rPr>
              <a:t/>
            </a:r>
            <a:br>
              <a:rPr lang="en-US" altLang="zh-CN" sz="1400" dirty="0">
                <a:latin typeface="+mn-ea"/>
              </a:rPr>
            </a:br>
            <a:r>
              <a:rPr lang="en-US" altLang="zh-CN" sz="1400" dirty="0">
                <a:latin typeface="+mn-ea"/>
              </a:rPr>
              <a:t>tasks</a:t>
            </a:r>
            <a:r>
              <a:rPr lang="zh-CN" altLang="en-US" sz="1400" dirty="0">
                <a:latin typeface="+mn-ea"/>
              </a:rPr>
              <a:t>属性的元素也可以是另一个</a:t>
            </a:r>
            <a:r>
              <a:rPr lang="en-US" altLang="zh-CN" sz="1400" dirty="0" err="1">
                <a:latin typeface="+mn-ea"/>
              </a:rPr>
              <a:t>TaskSet</a:t>
            </a:r>
            <a:r>
              <a:rPr lang="zh-CN" altLang="en-US" sz="1400" dirty="0">
                <a:latin typeface="+mn-ea"/>
              </a:rPr>
              <a:t>，这种做法就会形成嵌套的子任务</a:t>
            </a:r>
            <a:r>
              <a:rPr lang="zh-CN" altLang="en-US" sz="1400" dirty="0" smtClean="0">
                <a:latin typeface="+mn-ea"/>
              </a:rPr>
              <a:t>。嵌套</a:t>
            </a:r>
            <a:r>
              <a:rPr lang="en-US" sz="1400" dirty="0" err="1" smtClean="0">
                <a:latin typeface="+mn-ea"/>
              </a:rPr>
              <a:t>TaskSet</a:t>
            </a:r>
            <a:r>
              <a:rPr lang="zh-CN" altLang="en-US" sz="1400" dirty="0" smtClean="0">
                <a:latin typeface="+mn-ea"/>
              </a:rPr>
              <a:t>的方式就像使用</a:t>
            </a:r>
            <a:r>
              <a:rPr lang="en-US" sz="1400" b="1" dirty="0" smtClean="0">
                <a:latin typeface="+mn-ea"/>
              </a:rPr>
              <a:t>tasks</a:t>
            </a:r>
            <a:r>
              <a:rPr lang="zh-CN" altLang="en-US" sz="1400" dirty="0" smtClean="0">
                <a:latin typeface="+mn-ea"/>
              </a:rPr>
              <a:t>属性指定任务一样，但是不是引用</a:t>
            </a:r>
            <a:r>
              <a:rPr lang="en-US" sz="1400" dirty="0" smtClean="0">
                <a:latin typeface="+mn-ea"/>
              </a:rPr>
              <a:t>python</a:t>
            </a:r>
            <a:r>
              <a:rPr lang="zh-CN" altLang="en-US" sz="1400" dirty="0" smtClean="0">
                <a:latin typeface="+mn-ea"/>
              </a:rPr>
              <a:t>函数，而是引用另一个</a:t>
            </a:r>
            <a:r>
              <a:rPr lang="en-US" sz="1400" dirty="0" err="1" smtClean="0">
                <a:latin typeface="+mn-ea"/>
              </a:rPr>
              <a:t>TaskSet</a:t>
            </a:r>
            <a:r>
              <a:rPr lang="zh-CN" altLang="en-US" sz="1400" dirty="0" smtClean="0">
                <a:latin typeface="+mn-ea"/>
              </a:rPr>
              <a:t>。</a:t>
            </a:r>
            <a:endParaRPr lang="en-US" sz="1400" dirty="0" smtClean="0">
              <a:latin typeface="+mn-ea"/>
            </a:endParaRPr>
          </a:p>
          <a:p>
            <a:pPr>
              <a:lnSpc>
                <a:spcPts val="2500"/>
              </a:lnSpc>
            </a:pPr>
            <a:endParaRPr lang="en-US" altLang="zh-CN" sz="1400" dirty="0" smtClean="0">
              <a:latin typeface="+mn-ea"/>
            </a:endParaRPr>
          </a:p>
          <a:p>
            <a:pPr>
              <a:lnSpc>
                <a:spcPts val="2500"/>
              </a:lnSpc>
            </a:pPr>
            <a:r>
              <a:rPr lang="zh-CN" altLang="en-US" sz="1400" dirty="0" smtClean="0">
                <a:latin typeface="+mn-ea"/>
              </a:rPr>
              <a:t>例如：我们测试一款游戏，需要每一个用户在大厅闲逛的时候，有</a:t>
            </a:r>
            <a:r>
              <a:rPr lang="en-US" altLang="zh-CN" sz="1400" dirty="0" smtClean="0">
                <a:latin typeface="+mn-ea"/>
              </a:rPr>
              <a:t>1/10</a:t>
            </a:r>
            <a:r>
              <a:rPr lang="zh-CN" altLang="en-US" sz="1400" dirty="0" smtClean="0">
                <a:latin typeface="+mn-ea"/>
              </a:rPr>
              <a:t>的概率进入游戏比赛进行另外的操作，比赛结束退出后继续闲逛：</a:t>
            </a:r>
            <a:endParaRPr lang="en-US" altLang="zh-CN" sz="1400" dirty="0" smtClean="0">
              <a:latin typeface="+mn-ea"/>
            </a:endParaRPr>
          </a:p>
          <a:p>
            <a:pPr>
              <a:lnSpc>
                <a:spcPts val="2500"/>
              </a:lnSpc>
            </a:pPr>
            <a:endParaRPr lang="en-US" altLang="zh-CN" sz="1400" dirty="0" smtClean="0">
              <a:latin typeface="+mn-ea"/>
            </a:endParaRPr>
          </a:p>
          <a:p>
            <a:pPr>
              <a:lnSpc>
                <a:spcPts val="2500"/>
              </a:lnSpc>
            </a:pPr>
            <a:r>
              <a:rPr lang="zh-CN" altLang="en-US" sz="1400" dirty="0" smtClean="0">
                <a:latin typeface="+mn-ea"/>
              </a:rPr>
              <a:t>当进入嵌套的任务集执行任务后，会根据嵌套任务集的任务权重执行任务，除非调用</a:t>
            </a:r>
            <a:r>
              <a:rPr lang="en-US" altLang="zh-CN" sz="1400" dirty="0" err="1" smtClean="0">
                <a:latin typeface="+mn-ea"/>
              </a:rPr>
              <a:t>self.interrupt</a:t>
            </a:r>
            <a:r>
              <a:rPr lang="en-US" altLang="zh-CN" sz="1400" dirty="0" smtClean="0">
                <a:latin typeface="+mn-ea"/>
              </a:rPr>
              <a:t>()</a:t>
            </a:r>
            <a:r>
              <a:rPr lang="zh-CN" altLang="en-US" sz="1400" dirty="0" smtClean="0">
                <a:latin typeface="+mn-ea"/>
              </a:rPr>
              <a:t> 否则将一直在子任务集中执行下去。</a:t>
            </a:r>
          </a:p>
          <a:p>
            <a:pPr>
              <a:lnSpc>
                <a:spcPts val="2500"/>
              </a:lnSpc>
            </a:pPr>
            <a:r>
              <a:rPr lang="zh-CN" altLang="en-US" sz="1400" dirty="0">
                <a:latin typeface="+mn-ea"/>
              </a:rPr>
              <a:t/>
            </a:r>
            <a:br>
              <a:rPr lang="zh-CN" altLang="en-US" sz="1400" dirty="0">
                <a:latin typeface="+mn-ea"/>
              </a:rPr>
            </a:br>
            <a:endParaRPr lang="zh-CN" altLang="en-US" sz="1400" dirty="0">
              <a:latin typeface="+mn-ea"/>
            </a:endParaRPr>
          </a:p>
        </p:txBody>
      </p:sp>
      <p:pic>
        <p:nvPicPr>
          <p:cNvPr id="5" name="图片 4"/>
          <p:cNvPicPr>
            <a:picLocks noChangeAspect="1"/>
          </p:cNvPicPr>
          <p:nvPr/>
        </p:nvPicPr>
        <p:blipFill>
          <a:blip r:embed="rId3"/>
          <a:stretch>
            <a:fillRect/>
          </a:stretch>
        </p:blipFill>
        <p:spPr>
          <a:xfrm>
            <a:off x="5524496" y="1071546"/>
            <a:ext cx="5848350" cy="4648200"/>
          </a:xfrm>
          <a:prstGeom prst="rect">
            <a:avLst/>
          </a:prstGeom>
        </p:spPr>
      </p:pic>
      <p:sp>
        <p:nvSpPr>
          <p:cNvPr id="6" name="矩形 5"/>
          <p:cNvSpPr/>
          <p:nvPr/>
        </p:nvSpPr>
        <p:spPr>
          <a:xfrm>
            <a:off x="5524496" y="5714909"/>
            <a:ext cx="1204246" cy="307777"/>
          </a:xfrm>
          <a:prstGeom prst="rect">
            <a:avLst/>
          </a:prstGeom>
        </p:spPr>
        <p:txBody>
          <a:bodyPr wrap="square">
            <a:spAutoFit/>
          </a:bodyPr>
          <a:lstStyle/>
          <a:p>
            <a:r>
              <a:rPr lang="zh-CN" altLang="en-US" sz="1400" b="1" dirty="0" smtClean="0"/>
              <a:t>example</a:t>
            </a:r>
            <a:r>
              <a:rPr lang="en-US" altLang="zh-CN" sz="1400" b="1" dirty="0"/>
              <a:t>3</a:t>
            </a:r>
            <a:endParaRPr lang="zh-CN" altLang="en-US" sz="1400" b="1" dirty="0"/>
          </a:p>
        </p:txBody>
      </p:sp>
    </p:spTree>
    <p:extLst>
      <p:ext uri="{BB962C8B-B14F-4D97-AF65-F5344CB8AC3E}">
        <p14:creationId xmlns:p14="http://schemas.microsoft.com/office/powerpoint/2010/main" val="1906030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452966"/>
            <a:ext cx="3024336"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4.3  </a:t>
            </a:r>
            <a:r>
              <a:rPr lang="en-US" altLang="zh-CN" kern="0" dirty="0" err="1">
                <a:solidFill>
                  <a:sysClr val="window" lastClr="FFFFFF"/>
                </a:solidFill>
                <a:latin typeface="微软雅黑" pitchFamily="34" charset="-122"/>
                <a:ea typeface="微软雅黑"/>
              </a:rPr>
              <a:t>TaskSet</a:t>
            </a:r>
            <a:r>
              <a:rPr lang="zh-CN" altLang="en-US" kern="0" dirty="0">
                <a:solidFill>
                  <a:sysClr val="window" lastClr="FFFFFF"/>
                </a:solidFill>
                <a:latin typeface="微软雅黑" pitchFamily="34" charset="-122"/>
                <a:ea typeface="微软雅黑"/>
              </a:rPr>
              <a:t>的</a:t>
            </a:r>
            <a:r>
              <a:rPr lang="en-US" altLang="zh-CN" kern="0" dirty="0">
                <a:solidFill>
                  <a:sysClr val="window" lastClr="FFFFFF"/>
                </a:solidFill>
                <a:latin typeface="微软雅黑" pitchFamily="34" charset="-122"/>
                <a:ea typeface="微软雅黑"/>
              </a:rPr>
              <a:t>tasks</a:t>
            </a:r>
            <a:r>
              <a:rPr lang="zh-CN" altLang="en-US" kern="0" dirty="0">
                <a:solidFill>
                  <a:sysClr val="window" lastClr="FFFFFF"/>
                </a:solidFill>
                <a:latin typeface="微软雅黑" pitchFamily="34" charset="-122"/>
                <a:ea typeface="微软雅黑"/>
              </a:rPr>
              <a:t>属性</a:t>
            </a:r>
          </a:p>
        </p:txBody>
      </p:sp>
      <p:sp>
        <p:nvSpPr>
          <p:cNvPr id="4" name="矩形 3"/>
          <p:cNvSpPr/>
          <p:nvPr/>
        </p:nvSpPr>
        <p:spPr>
          <a:xfrm>
            <a:off x="666712" y="1071546"/>
            <a:ext cx="10330962" cy="1017907"/>
          </a:xfrm>
          <a:prstGeom prst="rect">
            <a:avLst/>
          </a:prstGeom>
        </p:spPr>
        <p:txBody>
          <a:bodyPr wrap="square">
            <a:spAutoFit/>
          </a:bodyPr>
          <a:lstStyle/>
          <a:p>
            <a:pPr>
              <a:lnSpc>
                <a:spcPts val="2500"/>
              </a:lnSpc>
            </a:pPr>
            <a:r>
              <a:rPr lang="en-US" altLang="zh-CN" sz="1400" b="1" dirty="0" smtClean="0"/>
              <a:t>3. </a:t>
            </a:r>
            <a:r>
              <a:rPr lang="zh-CN" altLang="en-US" sz="1400" b="1" dirty="0" smtClean="0"/>
              <a:t>内部类</a:t>
            </a:r>
            <a:r>
              <a:rPr lang="en-US" altLang="zh-CN" sz="1400" dirty="0"/>
              <a:t/>
            </a:r>
            <a:br>
              <a:rPr lang="en-US" altLang="zh-CN" sz="1400" dirty="0"/>
            </a:br>
            <a:r>
              <a:rPr lang="zh-CN" altLang="en-US" sz="1400" dirty="0"/>
              <a:t>还有一种实现嵌套子任务的方式是使用内部类</a:t>
            </a:r>
            <a:r>
              <a:rPr lang="zh-CN" altLang="en-US" sz="1400" dirty="0" smtClean="0"/>
              <a:t>，使用</a:t>
            </a:r>
            <a:r>
              <a:rPr lang="en-US" altLang="zh-CN" sz="1400" dirty="0" smtClean="0">
                <a:hlinkClick r:id="rId2" tooltip="locust.core.task"/>
              </a:rPr>
              <a:t>@</a:t>
            </a:r>
            <a:r>
              <a:rPr lang="en-US" sz="1400" dirty="0" smtClean="0">
                <a:hlinkClick r:id="rId2" tooltip="locust.core.task"/>
              </a:rPr>
              <a:t>task</a:t>
            </a:r>
            <a:r>
              <a:rPr lang="zh-CN" altLang="en-US" sz="1400" dirty="0" smtClean="0"/>
              <a:t>装饰器声明嵌套在一个类中的嵌套</a:t>
            </a:r>
            <a:r>
              <a:rPr lang="en-US" sz="1400" dirty="0" err="1" smtClean="0"/>
              <a:t>TaskSet</a:t>
            </a:r>
            <a:r>
              <a:rPr lang="en-US" sz="1400" dirty="0" smtClean="0"/>
              <a:t>， </a:t>
            </a:r>
            <a:r>
              <a:rPr lang="zh-CN" altLang="en-US" sz="1400" dirty="0" smtClean="0"/>
              <a:t>就像声明正常任务一样。如</a:t>
            </a:r>
            <a:r>
              <a:rPr lang="zh-CN" altLang="en-US" sz="1400" dirty="0"/>
              <a:t>上诉示例，等同于：</a:t>
            </a:r>
          </a:p>
        </p:txBody>
      </p:sp>
      <p:pic>
        <p:nvPicPr>
          <p:cNvPr id="5" name="图片 4"/>
          <p:cNvPicPr>
            <a:picLocks noChangeAspect="1"/>
          </p:cNvPicPr>
          <p:nvPr/>
        </p:nvPicPr>
        <p:blipFill>
          <a:blip r:embed="rId3"/>
          <a:stretch>
            <a:fillRect/>
          </a:stretch>
        </p:blipFill>
        <p:spPr>
          <a:xfrm>
            <a:off x="738150" y="2143116"/>
            <a:ext cx="5175809" cy="3878084"/>
          </a:xfrm>
          <a:prstGeom prst="rect">
            <a:avLst/>
          </a:prstGeom>
        </p:spPr>
      </p:pic>
      <p:sp>
        <p:nvSpPr>
          <p:cNvPr id="6" name="Rectangle 1"/>
          <p:cNvSpPr>
            <a:spLocks noChangeArrowheads="1"/>
          </p:cNvSpPr>
          <p:nvPr/>
        </p:nvSpPr>
        <p:spPr bwMode="auto">
          <a:xfrm>
            <a:off x="6096000" y="2643182"/>
            <a:ext cx="5143536" cy="197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2500"/>
              </a:lnSpc>
              <a:spcBef>
                <a:spcPct val="0"/>
              </a:spcBef>
              <a:spcAft>
                <a:spcPct val="0"/>
              </a:spcAft>
              <a:buClrTx/>
              <a:buSzTx/>
              <a:buFontTx/>
              <a:buNone/>
              <a:tabLst/>
            </a:pPr>
            <a:r>
              <a:rPr lang="en-US" altLang="zh-CN" sz="1400" dirty="0" smtClean="0">
                <a:latin typeface="Arial" panose="020B0604020202020204" pitchFamily="34" charset="0"/>
              </a:rPr>
              <a:t>T</a:t>
            </a:r>
            <a:r>
              <a:rPr lang="zh-CN" altLang="zh-CN" sz="1400" dirty="0" smtClean="0">
                <a:latin typeface="Arial" panose="020B0604020202020204" pitchFamily="34" charset="0"/>
              </a:rPr>
              <a:t>askSet</a:t>
            </a:r>
            <a:r>
              <a:rPr lang="zh-CN" altLang="zh-CN" sz="1400" dirty="0">
                <a:latin typeface="Arial" panose="020B0604020202020204" pitchFamily="34" charset="0"/>
              </a:rPr>
              <a:t>类是模拟需要执行的任务集</a:t>
            </a:r>
            <a:r>
              <a:rPr lang="zh-CN" altLang="zh-CN" sz="1400" dirty="0" smtClean="0">
                <a:latin typeface="Arial" panose="020B0604020202020204" pitchFamily="34" charset="0"/>
              </a:rPr>
              <a:t>，这</a:t>
            </a:r>
            <a:r>
              <a:rPr lang="zh-CN" altLang="zh-CN" sz="1400" dirty="0">
                <a:latin typeface="Arial" panose="020B0604020202020204" pitchFamily="34" charset="0"/>
              </a:rPr>
              <a:t>是一个任务的池子，里面的每个单位都是一个任务，这个任务可以是函数也可以是另一个</a:t>
            </a:r>
            <a:r>
              <a:rPr lang="zh-CN" altLang="zh-CN" sz="1400" dirty="0" smtClean="0">
                <a:latin typeface="Arial" panose="020B0604020202020204" pitchFamily="34" charset="0"/>
              </a:rPr>
              <a:t>TaskSet。</a:t>
            </a:r>
            <a:r>
              <a:rPr lang="zh-CN" altLang="zh-CN" sz="1400" dirty="0">
                <a:latin typeface="Arial" panose="020B0604020202020204" pitchFamily="34" charset="0"/>
              </a:rPr>
              <a:t>当挑选到一个类型为TaskSet的任务执行时，就进入了嵌套的子任务当中，相当于到了子任务的池子里开始挑选任务执行（直到调用self.interrupt()或抛出中断异常</a:t>
            </a:r>
            <a:r>
              <a:rPr lang="zh-CN" altLang="zh-CN" sz="1400" dirty="0" smtClean="0">
                <a:latin typeface="Arial" panose="020B0604020202020204" pitchFamily="34" charset="0"/>
              </a:rPr>
              <a:t>raise</a:t>
            </a:r>
            <a:r>
              <a:rPr lang="en-US" altLang="zh-CN" sz="1400" dirty="0" smtClean="0">
                <a:latin typeface="Arial" panose="020B0604020202020204" pitchFamily="34" charset="0"/>
              </a:rPr>
              <a:t> </a:t>
            </a:r>
            <a:r>
              <a:rPr lang="zh-CN" altLang="zh-CN" sz="1400" dirty="0" smtClean="0">
                <a:latin typeface="Arial" panose="020B0604020202020204" pitchFamily="34" charset="0"/>
              </a:rPr>
              <a:t>InterruptTaskSet）</a:t>
            </a:r>
            <a:r>
              <a:rPr lang="zh-CN" altLang="en-US" sz="1400" dirty="0" smtClean="0">
                <a:latin typeface="Arial" panose="020B0604020202020204" pitchFamily="34" charset="0"/>
              </a:rPr>
              <a:t>。</a:t>
            </a:r>
            <a:endParaRPr lang="zh-CN" altLang="zh-CN" sz="1400" dirty="0">
              <a:latin typeface="Arial" panose="020B0604020202020204" pitchFamily="34" charset="0"/>
            </a:endParaRPr>
          </a:p>
        </p:txBody>
      </p:sp>
      <p:pic>
        <p:nvPicPr>
          <p:cNvPr id="7" name="图片 6"/>
          <p:cNvPicPr>
            <a:picLocks noChangeAspect="1"/>
          </p:cNvPicPr>
          <p:nvPr/>
        </p:nvPicPr>
        <p:blipFill>
          <a:blip r:embed="rId4"/>
          <a:stretch>
            <a:fillRect/>
          </a:stretch>
        </p:blipFill>
        <p:spPr>
          <a:xfrm>
            <a:off x="5453058" y="1428736"/>
            <a:ext cx="5848350" cy="4648200"/>
          </a:xfrm>
          <a:prstGeom prst="rect">
            <a:avLst/>
          </a:prstGeom>
        </p:spPr>
      </p:pic>
      <p:sp>
        <p:nvSpPr>
          <p:cNvPr id="8" name="矩形 7"/>
          <p:cNvSpPr/>
          <p:nvPr/>
        </p:nvSpPr>
        <p:spPr>
          <a:xfrm>
            <a:off x="666712" y="6021200"/>
            <a:ext cx="1204246" cy="307777"/>
          </a:xfrm>
          <a:prstGeom prst="rect">
            <a:avLst/>
          </a:prstGeom>
        </p:spPr>
        <p:txBody>
          <a:bodyPr wrap="square">
            <a:spAutoFit/>
          </a:bodyPr>
          <a:lstStyle/>
          <a:p>
            <a:r>
              <a:rPr lang="zh-CN" altLang="en-US" sz="1400" b="1" dirty="0" smtClean="0"/>
              <a:t>example</a:t>
            </a:r>
            <a:r>
              <a:rPr lang="en-US" altLang="zh-CN" sz="1400" b="1" dirty="0"/>
              <a:t>4</a:t>
            </a:r>
            <a:endParaRPr lang="zh-CN" altLang="en-US" sz="1400" b="1" dirty="0"/>
          </a:p>
        </p:txBody>
      </p:sp>
    </p:spTree>
    <p:extLst>
      <p:ext uri="{BB962C8B-B14F-4D97-AF65-F5344CB8AC3E}">
        <p14:creationId xmlns:p14="http://schemas.microsoft.com/office/powerpoint/2010/main" val="1745207536"/>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0071" y="1196752"/>
            <a:ext cx="10598415" cy="5262979"/>
          </a:xfrm>
          <a:prstGeom prst="rect">
            <a:avLst/>
          </a:prstGeom>
        </p:spPr>
        <p:txBody>
          <a:bodyPr wrap="square">
            <a:spAutoFit/>
          </a:bodyPr>
          <a:lstStyle/>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zh-CN" altLang="en-US" sz="1400" dirty="0"/>
          </a:p>
        </p:txBody>
      </p:sp>
      <p:sp>
        <p:nvSpPr>
          <p:cNvPr id="11" name="矩形 10"/>
          <p:cNvSpPr/>
          <p:nvPr/>
        </p:nvSpPr>
        <p:spPr>
          <a:xfrm>
            <a:off x="695400" y="452966"/>
            <a:ext cx="3888432"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4.4  </a:t>
            </a:r>
            <a:r>
              <a:rPr lang="en-US" altLang="zh-CN" kern="0" dirty="0" err="1" smtClean="0">
                <a:solidFill>
                  <a:sysClr val="window" lastClr="FFFFFF"/>
                </a:solidFill>
                <a:latin typeface="微软雅黑" pitchFamily="34" charset="-122"/>
                <a:ea typeface="微软雅黑"/>
              </a:rPr>
              <a:t>TaskSequence</a:t>
            </a:r>
            <a:r>
              <a:rPr lang="zh-CN" altLang="en-US" kern="0" dirty="0" smtClean="0">
                <a:solidFill>
                  <a:sysClr val="window" lastClr="FFFFFF"/>
                </a:solidFill>
                <a:latin typeface="微软雅黑" pitchFamily="34" charset="-122"/>
                <a:ea typeface="微软雅黑"/>
              </a:rPr>
              <a:t>类</a:t>
            </a:r>
            <a:endParaRPr lang="zh-CN" altLang="en-US" kern="0" dirty="0">
              <a:solidFill>
                <a:sysClr val="window" lastClr="FFFFFF"/>
              </a:solidFill>
              <a:latin typeface="微软雅黑" pitchFamily="34" charset="-122"/>
              <a:ea typeface="微软雅黑"/>
            </a:endParaRPr>
          </a:p>
        </p:txBody>
      </p:sp>
      <p:sp>
        <p:nvSpPr>
          <p:cNvPr id="8" name="矩形 7"/>
          <p:cNvSpPr/>
          <p:nvPr/>
        </p:nvSpPr>
        <p:spPr>
          <a:xfrm>
            <a:off x="690071" y="1174885"/>
            <a:ext cx="10598415" cy="2021066"/>
          </a:xfrm>
          <a:prstGeom prst="rect">
            <a:avLst/>
          </a:prstGeom>
        </p:spPr>
        <p:txBody>
          <a:bodyPr wrap="square">
            <a:spAutoFit/>
          </a:bodyPr>
          <a:lstStyle/>
          <a:p>
            <a:pPr>
              <a:lnSpc>
                <a:spcPts val="2500"/>
              </a:lnSpc>
            </a:pPr>
            <a:r>
              <a:rPr lang="zh-CN" altLang="en-US" sz="1400" b="1" dirty="0"/>
              <a:t>顺序执行的</a:t>
            </a:r>
            <a:r>
              <a:rPr lang="en-US" altLang="zh-CN" sz="1400" b="1" dirty="0" err="1"/>
              <a:t>TaskSet</a:t>
            </a:r>
            <a:r>
              <a:rPr lang="zh-CN" altLang="en-US" sz="1400" dirty="0"/>
              <a:t/>
            </a:r>
            <a:br>
              <a:rPr lang="zh-CN" altLang="en-US" sz="1400" dirty="0"/>
            </a:br>
            <a:r>
              <a:rPr lang="zh-CN" altLang="en-US" sz="1400" dirty="0"/>
              <a:t>如果我们需要执行的任务是按照一定顺序执行的，那么就可以继承</a:t>
            </a:r>
            <a:r>
              <a:rPr lang="en-US" altLang="zh-CN" sz="1400" dirty="0" err="1"/>
              <a:t>TaskSequence</a:t>
            </a:r>
            <a:r>
              <a:rPr lang="zh-CN" altLang="en-US" sz="1400" dirty="0"/>
              <a:t>类来实现</a:t>
            </a:r>
            <a:r>
              <a:rPr lang="zh-CN" altLang="en-US" sz="1400" dirty="0" smtClean="0"/>
              <a:t>。</a:t>
            </a:r>
            <a:endParaRPr lang="en-US" altLang="zh-CN" sz="1400" dirty="0" smtClean="0"/>
          </a:p>
          <a:p>
            <a:pPr>
              <a:lnSpc>
                <a:spcPts val="2500"/>
              </a:lnSpc>
            </a:pPr>
            <a:endParaRPr lang="en-US" altLang="zh-CN" sz="1400" dirty="0" smtClean="0"/>
          </a:p>
          <a:p>
            <a:pPr>
              <a:lnSpc>
                <a:spcPts val="2500"/>
              </a:lnSpc>
            </a:pPr>
            <a:r>
              <a:rPr lang="zh-CN" altLang="en-US" sz="1400" dirty="0" smtClean="0"/>
              <a:t>  示例如下：</a:t>
            </a:r>
            <a:endParaRPr lang="en-US" altLang="zh-CN" sz="1400" dirty="0" smtClean="0"/>
          </a:p>
          <a:p>
            <a:endParaRPr lang="en-US" altLang="zh-CN" sz="1400" dirty="0"/>
          </a:p>
          <a:p>
            <a:endParaRPr lang="en-US" altLang="zh-CN" sz="1400" dirty="0" smtClean="0"/>
          </a:p>
          <a:p>
            <a:endParaRPr lang="en-US" altLang="zh-CN" sz="1400" dirty="0"/>
          </a:p>
        </p:txBody>
      </p:sp>
      <p:pic>
        <p:nvPicPr>
          <p:cNvPr id="2" name="图片 1"/>
          <p:cNvPicPr>
            <a:picLocks noChangeAspect="1"/>
          </p:cNvPicPr>
          <p:nvPr/>
        </p:nvPicPr>
        <p:blipFill>
          <a:blip r:embed="rId3"/>
          <a:stretch>
            <a:fillRect/>
          </a:stretch>
        </p:blipFill>
        <p:spPr>
          <a:xfrm>
            <a:off x="809588" y="2571744"/>
            <a:ext cx="4434019" cy="3295005"/>
          </a:xfrm>
          <a:prstGeom prst="rect">
            <a:avLst/>
          </a:prstGeom>
        </p:spPr>
      </p:pic>
      <p:sp>
        <p:nvSpPr>
          <p:cNvPr id="3" name="矩形 2"/>
          <p:cNvSpPr/>
          <p:nvPr/>
        </p:nvSpPr>
        <p:spPr>
          <a:xfrm>
            <a:off x="5524496" y="2786058"/>
            <a:ext cx="5552526" cy="2620910"/>
          </a:xfrm>
          <a:prstGeom prst="rect">
            <a:avLst/>
          </a:prstGeom>
        </p:spPr>
        <p:txBody>
          <a:bodyPr wrap="square">
            <a:spAutoFit/>
          </a:bodyPr>
          <a:lstStyle/>
          <a:p>
            <a:pPr>
              <a:lnSpc>
                <a:spcPts val="2500"/>
              </a:lnSpc>
            </a:pPr>
            <a:r>
              <a:rPr lang="zh-CN" altLang="en-US" sz="1400" dirty="0"/>
              <a:t>使用</a:t>
            </a:r>
            <a:r>
              <a:rPr lang="en-US" altLang="zh-CN" sz="1400" dirty="0"/>
              <a:t>@</a:t>
            </a:r>
            <a:r>
              <a:rPr lang="en-US" altLang="zh-CN" sz="1400" dirty="0" err="1"/>
              <a:t>seq_task</a:t>
            </a:r>
            <a:r>
              <a:rPr lang="zh-CN" altLang="en-US" sz="1400" dirty="0"/>
              <a:t>指定执行顺序，如果没有该注解，默认顺序是</a:t>
            </a:r>
            <a:r>
              <a:rPr lang="en-US" altLang="zh-CN" sz="1400" dirty="0"/>
              <a:t>1</a:t>
            </a:r>
            <a:r>
              <a:rPr lang="zh-CN" altLang="en-US" sz="1400" dirty="0"/>
              <a:t>；相同的</a:t>
            </a:r>
            <a:r>
              <a:rPr lang="en-US" altLang="zh-CN" sz="1400" dirty="0"/>
              <a:t>order</a:t>
            </a:r>
            <a:r>
              <a:rPr lang="zh-CN" altLang="en-US" sz="1400" dirty="0"/>
              <a:t>，会根据字母顺序排序。</a:t>
            </a:r>
            <a:endParaRPr lang="en-US" altLang="zh-CN" sz="1400" dirty="0"/>
          </a:p>
          <a:p>
            <a:pPr>
              <a:lnSpc>
                <a:spcPts val="2500"/>
              </a:lnSpc>
            </a:pPr>
            <a:r>
              <a:rPr lang="zh-CN" altLang="en-US" sz="1400" dirty="0"/>
              <a:t>    使用</a:t>
            </a:r>
            <a:r>
              <a:rPr lang="en-US" altLang="zh-CN" sz="1400" dirty="0"/>
              <a:t>@task</a:t>
            </a:r>
            <a:r>
              <a:rPr lang="zh-CN" altLang="en-US" sz="1400" dirty="0"/>
              <a:t>指定执行次数（！！！），由于不再是随机选择任务执行，框架会直接使用</a:t>
            </a:r>
            <a:r>
              <a:rPr lang="en-US" altLang="zh-CN" sz="1400" dirty="0"/>
              <a:t>task</a:t>
            </a:r>
            <a:r>
              <a:rPr lang="zh-CN" altLang="en-US" sz="1400" dirty="0"/>
              <a:t>的权重作为执行次数，如果没有该注解，默认执行</a:t>
            </a:r>
            <a:r>
              <a:rPr lang="en-US" altLang="zh-CN" sz="1400" dirty="0"/>
              <a:t>1</a:t>
            </a:r>
            <a:r>
              <a:rPr lang="zh-CN" altLang="en-US" sz="1400" dirty="0"/>
              <a:t>次。</a:t>
            </a:r>
            <a:endParaRPr lang="en-US" altLang="zh-CN" sz="1400" dirty="0"/>
          </a:p>
          <a:p>
            <a:pPr>
              <a:lnSpc>
                <a:spcPts val="2500"/>
              </a:lnSpc>
            </a:pPr>
            <a:r>
              <a:rPr lang="zh-CN" altLang="en-US" sz="1400" dirty="0"/>
              <a:t>    当顺序执行完一轮任务后，会重头开始新一轮的执行任务如果方法即没有</a:t>
            </a:r>
            <a:r>
              <a:rPr lang="en-US" altLang="zh-CN" sz="1400" dirty="0"/>
              <a:t>@task</a:t>
            </a:r>
            <a:r>
              <a:rPr lang="zh-CN" altLang="en-US" sz="1400" dirty="0"/>
              <a:t>也没有</a:t>
            </a:r>
            <a:r>
              <a:rPr lang="en-US" altLang="zh-CN" sz="1400" dirty="0"/>
              <a:t>@</a:t>
            </a:r>
            <a:r>
              <a:rPr lang="en-US" altLang="zh-CN" sz="1400" dirty="0" err="1"/>
              <a:t>seq_task</a:t>
            </a:r>
            <a:r>
              <a:rPr lang="zh-CN" altLang="en-US" sz="1400" dirty="0"/>
              <a:t>，那么这个方法就不会被认为是一个</a:t>
            </a:r>
            <a:r>
              <a:rPr lang="en-US" altLang="zh-CN" sz="1400" dirty="0"/>
              <a:t>task</a:t>
            </a:r>
            <a:r>
              <a:rPr lang="zh-CN" altLang="en-US" sz="1400" dirty="0"/>
              <a:t>，不会出现在执行序列</a:t>
            </a:r>
            <a:r>
              <a:rPr lang="zh-CN" altLang="en-US" sz="1400" dirty="0" smtClean="0"/>
              <a:t>当中</a:t>
            </a:r>
            <a:endParaRPr lang="en-US" altLang="zh-CN" sz="1400" dirty="0"/>
          </a:p>
        </p:txBody>
      </p:sp>
      <p:sp>
        <p:nvSpPr>
          <p:cNvPr id="9" name="矩形 8"/>
          <p:cNvSpPr/>
          <p:nvPr/>
        </p:nvSpPr>
        <p:spPr>
          <a:xfrm>
            <a:off x="809588" y="5866749"/>
            <a:ext cx="1204246" cy="307777"/>
          </a:xfrm>
          <a:prstGeom prst="rect">
            <a:avLst/>
          </a:prstGeom>
        </p:spPr>
        <p:txBody>
          <a:bodyPr wrap="square">
            <a:spAutoFit/>
          </a:bodyPr>
          <a:lstStyle/>
          <a:p>
            <a:r>
              <a:rPr lang="zh-CN" altLang="en-US" sz="1400" b="1" dirty="0" smtClean="0"/>
              <a:t>example</a:t>
            </a:r>
            <a:r>
              <a:rPr lang="en-US" altLang="zh-CN" sz="1400" b="1" dirty="0"/>
              <a:t>5</a:t>
            </a:r>
            <a:endParaRPr lang="zh-CN" altLang="en-US" sz="1400" b="1" dirty="0"/>
          </a:p>
        </p:txBody>
      </p:sp>
    </p:spTree>
    <p:extLst>
      <p:ext uri="{BB962C8B-B14F-4D97-AF65-F5344CB8AC3E}">
        <p14:creationId xmlns:p14="http://schemas.microsoft.com/office/powerpoint/2010/main" val="2423210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1.1 </a:t>
            </a:r>
            <a:r>
              <a:rPr lang="zh-CN" altLang="en-US" kern="0" dirty="0" smtClean="0">
                <a:solidFill>
                  <a:sysClr val="window" lastClr="FFFFFF"/>
                </a:solidFill>
                <a:latin typeface="微软雅黑" pitchFamily="34" charset="-122"/>
                <a:ea typeface="微软雅黑"/>
              </a:rPr>
              <a:t>性能测试定义与分类</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矩形 6"/>
          <p:cNvSpPr/>
          <p:nvPr/>
        </p:nvSpPr>
        <p:spPr>
          <a:xfrm>
            <a:off x="666712" y="1071546"/>
            <a:ext cx="9715568" cy="5863144"/>
          </a:xfrm>
          <a:prstGeom prst="rect">
            <a:avLst/>
          </a:prstGeom>
        </p:spPr>
        <p:txBody>
          <a:bodyPr wrap="square">
            <a:spAutoFit/>
          </a:bodyPr>
          <a:lstStyle/>
          <a:p>
            <a:pPr>
              <a:lnSpc>
                <a:spcPts val="2500"/>
              </a:lnSpc>
            </a:pPr>
            <a:r>
              <a:rPr lang="en-US" altLang="zh-CN" sz="1400" b="1" dirty="0" smtClean="0">
                <a:solidFill>
                  <a:srgbClr val="333333"/>
                </a:solidFill>
                <a:latin typeface="微软雅黑" panose="020B0503020204020204" pitchFamily="34" charset="-122"/>
                <a:ea typeface="微软雅黑" panose="020B0503020204020204" pitchFamily="34" charset="-122"/>
              </a:rPr>
              <a:t>1</a:t>
            </a:r>
            <a:r>
              <a:rPr lang="zh-CN" altLang="en-US" sz="1400" b="1" dirty="0" smtClean="0">
                <a:solidFill>
                  <a:srgbClr val="333333"/>
                </a:solidFill>
                <a:latin typeface="微软雅黑" panose="020B0503020204020204" pitchFamily="34" charset="-122"/>
                <a:ea typeface="微软雅黑" panose="020B0503020204020204" pitchFamily="34" charset="-122"/>
              </a:rPr>
              <a:t>、背景</a:t>
            </a:r>
            <a:endParaRPr lang="en-US" altLang="zh-CN" sz="1400" b="1" dirty="0" smtClean="0">
              <a:solidFill>
                <a:srgbClr val="333333"/>
              </a:solidFill>
              <a:latin typeface="微软雅黑" panose="020B0503020204020204" pitchFamily="34" charset="-122"/>
              <a:ea typeface="微软雅黑" panose="020B0503020204020204" pitchFamily="34" charset="-122"/>
            </a:endParaRPr>
          </a:p>
          <a:p>
            <a:pPr>
              <a:lnSpc>
                <a:spcPts val="2500"/>
              </a:lnSpc>
            </a:pPr>
            <a:r>
              <a:rPr lang="zh-CN" altLang="en-US" sz="1400" dirty="0" smtClean="0"/>
              <a:t>目前绝大多数应用都是基于网络的分布式应用，我们无法知道用户数量，用户场景的不确定性，导致系统测试时，不仅仅是功能，业务逻辑，接口测试，还要测试系统性能。一个用户没问题，但是用户一旦多了就可能出现各种各样的问题，所以需要进行系统性能测试。 </a:t>
            </a:r>
            <a:endParaRPr lang="en-US" altLang="zh-CN" sz="1400" b="1" dirty="0" smtClean="0">
              <a:solidFill>
                <a:srgbClr val="333333"/>
              </a:solidFill>
              <a:latin typeface="微软雅黑" panose="020B0503020204020204" pitchFamily="34" charset="-122"/>
              <a:ea typeface="微软雅黑" panose="020B0503020204020204" pitchFamily="34" charset="-122"/>
            </a:endParaRPr>
          </a:p>
          <a:p>
            <a:pPr>
              <a:lnSpc>
                <a:spcPts val="2500"/>
              </a:lnSpc>
            </a:pPr>
            <a:r>
              <a:rPr lang="en-US" altLang="zh-CN" sz="1400" b="1" dirty="0" smtClean="0">
                <a:solidFill>
                  <a:srgbClr val="333333"/>
                </a:solidFill>
                <a:latin typeface="微软雅黑" panose="020B0503020204020204" pitchFamily="34" charset="-122"/>
                <a:ea typeface="微软雅黑" panose="020B0503020204020204" pitchFamily="34" charset="-122"/>
              </a:rPr>
              <a:t>2</a:t>
            </a:r>
            <a:r>
              <a:rPr lang="zh-CN" altLang="en-US" sz="1400" b="1" dirty="0" smtClean="0">
                <a:solidFill>
                  <a:srgbClr val="333333"/>
                </a:solidFill>
                <a:latin typeface="微软雅黑" panose="020B0503020204020204" pitchFamily="34" charset="-122"/>
                <a:ea typeface="微软雅黑" panose="020B0503020204020204" pitchFamily="34" charset="-122"/>
              </a:rPr>
              <a:t>、定义</a:t>
            </a:r>
          </a:p>
          <a:p>
            <a:pPr>
              <a:lnSpc>
                <a:spcPts val="2500"/>
              </a:lnSpc>
            </a:pPr>
            <a:r>
              <a:rPr lang="zh-CN" altLang="en-US" sz="1400" dirty="0" smtClean="0"/>
              <a:t>性能测试是通过自动化的测试工具模拟多种正常、峰值以及异常负载条件来对系统的各项性能指标进行测试。</a:t>
            </a:r>
            <a:r>
              <a:rPr lang="zh-CN" altLang="en-US" sz="1400" dirty="0" smtClean="0">
                <a:hlinkClick r:id="rId2"/>
              </a:rPr>
              <a:t>负载测试</a:t>
            </a:r>
            <a:r>
              <a:rPr lang="zh-CN" altLang="en-US" sz="1400" dirty="0" smtClean="0"/>
              <a:t>和</a:t>
            </a:r>
            <a:r>
              <a:rPr lang="zh-CN" altLang="en-US" sz="1400" dirty="0" smtClean="0">
                <a:hlinkClick r:id="rId3"/>
              </a:rPr>
              <a:t>压力测试</a:t>
            </a:r>
            <a:r>
              <a:rPr lang="zh-CN" altLang="en-US" sz="1400" dirty="0" smtClean="0"/>
              <a:t>都属于性能测试，两者可以结合进行。通过</a:t>
            </a:r>
            <a:r>
              <a:rPr lang="zh-CN" altLang="en-US" sz="1400" dirty="0" smtClean="0">
                <a:hlinkClick r:id="rId2"/>
              </a:rPr>
              <a:t>负载测试</a:t>
            </a:r>
            <a:r>
              <a:rPr lang="zh-CN" altLang="en-US" sz="1400" dirty="0" smtClean="0"/>
              <a:t>，确定在各种工作负载下系统的性能，目标是测试当负载逐渐增加时，系统各项性能指标的变化情况。</a:t>
            </a:r>
            <a:r>
              <a:rPr lang="zh-CN" altLang="en-US" sz="1400" dirty="0" smtClean="0">
                <a:hlinkClick r:id="rId3"/>
              </a:rPr>
              <a:t>压力测试</a:t>
            </a:r>
            <a:r>
              <a:rPr lang="zh-CN" altLang="en-US" sz="1400" dirty="0" smtClean="0"/>
              <a:t>是通过确定一个系统的瓶颈或者不能接受的性能点，来获得系统能提供的最大服务级别的测试。</a:t>
            </a:r>
            <a:endParaRPr lang="en-US" altLang="zh-CN" sz="1400" dirty="0" smtClean="0"/>
          </a:p>
          <a:p>
            <a:pPr fontAlgn="base">
              <a:lnSpc>
                <a:spcPts val="2500"/>
              </a:lnSpc>
              <a:spcBef>
                <a:spcPct val="0"/>
              </a:spcBef>
              <a:spcAft>
                <a:spcPct val="0"/>
              </a:spcAft>
            </a:pPr>
            <a:r>
              <a:rPr lang="en-US" altLang="zh-CN" sz="1400" b="1" dirty="0" smtClean="0">
                <a:solidFill>
                  <a:srgbClr val="333333"/>
                </a:solidFill>
                <a:latin typeface="微软雅黑" panose="020B0503020204020204" pitchFamily="34" charset="-122"/>
                <a:ea typeface="微软雅黑" panose="020B0503020204020204" pitchFamily="34" charset="-122"/>
              </a:rPr>
              <a:t>3</a:t>
            </a:r>
            <a:r>
              <a:rPr lang="zh-CN" altLang="en-US" sz="1400" b="1" dirty="0" smtClean="0">
                <a:solidFill>
                  <a:srgbClr val="333333"/>
                </a:solidFill>
                <a:latin typeface="微软雅黑" panose="020B0503020204020204" pitchFamily="34" charset="-122"/>
                <a:ea typeface="微软雅黑" panose="020B0503020204020204" pitchFamily="34" charset="-122"/>
              </a:rPr>
              <a:t>、主要分类</a:t>
            </a:r>
            <a:endParaRPr lang="en-US" altLang="zh-CN" sz="1400" b="1" dirty="0" smtClean="0">
              <a:solidFill>
                <a:srgbClr val="333333"/>
              </a:solidFill>
              <a:latin typeface="微软雅黑" panose="020B0503020204020204" pitchFamily="34" charset="-122"/>
              <a:ea typeface="微软雅黑" panose="020B0503020204020204" pitchFamily="34" charset="-122"/>
            </a:endParaRPr>
          </a:p>
          <a:p>
            <a:pPr>
              <a:lnSpc>
                <a:spcPts val="2500"/>
              </a:lnSpc>
            </a:pPr>
            <a:r>
              <a:rPr lang="zh-CN" altLang="en-US" sz="1400" dirty="0" smtClean="0"/>
              <a:t>性能测试类型包括</a:t>
            </a:r>
            <a:r>
              <a:rPr lang="zh-CN" altLang="en-US" sz="1400" dirty="0" smtClean="0">
                <a:hlinkClick r:id="rId4"/>
              </a:rPr>
              <a:t>负载测试</a:t>
            </a:r>
            <a:r>
              <a:rPr lang="zh-CN" altLang="en-US" sz="1400" dirty="0" smtClean="0"/>
              <a:t>，</a:t>
            </a:r>
            <a:r>
              <a:rPr lang="zh-CN" altLang="en-US" sz="1400" dirty="0" smtClean="0">
                <a:hlinkClick r:id="rId3"/>
              </a:rPr>
              <a:t>压力测试</a:t>
            </a:r>
            <a:r>
              <a:rPr lang="zh-CN" altLang="en-US" sz="1400" dirty="0" smtClean="0"/>
              <a:t>，</a:t>
            </a:r>
            <a:r>
              <a:rPr lang="zh-CN" altLang="en-US" sz="1400" dirty="0" smtClean="0">
                <a:hlinkClick r:id="rId5"/>
              </a:rPr>
              <a:t>容量测试</a:t>
            </a:r>
            <a:r>
              <a:rPr lang="zh-CN" altLang="en-US" sz="1400" dirty="0" smtClean="0"/>
              <a:t>等。</a:t>
            </a:r>
          </a:p>
          <a:p>
            <a:pPr>
              <a:lnSpc>
                <a:spcPts val="2500"/>
              </a:lnSpc>
            </a:pPr>
            <a:r>
              <a:rPr lang="zh-CN" altLang="en-US" sz="1400" dirty="0" smtClean="0">
                <a:hlinkClick r:id="rId4"/>
              </a:rPr>
              <a:t>负载测试</a:t>
            </a:r>
            <a:r>
              <a:rPr lang="zh-CN" altLang="en-US" sz="1400" dirty="0" smtClean="0"/>
              <a:t>（</a:t>
            </a:r>
            <a:r>
              <a:rPr lang="en-US" altLang="zh-CN" sz="1400" dirty="0" smtClean="0"/>
              <a:t>Load Testing</a:t>
            </a:r>
            <a:r>
              <a:rPr lang="zh-CN" altLang="en-US" sz="1400" dirty="0" smtClean="0"/>
              <a:t>）：负载测试是一种主要为了测试软件系统是否达到需求文档设计的目标，譬如软件在一定时期内，最大支持多少并发用户数，软件请求出错率等，测试的主要是软件系统的性能。</a:t>
            </a:r>
          </a:p>
          <a:p>
            <a:pPr>
              <a:lnSpc>
                <a:spcPts val="2500"/>
              </a:lnSpc>
            </a:pPr>
            <a:r>
              <a:rPr lang="zh-CN" altLang="en-US" sz="1400" dirty="0" smtClean="0"/>
              <a:t>压力</a:t>
            </a:r>
            <a:r>
              <a:rPr lang="zh-CN" altLang="en-US" sz="1400" dirty="0" smtClean="0">
                <a:hlinkClick r:id="rId6"/>
              </a:rPr>
              <a:t>测试</a:t>
            </a:r>
            <a:r>
              <a:rPr lang="zh-CN" altLang="en-US" sz="1400" dirty="0" smtClean="0"/>
              <a:t>（</a:t>
            </a:r>
            <a:r>
              <a:rPr lang="en-US" altLang="zh-CN" sz="1400" dirty="0" smtClean="0"/>
              <a:t>Stress Testing</a:t>
            </a:r>
            <a:r>
              <a:rPr lang="zh-CN" altLang="en-US" sz="1400" dirty="0" smtClean="0"/>
              <a:t>）：强度测试也就是压力测试，压力测试主要是为了测试硬件系统是否达到需求文档设计的性能目标，譬如在一定时期内，系统的</a:t>
            </a:r>
            <a:r>
              <a:rPr lang="en-US" altLang="zh-CN" sz="1400" dirty="0" err="1" smtClean="0"/>
              <a:t>cpu</a:t>
            </a:r>
            <a:r>
              <a:rPr lang="zh-CN" altLang="en-US" sz="1400" dirty="0" smtClean="0"/>
              <a:t>利用率，内存使用率，磁盘</a:t>
            </a:r>
            <a:r>
              <a:rPr lang="en-US" altLang="zh-CN" sz="1400" dirty="0" smtClean="0"/>
              <a:t>I/O</a:t>
            </a:r>
            <a:r>
              <a:rPr lang="zh-CN" altLang="en-US" sz="1400" dirty="0" smtClean="0"/>
              <a:t>吞吐率，网络吞吐量等，压力测试和负载测试最大的差别在于测试目的不同。</a:t>
            </a:r>
          </a:p>
          <a:p>
            <a:pPr>
              <a:lnSpc>
                <a:spcPts val="2500"/>
              </a:lnSpc>
            </a:pPr>
            <a:r>
              <a:rPr lang="zh-CN" altLang="en-US" sz="1400" dirty="0" smtClean="0">
                <a:hlinkClick r:id="rId5"/>
              </a:rPr>
              <a:t>容量测试</a:t>
            </a:r>
            <a:r>
              <a:rPr lang="zh-CN" altLang="en-US" sz="1400" dirty="0" smtClean="0"/>
              <a:t>（</a:t>
            </a:r>
            <a:r>
              <a:rPr lang="en-US" altLang="zh-CN" sz="1400" dirty="0" smtClean="0"/>
              <a:t>Volume Testing</a:t>
            </a:r>
            <a:r>
              <a:rPr lang="zh-CN" altLang="en-US" sz="1400" dirty="0" smtClean="0"/>
              <a:t>）：确定系统最大承受量，譬如系统最大用户数，最大存储量，最多处理的数据流量等。</a:t>
            </a:r>
          </a:p>
          <a:p>
            <a:pPr>
              <a:lnSpc>
                <a:spcPts val="2500"/>
              </a:lnSpc>
            </a:pPr>
            <a:endParaRPr lang="zh-CN" altLang="en-US" sz="1400" dirty="0" smtClean="0"/>
          </a:p>
        </p:txBody>
      </p:sp>
    </p:spTree>
    <p:extLst>
      <p:ext uri="{BB962C8B-B14F-4D97-AF65-F5344CB8AC3E}">
        <p14:creationId xmlns:p14="http://schemas.microsoft.com/office/powerpoint/2010/main" val="3341766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452966"/>
            <a:ext cx="3024336"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4.5  </a:t>
            </a:r>
            <a:r>
              <a:rPr lang="en-US" altLang="zh-CN" kern="0" dirty="0">
                <a:solidFill>
                  <a:sysClr val="window" lastClr="FFFFFF"/>
                </a:solidFill>
                <a:latin typeface="微软雅黑" pitchFamily="34" charset="-122"/>
                <a:ea typeface="微软雅黑"/>
              </a:rPr>
              <a:t>setup</a:t>
            </a:r>
            <a:r>
              <a:rPr lang="zh-CN" altLang="en-US" kern="0" dirty="0">
                <a:solidFill>
                  <a:sysClr val="window" lastClr="FFFFFF"/>
                </a:solidFill>
                <a:latin typeface="微软雅黑" pitchFamily="34" charset="-122"/>
                <a:ea typeface="微软雅黑"/>
              </a:rPr>
              <a:t>和</a:t>
            </a:r>
            <a:r>
              <a:rPr lang="en-US" altLang="zh-CN" kern="0" dirty="0">
                <a:solidFill>
                  <a:sysClr val="window" lastClr="FFFFFF"/>
                </a:solidFill>
                <a:latin typeface="微软雅黑" pitchFamily="34" charset="-122"/>
                <a:ea typeface="微软雅黑"/>
              </a:rPr>
              <a:t>teardown</a:t>
            </a:r>
            <a:r>
              <a:rPr lang="zh-CN" altLang="en-US" kern="0" dirty="0">
                <a:solidFill>
                  <a:sysClr val="window" lastClr="FFFFFF"/>
                </a:solidFill>
                <a:latin typeface="微软雅黑" pitchFamily="34" charset="-122"/>
                <a:ea typeface="微软雅黑"/>
              </a:rPr>
              <a:t>函数</a:t>
            </a:r>
          </a:p>
        </p:txBody>
      </p:sp>
      <p:sp>
        <p:nvSpPr>
          <p:cNvPr id="3" name="矩形 2"/>
          <p:cNvSpPr/>
          <p:nvPr/>
        </p:nvSpPr>
        <p:spPr>
          <a:xfrm>
            <a:off x="695400" y="1268760"/>
            <a:ext cx="6120137" cy="1659109"/>
          </a:xfrm>
          <a:prstGeom prst="rect">
            <a:avLst/>
          </a:prstGeom>
        </p:spPr>
        <p:txBody>
          <a:bodyPr wrap="square">
            <a:spAutoFit/>
          </a:bodyPr>
          <a:lstStyle/>
          <a:p>
            <a:pPr>
              <a:lnSpc>
                <a:spcPts val="2500"/>
              </a:lnSpc>
            </a:pPr>
            <a:r>
              <a:rPr lang="en-US" altLang="zh-CN" sz="1400" dirty="0"/>
              <a:t>Locust</a:t>
            </a:r>
            <a:r>
              <a:rPr lang="zh-CN" altLang="en-US" sz="1400" dirty="0"/>
              <a:t>类和</a:t>
            </a:r>
            <a:r>
              <a:rPr lang="en-US" altLang="zh-CN" sz="1400" dirty="0" err="1"/>
              <a:t>TaskSet</a:t>
            </a:r>
            <a:r>
              <a:rPr lang="zh-CN" altLang="en-US" sz="1400" dirty="0"/>
              <a:t>类都可以定义</a:t>
            </a:r>
            <a:r>
              <a:rPr lang="en-US" altLang="zh-CN" sz="1400" dirty="0"/>
              <a:t>setup</a:t>
            </a:r>
            <a:r>
              <a:rPr lang="zh-CN" altLang="en-US" sz="1400" dirty="0"/>
              <a:t>函数和</a:t>
            </a:r>
            <a:r>
              <a:rPr lang="en-US" altLang="zh-CN" sz="1400" dirty="0"/>
              <a:t>teardown</a:t>
            </a:r>
            <a:r>
              <a:rPr lang="zh-CN" altLang="en-US" sz="1400" dirty="0"/>
              <a:t>函数，用</a:t>
            </a:r>
            <a:r>
              <a:rPr lang="en-US" altLang="zh-CN" sz="1400" dirty="0"/>
              <a:t>setup</a:t>
            </a:r>
            <a:r>
              <a:rPr lang="zh-CN" altLang="en-US" sz="1400" dirty="0"/>
              <a:t>和</a:t>
            </a:r>
            <a:r>
              <a:rPr lang="en-US" altLang="zh-CN" sz="1400" dirty="0"/>
              <a:t>teardown</a:t>
            </a:r>
            <a:r>
              <a:rPr lang="zh-CN" altLang="en-US" sz="1400" dirty="0"/>
              <a:t>可以做一些准备（如创建一个数据库）和清理环境（如删除一个数据库）等等。不同与每次开始任务集都会执行的</a:t>
            </a:r>
            <a:r>
              <a:rPr lang="en-US" altLang="zh-CN" sz="1400" dirty="0" err="1"/>
              <a:t>on_start</a:t>
            </a:r>
            <a:r>
              <a:rPr lang="zh-CN" altLang="en-US" sz="1400" dirty="0"/>
              <a:t>，和每次运行结束时会被被调用的</a:t>
            </a:r>
            <a:r>
              <a:rPr lang="en-US" altLang="zh-CN" sz="1400" dirty="0" err="1"/>
              <a:t>on_stop</a:t>
            </a:r>
            <a:r>
              <a:rPr lang="zh-CN" altLang="en-US" sz="1400" dirty="0"/>
              <a:t>，</a:t>
            </a:r>
            <a:r>
              <a:rPr lang="en-US" altLang="zh-CN" sz="1400" dirty="0"/>
              <a:t>setup</a:t>
            </a:r>
            <a:r>
              <a:rPr lang="zh-CN" altLang="en-US" sz="1400" dirty="0"/>
              <a:t>函数与</a:t>
            </a:r>
            <a:r>
              <a:rPr lang="en-US" altLang="zh-CN" sz="1400" dirty="0"/>
              <a:t>teardown</a:t>
            </a:r>
            <a:r>
              <a:rPr lang="zh-CN" altLang="en-US" sz="1400" dirty="0"/>
              <a:t>函数都仅执行一次，执行顺序如下：</a:t>
            </a:r>
          </a:p>
        </p:txBody>
      </p:sp>
      <p:sp>
        <p:nvSpPr>
          <p:cNvPr id="4" name="矩形 3"/>
          <p:cNvSpPr/>
          <p:nvPr/>
        </p:nvSpPr>
        <p:spPr>
          <a:xfrm>
            <a:off x="738150" y="3071810"/>
            <a:ext cx="6096000" cy="2300310"/>
          </a:xfrm>
          <a:prstGeom prst="rect">
            <a:avLst/>
          </a:prstGeom>
        </p:spPr>
        <p:txBody>
          <a:bodyPr>
            <a:spAutoFit/>
          </a:bodyPr>
          <a:lstStyle/>
          <a:p>
            <a:pPr lvl="0">
              <a:lnSpc>
                <a:spcPts val="2500"/>
              </a:lnSpc>
            </a:pPr>
            <a:r>
              <a:rPr lang="en-US" altLang="zh-CN" sz="1400" dirty="0">
                <a:solidFill>
                  <a:prstClr val="black"/>
                </a:solidFill>
              </a:rPr>
              <a:t>Locust setup # </a:t>
            </a:r>
            <a:r>
              <a:rPr lang="zh-CN" altLang="en-US" sz="1400" dirty="0">
                <a:solidFill>
                  <a:prstClr val="black"/>
                </a:solidFill>
              </a:rPr>
              <a:t>第一次启动</a:t>
            </a:r>
            <a:r>
              <a:rPr lang="en-US" altLang="zh-CN" sz="1400" dirty="0">
                <a:solidFill>
                  <a:prstClr val="black"/>
                </a:solidFill>
              </a:rPr>
              <a:t>Locust</a:t>
            </a:r>
            <a:r>
              <a:rPr lang="zh-CN" altLang="en-US" sz="1400" dirty="0">
                <a:solidFill>
                  <a:prstClr val="black"/>
                </a:solidFill>
              </a:rPr>
              <a:t>的时候执行</a:t>
            </a:r>
            <a:r>
              <a:rPr lang="en-US" altLang="zh-CN" sz="1400" dirty="0">
                <a:solidFill>
                  <a:prstClr val="black"/>
                </a:solidFill>
              </a:rPr>
              <a:t/>
            </a:r>
            <a:br>
              <a:rPr lang="en-US" altLang="zh-CN" sz="1400" dirty="0">
                <a:solidFill>
                  <a:prstClr val="black"/>
                </a:solidFill>
              </a:rPr>
            </a:br>
            <a:r>
              <a:rPr lang="en-US" altLang="zh-CN" sz="1400" dirty="0" err="1">
                <a:solidFill>
                  <a:prstClr val="black"/>
                </a:solidFill>
              </a:rPr>
              <a:t>TaskSet</a:t>
            </a:r>
            <a:r>
              <a:rPr lang="en-US" altLang="zh-CN" sz="1400" dirty="0">
                <a:solidFill>
                  <a:prstClr val="black"/>
                </a:solidFill>
              </a:rPr>
              <a:t> setup # </a:t>
            </a:r>
            <a:r>
              <a:rPr lang="zh-CN" altLang="en-US" sz="1400" dirty="0">
                <a:solidFill>
                  <a:prstClr val="black"/>
                </a:solidFill>
              </a:rPr>
              <a:t>第一次实例化任务集时执行</a:t>
            </a:r>
            <a:r>
              <a:rPr lang="en-US" altLang="zh-CN" sz="1400" dirty="0">
                <a:solidFill>
                  <a:prstClr val="black"/>
                </a:solidFill>
              </a:rPr>
              <a:t/>
            </a:r>
            <a:br>
              <a:rPr lang="en-US" altLang="zh-CN" sz="1400" dirty="0">
                <a:solidFill>
                  <a:prstClr val="black"/>
                </a:solidFill>
              </a:rPr>
            </a:br>
            <a:r>
              <a:rPr lang="en-US" altLang="zh-CN" sz="1400" dirty="0" err="1">
                <a:solidFill>
                  <a:prstClr val="black"/>
                </a:solidFill>
              </a:rPr>
              <a:t>TaskSet</a:t>
            </a:r>
            <a:r>
              <a:rPr lang="en-US" altLang="zh-CN" sz="1400" dirty="0">
                <a:solidFill>
                  <a:prstClr val="black"/>
                </a:solidFill>
              </a:rPr>
              <a:t> </a:t>
            </a:r>
            <a:r>
              <a:rPr lang="en-US" altLang="zh-CN" sz="1400" dirty="0" err="1">
                <a:solidFill>
                  <a:prstClr val="black"/>
                </a:solidFill>
              </a:rPr>
              <a:t>on_start</a:t>
            </a:r>
            <a:r>
              <a:rPr lang="en-US" altLang="zh-CN" sz="1400" dirty="0">
                <a:solidFill>
                  <a:prstClr val="black"/>
                </a:solidFill>
              </a:rPr>
              <a:t> # </a:t>
            </a:r>
            <a:r>
              <a:rPr lang="zh-CN" altLang="en-US" sz="1400" dirty="0">
                <a:solidFill>
                  <a:prstClr val="black"/>
                </a:solidFill>
              </a:rPr>
              <a:t>每一次开始一个任务时执行</a:t>
            </a:r>
            <a:r>
              <a:rPr lang="en-US" altLang="zh-CN" sz="1400" dirty="0">
                <a:solidFill>
                  <a:prstClr val="black"/>
                </a:solidFill>
              </a:rPr>
              <a:t/>
            </a:r>
            <a:br>
              <a:rPr lang="en-US" altLang="zh-CN" sz="1400" dirty="0">
                <a:solidFill>
                  <a:prstClr val="black"/>
                </a:solidFill>
              </a:rPr>
            </a:br>
            <a:r>
              <a:rPr lang="en-US" altLang="zh-CN" sz="1400" dirty="0" err="1">
                <a:solidFill>
                  <a:prstClr val="black"/>
                </a:solidFill>
              </a:rPr>
              <a:t>TaskSet</a:t>
            </a:r>
            <a:r>
              <a:rPr lang="en-US" altLang="zh-CN" sz="1400" dirty="0">
                <a:solidFill>
                  <a:prstClr val="black"/>
                </a:solidFill>
              </a:rPr>
              <a:t> tasks…</a:t>
            </a:r>
            <a:br>
              <a:rPr lang="en-US" altLang="zh-CN" sz="1400" dirty="0">
                <a:solidFill>
                  <a:prstClr val="black"/>
                </a:solidFill>
              </a:rPr>
            </a:br>
            <a:r>
              <a:rPr lang="en-US" altLang="zh-CN" sz="1400" dirty="0" err="1">
                <a:solidFill>
                  <a:prstClr val="black"/>
                </a:solidFill>
              </a:rPr>
              <a:t>TaskSet</a:t>
            </a:r>
            <a:r>
              <a:rPr lang="en-US" altLang="zh-CN" sz="1400" dirty="0">
                <a:solidFill>
                  <a:prstClr val="black"/>
                </a:solidFill>
              </a:rPr>
              <a:t> </a:t>
            </a:r>
            <a:r>
              <a:rPr lang="en-US" altLang="zh-CN" sz="1400" dirty="0" err="1">
                <a:solidFill>
                  <a:prstClr val="black"/>
                </a:solidFill>
              </a:rPr>
              <a:t>on_stop</a:t>
            </a:r>
            <a:r>
              <a:rPr lang="en-US" altLang="zh-CN" sz="1400" dirty="0">
                <a:solidFill>
                  <a:prstClr val="black"/>
                </a:solidFill>
              </a:rPr>
              <a:t> # </a:t>
            </a:r>
            <a:r>
              <a:rPr lang="zh-CN" altLang="en-US" sz="1400" dirty="0">
                <a:solidFill>
                  <a:prstClr val="black"/>
                </a:solidFill>
              </a:rPr>
              <a:t>点击页面</a:t>
            </a:r>
            <a:r>
              <a:rPr lang="en-US" altLang="zh-CN" sz="1400" dirty="0">
                <a:solidFill>
                  <a:prstClr val="black"/>
                </a:solidFill>
              </a:rPr>
              <a:t>stop</a:t>
            </a:r>
            <a:r>
              <a:rPr lang="zh-CN" altLang="en-US" sz="1400" dirty="0">
                <a:solidFill>
                  <a:prstClr val="black"/>
                </a:solidFill>
              </a:rPr>
              <a:t>时，当前所有在执行中的</a:t>
            </a:r>
            <a:r>
              <a:rPr lang="en-US" altLang="zh-CN" sz="1400" dirty="0" err="1">
                <a:solidFill>
                  <a:prstClr val="black"/>
                </a:solidFill>
              </a:rPr>
              <a:t>TaskSet</a:t>
            </a:r>
            <a:r>
              <a:rPr lang="zh-CN" altLang="en-US" sz="1400" dirty="0">
                <a:solidFill>
                  <a:prstClr val="black"/>
                </a:solidFill>
              </a:rPr>
              <a:t>执行</a:t>
            </a:r>
            <a:r>
              <a:rPr lang="en-US" altLang="zh-CN" sz="1400" dirty="0">
                <a:solidFill>
                  <a:prstClr val="black"/>
                </a:solidFill>
              </a:rPr>
              <a:t/>
            </a:r>
            <a:br>
              <a:rPr lang="en-US" altLang="zh-CN" sz="1400" dirty="0">
                <a:solidFill>
                  <a:prstClr val="black"/>
                </a:solidFill>
              </a:rPr>
            </a:br>
            <a:r>
              <a:rPr lang="en-US" altLang="zh-CN" sz="1400" dirty="0" err="1">
                <a:solidFill>
                  <a:prstClr val="black"/>
                </a:solidFill>
              </a:rPr>
              <a:t>TaskSet</a:t>
            </a:r>
            <a:r>
              <a:rPr lang="en-US" altLang="zh-CN" sz="1400" dirty="0">
                <a:solidFill>
                  <a:prstClr val="black"/>
                </a:solidFill>
              </a:rPr>
              <a:t> teardown # </a:t>
            </a:r>
            <a:r>
              <a:rPr lang="zh-CN" altLang="en-US" sz="1400" dirty="0">
                <a:solidFill>
                  <a:prstClr val="black"/>
                </a:solidFill>
              </a:rPr>
              <a:t>停止</a:t>
            </a:r>
            <a:r>
              <a:rPr lang="en-US" altLang="zh-CN" sz="1400" dirty="0">
                <a:solidFill>
                  <a:prstClr val="black"/>
                </a:solidFill>
              </a:rPr>
              <a:t>locust</a:t>
            </a:r>
            <a:r>
              <a:rPr lang="zh-CN" altLang="en-US" sz="1400" dirty="0">
                <a:solidFill>
                  <a:prstClr val="black"/>
                </a:solidFill>
              </a:rPr>
              <a:t>运行时执行</a:t>
            </a:r>
            <a:r>
              <a:rPr lang="en-US" altLang="zh-CN" sz="1400" dirty="0">
                <a:solidFill>
                  <a:prstClr val="black"/>
                </a:solidFill>
              </a:rPr>
              <a:t/>
            </a:r>
            <a:br>
              <a:rPr lang="en-US" altLang="zh-CN" sz="1400" dirty="0">
                <a:solidFill>
                  <a:prstClr val="black"/>
                </a:solidFill>
              </a:rPr>
            </a:br>
            <a:r>
              <a:rPr lang="en-US" altLang="zh-CN" sz="1400" dirty="0">
                <a:solidFill>
                  <a:prstClr val="black"/>
                </a:solidFill>
              </a:rPr>
              <a:t>Locust teardown # </a:t>
            </a:r>
            <a:r>
              <a:rPr lang="zh-CN" altLang="en-US" sz="1400" dirty="0">
                <a:solidFill>
                  <a:prstClr val="black"/>
                </a:solidFill>
              </a:rPr>
              <a:t>停止</a:t>
            </a:r>
            <a:r>
              <a:rPr lang="en-US" altLang="zh-CN" sz="1400" dirty="0">
                <a:solidFill>
                  <a:prstClr val="black"/>
                </a:solidFill>
              </a:rPr>
              <a:t>locust</a:t>
            </a:r>
            <a:r>
              <a:rPr lang="zh-CN" altLang="en-US" sz="1400" dirty="0">
                <a:solidFill>
                  <a:prstClr val="black"/>
                </a:solidFill>
              </a:rPr>
              <a:t>运行时执行</a:t>
            </a:r>
            <a:endParaRPr lang="en-US" altLang="zh-CN" sz="1400" dirty="0">
              <a:solidFill>
                <a:prstClr val="black"/>
              </a:solidFill>
            </a:endParaRPr>
          </a:p>
        </p:txBody>
      </p:sp>
      <p:pic>
        <p:nvPicPr>
          <p:cNvPr id="5" name="图片 4"/>
          <p:cNvPicPr>
            <a:picLocks noChangeAspect="1"/>
          </p:cNvPicPr>
          <p:nvPr/>
        </p:nvPicPr>
        <p:blipFill>
          <a:blip r:embed="rId2"/>
          <a:stretch>
            <a:fillRect/>
          </a:stretch>
        </p:blipFill>
        <p:spPr>
          <a:xfrm>
            <a:off x="6953256" y="1142984"/>
            <a:ext cx="3124200" cy="4617167"/>
          </a:xfrm>
          <a:prstGeom prst="rect">
            <a:avLst/>
          </a:prstGeom>
        </p:spPr>
      </p:pic>
      <p:sp>
        <p:nvSpPr>
          <p:cNvPr id="6" name="矩形 5"/>
          <p:cNvSpPr/>
          <p:nvPr/>
        </p:nvSpPr>
        <p:spPr>
          <a:xfrm>
            <a:off x="6953256" y="5760151"/>
            <a:ext cx="1204246" cy="307777"/>
          </a:xfrm>
          <a:prstGeom prst="rect">
            <a:avLst/>
          </a:prstGeom>
        </p:spPr>
        <p:txBody>
          <a:bodyPr wrap="square">
            <a:spAutoFit/>
          </a:bodyPr>
          <a:lstStyle/>
          <a:p>
            <a:r>
              <a:rPr lang="zh-CN" altLang="en-US" sz="1400" b="1" dirty="0" smtClean="0"/>
              <a:t>example</a:t>
            </a:r>
            <a:r>
              <a:rPr lang="en-US" altLang="zh-CN" sz="1400" b="1" dirty="0"/>
              <a:t>6</a:t>
            </a:r>
            <a:endParaRPr lang="zh-CN" altLang="en-US" sz="1400" b="1" dirty="0"/>
          </a:p>
        </p:txBody>
      </p:sp>
    </p:spTree>
    <p:extLst>
      <p:ext uri="{BB962C8B-B14F-4D97-AF65-F5344CB8AC3E}">
        <p14:creationId xmlns:p14="http://schemas.microsoft.com/office/powerpoint/2010/main" val="1707731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75788674"/>
      </p:ext>
    </p:extLst>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1.2 </a:t>
            </a:r>
            <a:r>
              <a:rPr lang="zh-CN" altLang="en-US" kern="0" dirty="0" smtClean="0">
                <a:solidFill>
                  <a:sysClr val="window" lastClr="FFFFFF"/>
                </a:solidFill>
                <a:latin typeface="微软雅黑" pitchFamily="34" charset="-122"/>
                <a:ea typeface="微软雅黑"/>
              </a:rPr>
              <a:t>核心原理及关注点</a:t>
            </a:r>
            <a:endParaRPr lang="zh-CN" altLang="en-US" kern="0" dirty="0">
              <a:solidFill>
                <a:sysClr val="window" lastClr="FFFFFF"/>
              </a:solidFill>
              <a:latin typeface="微软雅黑" pitchFamily="34" charset="-122"/>
              <a:ea typeface="微软雅黑"/>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7" name="矩形 6"/>
          <p:cNvSpPr/>
          <p:nvPr/>
        </p:nvSpPr>
        <p:spPr>
          <a:xfrm>
            <a:off x="666712" y="1071546"/>
            <a:ext cx="9715568" cy="5542543"/>
          </a:xfrm>
          <a:prstGeom prst="rect">
            <a:avLst/>
          </a:prstGeom>
        </p:spPr>
        <p:txBody>
          <a:bodyPr wrap="square">
            <a:spAutoFit/>
          </a:bodyPr>
          <a:lstStyle/>
          <a:p>
            <a:pPr>
              <a:lnSpc>
                <a:spcPts val="2500"/>
              </a:lnSpc>
            </a:pPr>
            <a:r>
              <a:rPr lang="en-US" altLang="zh-CN" sz="1400" b="1" dirty="0" smtClean="0">
                <a:solidFill>
                  <a:srgbClr val="333333"/>
                </a:solidFill>
                <a:latin typeface="微软雅黑" panose="020B0503020204020204" pitchFamily="34" charset="-122"/>
                <a:ea typeface="微软雅黑" panose="020B0503020204020204" pitchFamily="34" charset="-122"/>
              </a:rPr>
              <a:t>4</a:t>
            </a:r>
            <a:r>
              <a:rPr lang="zh-CN" altLang="en-US" sz="1400" b="1" dirty="0" smtClean="0">
                <a:solidFill>
                  <a:srgbClr val="333333"/>
                </a:solidFill>
                <a:latin typeface="微软雅黑" panose="020B0503020204020204" pitchFamily="34" charset="-122"/>
                <a:ea typeface="微软雅黑" panose="020B0503020204020204" pitchFamily="34" charset="-122"/>
              </a:rPr>
              <a:t>、性能测试的核心原理</a:t>
            </a:r>
            <a:endParaRPr lang="en-US" altLang="zh-CN" sz="1400" b="1" dirty="0" smtClean="0">
              <a:solidFill>
                <a:srgbClr val="333333"/>
              </a:solidFill>
              <a:latin typeface="微软雅黑" panose="020B0503020204020204" pitchFamily="34" charset="-122"/>
              <a:ea typeface="微软雅黑" panose="020B0503020204020204" pitchFamily="34" charset="-122"/>
            </a:endParaRPr>
          </a:p>
          <a:p>
            <a:pPr>
              <a:lnSpc>
                <a:spcPts val="2500"/>
              </a:lnSpc>
            </a:pPr>
            <a:r>
              <a:rPr lang="en-US" altLang="zh-CN" sz="1400" dirty="0" smtClean="0"/>
              <a:t>1</a:t>
            </a:r>
            <a:r>
              <a:rPr lang="zh-CN" altLang="en-US" sz="1400" dirty="0" smtClean="0"/>
              <a:t>、基于协议（前端后端通信机制），基于界面（决定和前端交互），基于代码（后端）。基于网络的分布式架构：基于网络协议去模拟用户发送请求</a:t>
            </a:r>
            <a:endParaRPr lang="en-US" altLang="zh-CN" sz="1400" dirty="0" smtClean="0"/>
          </a:p>
          <a:p>
            <a:pPr>
              <a:lnSpc>
                <a:spcPts val="2500"/>
              </a:lnSpc>
            </a:pPr>
            <a:r>
              <a:rPr lang="en-US" altLang="zh-CN" sz="1400" dirty="0" smtClean="0"/>
              <a:t>2</a:t>
            </a:r>
            <a:r>
              <a:rPr lang="zh-CN" altLang="en-US" sz="1400" dirty="0" smtClean="0"/>
              <a:t>、多线程：模拟多线程操作，多人同时操作，模拟大负载量（功能测试在于用以测试功能）</a:t>
            </a:r>
            <a:endParaRPr lang="en-US" altLang="zh-CN" sz="1400" dirty="0" smtClean="0"/>
          </a:p>
          <a:p>
            <a:pPr>
              <a:lnSpc>
                <a:spcPts val="2500"/>
              </a:lnSpc>
            </a:pPr>
            <a:r>
              <a:rPr lang="en-US" altLang="zh-CN" sz="1400" dirty="0" smtClean="0"/>
              <a:t>3</a:t>
            </a:r>
            <a:r>
              <a:rPr lang="zh-CN" altLang="en-US" sz="1400" dirty="0" smtClean="0"/>
              <a:t>、模拟真实场景：真实的网络环境，用户操作时间不确定性，操作不确定，得出的数据是准确的，场景不对，数据也不一定可用。</a:t>
            </a:r>
            <a:endParaRPr lang="en-US" altLang="zh-CN" sz="1400" dirty="0" smtClean="0"/>
          </a:p>
          <a:p>
            <a:pPr>
              <a:lnSpc>
                <a:spcPts val="2500"/>
              </a:lnSpc>
            </a:pPr>
            <a:r>
              <a:rPr lang="en-US" altLang="zh-CN" sz="1400" b="1" dirty="0" smtClean="0">
                <a:solidFill>
                  <a:srgbClr val="333333"/>
                </a:solidFill>
                <a:latin typeface="微软雅黑" panose="020B0503020204020204" pitchFamily="34" charset="-122"/>
                <a:ea typeface="微软雅黑" panose="020B0503020204020204" pitchFamily="34" charset="-122"/>
              </a:rPr>
              <a:t>5</a:t>
            </a:r>
            <a:r>
              <a:rPr lang="zh-CN" altLang="en-US" sz="1400" b="1" dirty="0" smtClean="0">
                <a:solidFill>
                  <a:srgbClr val="333333"/>
                </a:solidFill>
                <a:latin typeface="微软雅黑" panose="020B0503020204020204" pitchFamily="34" charset="-122"/>
                <a:ea typeface="微软雅黑" panose="020B0503020204020204" pitchFamily="34" charset="-122"/>
              </a:rPr>
              <a:t>、性能测试关注点</a:t>
            </a:r>
            <a:endParaRPr lang="en-US" altLang="zh-CN" sz="1400" b="1" dirty="0" smtClean="0">
              <a:solidFill>
                <a:srgbClr val="333333"/>
              </a:solidFill>
              <a:latin typeface="微软雅黑" panose="020B0503020204020204" pitchFamily="34" charset="-122"/>
              <a:ea typeface="微软雅黑" panose="020B0503020204020204" pitchFamily="34" charset="-122"/>
            </a:endParaRPr>
          </a:p>
          <a:p>
            <a:pPr>
              <a:lnSpc>
                <a:spcPts val="2500"/>
              </a:lnSpc>
            </a:pPr>
            <a:r>
              <a:rPr lang="zh-CN" altLang="en-US" sz="1400" b="1" dirty="0" smtClean="0">
                <a:solidFill>
                  <a:srgbClr val="333333"/>
                </a:solidFill>
                <a:latin typeface="微软雅黑" panose="020B0503020204020204" pitchFamily="34" charset="-122"/>
                <a:ea typeface="微软雅黑" panose="020B0503020204020204" pitchFamily="34" charset="-122"/>
              </a:rPr>
              <a:t> </a:t>
            </a:r>
            <a:r>
              <a:rPr lang="en-US" altLang="zh-CN" sz="1400" dirty="0" smtClean="0"/>
              <a:t>1</a:t>
            </a:r>
            <a:r>
              <a:rPr lang="zh-CN" altLang="en-US" sz="1400" dirty="0" smtClean="0"/>
              <a:t>、软件测试的作用和价值：两个方面产品和用户。产品角度：在研发过程中尽早的发现问题，提高软件质量，确保产品交互，功能完善，稳定可靠。用户角度：关注用户体验，操作，界面，性能，尽可能想办法提升用户体验，持续改善。</a:t>
            </a:r>
            <a:endParaRPr lang="en-US" altLang="zh-CN" sz="1400" dirty="0" smtClean="0"/>
          </a:p>
          <a:p>
            <a:pPr>
              <a:lnSpc>
                <a:spcPts val="2500"/>
              </a:lnSpc>
            </a:pPr>
            <a:r>
              <a:rPr lang="en-US" altLang="zh-CN" sz="1400" dirty="0" smtClean="0"/>
              <a:t>2</a:t>
            </a:r>
            <a:r>
              <a:rPr lang="zh-CN" altLang="en-US" sz="1400" dirty="0" smtClean="0"/>
              <a:t>、性能测试的关注点：（三层架构，多方面制约，采用集群，云计算，虚拟化）</a:t>
            </a:r>
            <a:endParaRPr lang="en-US" altLang="zh-CN" sz="1400" dirty="0" smtClean="0"/>
          </a:p>
          <a:p>
            <a:pPr>
              <a:lnSpc>
                <a:spcPts val="2500"/>
              </a:lnSpc>
            </a:pPr>
            <a:r>
              <a:rPr lang="zh-CN" altLang="en-US" sz="1400" dirty="0" smtClean="0"/>
              <a:t>响应时间快慢，服务器端的处理速度</a:t>
            </a:r>
            <a:endParaRPr lang="en-US" altLang="zh-CN" sz="1400" dirty="0" smtClean="0"/>
          </a:p>
          <a:p>
            <a:pPr>
              <a:lnSpc>
                <a:spcPts val="2500"/>
              </a:lnSpc>
            </a:pPr>
            <a:r>
              <a:rPr lang="zh-CN" altLang="en-US" sz="1400" dirty="0" smtClean="0"/>
              <a:t>服务器端的使用情况</a:t>
            </a:r>
            <a:endParaRPr lang="en-US" altLang="zh-CN" sz="1400" dirty="0" smtClean="0"/>
          </a:p>
          <a:p>
            <a:pPr>
              <a:lnSpc>
                <a:spcPts val="2500"/>
              </a:lnSpc>
            </a:pPr>
            <a:r>
              <a:rPr lang="zh-CN" altLang="en-US" sz="1400" dirty="0" smtClean="0"/>
              <a:t>数据库端的资源使用情况</a:t>
            </a:r>
            <a:endParaRPr lang="en-US" altLang="zh-CN" sz="1400" dirty="0" smtClean="0"/>
          </a:p>
          <a:p>
            <a:pPr>
              <a:lnSpc>
                <a:spcPts val="2500"/>
              </a:lnSpc>
            </a:pPr>
            <a:r>
              <a:rPr lang="zh-CN" altLang="en-US" sz="1400" dirty="0" smtClean="0"/>
              <a:t>最大用户访问数量</a:t>
            </a:r>
            <a:endParaRPr lang="en-US" altLang="zh-CN" sz="1400" dirty="0" smtClean="0"/>
          </a:p>
          <a:p>
            <a:pPr>
              <a:lnSpc>
                <a:spcPts val="2500"/>
              </a:lnSpc>
            </a:pPr>
            <a:r>
              <a:rPr lang="zh-CN" altLang="en-US" sz="1400" dirty="0" smtClean="0"/>
              <a:t>同时处理最大业务数量考察系统能否支撑</a:t>
            </a:r>
            <a:r>
              <a:rPr lang="en-US" altLang="zh-CN" sz="1400" dirty="0" smtClean="0"/>
              <a:t>7x24</a:t>
            </a:r>
            <a:r>
              <a:rPr lang="zh-CN" altLang="en-US" sz="1400" dirty="0" smtClean="0"/>
              <a:t>小时运转</a:t>
            </a:r>
            <a:endParaRPr lang="en-US" altLang="zh-CN" sz="1400" dirty="0" smtClean="0"/>
          </a:p>
          <a:p>
            <a:pPr>
              <a:lnSpc>
                <a:spcPts val="2500"/>
              </a:lnSpc>
            </a:pPr>
            <a:r>
              <a:rPr lang="zh-CN" altLang="en-US" sz="1400" dirty="0" smtClean="0"/>
              <a:t>内存资源、线程资源能否正常回收</a:t>
            </a:r>
            <a:endParaRPr lang="en-US" altLang="zh-CN" sz="1400" dirty="0" smtClean="0"/>
          </a:p>
          <a:p>
            <a:pPr>
              <a:lnSpc>
                <a:spcPts val="2500"/>
              </a:lnSpc>
            </a:pPr>
            <a:r>
              <a:rPr lang="zh-CN" altLang="en-US" sz="1400" dirty="0" smtClean="0"/>
              <a:t>代码，算法，</a:t>
            </a:r>
            <a:r>
              <a:rPr lang="en-US" altLang="zh-CN" sz="1400" dirty="0" err="1" smtClean="0"/>
              <a:t>sql</a:t>
            </a:r>
            <a:r>
              <a:rPr lang="zh-CN" altLang="en-US" sz="1400" dirty="0" smtClean="0"/>
              <a:t>语句设计是否合理，整个系统的稳定性，可恢复性</a:t>
            </a:r>
            <a:endParaRPr lang="en-US" altLang="zh-CN" sz="1400" dirty="0" smtClean="0"/>
          </a:p>
        </p:txBody>
      </p:sp>
    </p:spTree>
    <p:extLst>
      <p:ext uri="{BB962C8B-B14F-4D97-AF65-F5344CB8AC3E}">
        <p14:creationId xmlns:p14="http://schemas.microsoft.com/office/powerpoint/2010/main" val="3341766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性能测试指标</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66712" y="1000108"/>
            <a:ext cx="10793215" cy="5652830"/>
          </a:xfrm>
          <a:prstGeom prst="rect">
            <a:avLst/>
          </a:prstGeom>
          <a:noFill/>
        </p:spPr>
        <p:txBody>
          <a:bodyPr wrap="square" rtlCol="0">
            <a:spAutoFit/>
          </a:bodyPr>
          <a:lstStyle/>
          <a:p>
            <a:pPr eaLnBrk="0" fontAlgn="base" hangingPunct="0">
              <a:lnSpc>
                <a:spcPct val="200000"/>
              </a:lnSpc>
              <a:spcBef>
                <a:spcPct val="0"/>
              </a:spcBef>
              <a:spcAft>
                <a:spcPct val="0"/>
              </a:spcAft>
            </a:pPr>
            <a:r>
              <a:rPr lang="en-US" altLang="zh-CN" sz="1400" b="1" dirty="0" smtClean="0">
                <a:solidFill>
                  <a:srgbClr val="333333"/>
                </a:solidFill>
                <a:latin typeface="微软雅黑" panose="020B0503020204020204" pitchFamily="34" charset="-122"/>
                <a:ea typeface="微软雅黑" panose="020B0503020204020204" pitchFamily="34" charset="-122"/>
              </a:rPr>
              <a:t>6</a:t>
            </a:r>
            <a:r>
              <a:rPr lang="zh-CN" altLang="en-US" sz="1400" b="1" dirty="0" smtClean="0">
                <a:solidFill>
                  <a:srgbClr val="333333"/>
                </a:solidFill>
                <a:latin typeface="微软雅黑" panose="020B0503020204020204" pitchFamily="34" charset="-122"/>
                <a:ea typeface="微软雅黑" panose="020B0503020204020204" pitchFamily="34" charset="-122"/>
              </a:rPr>
              <a:t>、常见的性能指标</a:t>
            </a:r>
            <a:endParaRPr lang="zh-CN" altLang="en-US" sz="1400" b="1" dirty="0">
              <a:solidFill>
                <a:srgbClr val="333333"/>
              </a:solidFill>
              <a:latin typeface="微软雅黑" panose="020B0503020204020204" pitchFamily="34" charset="-122"/>
              <a:ea typeface="微软雅黑" panose="020B0503020204020204" pitchFamily="34" charset="-122"/>
            </a:endParaRPr>
          </a:p>
          <a:p>
            <a:pPr>
              <a:lnSpc>
                <a:spcPts val="2500"/>
              </a:lnSpc>
            </a:pPr>
            <a:r>
              <a:rPr lang="zh-CN" altLang="en-US" sz="1400" dirty="0" smtClean="0"/>
              <a:t>在实际工作中我们经常会对两种类型</a:t>
            </a:r>
            <a:r>
              <a:rPr lang="zh-CN" altLang="en-US" sz="1400" dirty="0" smtClean="0">
                <a:hlinkClick r:id="rId2"/>
              </a:rPr>
              <a:t>软件</a:t>
            </a:r>
            <a:r>
              <a:rPr lang="zh-CN" altLang="en-US" sz="1400" dirty="0" smtClean="0"/>
              <a:t>进行测试：</a:t>
            </a:r>
            <a:r>
              <a:rPr lang="en-US" altLang="zh-CN" sz="1400" dirty="0" smtClean="0"/>
              <a:t>Web(BS)</a:t>
            </a:r>
            <a:r>
              <a:rPr lang="zh-CN" altLang="en-US" sz="1400" dirty="0" smtClean="0"/>
              <a:t>和</a:t>
            </a:r>
            <a:r>
              <a:rPr lang="en-US" altLang="zh-CN" sz="1400" dirty="0" smtClean="0"/>
              <a:t>CS</a:t>
            </a:r>
            <a:r>
              <a:rPr lang="en-US" altLang="en-US" sz="1400" dirty="0" smtClean="0"/>
              <a:t>，</a:t>
            </a:r>
            <a:r>
              <a:rPr lang="zh-CN" altLang="en-US" sz="1400" dirty="0" smtClean="0"/>
              <a:t>这两方面的性能指标一般需要哪些内容呢？</a:t>
            </a:r>
          </a:p>
          <a:p>
            <a:pPr>
              <a:lnSpc>
                <a:spcPts val="2500"/>
              </a:lnSpc>
            </a:pPr>
            <a:r>
              <a:rPr lang="en-US" altLang="en-US" sz="1400" dirty="0" smtClean="0"/>
              <a:t>Web</a:t>
            </a:r>
            <a:r>
              <a:rPr lang="zh-CN" altLang="en-US" sz="1400" dirty="0" smtClean="0"/>
              <a:t>服务器性能指标：</a:t>
            </a:r>
          </a:p>
          <a:p>
            <a:pPr>
              <a:lnSpc>
                <a:spcPts val="2500"/>
              </a:lnSpc>
            </a:pPr>
            <a:r>
              <a:rPr lang="zh-CN" altLang="en-US" sz="1400" dirty="0" smtClean="0"/>
              <a:t>* </a:t>
            </a:r>
            <a:r>
              <a:rPr lang="en-US" altLang="en-US" sz="1400" dirty="0" err="1" smtClean="0"/>
              <a:t>Avg</a:t>
            </a:r>
            <a:r>
              <a:rPr lang="en-US" altLang="en-US" sz="1400" dirty="0" smtClean="0"/>
              <a:t> </a:t>
            </a:r>
            <a:r>
              <a:rPr lang="en-US" altLang="en-US" sz="1400" dirty="0" err="1" smtClean="0"/>
              <a:t>Rps</a:t>
            </a:r>
            <a:r>
              <a:rPr lang="en-US" altLang="en-US" sz="1400" dirty="0" smtClean="0"/>
              <a:t>: </a:t>
            </a:r>
            <a:r>
              <a:rPr lang="zh-CN" altLang="en-US" sz="1400" dirty="0" smtClean="0"/>
              <a:t>平均每秒钟响应次数</a:t>
            </a:r>
            <a:r>
              <a:rPr lang="en-US" altLang="zh-CN" sz="1400" dirty="0" smtClean="0"/>
              <a:t>=</a:t>
            </a:r>
            <a:r>
              <a:rPr lang="zh-CN" altLang="en-US" sz="1400" dirty="0" smtClean="0"/>
              <a:t>总请求时间 </a:t>
            </a:r>
            <a:r>
              <a:rPr lang="en-US" altLang="zh-CN" sz="1400" dirty="0" smtClean="0"/>
              <a:t>/ </a:t>
            </a:r>
            <a:r>
              <a:rPr lang="zh-CN" altLang="en-US" sz="1400" dirty="0" smtClean="0"/>
              <a:t>秒数；</a:t>
            </a:r>
          </a:p>
          <a:p>
            <a:pPr>
              <a:lnSpc>
                <a:spcPts val="2500"/>
              </a:lnSpc>
            </a:pPr>
            <a:r>
              <a:rPr lang="zh-CN" altLang="en-US" sz="1400" dirty="0" smtClean="0"/>
              <a:t>* </a:t>
            </a:r>
            <a:r>
              <a:rPr lang="en-US" altLang="en-US" sz="1400" dirty="0" err="1" smtClean="0"/>
              <a:t>Avg</a:t>
            </a:r>
            <a:r>
              <a:rPr lang="en-US" altLang="en-US" sz="1400" dirty="0" smtClean="0"/>
              <a:t> time to last byte per </a:t>
            </a:r>
            <a:r>
              <a:rPr lang="en-US" altLang="en-US" sz="1400" dirty="0" err="1" smtClean="0"/>
              <a:t>terstion</a:t>
            </a:r>
            <a:r>
              <a:rPr lang="en-US" altLang="en-US" sz="1400" dirty="0" smtClean="0"/>
              <a:t> （</a:t>
            </a:r>
            <a:r>
              <a:rPr lang="en-US" altLang="en-US" sz="1400" dirty="0" err="1" smtClean="0"/>
              <a:t>mstes</a:t>
            </a:r>
            <a:r>
              <a:rPr lang="en-US" altLang="en-US" sz="1400" dirty="0" smtClean="0"/>
              <a:t>）：</a:t>
            </a:r>
            <a:r>
              <a:rPr lang="zh-CN" altLang="en-US" sz="1400" dirty="0" smtClean="0"/>
              <a:t>平均每秒业务脚本的迭代次数，有人会把这两者混淆；</a:t>
            </a:r>
          </a:p>
          <a:p>
            <a:pPr>
              <a:lnSpc>
                <a:spcPts val="2500"/>
              </a:lnSpc>
            </a:pPr>
            <a:r>
              <a:rPr lang="zh-CN" altLang="en-US" sz="1400" dirty="0" smtClean="0"/>
              <a:t>* </a:t>
            </a:r>
            <a:r>
              <a:rPr lang="en-US" altLang="en-US" sz="1400" dirty="0" smtClean="0"/>
              <a:t>Successful Rounds：</a:t>
            </a:r>
            <a:r>
              <a:rPr lang="zh-CN" altLang="en-US" sz="1400" dirty="0" smtClean="0"/>
              <a:t>成功的请求； </a:t>
            </a:r>
            <a:endParaRPr lang="en-US" altLang="zh-CN" sz="1400" dirty="0" smtClean="0"/>
          </a:p>
          <a:p>
            <a:pPr>
              <a:lnSpc>
                <a:spcPts val="2500"/>
              </a:lnSpc>
            </a:pPr>
            <a:r>
              <a:rPr lang="zh-CN" altLang="en-US" sz="1400" dirty="0" smtClean="0"/>
              <a:t>* </a:t>
            </a:r>
            <a:r>
              <a:rPr lang="en-US" altLang="en-US" sz="1400" dirty="0" smtClean="0"/>
              <a:t>Failed Rounds ：</a:t>
            </a:r>
            <a:r>
              <a:rPr lang="zh-CN" altLang="en-US" sz="1400" dirty="0" smtClean="0"/>
              <a:t>失败的请求；</a:t>
            </a:r>
          </a:p>
          <a:p>
            <a:pPr>
              <a:lnSpc>
                <a:spcPts val="2500"/>
              </a:lnSpc>
            </a:pPr>
            <a:r>
              <a:rPr lang="zh-CN" altLang="en-US" sz="1400" dirty="0" smtClean="0"/>
              <a:t>* </a:t>
            </a:r>
            <a:r>
              <a:rPr lang="en-US" altLang="en-US" sz="1400" dirty="0" smtClean="0"/>
              <a:t>Successful Hits ：</a:t>
            </a:r>
            <a:r>
              <a:rPr lang="zh-CN" altLang="en-US" sz="1400" dirty="0" smtClean="0"/>
              <a:t>成功的点击次数；* </a:t>
            </a:r>
            <a:r>
              <a:rPr lang="en-US" altLang="en-US" sz="1400" dirty="0" smtClean="0"/>
              <a:t>Failed Hits ：</a:t>
            </a:r>
            <a:r>
              <a:rPr lang="zh-CN" altLang="en-US" sz="1400" dirty="0" smtClean="0"/>
              <a:t>失败的点击次数；</a:t>
            </a:r>
          </a:p>
          <a:p>
            <a:pPr>
              <a:lnSpc>
                <a:spcPts val="2500"/>
              </a:lnSpc>
            </a:pPr>
            <a:r>
              <a:rPr lang="zh-CN" altLang="en-US" sz="1400" dirty="0" smtClean="0"/>
              <a:t>* </a:t>
            </a:r>
            <a:r>
              <a:rPr lang="en-US" altLang="en-US" sz="1400" dirty="0" smtClean="0"/>
              <a:t>Hits Per Second ：</a:t>
            </a:r>
            <a:r>
              <a:rPr lang="zh-CN" altLang="en-US" sz="1400" dirty="0" smtClean="0"/>
              <a:t>每秒点击次数；</a:t>
            </a:r>
          </a:p>
          <a:p>
            <a:pPr>
              <a:lnSpc>
                <a:spcPts val="2500"/>
              </a:lnSpc>
            </a:pPr>
            <a:r>
              <a:rPr lang="zh-CN" altLang="en-US" sz="1400" dirty="0" smtClean="0"/>
              <a:t>* </a:t>
            </a:r>
            <a:r>
              <a:rPr lang="en-US" altLang="en-US" sz="1400" dirty="0" smtClean="0"/>
              <a:t>Successful Hits Per Second ：</a:t>
            </a:r>
            <a:r>
              <a:rPr lang="zh-CN" altLang="en-US" sz="1400" dirty="0" smtClean="0"/>
              <a:t>每秒成功的点击次数；</a:t>
            </a:r>
          </a:p>
          <a:p>
            <a:pPr>
              <a:lnSpc>
                <a:spcPts val="2500"/>
              </a:lnSpc>
            </a:pPr>
            <a:r>
              <a:rPr lang="zh-CN" altLang="en-US" sz="1400" dirty="0" smtClean="0"/>
              <a:t>* </a:t>
            </a:r>
            <a:r>
              <a:rPr lang="en-US" altLang="en-US" sz="1400" dirty="0" smtClean="0"/>
              <a:t>Failed Hits Per Second ：</a:t>
            </a:r>
            <a:r>
              <a:rPr lang="zh-CN" altLang="en-US" sz="1400" dirty="0" smtClean="0"/>
              <a:t>每秒失败的点击次数；</a:t>
            </a:r>
          </a:p>
          <a:p>
            <a:pPr>
              <a:lnSpc>
                <a:spcPts val="2500"/>
              </a:lnSpc>
              <a:buFont typeface="Arial" pitchFamily="34" charset="0"/>
              <a:buChar char="•"/>
            </a:pPr>
            <a:r>
              <a:rPr lang="en-US" altLang="en-US" sz="1400" dirty="0" smtClean="0"/>
              <a:t>Attempted Connections ：</a:t>
            </a:r>
            <a:r>
              <a:rPr lang="zh-CN" altLang="en-US" sz="1400" dirty="0" smtClean="0"/>
              <a:t>尝试链接数；</a:t>
            </a:r>
            <a:endParaRPr lang="en-US" altLang="zh-CN" sz="1400" dirty="0" smtClean="0"/>
          </a:p>
          <a:p>
            <a:pPr>
              <a:lnSpc>
                <a:spcPts val="2500"/>
              </a:lnSpc>
              <a:buFont typeface="Arial" pitchFamily="34" charset="0"/>
              <a:buChar char="•"/>
            </a:pPr>
            <a:endParaRPr lang="en-US" altLang="zh-CN" sz="1100" dirty="0" smtClean="0">
              <a:solidFill>
                <a:prstClr val="black">
                  <a:lumMod val="65000"/>
                  <a:lumOff val="35000"/>
                </a:prstClr>
              </a:solidFill>
              <a:latin typeface="微软雅黑" pitchFamily="34" charset="-122"/>
              <a:ea typeface="微软雅黑" pitchFamily="34" charset="-122"/>
            </a:endParaRPr>
          </a:p>
          <a:p>
            <a:pPr>
              <a:lnSpc>
                <a:spcPts val="2500"/>
              </a:lnSpc>
            </a:pPr>
            <a:r>
              <a:rPr lang="en-US" altLang="en-US" sz="1400" b="1" dirty="0" smtClean="0"/>
              <a:t>CS</a:t>
            </a:r>
            <a:r>
              <a:rPr lang="zh-CN" altLang="en-US" sz="1400" b="1" dirty="0" smtClean="0"/>
              <a:t>结构</a:t>
            </a:r>
            <a:r>
              <a:rPr lang="zh-CN" altLang="en-US" sz="1400" dirty="0" smtClean="0">
                <a:hlinkClick r:id="rId3"/>
              </a:rPr>
              <a:t>程序</a:t>
            </a:r>
            <a:r>
              <a:rPr lang="zh-CN" altLang="en-US" sz="1400" dirty="0" smtClean="0"/>
              <a:t>，由于一般软件</a:t>
            </a:r>
            <a:r>
              <a:rPr lang="zh-CN" altLang="en-US" sz="1400" dirty="0" smtClean="0">
                <a:hlinkClick r:id="rId4"/>
              </a:rPr>
              <a:t>后台</a:t>
            </a:r>
            <a:r>
              <a:rPr lang="zh-CN" altLang="en-US" sz="1400" dirty="0" smtClean="0"/>
              <a:t>通常为</a:t>
            </a:r>
            <a:r>
              <a:rPr lang="zh-CN" altLang="en-US" sz="1400" dirty="0" smtClean="0">
                <a:hlinkClick r:id="rId5"/>
              </a:rPr>
              <a:t>数据库</a:t>
            </a:r>
            <a:r>
              <a:rPr lang="zh-CN" altLang="en-US" sz="1400" dirty="0" smtClean="0"/>
              <a:t>，所以我们更注重数据库的测试指标：</a:t>
            </a:r>
          </a:p>
          <a:p>
            <a:pPr>
              <a:lnSpc>
                <a:spcPts val="2500"/>
              </a:lnSpc>
            </a:pPr>
            <a:r>
              <a:rPr lang="zh-CN" altLang="en-US" sz="1400" dirty="0" smtClean="0"/>
              <a:t>* </a:t>
            </a:r>
            <a:r>
              <a:rPr lang="en-US" altLang="en-US" sz="1400" dirty="0" smtClean="0"/>
              <a:t>User 0 Connections ：</a:t>
            </a:r>
            <a:r>
              <a:rPr lang="zh-CN" altLang="en-US" sz="1400" dirty="0" smtClean="0"/>
              <a:t>用户连接数，也就是</a:t>
            </a:r>
            <a:r>
              <a:rPr lang="zh-CN" altLang="en-US" sz="1400" dirty="0" smtClean="0">
                <a:hlinkClick r:id="rId5"/>
              </a:rPr>
              <a:t>数据库</a:t>
            </a:r>
            <a:r>
              <a:rPr lang="zh-CN" altLang="en-US" sz="1400" dirty="0" smtClean="0"/>
              <a:t>的连接数量；</a:t>
            </a:r>
          </a:p>
          <a:p>
            <a:pPr>
              <a:lnSpc>
                <a:spcPts val="2500"/>
              </a:lnSpc>
            </a:pPr>
            <a:r>
              <a:rPr lang="zh-CN" altLang="en-US" sz="1400" dirty="0" smtClean="0"/>
              <a:t>* </a:t>
            </a:r>
            <a:r>
              <a:rPr lang="en-US" altLang="en-US" sz="1400" dirty="0" smtClean="0"/>
              <a:t>Number of deadlocks：</a:t>
            </a:r>
            <a:r>
              <a:rPr lang="zh-CN" altLang="en-US" sz="1400" dirty="0" smtClean="0">
                <a:hlinkClick r:id="rId6"/>
              </a:rPr>
              <a:t>数据库死锁</a:t>
            </a:r>
            <a:r>
              <a:rPr lang="zh-CN" altLang="en-US" sz="1400" dirty="0" smtClean="0"/>
              <a:t>；</a:t>
            </a:r>
          </a:p>
          <a:p>
            <a:pPr>
              <a:lnSpc>
                <a:spcPts val="2500"/>
              </a:lnSpc>
            </a:pPr>
            <a:r>
              <a:rPr lang="zh-CN" altLang="en-US" sz="1400" dirty="0" smtClean="0"/>
              <a:t>* </a:t>
            </a:r>
            <a:r>
              <a:rPr lang="en-US" altLang="en-US" sz="1400" dirty="0" smtClean="0"/>
              <a:t>Buffer Cache hit ：</a:t>
            </a:r>
            <a:r>
              <a:rPr lang="zh-CN" altLang="en-US" sz="1400" dirty="0" smtClean="0">
                <a:hlinkClick r:id="rId5"/>
              </a:rPr>
              <a:t>数据库</a:t>
            </a:r>
            <a:r>
              <a:rPr lang="en-US" altLang="en-US" sz="1400" dirty="0" smtClean="0"/>
              <a:t>Cache</a:t>
            </a:r>
            <a:r>
              <a:rPr lang="zh-CN" altLang="en-US" sz="1400" dirty="0" smtClean="0"/>
              <a:t>的命中情况</a:t>
            </a: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Tree>
    <p:extLst>
      <p:ext uri="{BB962C8B-B14F-4D97-AF65-F5344CB8AC3E}">
        <p14:creationId xmlns:p14="http://schemas.microsoft.com/office/powerpoint/2010/main" val="1418984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性能测试指标</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66712" y="1000108"/>
            <a:ext cx="10793215" cy="5021888"/>
          </a:xfrm>
          <a:prstGeom prst="rect">
            <a:avLst/>
          </a:prstGeom>
          <a:noFill/>
        </p:spPr>
        <p:txBody>
          <a:bodyPr wrap="square" rtlCol="0">
            <a:spAutoFit/>
          </a:bodyPr>
          <a:lstStyle/>
          <a:p>
            <a:pPr eaLnBrk="0" fontAlgn="base" hangingPunct="0">
              <a:lnSpc>
                <a:spcPct val="200000"/>
              </a:lnSpc>
              <a:spcBef>
                <a:spcPct val="0"/>
              </a:spcBef>
              <a:spcAft>
                <a:spcPct val="0"/>
              </a:spcAft>
            </a:pPr>
            <a:r>
              <a:rPr lang="en-US" altLang="zh-CN" sz="1400" b="1" dirty="0" smtClean="0">
                <a:solidFill>
                  <a:srgbClr val="333333"/>
                </a:solidFill>
                <a:latin typeface="微软雅黑" panose="020B0503020204020204" pitchFamily="34" charset="-122"/>
                <a:ea typeface="微软雅黑" panose="020B0503020204020204" pitchFamily="34" charset="-122"/>
              </a:rPr>
              <a:t>7</a:t>
            </a:r>
            <a:r>
              <a:rPr lang="zh-CN" altLang="en-US" sz="1400" b="1" dirty="0" smtClean="0">
                <a:solidFill>
                  <a:srgbClr val="333333"/>
                </a:solidFill>
                <a:latin typeface="微软雅黑" panose="020B0503020204020204" pitchFamily="34" charset="-122"/>
                <a:ea typeface="微软雅黑" panose="020B0503020204020204" pitchFamily="34" charset="-122"/>
              </a:rPr>
              <a:t>、其他重要的性能指标</a:t>
            </a:r>
            <a:endParaRPr lang="zh-CN" altLang="en-US" sz="1400" b="1" dirty="0">
              <a:solidFill>
                <a:srgbClr val="333333"/>
              </a:solidFill>
              <a:latin typeface="微软雅黑" panose="020B0503020204020204" pitchFamily="34" charset="-122"/>
              <a:ea typeface="微软雅黑" panose="020B0503020204020204" pitchFamily="34" charset="-122"/>
            </a:endParaRPr>
          </a:p>
          <a:p>
            <a:pPr>
              <a:lnSpc>
                <a:spcPts val="2500"/>
              </a:lnSpc>
            </a:pPr>
            <a:r>
              <a:rPr lang="en-US" altLang="zh-CN" sz="1400" dirty="0" smtClean="0">
                <a:latin typeface="+mn-ea"/>
              </a:rPr>
              <a:t>1.</a:t>
            </a:r>
            <a:r>
              <a:rPr lang="zh-CN" altLang="en-US" sz="1400" dirty="0" smtClean="0">
                <a:latin typeface="+mn-ea"/>
              </a:rPr>
              <a:t>事务（</a:t>
            </a:r>
            <a:r>
              <a:rPr lang="en-US" altLang="zh-CN" sz="1400" dirty="0" smtClean="0">
                <a:latin typeface="+mn-ea"/>
              </a:rPr>
              <a:t>Transaction</a:t>
            </a:r>
            <a:r>
              <a:rPr lang="zh-CN" altLang="en-US" sz="1400" dirty="0" smtClean="0">
                <a:latin typeface="+mn-ea"/>
              </a:rPr>
              <a:t>）</a:t>
            </a:r>
          </a:p>
          <a:p>
            <a:pPr>
              <a:lnSpc>
                <a:spcPts val="2500"/>
              </a:lnSpc>
            </a:pPr>
            <a:r>
              <a:rPr lang="zh-CN" altLang="en-US" sz="1400" dirty="0" smtClean="0">
                <a:latin typeface="+mn-ea"/>
              </a:rPr>
              <a:t>在</a:t>
            </a:r>
            <a:r>
              <a:rPr lang="en-US" altLang="zh-CN" sz="1400" dirty="0" smtClean="0">
                <a:latin typeface="+mn-ea"/>
              </a:rPr>
              <a:t>web</a:t>
            </a:r>
            <a:r>
              <a:rPr lang="zh-CN" altLang="en-US" sz="1400" b="1" u="sng" dirty="0" smtClean="0">
                <a:latin typeface="+mn-ea"/>
                <a:hlinkClick r:id="rId2"/>
              </a:rPr>
              <a:t>性能测试</a:t>
            </a:r>
            <a:r>
              <a:rPr lang="zh-CN" altLang="en-US" sz="1400" dirty="0" smtClean="0">
                <a:latin typeface="+mn-ea"/>
              </a:rPr>
              <a:t>中，一个事务表示一个“从用户发送请求</a:t>
            </a:r>
            <a:r>
              <a:rPr lang="en-US" altLang="zh-CN" sz="1400" dirty="0" smtClean="0">
                <a:latin typeface="+mn-ea"/>
              </a:rPr>
              <a:t>-&gt;web server</a:t>
            </a:r>
            <a:r>
              <a:rPr lang="zh-CN" altLang="en-US" sz="1400" dirty="0" smtClean="0">
                <a:latin typeface="+mn-ea"/>
              </a:rPr>
              <a:t>接受到请求，进行处理</a:t>
            </a:r>
            <a:r>
              <a:rPr lang="en-US" altLang="zh-CN" sz="1400" dirty="0" smtClean="0">
                <a:latin typeface="+mn-ea"/>
              </a:rPr>
              <a:t>-&gt; web server</a:t>
            </a:r>
            <a:r>
              <a:rPr lang="zh-CN" altLang="en-US" sz="1400" dirty="0" smtClean="0">
                <a:latin typeface="+mn-ea"/>
              </a:rPr>
              <a:t>向</a:t>
            </a:r>
            <a:r>
              <a:rPr lang="en-US" altLang="zh-CN" sz="1400" dirty="0" smtClean="0">
                <a:latin typeface="+mn-ea"/>
              </a:rPr>
              <a:t>DB</a:t>
            </a:r>
            <a:r>
              <a:rPr lang="zh-CN" altLang="en-US" sz="1400" dirty="0" smtClean="0">
                <a:latin typeface="+mn-ea"/>
              </a:rPr>
              <a:t>获取数据</a:t>
            </a:r>
            <a:r>
              <a:rPr lang="en-US" altLang="zh-CN" sz="1400" dirty="0" smtClean="0">
                <a:latin typeface="+mn-ea"/>
              </a:rPr>
              <a:t>-&gt;</a:t>
            </a:r>
            <a:r>
              <a:rPr lang="zh-CN" altLang="en-US" sz="1400" dirty="0" smtClean="0">
                <a:latin typeface="+mn-ea"/>
              </a:rPr>
              <a:t>生成用户的</a:t>
            </a:r>
            <a:r>
              <a:rPr lang="en-US" altLang="zh-CN" sz="1400" dirty="0" smtClean="0">
                <a:latin typeface="+mn-ea"/>
              </a:rPr>
              <a:t>object(</a:t>
            </a:r>
            <a:r>
              <a:rPr lang="zh-CN" altLang="en-US" sz="1400" dirty="0" smtClean="0">
                <a:latin typeface="+mn-ea"/>
              </a:rPr>
              <a:t>页面</a:t>
            </a:r>
            <a:r>
              <a:rPr lang="en-US" altLang="zh-CN" sz="1400" dirty="0" smtClean="0">
                <a:latin typeface="+mn-ea"/>
              </a:rPr>
              <a:t>)</a:t>
            </a:r>
            <a:r>
              <a:rPr lang="zh-CN" altLang="en-US" sz="1400" dirty="0" smtClean="0">
                <a:latin typeface="+mn-ea"/>
              </a:rPr>
              <a:t>，返回给用户”的过程，一般的响应时间都是针对事务而言的。</a:t>
            </a:r>
          </a:p>
          <a:p>
            <a:pPr>
              <a:lnSpc>
                <a:spcPts val="2500"/>
              </a:lnSpc>
            </a:pPr>
            <a:r>
              <a:rPr lang="en-US" altLang="zh-CN" sz="1400" dirty="0" smtClean="0">
                <a:latin typeface="+mn-ea"/>
              </a:rPr>
              <a:t>2.</a:t>
            </a:r>
            <a:r>
              <a:rPr lang="zh-CN" altLang="en-US" sz="1400" dirty="0" smtClean="0">
                <a:latin typeface="+mn-ea"/>
              </a:rPr>
              <a:t>请求响应时间</a:t>
            </a:r>
          </a:p>
          <a:p>
            <a:pPr>
              <a:lnSpc>
                <a:spcPts val="2500"/>
              </a:lnSpc>
            </a:pPr>
            <a:r>
              <a:rPr lang="zh-CN" altLang="en-US" sz="1400" dirty="0" smtClean="0">
                <a:latin typeface="+mn-ea"/>
              </a:rPr>
              <a:t>请求响应时间指的是从客户端发起的一个请求开始，到客户端接收到从服务器端返回的响应结束，这个过程所耗费的时间。响应时间的单位一般为“秒”或者“毫秒”。一个公式可以表示：响应时间＝网络响应时间</a:t>
            </a:r>
            <a:r>
              <a:rPr lang="en-US" altLang="zh-CN" sz="1400" dirty="0" smtClean="0">
                <a:latin typeface="+mn-ea"/>
              </a:rPr>
              <a:t>+</a:t>
            </a:r>
            <a:r>
              <a:rPr lang="zh-CN" altLang="en-US" sz="1400" dirty="0" smtClean="0">
                <a:latin typeface="+mn-ea"/>
              </a:rPr>
              <a:t>应用程序响应时间。标准可参考国外的</a:t>
            </a:r>
            <a:r>
              <a:rPr lang="en-US" altLang="zh-CN" sz="1400" dirty="0" smtClean="0">
                <a:latin typeface="+mn-ea"/>
              </a:rPr>
              <a:t>3/5/10</a:t>
            </a:r>
            <a:r>
              <a:rPr lang="zh-CN" altLang="en-US" sz="1400" dirty="0" smtClean="0">
                <a:latin typeface="+mn-ea"/>
              </a:rPr>
              <a:t>原则：</a:t>
            </a:r>
          </a:p>
          <a:p>
            <a:pPr>
              <a:lnSpc>
                <a:spcPts val="2500"/>
              </a:lnSpc>
            </a:pPr>
            <a:r>
              <a:rPr lang="zh-CN" altLang="en-US" sz="1400" dirty="0" smtClean="0">
                <a:latin typeface="+mn-ea"/>
              </a:rPr>
              <a:t>（</a:t>
            </a:r>
            <a:r>
              <a:rPr lang="en-US" altLang="zh-CN" sz="1400" dirty="0" smtClean="0">
                <a:latin typeface="+mn-ea"/>
              </a:rPr>
              <a:t>1</a:t>
            </a:r>
            <a:r>
              <a:rPr lang="zh-CN" altLang="en-US" sz="1400" dirty="0" smtClean="0">
                <a:latin typeface="+mn-ea"/>
              </a:rPr>
              <a:t>）在</a:t>
            </a:r>
            <a:r>
              <a:rPr lang="en-US" altLang="zh-CN" sz="1400" dirty="0" smtClean="0">
                <a:latin typeface="+mn-ea"/>
              </a:rPr>
              <a:t>3</a:t>
            </a:r>
            <a:r>
              <a:rPr lang="zh-CN" altLang="en-US" sz="1400" dirty="0" smtClean="0">
                <a:latin typeface="+mn-ea"/>
              </a:rPr>
              <a:t>秒钟之内，页面给予用户响应并有所显示，可认为是“很不错的”；</a:t>
            </a:r>
          </a:p>
          <a:p>
            <a:pPr>
              <a:lnSpc>
                <a:spcPts val="2500"/>
              </a:lnSpc>
            </a:pPr>
            <a:r>
              <a:rPr lang="zh-CN" altLang="en-US" sz="1400" dirty="0" smtClean="0">
                <a:latin typeface="+mn-ea"/>
              </a:rPr>
              <a:t>（</a:t>
            </a:r>
            <a:r>
              <a:rPr lang="en-US" altLang="zh-CN" sz="1400" dirty="0" smtClean="0">
                <a:latin typeface="+mn-ea"/>
              </a:rPr>
              <a:t>2</a:t>
            </a:r>
            <a:r>
              <a:rPr lang="zh-CN" altLang="en-US" sz="1400" dirty="0" smtClean="0">
                <a:latin typeface="+mn-ea"/>
              </a:rPr>
              <a:t>）在</a:t>
            </a:r>
            <a:r>
              <a:rPr lang="en-US" altLang="zh-CN" sz="1400" dirty="0" smtClean="0">
                <a:latin typeface="+mn-ea"/>
              </a:rPr>
              <a:t>3~5</a:t>
            </a:r>
            <a:r>
              <a:rPr lang="zh-CN" altLang="en-US" sz="1400" dirty="0" smtClean="0">
                <a:latin typeface="+mn-ea"/>
              </a:rPr>
              <a:t>秒钟内，页面给予用户响应并有所显示，可认为是“好的”；</a:t>
            </a:r>
          </a:p>
          <a:p>
            <a:pPr>
              <a:lnSpc>
                <a:spcPts val="2500"/>
              </a:lnSpc>
            </a:pPr>
            <a:r>
              <a:rPr lang="zh-CN" altLang="en-US" sz="1400" dirty="0" smtClean="0">
                <a:latin typeface="+mn-ea"/>
              </a:rPr>
              <a:t>（</a:t>
            </a:r>
            <a:r>
              <a:rPr lang="en-US" altLang="zh-CN" sz="1400" dirty="0" smtClean="0">
                <a:latin typeface="+mn-ea"/>
              </a:rPr>
              <a:t>3</a:t>
            </a:r>
            <a:r>
              <a:rPr lang="zh-CN" altLang="en-US" sz="1400" dirty="0" smtClean="0">
                <a:latin typeface="+mn-ea"/>
              </a:rPr>
              <a:t>）在</a:t>
            </a:r>
            <a:r>
              <a:rPr lang="en-US" altLang="zh-CN" sz="1400" dirty="0" smtClean="0">
                <a:latin typeface="+mn-ea"/>
              </a:rPr>
              <a:t>5~10</a:t>
            </a:r>
            <a:r>
              <a:rPr lang="zh-CN" altLang="en-US" sz="1400" dirty="0" smtClean="0">
                <a:latin typeface="+mn-ea"/>
              </a:rPr>
              <a:t>秒钟内，页面给予用户响应并有所显示，可认为是“勉强接受的”；</a:t>
            </a:r>
          </a:p>
          <a:p>
            <a:pPr>
              <a:lnSpc>
                <a:spcPts val="2500"/>
              </a:lnSpc>
            </a:pPr>
            <a:r>
              <a:rPr lang="zh-CN" altLang="en-US" sz="1400" dirty="0" smtClean="0">
                <a:latin typeface="+mn-ea"/>
              </a:rPr>
              <a:t>（</a:t>
            </a:r>
            <a:r>
              <a:rPr lang="en-US" altLang="zh-CN" sz="1400" dirty="0" smtClean="0">
                <a:latin typeface="+mn-ea"/>
              </a:rPr>
              <a:t>4</a:t>
            </a:r>
            <a:r>
              <a:rPr lang="zh-CN" altLang="en-US" sz="1400" dirty="0" smtClean="0">
                <a:latin typeface="+mn-ea"/>
              </a:rPr>
              <a:t>）超过</a:t>
            </a:r>
            <a:r>
              <a:rPr lang="en-US" altLang="zh-CN" sz="1400" dirty="0" smtClean="0">
                <a:latin typeface="+mn-ea"/>
              </a:rPr>
              <a:t>10</a:t>
            </a:r>
            <a:r>
              <a:rPr lang="zh-CN" altLang="en-US" sz="1400" dirty="0" smtClean="0">
                <a:latin typeface="+mn-ea"/>
              </a:rPr>
              <a:t>秒就让人有点不耐烦了，用户很可能不会继续等待下去；</a:t>
            </a:r>
          </a:p>
          <a:p>
            <a:pPr>
              <a:lnSpc>
                <a:spcPts val="2500"/>
              </a:lnSpc>
            </a:pPr>
            <a:r>
              <a:rPr lang="en-US" altLang="zh-CN" sz="1400" dirty="0" smtClean="0">
                <a:latin typeface="+mn-ea"/>
              </a:rPr>
              <a:t>3</a:t>
            </a:r>
            <a:r>
              <a:rPr lang="zh-CN" altLang="en-US" sz="1400" dirty="0" smtClean="0">
                <a:latin typeface="+mn-ea"/>
              </a:rPr>
              <a:t>、事务响应时间</a:t>
            </a:r>
          </a:p>
          <a:p>
            <a:pPr>
              <a:lnSpc>
                <a:spcPts val="2500"/>
              </a:lnSpc>
            </a:pPr>
            <a:r>
              <a:rPr lang="zh-CN" altLang="en-US" sz="1400" dirty="0" smtClean="0">
                <a:latin typeface="+mn-ea"/>
              </a:rPr>
              <a:t>  事务可能由一系列请求组成</a:t>
            </a:r>
            <a:r>
              <a:rPr lang="en-US" altLang="zh-CN" sz="1400" dirty="0" smtClean="0">
                <a:latin typeface="+mn-ea"/>
              </a:rPr>
              <a:t>,</a:t>
            </a:r>
            <a:r>
              <a:rPr lang="zh-CN" altLang="en-US" sz="1400" dirty="0" smtClean="0">
                <a:latin typeface="+mn-ea"/>
              </a:rPr>
              <a:t>事务的响应时间主要是针对用户而言</a:t>
            </a:r>
            <a:r>
              <a:rPr lang="en-US" altLang="zh-CN" sz="1400" dirty="0" smtClean="0">
                <a:latin typeface="+mn-ea"/>
              </a:rPr>
              <a:t>,</a:t>
            </a:r>
            <a:r>
              <a:rPr lang="zh-CN" altLang="en-US" sz="1400" dirty="0" smtClean="0">
                <a:latin typeface="+mn-ea"/>
              </a:rPr>
              <a:t>属于宏观上的概念，是为了向用户说明业务响应时间而提出的</a:t>
            </a:r>
            <a:r>
              <a:rPr lang="en-US" altLang="zh-CN" sz="1400" dirty="0" smtClean="0">
                <a:latin typeface="+mn-ea"/>
              </a:rPr>
              <a:t>.</a:t>
            </a:r>
            <a:r>
              <a:rPr lang="zh-CN" altLang="en-US" sz="1400" dirty="0" smtClean="0">
                <a:latin typeface="+mn-ea"/>
              </a:rPr>
              <a:t>例如</a:t>
            </a:r>
            <a:r>
              <a:rPr lang="en-US" altLang="zh-CN" sz="1400" dirty="0" smtClean="0">
                <a:latin typeface="+mn-ea"/>
              </a:rPr>
              <a:t>:</a:t>
            </a:r>
            <a:r>
              <a:rPr lang="zh-CN" altLang="en-US" sz="1400" dirty="0" smtClean="0">
                <a:latin typeface="+mn-ea"/>
              </a:rPr>
              <a:t>跨行取款事务的响应时间就是由一系列的请求组成的</a:t>
            </a:r>
            <a:r>
              <a:rPr lang="en-US" altLang="zh-CN" sz="1400" dirty="0" smtClean="0">
                <a:latin typeface="+mn-ea"/>
              </a:rPr>
              <a:t>.</a:t>
            </a:r>
            <a:r>
              <a:rPr lang="zh-CN" altLang="en-US" sz="1400" dirty="0" smtClean="0">
                <a:latin typeface="+mn-ea"/>
              </a:rPr>
              <a:t>事务响应时间是直接衡量系统性能的参数</a:t>
            </a:r>
            <a:r>
              <a:rPr lang="en-US" altLang="zh-CN" sz="1400" dirty="0" smtClean="0">
                <a:latin typeface="+mn-ea"/>
              </a:rPr>
              <a:t>.</a:t>
            </a:r>
            <a:endParaRPr lang="zh-CN" altLang="en-US" sz="1400" dirty="0" smtClean="0">
              <a:latin typeface="+mn-ea"/>
            </a:endParaRPr>
          </a:p>
          <a:p>
            <a:pPr marL="285750" indent="-285750" defTabSz="720725">
              <a:lnSpc>
                <a:spcPct val="150000"/>
              </a:lnSpc>
              <a:spcBef>
                <a:spcPts val="600"/>
              </a:spcBef>
              <a:spcAft>
                <a:spcPts val="600"/>
              </a:spcAft>
              <a:buFont typeface="Arial" panose="020B0604020202020204" pitchFamily="34" charset="0"/>
              <a:buChar char="•"/>
            </a:pPr>
            <a:endParaRPr lang="en-US" altLang="zh-CN" sz="1100" dirty="0">
              <a:solidFill>
                <a:prstClr val="black">
                  <a:lumMod val="65000"/>
                  <a:lumOff val="35000"/>
                </a:prstClr>
              </a:solidFill>
              <a:latin typeface="微软雅黑" pitchFamily="34" charset="-122"/>
              <a:ea typeface="微软雅黑" pitchFamily="34" charset="-122"/>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Tree>
    <p:extLst>
      <p:ext uri="{BB962C8B-B14F-4D97-AF65-F5344CB8AC3E}">
        <p14:creationId xmlns:p14="http://schemas.microsoft.com/office/powerpoint/2010/main" val="1418984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性能测试指标</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66712" y="1000108"/>
            <a:ext cx="10793215" cy="4580741"/>
          </a:xfrm>
          <a:prstGeom prst="rect">
            <a:avLst/>
          </a:prstGeom>
          <a:noFill/>
        </p:spPr>
        <p:txBody>
          <a:bodyPr wrap="square" rtlCol="0">
            <a:spAutoFit/>
          </a:bodyPr>
          <a:lstStyle/>
          <a:p>
            <a:pPr>
              <a:lnSpc>
                <a:spcPts val="2500"/>
              </a:lnSpc>
            </a:pPr>
            <a:r>
              <a:rPr lang="en-US" altLang="zh-CN" sz="1400" dirty="0" smtClean="0">
                <a:latin typeface="+mn-ea"/>
              </a:rPr>
              <a:t>4.</a:t>
            </a:r>
            <a:r>
              <a:rPr lang="zh-CN" altLang="en-US" sz="1400" dirty="0" smtClean="0">
                <a:latin typeface="+mn-ea"/>
              </a:rPr>
              <a:t>并发用户数</a:t>
            </a:r>
          </a:p>
          <a:p>
            <a:pPr>
              <a:lnSpc>
                <a:spcPts val="2500"/>
              </a:lnSpc>
            </a:pPr>
            <a:r>
              <a:rPr lang="zh-CN" altLang="en-US" sz="1400" dirty="0" smtClean="0">
                <a:latin typeface="+mn-ea"/>
              </a:rPr>
              <a:t>并发一般分为</a:t>
            </a:r>
            <a:r>
              <a:rPr lang="en-US" altLang="zh-CN" sz="1400" dirty="0" smtClean="0">
                <a:latin typeface="+mn-ea"/>
              </a:rPr>
              <a:t>2</a:t>
            </a:r>
            <a:r>
              <a:rPr lang="zh-CN" altLang="en-US" sz="1400" dirty="0" smtClean="0">
                <a:latin typeface="+mn-ea"/>
              </a:rPr>
              <a:t>种情况。一种是严格意义上的并发，即所有的用户在同一时刻做同一件 事情或者操作，这种操作一般指做同一类型的业务。比如在信用卡审批业务中，一定数目的用户在同一时刻对已经完成的审批业务进行提交；还有一种特例，即所有 用户进行完全一样的操作，例如在信用卡审批业务中，所有的用户可以一起申请业务，或者修改同一条记录。</a:t>
            </a:r>
          </a:p>
          <a:p>
            <a:pPr>
              <a:lnSpc>
                <a:spcPts val="2500"/>
              </a:lnSpc>
            </a:pPr>
            <a:r>
              <a:rPr lang="zh-CN" altLang="en-US" sz="1400" dirty="0" smtClean="0">
                <a:latin typeface="+mn-ea"/>
              </a:rPr>
              <a:t>　　另外一种并发是广义范围的并发。这种并发与前一种并发的区别是，尽管多个用户对系统发出了请求或者进行了操作，但是这些请求或者操作可以是相同的，也可以是不同的。对整个系统而言，仍然是有很多用户同时对系统进行操作，因此也属于并发的范畴。</a:t>
            </a:r>
          </a:p>
          <a:p>
            <a:pPr>
              <a:lnSpc>
                <a:spcPts val="2500"/>
              </a:lnSpc>
            </a:pPr>
            <a:r>
              <a:rPr lang="zh-CN" altLang="en-US" sz="1400" dirty="0" smtClean="0">
                <a:latin typeface="+mn-ea"/>
              </a:rPr>
              <a:t>　　可以看出，后一种并发是包含前一种并发的。而且后一种并发更接近用户的实际使用情况，因此对于大多数的系统，只有数量很少的用户进行“严格意义上的并发”。对于</a:t>
            </a:r>
            <a:r>
              <a:rPr lang="en-US" altLang="zh-CN" sz="1400" dirty="0" smtClean="0">
                <a:latin typeface="+mn-ea"/>
              </a:rPr>
              <a:t>WEB</a:t>
            </a:r>
            <a:r>
              <a:rPr lang="zh-CN" altLang="en-US" sz="1400" dirty="0" smtClean="0">
                <a:latin typeface="+mn-ea"/>
              </a:rPr>
              <a:t>性能测试而言，这</a:t>
            </a:r>
            <a:r>
              <a:rPr lang="en-US" altLang="zh-CN" sz="1400" dirty="0" smtClean="0">
                <a:latin typeface="+mn-ea"/>
              </a:rPr>
              <a:t>2</a:t>
            </a:r>
            <a:r>
              <a:rPr lang="zh-CN" altLang="en-US" sz="1400" dirty="0" smtClean="0">
                <a:latin typeface="+mn-ea"/>
              </a:rPr>
              <a:t>种并发情况一般都需要进行测试，通常做法是先进行严格意义上的并发测试。严格意义上的并发测试往往和</a:t>
            </a:r>
            <a:r>
              <a:rPr lang="zh-CN" altLang="en-US" sz="1400" dirty="0" smtClean="0">
                <a:latin typeface="+mn-ea"/>
                <a:hlinkClick r:id="rId2"/>
              </a:rPr>
              <a:t>功能测试</a:t>
            </a:r>
            <a:r>
              <a:rPr lang="zh-CN" altLang="en-US" sz="1400" dirty="0" smtClean="0">
                <a:latin typeface="+mn-ea"/>
              </a:rPr>
              <a:t>关联起来，因为并发功能遇到异常通常都是程序问题，这种测试也是健壮性和稳定性测试的一部分。</a:t>
            </a:r>
            <a:endParaRPr lang="en-US" altLang="zh-CN" sz="1400" dirty="0" smtClean="0">
              <a:latin typeface="+mn-ea"/>
            </a:endParaRPr>
          </a:p>
          <a:p>
            <a:pPr>
              <a:lnSpc>
                <a:spcPts val="2500"/>
              </a:lnSpc>
            </a:pPr>
            <a:r>
              <a:rPr lang="en-US" altLang="zh-CN" sz="1400" dirty="0" smtClean="0">
                <a:latin typeface="+mn-ea"/>
              </a:rPr>
              <a:t>5.</a:t>
            </a:r>
            <a:r>
              <a:rPr lang="zh-CN" altLang="en-US" sz="1400" dirty="0" smtClean="0">
                <a:latin typeface="+mn-ea"/>
              </a:rPr>
              <a:t>吞吐量</a:t>
            </a:r>
          </a:p>
          <a:p>
            <a:pPr>
              <a:lnSpc>
                <a:spcPts val="2500"/>
              </a:lnSpc>
            </a:pPr>
            <a:r>
              <a:rPr lang="zh-CN" altLang="en-US" sz="1400" dirty="0" smtClean="0">
                <a:latin typeface="+mn-ea"/>
              </a:rPr>
              <a:t>指的是在一次性能测试过程中网络上传输的数据量的总和</a:t>
            </a:r>
            <a:r>
              <a:rPr lang="en-US" altLang="zh-CN" sz="1400" dirty="0" smtClean="0">
                <a:latin typeface="+mn-ea"/>
              </a:rPr>
              <a:t>.</a:t>
            </a:r>
            <a:r>
              <a:rPr lang="zh-CN" altLang="en-US" sz="1400" dirty="0" smtClean="0">
                <a:latin typeface="+mn-ea"/>
              </a:rPr>
              <a:t>吞吐量</a:t>
            </a:r>
            <a:r>
              <a:rPr lang="en-US" altLang="zh-CN" sz="1400" dirty="0" smtClean="0">
                <a:latin typeface="+mn-ea"/>
              </a:rPr>
              <a:t>/</a:t>
            </a:r>
            <a:r>
              <a:rPr lang="zh-CN" altLang="en-US" sz="1400" dirty="0" smtClean="0">
                <a:latin typeface="+mn-ea"/>
              </a:rPr>
              <a:t>传输时间</a:t>
            </a:r>
            <a:r>
              <a:rPr lang="en-US" altLang="zh-CN" sz="1400" dirty="0" smtClean="0">
                <a:latin typeface="+mn-ea"/>
              </a:rPr>
              <a:t>,</a:t>
            </a:r>
            <a:r>
              <a:rPr lang="zh-CN" altLang="en-US" sz="1400" dirty="0" smtClean="0">
                <a:latin typeface="+mn-ea"/>
              </a:rPr>
              <a:t>就是吞吐率</a:t>
            </a:r>
            <a:r>
              <a:rPr lang="en-US" altLang="zh-CN" sz="1400" dirty="0" smtClean="0">
                <a:latin typeface="+mn-ea"/>
              </a:rPr>
              <a:t>.</a:t>
            </a:r>
            <a:endParaRPr lang="zh-CN" altLang="en-US" sz="1400" dirty="0" smtClean="0">
              <a:latin typeface="+mn-ea"/>
            </a:endParaRPr>
          </a:p>
          <a:p>
            <a:pPr>
              <a:lnSpc>
                <a:spcPts val="2500"/>
              </a:lnSpc>
            </a:pPr>
            <a:r>
              <a:rPr lang="en-US" altLang="zh-CN" sz="1400" dirty="0" smtClean="0">
                <a:latin typeface="+mn-ea"/>
              </a:rPr>
              <a:t>6.TPS</a:t>
            </a:r>
            <a:r>
              <a:rPr lang="zh-CN" altLang="en-US" sz="1400" dirty="0" smtClean="0">
                <a:latin typeface="+mn-ea"/>
              </a:rPr>
              <a:t>（</a:t>
            </a:r>
            <a:r>
              <a:rPr lang="en-US" altLang="zh-CN" sz="1400" dirty="0" err="1" smtClean="0">
                <a:latin typeface="+mn-ea"/>
              </a:rPr>
              <a:t>transactionper</a:t>
            </a:r>
            <a:r>
              <a:rPr lang="en-US" altLang="zh-CN" sz="1400" dirty="0" smtClean="0">
                <a:latin typeface="+mn-ea"/>
              </a:rPr>
              <a:t> second</a:t>
            </a:r>
            <a:r>
              <a:rPr lang="zh-CN" altLang="en-US" sz="1400" dirty="0" smtClean="0">
                <a:latin typeface="+mn-ea"/>
              </a:rPr>
              <a:t>）</a:t>
            </a:r>
          </a:p>
          <a:p>
            <a:pPr>
              <a:lnSpc>
                <a:spcPts val="2500"/>
              </a:lnSpc>
            </a:pPr>
            <a:r>
              <a:rPr lang="zh-CN" altLang="en-US" sz="1400" dirty="0" smtClean="0">
                <a:latin typeface="+mn-ea"/>
              </a:rPr>
              <a:t>每秒钟系统能够处理的交易或者事务的数量</a:t>
            </a:r>
            <a:r>
              <a:rPr lang="en-US" altLang="zh-CN" sz="1400" dirty="0" smtClean="0">
                <a:latin typeface="+mn-ea"/>
              </a:rPr>
              <a:t>.</a:t>
            </a:r>
            <a:r>
              <a:rPr lang="zh-CN" altLang="en-US" sz="1400" dirty="0" smtClean="0">
                <a:latin typeface="+mn-ea"/>
              </a:rPr>
              <a:t>它是衡量系统处理能力的重要指标</a:t>
            </a:r>
            <a:r>
              <a:rPr lang="en-US" altLang="zh-CN" sz="1400" dirty="0" smtClean="0">
                <a:latin typeface="+mn-ea"/>
              </a:rPr>
              <a:t>.</a:t>
            </a:r>
            <a:endParaRPr lang="zh-CN" altLang="en-US" sz="1400" dirty="0" smtClean="0">
              <a:latin typeface="+mn-ea"/>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Tree>
    <p:extLst>
      <p:ext uri="{BB962C8B-B14F-4D97-AF65-F5344CB8AC3E}">
        <p14:creationId xmlns:p14="http://schemas.microsoft.com/office/powerpoint/2010/main" val="1418984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5400" y="452966"/>
            <a:ext cx="3456384" cy="432048"/>
          </a:xfrm>
          <a:prstGeom prst="rect">
            <a:avLst/>
          </a:prstGeom>
          <a:solidFill>
            <a:srgbClr val="00A7E2"/>
          </a:solidFill>
          <a:ln w="25400" cap="flat" cmpd="sng" algn="ctr">
            <a:noFill/>
            <a:prstDash val="solid"/>
          </a:ln>
          <a:effectLst>
            <a:outerShdw blurRad="50800" dist="38100" dir="2700000" algn="tl" rotWithShape="0">
              <a:prstClr val="black">
                <a:alpha val="40000"/>
              </a:prstClr>
            </a:outerShdw>
          </a:effectLst>
        </p:spPr>
        <p:txBody>
          <a:bodyPr anchor="ctr"/>
          <a:lstStyle/>
          <a:p>
            <a:pPr>
              <a:defRPr/>
            </a:pPr>
            <a:r>
              <a:rPr lang="en-US" altLang="zh-CN" kern="0" dirty="0" smtClean="0">
                <a:solidFill>
                  <a:sysClr val="window" lastClr="FFFFFF"/>
                </a:solidFill>
                <a:latin typeface="微软雅黑" pitchFamily="34" charset="-122"/>
                <a:ea typeface="微软雅黑"/>
              </a:rPr>
              <a:t>1.3 </a:t>
            </a:r>
            <a:r>
              <a:rPr lang="zh-CN" altLang="en-US" kern="0" dirty="0" smtClean="0">
                <a:solidFill>
                  <a:sysClr val="window" lastClr="FFFFFF"/>
                </a:solidFill>
                <a:latin typeface="微软雅黑" pitchFamily="34" charset="-122"/>
                <a:ea typeface="微软雅黑"/>
              </a:rPr>
              <a:t>性能测试指标</a:t>
            </a:r>
            <a:endParaRPr lang="zh-CN" altLang="en-US" kern="0" dirty="0">
              <a:solidFill>
                <a:sysClr val="window" lastClr="FFFFFF"/>
              </a:solidFill>
              <a:latin typeface="微软雅黑" pitchFamily="34" charset="-122"/>
              <a:ea typeface="微软雅黑"/>
            </a:endParaRPr>
          </a:p>
        </p:txBody>
      </p:sp>
      <p:sp>
        <p:nvSpPr>
          <p:cNvPr id="6" name="文本框 5"/>
          <p:cNvSpPr txBox="1"/>
          <p:nvPr/>
        </p:nvSpPr>
        <p:spPr>
          <a:xfrm>
            <a:off x="666712" y="1000108"/>
            <a:ext cx="10793215" cy="3618939"/>
          </a:xfrm>
          <a:prstGeom prst="rect">
            <a:avLst/>
          </a:prstGeom>
          <a:noFill/>
        </p:spPr>
        <p:txBody>
          <a:bodyPr wrap="square" rtlCol="0">
            <a:spAutoFit/>
          </a:bodyPr>
          <a:lstStyle/>
          <a:p>
            <a:pPr>
              <a:lnSpc>
                <a:spcPts val="2500"/>
              </a:lnSpc>
            </a:pPr>
            <a:r>
              <a:rPr lang="en-US" altLang="zh-CN" sz="1400" dirty="0" smtClean="0">
                <a:latin typeface="+mn-ea"/>
              </a:rPr>
              <a:t>7.</a:t>
            </a:r>
            <a:r>
              <a:rPr lang="zh-CN" altLang="en-US" sz="1400" dirty="0" smtClean="0">
                <a:latin typeface="+mn-ea"/>
              </a:rPr>
              <a:t>点击率</a:t>
            </a:r>
          </a:p>
          <a:p>
            <a:pPr>
              <a:lnSpc>
                <a:spcPts val="2500"/>
              </a:lnSpc>
            </a:pPr>
            <a:r>
              <a:rPr lang="zh-CN" altLang="en-US" sz="1400" dirty="0" smtClean="0">
                <a:latin typeface="+mn-ea"/>
              </a:rPr>
              <a:t>每秒钟用户向</a:t>
            </a:r>
            <a:r>
              <a:rPr lang="en-US" altLang="zh-CN" sz="1400" dirty="0" smtClean="0">
                <a:latin typeface="+mn-ea"/>
              </a:rPr>
              <a:t>WEB</a:t>
            </a:r>
            <a:r>
              <a:rPr lang="zh-CN" altLang="en-US" sz="1400" dirty="0" smtClean="0">
                <a:latin typeface="+mn-ea"/>
                <a:hlinkClick r:id="rId2"/>
              </a:rPr>
              <a:t>服务器</a:t>
            </a:r>
            <a:r>
              <a:rPr lang="zh-CN" altLang="en-US" sz="1400" dirty="0" smtClean="0">
                <a:latin typeface="+mn-ea"/>
              </a:rPr>
              <a:t>提 交的</a:t>
            </a:r>
            <a:r>
              <a:rPr lang="en-US" altLang="zh-CN" sz="1400" dirty="0" smtClean="0">
                <a:latin typeface="+mn-ea"/>
              </a:rPr>
              <a:t>HTTP</a:t>
            </a:r>
            <a:r>
              <a:rPr lang="zh-CN" altLang="en-US" sz="1400" dirty="0" smtClean="0">
                <a:latin typeface="+mn-ea"/>
              </a:rPr>
              <a:t>请求数</a:t>
            </a:r>
            <a:r>
              <a:rPr lang="en-US" altLang="zh-CN" sz="1400" dirty="0" smtClean="0">
                <a:latin typeface="+mn-ea"/>
              </a:rPr>
              <a:t>.</a:t>
            </a:r>
            <a:r>
              <a:rPr lang="zh-CN" altLang="en-US" sz="1400" dirty="0" smtClean="0">
                <a:latin typeface="+mn-ea"/>
              </a:rPr>
              <a:t>这个指标是</a:t>
            </a:r>
            <a:r>
              <a:rPr lang="en-US" altLang="zh-CN" sz="1400" dirty="0" smtClean="0">
                <a:latin typeface="+mn-ea"/>
              </a:rPr>
              <a:t>WEB</a:t>
            </a:r>
            <a:r>
              <a:rPr lang="zh-CN" altLang="en-US" sz="1400" dirty="0" smtClean="0">
                <a:latin typeface="+mn-ea"/>
              </a:rPr>
              <a:t>应用特有的一个指标</a:t>
            </a:r>
            <a:r>
              <a:rPr lang="en-US" altLang="zh-CN" sz="1400" dirty="0" smtClean="0">
                <a:latin typeface="+mn-ea"/>
              </a:rPr>
              <a:t>:WEB</a:t>
            </a:r>
            <a:r>
              <a:rPr lang="zh-CN" altLang="en-US" sz="1400" dirty="0" smtClean="0">
                <a:latin typeface="+mn-ea"/>
              </a:rPr>
              <a:t>应用是</a:t>
            </a:r>
            <a:r>
              <a:rPr lang="en-US" altLang="zh-CN" sz="1400" dirty="0" smtClean="0">
                <a:latin typeface="+mn-ea"/>
              </a:rPr>
              <a:t>"</a:t>
            </a:r>
            <a:r>
              <a:rPr lang="zh-CN" altLang="en-US" sz="1400" dirty="0" smtClean="0">
                <a:latin typeface="+mn-ea"/>
              </a:rPr>
              <a:t>请求</a:t>
            </a:r>
            <a:r>
              <a:rPr lang="en-US" altLang="zh-CN" sz="1400" dirty="0" smtClean="0">
                <a:latin typeface="+mn-ea"/>
              </a:rPr>
              <a:t>-</a:t>
            </a:r>
            <a:r>
              <a:rPr lang="zh-CN" altLang="en-US" sz="1400" dirty="0" smtClean="0">
                <a:latin typeface="+mn-ea"/>
              </a:rPr>
              <a:t>响应</a:t>
            </a:r>
            <a:r>
              <a:rPr lang="en-US" altLang="zh-CN" sz="1400" dirty="0" smtClean="0">
                <a:latin typeface="+mn-ea"/>
              </a:rPr>
              <a:t>"</a:t>
            </a:r>
            <a:r>
              <a:rPr lang="zh-CN" altLang="en-US" sz="1400" dirty="0" smtClean="0">
                <a:latin typeface="+mn-ea"/>
              </a:rPr>
              <a:t>模式</a:t>
            </a:r>
            <a:r>
              <a:rPr lang="en-US" altLang="zh-CN" sz="1400" dirty="0" smtClean="0">
                <a:latin typeface="+mn-ea"/>
              </a:rPr>
              <a:t>,</a:t>
            </a:r>
            <a:r>
              <a:rPr lang="zh-CN" altLang="en-US" sz="1400" dirty="0" smtClean="0">
                <a:latin typeface="+mn-ea"/>
              </a:rPr>
              <a:t>用户发出一次申请</a:t>
            </a:r>
            <a:r>
              <a:rPr lang="en-US" altLang="zh-CN" sz="1400" dirty="0" smtClean="0">
                <a:latin typeface="+mn-ea"/>
              </a:rPr>
              <a:t>,</a:t>
            </a:r>
            <a:r>
              <a:rPr lang="zh-CN" altLang="en-US" sz="1400" dirty="0" smtClean="0">
                <a:latin typeface="+mn-ea"/>
              </a:rPr>
              <a:t>服务器就要处理一次</a:t>
            </a:r>
            <a:r>
              <a:rPr lang="en-US" altLang="zh-CN" sz="1400" dirty="0" smtClean="0">
                <a:latin typeface="+mn-ea"/>
              </a:rPr>
              <a:t>,</a:t>
            </a:r>
            <a:r>
              <a:rPr lang="zh-CN" altLang="en-US" sz="1400" dirty="0" smtClean="0">
                <a:latin typeface="+mn-ea"/>
              </a:rPr>
              <a:t>所以点击是</a:t>
            </a:r>
            <a:r>
              <a:rPr lang="en-US" altLang="zh-CN" sz="1400" dirty="0" smtClean="0">
                <a:latin typeface="+mn-ea"/>
              </a:rPr>
              <a:t>WEB</a:t>
            </a:r>
            <a:r>
              <a:rPr lang="zh-CN" altLang="en-US" sz="1400" dirty="0" smtClean="0">
                <a:latin typeface="+mn-ea"/>
              </a:rPr>
              <a:t>应 用能够处理的交易的最小单位</a:t>
            </a:r>
            <a:r>
              <a:rPr lang="en-US" altLang="zh-CN" sz="1400" dirty="0" smtClean="0">
                <a:latin typeface="+mn-ea"/>
              </a:rPr>
              <a:t>.</a:t>
            </a:r>
            <a:r>
              <a:rPr lang="zh-CN" altLang="en-US" sz="1400" dirty="0" smtClean="0">
                <a:latin typeface="+mn-ea"/>
              </a:rPr>
              <a:t>如果把每次点击定义为一个交易</a:t>
            </a:r>
            <a:r>
              <a:rPr lang="en-US" altLang="zh-CN" sz="1400" dirty="0" smtClean="0">
                <a:latin typeface="+mn-ea"/>
              </a:rPr>
              <a:t>,</a:t>
            </a:r>
            <a:r>
              <a:rPr lang="zh-CN" altLang="en-US" sz="1400" dirty="0" smtClean="0">
                <a:latin typeface="+mn-ea"/>
              </a:rPr>
              <a:t>点击率和</a:t>
            </a:r>
            <a:r>
              <a:rPr lang="en-US" altLang="zh-CN" sz="1400" dirty="0" smtClean="0">
                <a:latin typeface="+mn-ea"/>
              </a:rPr>
              <a:t>TPS</a:t>
            </a:r>
            <a:r>
              <a:rPr lang="zh-CN" altLang="en-US" sz="1400" dirty="0" smtClean="0">
                <a:latin typeface="+mn-ea"/>
              </a:rPr>
              <a:t>就是一个概念</a:t>
            </a:r>
            <a:r>
              <a:rPr lang="en-US" altLang="zh-CN" sz="1400" dirty="0" smtClean="0">
                <a:latin typeface="+mn-ea"/>
              </a:rPr>
              <a:t>.</a:t>
            </a:r>
            <a:r>
              <a:rPr lang="zh-CN" altLang="en-US" sz="1400" dirty="0" smtClean="0">
                <a:latin typeface="+mn-ea"/>
              </a:rPr>
              <a:t>容易看出</a:t>
            </a:r>
            <a:r>
              <a:rPr lang="en-US" altLang="zh-CN" sz="1400" dirty="0" smtClean="0">
                <a:latin typeface="+mn-ea"/>
              </a:rPr>
              <a:t>,</a:t>
            </a:r>
            <a:r>
              <a:rPr lang="zh-CN" altLang="en-US" sz="1400" dirty="0" smtClean="0">
                <a:latin typeface="+mn-ea"/>
              </a:rPr>
              <a:t>点击率越大</a:t>
            </a:r>
            <a:r>
              <a:rPr lang="en-US" altLang="zh-CN" sz="1400" dirty="0" smtClean="0">
                <a:latin typeface="+mn-ea"/>
              </a:rPr>
              <a:t>,</a:t>
            </a:r>
            <a:r>
              <a:rPr lang="zh-CN" altLang="en-US" sz="1400" dirty="0" smtClean="0">
                <a:latin typeface="+mn-ea"/>
              </a:rPr>
              <a:t>对服务器的压力越大</a:t>
            </a:r>
            <a:r>
              <a:rPr lang="en-US" altLang="zh-CN" sz="1400" dirty="0" smtClean="0">
                <a:latin typeface="+mn-ea"/>
              </a:rPr>
              <a:t>.</a:t>
            </a:r>
            <a:r>
              <a:rPr lang="zh-CN" altLang="en-US" sz="1400" dirty="0" smtClean="0">
                <a:latin typeface="+mn-ea"/>
              </a:rPr>
              <a:t>点击率只是一个性 能参考指标</a:t>
            </a:r>
            <a:r>
              <a:rPr lang="en-US" altLang="zh-CN" sz="1400" dirty="0" smtClean="0">
                <a:latin typeface="+mn-ea"/>
              </a:rPr>
              <a:t>,</a:t>
            </a:r>
            <a:r>
              <a:rPr lang="zh-CN" altLang="en-US" sz="1400" dirty="0" smtClean="0">
                <a:latin typeface="+mn-ea"/>
              </a:rPr>
              <a:t>重要的是分析点击时产生的影响。需要注意的是</a:t>
            </a:r>
            <a:r>
              <a:rPr lang="en-US" altLang="zh-CN" sz="1400" dirty="0" smtClean="0">
                <a:latin typeface="+mn-ea"/>
              </a:rPr>
              <a:t>,</a:t>
            </a:r>
            <a:r>
              <a:rPr lang="zh-CN" altLang="en-US" sz="1400" dirty="0" smtClean="0">
                <a:latin typeface="+mn-ea"/>
              </a:rPr>
              <a:t>这里的点击并非指鼠标的一次单击操作</a:t>
            </a:r>
            <a:r>
              <a:rPr lang="en-US" altLang="zh-CN" sz="1400" dirty="0" smtClean="0">
                <a:latin typeface="+mn-ea"/>
              </a:rPr>
              <a:t>,</a:t>
            </a:r>
            <a:r>
              <a:rPr lang="zh-CN" altLang="en-US" sz="1400" dirty="0" smtClean="0">
                <a:latin typeface="+mn-ea"/>
              </a:rPr>
              <a:t>因为在一次单击操作中</a:t>
            </a:r>
            <a:r>
              <a:rPr lang="en-US" altLang="zh-CN" sz="1400" dirty="0" smtClean="0">
                <a:latin typeface="+mn-ea"/>
              </a:rPr>
              <a:t>,</a:t>
            </a:r>
            <a:r>
              <a:rPr lang="zh-CN" altLang="en-US" sz="1400" dirty="0" smtClean="0">
                <a:latin typeface="+mn-ea"/>
              </a:rPr>
              <a:t>客户端可能向服务器发出多个 </a:t>
            </a:r>
            <a:r>
              <a:rPr lang="en-US" altLang="zh-CN" sz="1400" dirty="0" smtClean="0">
                <a:latin typeface="+mn-ea"/>
              </a:rPr>
              <a:t>HTTP</a:t>
            </a:r>
            <a:r>
              <a:rPr lang="zh-CN" altLang="en-US" sz="1400" dirty="0" smtClean="0">
                <a:latin typeface="+mn-ea"/>
              </a:rPr>
              <a:t>请求</a:t>
            </a:r>
            <a:r>
              <a:rPr lang="en-US" altLang="zh-CN" sz="1400" dirty="0" smtClean="0">
                <a:latin typeface="+mn-ea"/>
              </a:rPr>
              <a:t>.</a:t>
            </a:r>
            <a:endParaRPr lang="zh-CN" altLang="en-US" sz="1400" dirty="0" smtClean="0">
              <a:latin typeface="+mn-ea"/>
            </a:endParaRPr>
          </a:p>
          <a:p>
            <a:pPr>
              <a:lnSpc>
                <a:spcPts val="2500"/>
              </a:lnSpc>
            </a:pPr>
            <a:r>
              <a:rPr lang="en-US" altLang="zh-CN" sz="1400" dirty="0" smtClean="0">
                <a:latin typeface="+mn-ea"/>
              </a:rPr>
              <a:t>8.</a:t>
            </a:r>
            <a:r>
              <a:rPr lang="zh-CN" altLang="en-US" sz="1400" dirty="0" smtClean="0">
                <a:latin typeface="+mn-ea"/>
              </a:rPr>
              <a:t>资源利用率</a:t>
            </a:r>
          </a:p>
          <a:p>
            <a:pPr>
              <a:lnSpc>
                <a:spcPts val="2500"/>
              </a:lnSpc>
            </a:pPr>
            <a:r>
              <a:rPr lang="zh-CN" altLang="en-US" sz="1400" dirty="0" smtClean="0">
                <a:latin typeface="+mn-ea"/>
              </a:rPr>
              <a:t>指的是对不同的系统资源的使用程度</a:t>
            </a:r>
            <a:r>
              <a:rPr lang="en-US" altLang="zh-CN" sz="1400" dirty="0" smtClean="0">
                <a:latin typeface="+mn-ea"/>
              </a:rPr>
              <a:t>,</a:t>
            </a:r>
            <a:r>
              <a:rPr lang="zh-CN" altLang="en-US" sz="1400" dirty="0" smtClean="0">
                <a:latin typeface="+mn-ea"/>
              </a:rPr>
              <a:t>例如服务器的</a:t>
            </a:r>
            <a:r>
              <a:rPr lang="en-US" altLang="zh-CN" sz="1400" dirty="0" smtClean="0">
                <a:latin typeface="+mn-ea"/>
              </a:rPr>
              <a:t>CPU</a:t>
            </a:r>
            <a:r>
              <a:rPr lang="zh-CN" altLang="en-US" sz="1400" dirty="0" smtClean="0">
                <a:latin typeface="+mn-ea"/>
              </a:rPr>
              <a:t>利用率</a:t>
            </a:r>
            <a:r>
              <a:rPr lang="en-US" altLang="zh-CN" sz="1400" dirty="0" smtClean="0">
                <a:latin typeface="+mn-ea"/>
              </a:rPr>
              <a:t>,</a:t>
            </a:r>
            <a:r>
              <a:rPr lang="zh-CN" altLang="en-US" sz="1400" dirty="0" smtClean="0">
                <a:latin typeface="+mn-ea"/>
              </a:rPr>
              <a:t>磁盘利用率等</a:t>
            </a:r>
            <a:r>
              <a:rPr lang="en-US" altLang="zh-CN" sz="1400" dirty="0" smtClean="0">
                <a:latin typeface="+mn-ea"/>
              </a:rPr>
              <a:t>.</a:t>
            </a:r>
            <a:r>
              <a:rPr lang="zh-CN" altLang="en-US" sz="1400" dirty="0" smtClean="0">
                <a:latin typeface="+mn-ea"/>
              </a:rPr>
              <a:t>资源利用率是分析系统性能指标进而改善性能的主要依据</a:t>
            </a:r>
            <a:r>
              <a:rPr lang="en-US" altLang="zh-CN" sz="1400" dirty="0" smtClean="0">
                <a:latin typeface="+mn-ea"/>
              </a:rPr>
              <a:t>,</a:t>
            </a:r>
            <a:r>
              <a:rPr lang="zh-CN" altLang="en-US" sz="1400" dirty="0" smtClean="0">
                <a:latin typeface="+mn-ea"/>
              </a:rPr>
              <a:t>因此是</a:t>
            </a:r>
            <a:r>
              <a:rPr lang="en-US" altLang="zh-CN" sz="1400" dirty="0" smtClean="0">
                <a:latin typeface="+mn-ea"/>
              </a:rPr>
              <a:t>WEB</a:t>
            </a:r>
            <a:r>
              <a:rPr lang="zh-CN" altLang="en-US" sz="1400" dirty="0" smtClean="0">
                <a:latin typeface="+mn-ea"/>
              </a:rPr>
              <a:t>性能测试</a:t>
            </a:r>
            <a:r>
              <a:rPr lang="zh-CN" altLang="en-US" sz="1400" dirty="0" smtClean="0">
                <a:latin typeface="+mn-ea"/>
                <a:hlinkClick r:id="rId3"/>
              </a:rPr>
              <a:t>工作</a:t>
            </a:r>
            <a:r>
              <a:rPr lang="zh-CN" altLang="en-US" sz="1400" dirty="0" smtClean="0">
                <a:latin typeface="+mn-ea"/>
              </a:rPr>
              <a:t>的重点</a:t>
            </a:r>
            <a:r>
              <a:rPr lang="en-US" altLang="zh-CN" sz="1400" dirty="0" smtClean="0">
                <a:latin typeface="+mn-ea"/>
              </a:rPr>
              <a:t>.</a:t>
            </a:r>
            <a:endParaRPr lang="zh-CN" altLang="en-US" sz="1400" dirty="0" smtClean="0">
              <a:latin typeface="+mn-ea"/>
            </a:endParaRPr>
          </a:p>
          <a:p>
            <a:pPr>
              <a:lnSpc>
                <a:spcPts val="2500"/>
              </a:lnSpc>
            </a:pPr>
            <a:r>
              <a:rPr lang="zh-CN" altLang="en-US" sz="1400" dirty="0" smtClean="0">
                <a:latin typeface="+mn-ea"/>
              </a:rPr>
              <a:t>资源利用率主要针对</a:t>
            </a:r>
            <a:r>
              <a:rPr lang="en-US" altLang="zh-CN" sz="1400" dirty="0" smtClean="0">
                <a:latin typeface="+mn-ea"/>
              </a:rPr>
              <a:t>WEB</a:t>
            </a:r>
            <a:r>
              <a:rPr lang="zh-CN" altLang="en-US" sz="1400" dirty="0" smtClean="0">
                <a:latin typeface="+mn-ea"/>
              </a:rPr>
              <a:t>服务器</a:t>
            </a:r>
            <a:r>
              <a:rPr lang="en-US" altLang="zh-CN" sz="1400" dirty="0" smtClean="0">
                <a:latin typeface="+mn-ea"/>
              </a:rPr>
              <a:t>,</a:t>
            </a:r>
            <a:r>
              <a:rPr lang="zh-CN" altLang="en-US" sz="1400" dirty="0" smtClean="0">
                <a:latin typeface="+mn-ea"/>
                <a:hlinkClick r:id="rId3"/>
              </a:rPr>
              <a:t>操作系统</a:t>
            </a:r>
            <a:r>
              <a:rPr lang="en-US" altLang="zh-CN" sz="1400" dirty="0" smtClean="0">
                <a:latin typeface="+mn-ea"/>
              </a:rPr>
              <a:t>,</a:t>
            </a:r>
            <a:r>
              <a:rPr lang="zh-CN" altLang="en-US" sz="1400" dirty="0" smtClean="0">
                <a:latin typeface="+mn-ea"/>
                <a:hlinkClick r:id="rId3"/>
              </a:rPr>
              <a:t>数据库</a:t>
            </a:r>
            <a:r>
              <a:rPr lang="zh-CN" altLang="en-US" sz="1400" dirty="0" smtClean="0">
                <a:latin typeface="+mn-ea"/>
              </a:rPr>
              <a:t>服务器</a:t>
            </a:r>
            <a:r>
              <a:rPr lang="en-US" altLang="zh-CN" sz="1400" dirty="0" smtClean="0">
                <a:latin typeface="+mn-ea"/>
              </a:rPr>
              <a:t>,</a:t>
            </a:r>
            <a:r>
              <a:rPr lang="zh-CN" altLang="en-US" sz="1400" dirty="0" smtClean="0">
                <a:latin typeface="+mn-ea"/>
              </a:rPr>
              <a:t>网络等</a:t>
            </a:r>
            <a:r>
              <a:rPr lang="en-US" altLang="zh-CN" sz="1400" dirty="0" smtClean="0">
                <a:latin typeface="+mn-ea"/>
              </a:rPr>
              <a:t>,</a:t>
            </a:r>
            <a:r>
              <a:rPr lang="zh-CN" altLang="en-US" sz="1400" dirty="0" smtClean="0">
                <a:latin typeface="+mn-ea"/>
              </a:rPr>
              <a:t>是测试和分析瓶颈的主要参考</a:t>
            </a:r>
            <a:r>
              <a:rPr lang="en-US" altLang="zh-CN" sz="1400" dirty="0" smtClean="0">
                <a:latin typeface="+mn-ea"/>
              </a:rPr>
              <a:t>.</a:t>
            </a:r>
            <a:r>
              <a:rPr lang="zh-CN" altLang="en-US" sz="1400" dirty="0" smtClean="0">
                <a:latin typeface="+mn-ea"/>
              </a:rPr>
              <a:t>在</a:t>
            </a:r>
            <a:r>
              <a:rPr lang="en-US" altLang="zh-CN" sz="1400" dirty="0" smtClean="0">
                <a:latin typeface="+mn-ea"/>
              </a:rPr>
              <a:t>WEB</a:t>
            </a:r>
            <a:r>
              <a:rPr lang="zh-CN" altLang="en-US" sz="1400" dirty="0" smtClean="0">
                <a:latin typeface="+mn-ea"/>
              </a:rPr>
              <a:t>性能测试中</a:t>
            </a:r>
            <a:r>
              <a:rPr lang="en-US" altLang="zh-CN" sz="1400" dirty="0" smtClean="0">
                <a:latin typeface="+mn-ea"/>
              </a:rPr>
              <a:t>,</a:t>
            </a:r>
            <a:r>
              <a:rPr lang="zh-CN" altLang="en-US" sz="1400" dirty="0" smtClean="0">
                <a:latin typeface="+mn-ea"/>
              </a:rPr>
              <a:t>更根据需要采集相应的参数进行分析。</a:t>
            </a:r>
          </a:p>
          <a:p>
            <a:pPr>
              <a:lnSpc>
                <a:spcPts val="2500"/>
              </a:lnSpc>
            </a:pPr>
            <a:endParaRPr lang="zh-CN" altLang="en-US" sz="1400" dirty="0" smtClean="0">
              <a:latin typeface="+mn-ea"/>
            </a:endParaRPr>
          </a:p>
        </p:txBody>
      </p:sp>
      <p:sp>
        <p:nvSpPr>
          <p:cNvPr id="2" name="Rectangle 2"/>
          <p:cNvSpPr>
            <a:spLocks noChangeArrowheads="1"/>
          </p:cNvSpPr>
          <p:nvPr/>
        </p:nvSpPr>
        <p:spPr bwMode="auto">
          <a:xfrm>
            <a:off x="6528048" y="20608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4" name="Rectangle 4"/>
          <p:cNvSpPr>
            <a:spLocks noChangeArrowheads="1"/>
          </p:cNvSpPr>
          <p:nvPr/>
        </p:nvSpPr>
        <p:spPr bwMode="auto">
          <a:xfrm>
            <a:off x="6965988" y="36450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Tree>
    <p:extLst>
      <p:ext uri="{BB962C8B-B14F-4D97-AF65-F5344CB8AC3E}">
        <p14:creationId xmlns:p14="http://schemas.microsoft.com/office/powerpoint/2010/main" val="1418984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25562</TotalTime>
  <Words>3515</Words>
  <Application>Microsoft Office PowerPoint</Application>
  <PresentationFormat>宽屏</PresentationFormat>
  <Paragraphs>347</Paragraphs>
  <Slides>41</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41</vt:i4>
      </vt:variant>
    </vt:vector>
  </HeadingPairs>
  <TitlesOfParts>
    <vt:vector size="54" baseType="lpstr">
      <vt:lpstr>Arial Unicode MS</vt:lpstr>
      <vt:lpstr>Helvetica Neue</vt:lpstr>
      <vt:lpstr>等线</vt:lpstr>
      <vt:lpstr>宋体</vt:lpstr>
      <vt:lpstr>微软雅黑</vt:lpstr>
      <vt:lpstr>微软雅黑 Light</vt:lpstr>
      <vt:lpstr>Arial</vt:lpstr>
      <vt:lpstr>Calibri</vt:lpstr>
      <vt:lpstr>courier new</vt:lpstr>
      <vt:lpstr>Impact</vt:lpstr>
      <vt:lpstr>Tahoma</vt:lpstr>
      <vt:lpstr>Office 主题</vt:lpstr>
      <vt:lpstr>Office 主题​​</vt:lpstr>
      <vt:lpstr>性能测试及Locust使用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牛梦越</cp:lastModifiedBy>
  <cp:revision>1909</cp:revision>
  <dcterms:modified xsi:type="dcterms:W3CDTF">2019-07-18T02:04:13Z</dcterms:modified>
</cp:coreProperties>
</file>