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9" r:id="rId2"/>
  </p:sldMasterIdLst>
  <p:notesMasterIdLst>
    <p:notesMasterId r:id="rId73"/>
  </p:notesMasterIdLst>
  <p:sldIdLst>
    <p:sldId id="402" r:id="rId3"/>
    <p:sldId id="349" r:id="rId4"/>
    <p:sldId id="403" r:id="rId5"/>
    <p:sldId id="487" r:id="rId6"/>
    <p:sldId id="766" r:id="rId7"/>
    <p:sldId id="767" r:id="rId8"/>
    <p:sldId id="768" r:id="rId9"/>
    <p:sldId id="554" r:id="rId10"/>
    <p:sldId id="676" r:id="rId11"/>
    <p:sldId id="593" r:id="rId12"/>
    <p:sldId id="569" r:id="rId13"/>
    <p:sldId id="615" r:id="rId14"/>
    <p:sldId id="623" r:id="rId15"/>
    <p:sldId id="651" r:id="rId16"/>
    <p:sldId id="682" r:id="rId17"/>
    <p:sldId id="655" r:id="rId18"/>
    <p:sldId id="703" r:id="rId19"/>
    <p:sldId id="656" r:id="rId20"/>
    <p:sldId id="544" r:id="rId21"/>
    <p:sldId id="688" r:id="rId22"/>
    <p:sldId id="626" r:id="rId23"/>
    <p:sldId id="719" r:id="rId24"/>
    <p:sldId id="722" r:id="rId25"/>
    <p:sldId id="720" r:id="rId26"/>
    <p:sldId id="705" r:id="rId27"/>
    <p:sldId id="736" r:id="rId28"/>
    <p:sldId id="737" r:id="rId29"/>
    <p:sldId id="733" r:id="rId30"/>
    <p:sldId id="709" r:id="rId31"/>
    <p:sldId id="710" r:id="rId32"/>
    <p:sldId id="711" r:id="rId33"/>
    <p:sldId id="712" r:id="rId34"/>
    <p:sldId id="732" r:id="rId35"/>
    <p:sldId id="665" r:id="rId36"/>
    <p:sldId id="739" r:id="rId37"/>
    <p:sldId id="746" r:id="rId38"/>
    <p:sldId id="747" r:id="rId39"/>
    <p:sldId id="686" r:id="rId40"/>
    <p:sldId id="748" r:id="rId41"/>
    <p:sldId id="749" r:id="rId42"/>
    <p:sldId id="750" r:id="rId43"/>
    <p:sldId id="751" r:id="rId44"/>
    <p:sldId id="669" r:id="rId45"/>
    <p:sldId id="724" r:id="rId46"/>
    <p:sldId id="672" r:id="rId47"/>
    <p:sldId id="671" r:id="rId48"/>
    <p:sldId id="673" r:id="rId49"/>
    <p:sldId id="726" r:id="rId50"/>
    <p:sldId id="764" r:id="rId51"/>
    <p:sldId id="730" r:id="rId52"/>
    <p:sldId id="727" r:id="rId53"/>
    <p:sldId id="763" r:id="rId54"/>
    <p:sldId id="729" r:id="rId55"/>
    <p:sldId id="731" r:id="rId56"/>
    <p:sldId id="765" r:id="rId57"/>
    <p:sldId id="668" r:id="rId58"/>
    <p:sldId id="735" r:id="rId59"/>
    <p:sldId id="681" r:id="rId60"/>
    <p:sldId id="755" r:id="rId61"/>
    <p:sldId id="756" r:id="rId62"/>
    <p:sldId id="757" r:id="rId63"/>
    <p:sldId id="758" r:id="rId64"/>
    <p:sldId id="759" r:id="rId65"/>
    <p:sldId id="760" r:id="rId66"/>
    <p:sldId id="761" r:id="rId67"/>
    <p:sldId id="740" r:id="rId68"/>
    <p:sldId id="741" r:id="rId69"/>
    <p:sldId id="742" r:id="rId70"/>
    <p:sldId id="744" r:id="rId71"/>
    <p:sldId id="265"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D37FB44-70E0-4612-8DCF-50DEF7EB4D7E}">
          <p14:sldIdLst>
            <p14:sldId id="402"/>
            <p14:sldId id="349"/>
            <p14:sldId id="403"/>
            <p14:sldId id="487"/>
            <p14:sldId id="766"/>
            <p14:sldId id="767"/>
            <p14:sldId id="768"/>
            <p14:sldId id="554"/>
            <p14:sldId id="676"/>
            <p14:sldId id="593"/>
            <p14:sldId id="569"/>
            <p14:sldId id="615"/>
            <p14:sldId id="623"/>
            <p14:sldId id="651"/>
            <p14:sldId id="682"/>
            <p14:sldId id="655"/>
            <p14:sldId id="703"/>
            <p14:sldId id="656"/>
            <p14:sldId id="544"/>
            <p14:sldId id="688"/>
            <p14:sldId id="626"/>
            <p14:sldId id="719"/>
            <p14:sldId id="722"/>
            <p14:sldId id="720"/>
            <p14:sldId id="705"/>
            <p14:sldId id="736"/>
            <p14:sldId id="737"/>
            <p14:sldId id="733"/>
            <p14:sldId id="709"/>
            <p14:sldId id="710"/>
            <p14:sldId id="711"/>
            <p14:sldId id="712"/>
            <p14:sldId id="732"/>
            <p14:sldId id="665"/>
            <p14:sldId id="739"/>
            <p14:sldId id="746"/>
            <p14:sldId id="747"/>
            <p14:sldId id="686"/>
            <p14:sldId id="748"/>
            <p14:sldId id="749"/>
            <p14:sldId id="750"/>
            <p14:sldId id="751"/>
            <p14:sldId id="669"/>
            <p14:sldId id="724"/>
            <p14:sldId id="672"/>
            <p14:sldId id="671"/>
            <p14:sldId id="673"/>
            <p14:sldId id="726"/>
            <p14:sldId id="764"/>
            <p14:sldId id="730"/>
            <p14:sldId id="727"/>
            <p14:sldId id="763"/>
            <p14:sldId id="729"/>
            <p14:sldId id="731"/>
            <p14:sldId id="765"/>
            <p14:sldId id="668"/>
            <p14:sldId id="735"/>
            <p14:sldId id="681"/>
            <p14:sldId id="755"/>
            <p14:sldId id="756"/>
            <p14:sldId id="757"/>
            <p14:sldId id="758"/>
            <p14:sldId id="759"/>
            <p14:sldId id="760"/>
            <p14:sldId id="761"/>
            <p14:sldId id="740"/>
            <p14:sldId id="741"/>
            <p14:sldId id="742"/>
            <p14:sldId id="744"/>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9"/>
    <a:srgbClr val="FD7A2A"/>
    <a:srgbClr val="00A7E2"/>
    <a:srgbClr val="0070C0"/>
    <a:srgbClr val="3B79CE"/>
    <a:srgbClr val="8A3CC4"/>
    <a:srgbClr val="AAD523"/>
    <a:srgbClr val="7030A0"/>
    <a:srgbClr val="FF3399"/>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68" autoAdjust="0"/>
    <p:restoredTop sz="92597" autoAdjust="0"/>
  </p:normalViewPr>
  <p:slideViewPr>
    <p:cSldViewPr>
      <p:cViewPr varScale="1">
        <p:scale>
          <a:sx n="87" d="100"/>
          <a:sy n="87" d="100"/>
        </p:scale>
        <p:origin x="66" y="36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534892-2594-4348-9B59-391C3F1BE7C4}" type="datetimeFigureOut">
              <a:rPr lang="zh-CN" altLang="en-US" smtClean="0"/>
              <a:pPr/>
              <a:t>2020/4/13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031C7-A97A-4B3D-B11F-B8701A7D0714}" type="slidenum">
              <a:rPr lang="zh-CN" altLang="en-US" smtClean="0"/>
              <a:pPr/>
              <a:t>‹#›</a:t>
            </a:fld>
            <a:endParaRPr lang="zh-CN" altLang="en-US"/>
          </a:p>
        </p:txBody>
      </p:sp>
    </p:spTree>
    <p:extLst>
      <p:ext uri="{BB962C8B-B14F-4D97-AF65-F5344CB8AC3E}">
        <p14:creationId xmlns:p14="http://schemas.microsoft.com/office/powerpoint/2010/main" val="1114224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2</a:t>
            </a:fld>
            <a:endParaRPr lang="zh-CN" altLang="en-US"/>
          </a:p>
        </p:txBody>
      </p:sp>
    </p:spTree>
    <p:extLst>
      <p:ext uri="{BB962C8B-B14F-4D97-AF65-F5344CB8AC3E}">
        <p14:creationId xmlns:p14="http://schemas.microsoft.com/office/powerpoint/2010/main" val="2027822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56</a:t>
            </a:fld>
            <a:endParaRPr lang="zh-CN" altLang="en-US"/>
          </a:p>
        </p:txBody>
      </p:sp>
    </p:spTree>
    <p:extLst>
      <p:ext uri="{BB962C8B-B14F-4D97-AF65-F5344CB8AC3E}">
        <p14:creationId xmlns:p14="http://schemas.microsoft.com/office/powerpoint/2010/main" val="2918961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3</a:t>
            </a:fld>
            <a:endParaRPr lang="zh-CN" altLang="en-US"/>
          </a:p>
        </p:txBody>
      </p:sp>
    </p:spTree>
    <p:extLst>
      <p:ext uri="{BB962C8B-B14F-4D97-AF65-F5344CB8AC3E}">
        <p14:creationId xmlns:p14="http://schemas.microsoft.com/office/powerpoint/2010/main" val="1948512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8</a:t>
            </a:fld>
            <a:endParaRPr lang="zh-CN" altLang="en-US"/>
          </a:p>
        </p:txBody>
      </p:sp>
    </p:spTree>
    <p:extLst>
      <p:ext uri="{BB962C8B-B14F-4D97-AF65-F5344CB8AC3E}">
        <p14:creationId xmlns:p14="http://schemas.microsoft.com/office/powerpoint/2010/main" val="115278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13</a:t>
            </a:fld>
            <a:endParaRPr lang="zh-CN" altLang="en-US"/>
          </a:p>
        </p:txBody>
      </p:sp>
    </p:spTree>
    <p:extLst>
      <p:ext uri="{BB962C8B-B14F-4D97-AF65-F5344CB8AC3E}">
        <p14:creationId xmlns:p14="http://schemas.microsoft.com/office/powerpoint/2010/main" val="3561806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17</a:t>
            </a:fld>
            <a:endParaRPr lang="zh-CN" altLang="en-US"/>
          </a:p>
        </p:txBody>
      </p:sp>
    </p:spTree>
    <p:extLst>
      <p:ext uri="{BB962C8B-B14F-4D97-AF65-F5344CB8AC3E}">
        <p14:creationId xmlns:p14="http://schemas.microsoft.com/office/powerpoint/2010/main" val="200901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19</a:t>
            </a:fld>
            <a:endParaRPr lang="zh-CN" altLang="en-US"/>
          </a:p>
        </p:txBody>
      </p:sp>
    </p:spTree>
    <p:extLst>
      <p:ext uri="{BB962C8B-B14F-4D97-AF65-F5344CB8AC3E}">
        <p14:creationId xmlns:p14="http://schemas.microsoft.com/office/powerpoint/2010/main" val="2918961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20</a:t>
            </a:fld>
            <a:endParaRPr lang="zh-CN" altLang="en-US"/>
          </a:p>
        </p:txBody>
      </p:sp>
    </p:spTree>
    <p:extLst>
      <p:ext uri="{BB962C8B-B14F-4D97-AF65-F5344CB8AC3E}">
        <p14:creationId xmlns:p14="http://schemas.microsoft.com/office/powerpoint/2010/main" val="3574300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34</a:t>
            </a:fld>
            <a:endParaRPr lang="zh-CN" altLang="en-US"/>
          </a:p>
        </p:txBody>
      </p:sp>
    </p:spTree>
    <p:extLst>
      <p:ext uri="{BB962C8B-B14F-4D97-AF65-F5344CB8AC3E}">
        <p14:creationId xmlns:p14="http://schemas.microsoft.com/office/powerpoint/2010/main" val="2918961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48</a:t>
            </a:fld>
            <a:endParaRPr lang="zh-CN" altLang="en-US"/>
          </a:p>
        </p:txBody>
      </p:sp>
    </p:spTree>
    <p:extLst>
      <p:ext uri="{BB962C8B-B14F-4D97-AF65-F5344CB8AC3E}">
        <p14:creationId xmlns:p14="http://schemas.microsoft.com/office/powerpoint/2010/main" val="2296047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
        <p:nvSpPr>
          <p:cNvPr id="3" name="矩形 2"/>
          <p:cNvSpPr/>
          <p:nvPr userDrawn="1"/>
        </p:nvSpPr>
        <p:spPr>
          <a:xfrm>
            <a:off x="2" y="0"/>
            <a:ext cx="1219362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Rectangle 7"/>
          <p:cNvSpPr/>
          <p:nvPr userDrawn="1"/>
        </p:nvSpPr>
        <p:spPr>
          <a:xfrm>
            <a:off x="8154452" y="0"/>
            <a:ext cx="4037548" cy="6858000"/>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Picture Placeholder 2"/>
          <p:cNvSpPr>
            <a:spLocks noGrp="1"/>
          </p:cNvSpPr>
          <p:nvPr>
            <p:ph type="pic" idx="1"/>
          </p:nvPr>
        </p:nvSpPr>
        <p:spPr>
          <a:xfrm>
            <a:off x="1" y="4"/>
            <a:ext cx="8099475" cy="6857999"/>
          </a:xfrm>
          <a:prstGeom prst="rect">
            <a:avLst/>
          </a:prstGeo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7" name="标题 1"/>
          <p:cNvSpPr txBox="1">
            <a:spLocks noChangeArrowheads="1"/>
          </p:cNvSpPr>
          <p:nvPr userDrawn="1"/>
        </p:nvSpPr>
        <p:spPr>
          <a:xfrm>
            <a:off x="8111698" y="1886971"/>
            <a:ext cx="4031398" cy="1470025"/>
          </a:xfrm>
          <a:prstGeom prst="rect">
            <a:avLst/>
          </a:prstGeom>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8000" b="1" dirty="0">
                <a:solidFill>
                  <a:schemeClr val="bg1"/>
                </a:solidFill>
                <a:effectLst>
                  <a:outerShdw blurRad="38100" dist="38100" dir="2700000" algn="tl">
                    <a:srgbClr val="000000">
                      <a:alpha val="43137"/>
                    </a:srgbClr>
                  </a:outerShdw>
                  <a:reflection blurRad="6350" stA="50000" endA="300" endPos="50000" dist="29997" dir="5400000" sy="-100000" algn="bl" rotWithShape="0"/>
                </a:effectLst>
                <a:latin typeface="微软雅黑" pitchFamily="34" charset="-122"/>
                <a:ea typeface="微软雅黑" pitchFamily="34" charset="-122"/>
              </a:rPr>
              <a:t>谢谢！</a:t>
            </a:r>
          </a:p>
        </p:txBody>
      </p:sp>
    </p:spTree>
    <p:extLst>
      <p:ext uri="{BB962C8B-B14F-4D97-AF65-F5344CB8AC3E}">
        <p14:creationId xmlns:p14="http://schemas.microsoft.com/office/powerpoint/2010/main" val="341963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21D4C55-D773-4F49-9BC9-787F64BAC7B5}" type="datetimeFigureOut">
              <a:rPr lang="zh-CN" altLang="en-US" smtClean="0">
                <a:solidFill>
                  <a:prstClr val="black">
                    <a:tint val="75000"/>
                  </a:prstClr>
                </a:solidFill>
              </a:rPr>
              <a:pPr/>
              <a:t>2020/4/13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9582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21D4C55-D773-4F49-9BC9-787F64BAC7B5}" type="datetimeFigureOut">
              <a:rPr lang="zh-CN" altLang="en-US" smtClean="0">
                <a:solidFill>
                  <a:prstClr val="black">
                    <a:tint val="75000"/>
                  </a:prstClr>
                </a:solidFill>
              </a:rPr>
              <a:pPr/>
              <a:t>2020/4/13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12384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1D4C55-D773-4F49-9BC9-787F64BAC7B5}" type="datetimeFigureOut">
              <a:rPr lang="zh-CN" altLang="en-US" smtClean="0">
                <a:solidFill>
                  <a:prstClr val="black">
                    <a:tint val="75000"/>
                  </a:prstClr>
                </a:solidFill>
              </a:rPr>
              <a:pPr/>
              <a:t>2020/4/13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8909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21D4C55-D773-4F49-9BC9-787F64BAC7B5}" type="datetimeFigureOut">
              <a:rPr lang="zh-CN" altLang="en-US" smtClean="0">
                <a:solidFill>
                  <a:prstClr val="black">
                    <a:tint val="75000"/>
                  </a:prstClr>
                </a:solidFill>
              </a:rPr>
              <a:pPr/>
              <a:t>2020/4/13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05456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21D4C55-D773-4F49-9BC9-787F64BAC7B5}" type="datetimeFigureOut">
              <a:rPr lang="zh-CN" altLang="en-US" smtClean="0">
                <a:solidFill>
                  <a:prstClr val="black">
                    <a:tint val="75000"/>
                  </a:prstClr>
                </a:solidFill>
              </a:rPr>
              <a:pPr/>
              <a:t>2020/4/13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2412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1D4C55-D773-4F49-9BC9-787F64BAC7B5}" type="datetimeFigureOut">
              <a:rPr lang="zh-CN" altLang="en-US" smtClean="0">
                <a:solidFill>
                  <a:prstClr val="black">
                    <a:tint val="75000"/>
                  </a:prstClr>
                </a:solidFill>
              </a:rPr>
              <a:pPr/>
              <a:t>2020/4/13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76106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1D4C55-D773-4F49-9BC9-787F64BAC7B5}" type="datetimeFigureOut">
              <a:rPr lang="zh-CN" altLang="en-US" smtClean="0">
                <a:solidFill>
                  <a:prstClr val="black">
                    <a:tint val="75000"/>
                  </a:prstClr>
                </a:solidFill>
              </a:rPr>
              <a:pPr/>
              <a:t>2020/4/13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8042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
        <p:nvSpPr>
          <p:cNvPr id="3" name="矩形 2"/>
          <p:cNvSpPr/>
          <p:nvPr userDrawn="1"/>
        </p:nvSpPr>
        <p:spPr>
          <a:xfrm>
            <a:off x="2" y="0"/>
            <a:ext cx="1219362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Rectangle 7"/>
          <p:cNvSpPr/>
          <p:nvPr userDrawn="1"/>
        </p:nvSpPr>
        <p:spPr>
          <a:xfrm>
            <a:off x="8154452" y="0"/>
            <a:ext cx="4037548" cy="6858000"/>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Picture Placeholder 2"/>
          <p:cNvSpPr>
            <a:spLocks noGrp="1"/>
          </p:cNvSpPr>
          <p:nvPr>
            <p:ph type="pic" idx="1"/>
          </p:nvPr>
        </p:nvSpPr>
        <p:spPr>
          <a:xfrm>
            <a:off x="1" y="4"/>
            <a:ext cx="8099475" cy="6857999"/>
          </a:xfrm>
          <a:prstGeom prst="rect">
            <a:avLst/>
          </a:prstGeo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7" name="标题 1"/>
          <p:cNvSpPr txBox="1">
            <a:spLocks noChangeArrowheads="1"/>
          </p:cNvSpPr>
          <p:nvPr userDrawn="1"/>
        </p:nvSpPr>
        <p:spPr>
          <a:xfrm>
            <a:off x="8111698" y="1886971"/>
            <a:ext cx="4031398" cy="1470025"/>
          </a:xfrm>
          <a:prstGeom prst="rect">
            <a:avLst/>
          </a:prstGeom>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8000" b="1" dirty="0">
                <a:solidFill>
                  <a:prstClr val="white"/>
                </a:solidFill>
                <a:effectLst>
                  <a:outerShdw blurRad="38100" dist="38100" dir="2700000" algn="tl">
                    <a:srgbClr val="000000">
                      <a:alpha val="43137"/>
                    </a:srgbClr>
                  </a:outerShdw>
                  <a:reflection blurRad="6350" stA="50000" endA="300" endPos="50000" dist="29997" dir="5400000" sy="-100000" algn="bl" rotWithShape="0"/>
                </a:effectLst>
                <a:latin typeface="微软雅黑" pitchFamily="34" charset="-122"/>
                <a:ea typeface="微软雅黑" pitchFamily="34" charset="-122"/>
              </a:rPr>
              <a:t>谢谢！</a:t>
            </a:r>
          </a:p>
        </p:txBody>
      </p:sp>
    </p:spTree>
    <p:extLst>
      <p:ext uri="{BB962C8B-B14F-4D97-AF65-F5344CB8AC3E}">
        <p14:creationId xmlns:p14="http://schemas.microsoft.com/office/powerpoint/2010/main" val="101505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30643E-7 -1.19861 L 3.30643E-7 2.59259E-6 L 0.00039 -0.12153 L 3.30643E-7 2.59259E-6 " pathEditMode="relative" rAng="0" ptsTypes="AAAA">
                                      <p:cBhvr>
                                        <p:cTn id="8" dur="600" fill="hold"/>
                                        <p:tgtEl>
                                          <p:spTgt spid="7"/>
                                        </p:tgtEl>
                                        <p:attrNameLst>
                                          <p:attrName>ppt_x</p:attrName>
                                          <p:attrName>ppt_y</p:attrName>
                                        </p:attrNameLst>
                                      </p:cBhvr>
                                      <p:rCtr x="13" y="599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带标题、页码">
    <p:spTree>
      <p:nvGrpSpPr>
        <p:cNvPr id="1" name=""/>
        <p:cNvGrpSpPr/>
        <p:nvPr/>
      </p:nvGrpSpPr>
      <p:grpSpPr>
        <a:xfrm>
          <a:off x="0" y="0"/>
          <a:ext cx="0" cy="0"/>
          <a:chOff x="0" y="0"/>
          <a:chExt cx="0" cy="0"/>
        </a:xfrm>
      </p:grpSpPr>
      <p:cxnSp>
        <p:nvCxnSpPr>
          <p:cNvPr id="6" name="直接连接符 5"/>
          <p:cNvCxnSpPr/>
          <p:nvPr userDrawn="1"/>
        </p:nvCxnSpPr>
        <p:spPr>
          <a:xfrm>
            <a:off x="263352" y="692696"/>
            <a:ext cx="11593288" cy="0"/>
          </a:xfrm>
          <a:prstGeom prst="line">
            <a:avLst/>
          </a:prstGeom>
          <a:noFill/>
          <a:ln w="9525" cap="flat" cmpd="sng">
            <a:solidFill>
              <a:schemeClr val="accent1"/>
            </a:solidFill>
            <a:prstDash val="dash"/>
            <a:round/>
            <a:headEnd type="oval" w="med" len="med"/>
            <a:tailEnd type="oval"/>
          </a:ln>
          <a:extLst>
            <a:ext uri="{909E8E84-426E-40DD-AFC4-6F175D3DCCD1}">
              <a14:hiddenFill xmlns:a14="http://schemas.microsoft.com/office/drawing/2010/main">
                <a:noFill/>
              </a14:hiddenFill>
            </a:ext>
          </a:extLst>
        </p:spPr>
      </p:cxnSp>
      <p:sp>
        <p:nvSpPr>
          <p:cNvPr id="7" name="椭圆 6"/>
          <p:cNvSpPr/>
          <p:nvPr userDrawn="1"/>
        </p:nvSpPr>
        <p:spPr bwMode="auto">
          <a:xfrm>
            <a:off x="11064552" y="440701"/>
            <a:ext cx="504056" cy="503990"/>
          </a:xfrm>
          <a:prstGeom prst="ellipse">
            <a:avLst/>
          </a:prstGeom>
          <a:solidFill>
            <a:srgbClr val="00A7E2"/>
          </a:soli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lIns="10801" tIns="3600" rIns="10801" bIns="360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fld id="{2EEF1883-7A0E-4F66-9932-E581691AD397}" type="slidenum">
              <a:rPr lang="zh-CN" altLang="en-US" sz="1600" smtClean="0">
                <a:solidFill>
                  <a:schemeClr val="bg1"/>
                </a:solidFill>
              </a:rPr>
              <a:pPr marL="0" marR="0" lvl="0" indent="0" algn="ctr" defTabSz="914400" eaLnBrk="1" fontAlgn="auto" latinLnBrk="0" hangingPunct="1">
                <a:lnSpc>
                  <a:spcPct val="100000"/>
                </a:lnSpc>
                <a:spcBef>
                  <a:spcPts val="0"/>
                </a:spcBef>
                <a:spcAft>
                  <a:spcPts val="0"/>
                </a:spcAft>
                <a:buClrTx/>
                <a:buSzTx/>
                <a:buFontTx/>
                <a:buNone/>
                <a:tabLst/>
                <a:defRPr/>
              </a:pPr>
              <a:t>‹#›</a:t>
            </a:fld>
            <a:endParaRPr kumimoji="0" lang="zh-CN" altLang="en-US" sz="16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Tahoma" pitchFamily="34" charset="0"/>
              <a:ea typeface="Arial Unicode MS" pitchFamily="34" charset="-122"/>
              <a:cs typeface="Tahom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49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3_自定义版式">
    <p:spTree>
      <p:nvGrpSpPr>
        <p:cNvPr id="1" name=""/>
        <p:cNvGrpSpPr/>
        <p:nvPr/>
      </p:nvGrpSpPr>
      <p:grpSpPr>
        <a:xfrm>
          <a:off x="0" y="0"/>
          <a:ext cx="0" cy="0"/>
          <a:chOff x="0" y="0"/>
          <a:chExt cx="0" cy="0"/>
        </a:xfrm>
      </p:grpSpPr>
      <p:cxnSp>
        <p:nvCxnSpPr>
          <p:cNvPr id="4" name="直接连接符 3"/>
          <p:cNvCxnSpPr/>
          <p:nvPr userDrawn="1"/>
        </p:nvCxnSpPr>
        <p:spPr>
          <a:xfrm>
            <a:off x="2" y="3429000"/>
            <a:ext cx="12193624" cy="0"/>
          </a:xfrm>
          <a:prstGeom prst="line">
            <a:avLst/>
          </a:prstGeom>
          <a:ln>
            <a:solidFill>
              <a:schemeClr val="accent4">
                <a:lumMod val="75000"/>
              </a:schemeClr>
            </a:solidFill>
          </a:ln>
        </p:spPr>
        <p:style>
          <a:lnRef idx="3">
            <a:schemeClr val="accent2"/>
          </a:lnRef>
          <a:fillRef idx="0">
            <a:schemeClr val="accent2"/>
          </a:fillRef>
          <a:effectRef idx="2">
            <a:schemeClr val="accent2"/>
          </a:effectRef>
          <a:fontRef idx="minor">
            <a:schemeClr val="tx1"/>
          </a:fontRef>
        </p:style>
      </p:cxnSp>
      <p:sp>
        <p:nvSpPr>
          <p:cNvPr id="5" name="椭圆 4"/>
          <p:cNvSpPr/>
          <p:nvPr userDrawn="1"/>
        </p:nvSpPr>
        <p:spPr>
          <a:xfrm>
            <a:off x="1416698" y="1809000"/>
            <a:ext cx="3239157" cy="3240000"/>
          </a:xfrm>
          <a:prstGeom prst="ellipse">
            <a:avLst/>
          </a:prstGeom>
          <a:solidFill>
            <a:schemeClr val="bg1"/>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sz="1800">
              <a:latin typeface="Impact" pitchFamily="34" charset="0"/>
            </a:endParaRPr>
          </a:p>
        </p:txBody>
      </p:sp>
      <p:sp>
        <p:nvSpPr>
          <p:cNvPr id="7" name="矩形 6"/>
          <p:cNvSpPr/>
          <p:nvPr userDrawn="1"/>
        </p:nvSpPr>
        <p:spPr>
          <a:xfrm>
            <a:off x="11495194" y="6257927"/>
            <a:ext cx="696806" cy="441340"/>
          </a:xfrm>
          <a:prstGeom prst="rect">
            <a:avLst/>
          </a:prstGeom>
          <a:solidFill>
            <a:srgbClr val="3F95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TextBox 15"/>
          <p:cNvSpPr txBox="1"/>
          <p:nvPr userDrawn="1"/>
        </p:nvSpPr>
        <p:spPr>
          <a:xfrm>
            <a:off x="11720411" y="6309320"/>
            <a:ext cx="471481" cy="338554"/>
          </a:xfrm>
          <a:prstGeom prst="rect">
            <a:avLst/>
          </a:prstGeom>
          <a:noFill/>
        </p:spPr>
        <p:txBody>
          <a:bodyPr wrap="none" rtlCol="0">
            <a:spAutoFit/>
          </a:bodyPr>
          <a:lstStyle/>
          <a:p>
            <a:fld id="{2EEF1883-7A0E-4F66-9932-E581691AD397}" type="slidenum">
              <a:rPr lang="zh-CN" altLang="en-US" sz="1600" smtClean="0">
                <a:solidFill>
                  <a:schemeClr val="bg1"/>
                </a:solidFill>
              </a:rPr>
              <a:pPr/>
              <a:t>‹#›</a:t>
            </a:fld>
            <a:r>
              <a:rPr lang="zh-CN" altLang="en-US" sz="1600" dirty="0">
                <a:solidFill>
                  <a:schemeClr val="bg1"/>
                </a:solidFill>
              </a:rPr>
              <a:t> </a:t>
            </a:r>
            <a:endParaRPr lang="zh-CN" altLang="en-US" sz="1600" b="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2978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矩形 3"/>
          <p:cNvSpPr/>
          <p:nvPr userDrawn="1"/>
        </p:nvSpPr>
        <p:spPr>
          <a:xfrm>
            <a:off x="11495194" y="116632"/>
            <a:ext cx="696806" cy="441340"/>
          </a:xfrm>
          <a:prstGeom prst="rect">
            <a:avLst/>
          </a:prstGeom>
          <a:solidFill>
            <a:srgbClr val="3F95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TextBox 15"/>
          <p:cNvSpPr txBox="1"/>
          <p:nvPr userDrawn="1"/>
        </p:nvSpPr>
        <p:spPr>
          <a:xfrm>
            <a:off x="11720411" y="168025"/>
            <a:ext cx="471481" cy="338554"/>
          </a:xfrm>
          <a:prstGeom prst="rect">
            <a:avLst/>
          </a:prstGeom>
          <a:noFill/>
        </p:spPr>
        <p:txBody>
          <a:bodyPr wrap="none" rtlCol="0">
            <a:spAutoFit/>
          </a:bodyPr>
          <a:lstStyle/>
          <a:p>
            <a:fld id="{2EEF1883-7A0E-4F66-9932-E581691AD397}" type="slidenum">
              <a:rPr lang="zh-CN" altLang="en-US" sz="1600" smtClean="0">
                <a:solidFill>
                  <a:schemeClr val="bg1"/>
                </a:solidFill>
              </a:rPr>
              <a:pPr/>
              <a:t>‹#›</a:t>
            </a:fld>
            <a:r>
              <a:rPr lang="zh-CN" altLang="en-US" sz="1600" dirty="0">
                <a:solidFill>
                  <a:schemeClr val="bg1"/>
                </a:solidFill>
              </a:rPr>
              <a:t> </a:t>
            </a:r>
            <a:endParaRPr lang="zh-CN" altLang="en-US" sz="1600" b="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5381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21D4C55-D773-4F49-9BC9-787F64BAC7B5}" type="datetimeFigureOut">
              <a:rPr lang="zh-CN" altLang="en-US" smtClean="0">
                <a:solidFill>
                  <a:prstClr val="black">
                    <a:tint val="75000"/>
                  </a:prstClr>
                </a:solidFill>
              </a:rPr>
              <a:pPr/>
              <a:t>2020/4/13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15820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1D4C55-D773-4F49-9BC9-787F64BAC7B5}" type="datetimeFigureOut">
              <a:rPr lang="zh-CN" altLang="en-US" smtClean="0">
                <a:solidFill>
                  <a:prstClr val="black">
                    <a:tint val="75000"/>
                  </a:prstClr>
                </a:solidFill>
              </a:rPr>
              <a:pPr/>
              <a:t>2020/4/13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0323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21D4C55-D773-4F49-9BC9-787F64BAC7B5}" type="datetimeFigureOut">
              <a:rPr lang="zh-CN" altLang="en-US" smtClean="0">
                <a:solidFill>
                  <a:prstClr val="black">
                    <a:tint val="75000"/>
                  </a:prstClr>
                </a:solidFill>
              </a:rPr>
              <a:pPr/>
              <a:t>2020/4/13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479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21D4C55-D773-4F49-9BC9-787F64BAC7B5}" type="datetimeFigureOut">
              <a:rPr lang="zh-CN" altLang="en-US" smtClean="0">
                <a:solidFill>
                  <a:prstClr val="black">
                    <a:tint val="75000"/>
                  </a:prstClr>
                </a:solidFill>
              </a:rPr>
              <a:pPr/>
              <a:t>2020/4/13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96759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49" r:id="rId2"/>
    <p:sldLayoutId id="2147483666" r:id="rId3"/>
    <p:sldLayoutId id="2147483668" r:id="rId4"/>
    <p:sldLayoutId id="2147483682"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903838"/>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474237"/>
            <a:ext cx="10515600" cy="470272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D4C55-D773-4F49-9BC9-787F64BAC7B5}" type="datetimeFigureOut">
              <a:rPr lang="zh-CN" altLang="en-US" smtClean="0">
                <a:solidFill>
                  <a:prstClr val="black">
                    <a:tint val="75000"/>
                  </a:prstClr>
                </a:solidFill>
              </a:rPr>
              <a:pPr/>
              <a:t>2020/4/13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23772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l" defTabSz="914400" rtl="0" eaLnBrk="1" latinLnBrk="0" hangingPunct="1">
        <a:lnSpc>
          <a:spcPct val="90000"/>
        </a:lnSpc>
        <a:spcBef>
          <a:spcPct val="0"/>
        </a:spcBef>
        <a:buNone/>
        <a:defRPr sz="3600" kern="1200">
          <a:solidFill>
            <a:schemeClr val="tx1"/>
          </a:solidFill>
          <a:latin typeface="微软雅黑 Light" panose="020B0502040204020203" pitchFamily="34" charset="-122"/>
          <a:ea typeface="微软雅黑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calhos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g"/><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6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166551"/>
            <a:ext cx="9144000" cy="1343412"/>
          </a:xfrm>
        </p:spPr>
        <p:txBody>
          <a:bodyPr>
            <a:normAutofit/>
          </a:bodyPr>
          <a:lstStyle/>
          <a:p>
            <a:r>
              <a:rPr lang="en-US" altLang="zh-CN" sz="5400" dirty="0" err="1" smtClean="0">
                <a:latin typeface="微软雅黑" panose="020B0503020204020204" pitchFamily="34" charset="-122"/>
                <a:ea typeface="微软雅黑" panose="020B0503020204020204" pitchFamily="34" charset="-122"/>
              </a:rPr>
              <a:t>LoadRunner</a:t>
            </a:r>
            <a:r>
              <a:rPr lang="zh-CN" altLang="en-US" sz="5400" dirty="0" smtClean="0">
                <a:latin typeface="微软雅黑" panose="020B0503020204020204" pitchFamily="34" charset="-122"/>
                <a:ea typeface="微软雅黑" panose="020B0503020204020204" pitchFamily="34" charset="-122"/>
              </a:rPr>
              <a:t>基本使用</a:t>
            </a:r>
            <a:endParaRPr lang="zh-CN" altLang="en-US" sz="5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1237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1.2 </a:t>
            </a:r>
            <a:r>
              <a:rPr lang="zh-CN" altLang="en-US" kern="0" dirty="0" smtClean="0">
                <a:solidFill>
                  <a:sysClr val="window" lastClr="FFFFFF"/>
                </a:solidFill>
                <a:latin typeface="微软雅黑" pitchFamily="34" charset="-122"/>
                <a:ea typeface="微软雅黑"/>
              </a:rPr>
              <a:t>安装</a:t>
            </a:r>
            <a:endParaRPr lang="zh-CN" altLang="en-US" kern="0" dirty="0">
              <a:solidFill>
                <a:sysClr val="window" lastClr="FFFFFF"/>
              </a:solidFill>
              <a:latin typeface="微软雅黑" pitchFamily="34" charset="-122"/>
              <a:ea typeface="微软雅黑"/>
            </a:endParaRPr>
          </a:p>
        </p:txBody>
      </p:sp>
      <p:sp>
        <p:nvSpPr>
          <p:cNvPr id="6" name="矩形 5"/>
          <p:cNvSpPr/>
          <p:nvPr/>
        </p:nvSpPr>
        <p:spPr>
          <a:xfrm>
            <a:off x="738150" y="1357298"/>
            <a:ext cx="1107996" cy="369332"/>
          </a:xfrm>
          <a:prstGeom prst="rect">
            <a:avLst/>
          </a:prstGeom>
        </p:spPr>
        <p:txBody>
          <a:bodyPr wrap="none">
            <a:spAutoFit/>
          </a:bodyPr>
          <a:lstStyle/>
          <a:p>
            <a:r>
              <a:rPr lang="zh-CN" altLang="en-US" dirty="0" smtClean="0">
                <a:solidFill>
                  <a:srgbClr val="4D4D4D"/>
                </a:solidFill>
                <a:latin typeface="Microsoft YaHei" panose="020B0503020204020204" pitchFamily="34" charset="-122"/>
                <a:ea typeface="Microsoft YaHei" panose="020B0503020204020204" pitchFamily="34" charset="-122"/>
              </a:rPr>
              <a:t>一、安装</a:t>
            </a:r>
            <a:endParaRPr lang="en-US" altLang="zh-CN" dirty="0" smtClean="0">
              <a:solidFill>
                <a:srgbClr val="4D4D4D"/>
              </a:solidFill>
              <a:latin typeface="Microsoft YaHei" panose="020B0503020204020204" pitchFamily="34" charset="-122"/>
              <a:ea typeface="Microsoft YaHei" panose="020B0503020204020204" pitchFamily="34" charset="-122"/>
            </a:endParaRPr>
          </a:p>
        </p:txBody>
      </p:sp>
      <p:sp>
        <p:nvSpPr>
          <p:cNvPr id="7" name="矩形 6"/>
          <p:cNvSpPr/>
          <p:nvPr/>
        </p:nvSpPr>
        <p:spPr>
          <a:xfrm>
            <a:off x="738150" y="1785926"/>
            <a:ext cx="10287072" cy="4770537"/>
          </a:xfrm>
          <a:prstGeom prst="rect">
            <a:avLst/>
          </a:prstGeom>
        </p:spPr>
        <p:txBody>
          <a:bodyPr wrap="square">
            <a:spAutoFit/>
          </a:bodyPr>
          <a:lstStyle/>
          <a:p>
            <a:r>
              <a:rPr lang="zh-CN" altLang="en-US" sz="1600" dirty="0" smtClean="0"/>
              <a:t>一</a:t>
            </a:r>
            <a:r>
              <a:rPr lang="en-US" altLang="zh-CN" sz="1600" dirty="0"/>
              <a:t>.</a:t>
            </a:r>
            <a:r>
              <a:rPr lang="zh-CN" altLang="en-US" sz="1600" dirty="0"/>
              <a:t>安装前的准备</a:t>
            </a:r>
          </a:p>
          <a:p>
            <a:endParaRPr lang="en-US" altLang="zh-CN" sz="1600" dirty="0" smtClean="0"/>
          </a:p>
          <a:p>
            <a:r>
              <a:rPr lang="en-US" altLang="zh-CN" sz="1600" dirty="0" smtClean="0"/>
              <a:t>LoadRunner11</a:t>
            </a:r>
            <a:r>
              <a:rPr lang="en-US" altLang="zh-CN" sz="1600" dirty="0"/>
              <a:t>+</a:t>
            </a:r>
            <a:r>
              <a:rPr lang="zh-CN" altLang="en-US" sz="1600" dirty="0"/>
              <a:t>破解文件</a:t>
            </a:r>
            <a:r>
              <a:rPr lang="en-US" altLang="zh-CN" sz="1600" dirty="0"/>
              <a:t>+</a:t>
            </a:r>
            <a:r>
              <a:rPr lang="zh-CN" altLang="en-US" sz="1600" dirty="0"/>
              <a:t>汉化文件</a:t>
            </a:r>
            <a:r>
              <a:rPr lang="zh-CN" altLang="en-US" sz="1600" dirty="0" smtClean="0"/>
              <a:t>，下载地址</a:t>
            </a:r>
            <a:r>
              <a:rPr lang="en-US" altLang="zh-CN" sz="1600" dirty="0"/>
              <a:t>\\xafs\install\Tools\loadrunner11</a:t>
            </a:r>
          </a:p>
          <a:p>
            <a:pPr>
              <a:lnSpc>
                <a:spcPct val="200000"/>
              </a:lnSpc>
            </a:pPr>
            <a:endParaRPr lang="en-US" altLang="zh-CN" sz="1600" dirty="0" smtClean="0"/>
          </a:p>
          <a:p>
            <a:pPr>
              <a:lnSpc>
                <a:spcPct val="200000"/>
              </a:lnSpc>
            </a:pPr>
            <a:r>
              <a:rPr lang="zh-CN" altLang="en-US" sz="1600" dirty="0" smtClean="0"/>
              <a:t>双击执行</a:t>
            </a:r>
            <a:r>
              <a:rPr lang="en-US" altLang="zh-CN" sz="1600" dirty="0" smtClean="0"/>
              <a:t>Setup.exe</a:t>
            </a:r>
            <a:r>
              <a:rPr lang="zh-CN" altLang="en-US" sz="1600" dirty="0" smtClean="0"/>
              <a:t>文件</a:t>
            </a:r>
            <a:endParaRPr lang="en-US" altLang="zh-CN" sz="1600" dirty="0" smtClean="0"/>
          </a:p>
          <a:p>
            <a:pPr>
              <a:lnSpc>
                <a:spcPct val="200000"/>
              </a:lnSpc>
            </a:pPr>
            <a:r>
              <a:rPr lang="zh-CN" altLang="en-US" sz="1600" dirty="0" smtClean="0"/>
              <a:t>点击：</a:t>
            </a:r>
            <a:r>
              <a:rPr lang="en-US" sz="1600" dirty="0" err="1" smtClean="0"/>
              <a:t>LoadRunner</a:t>
            </a:r>
            <a:r>
              <a:rPr lang="zh-CN" altLang="en-US" sz="1600" dirty="0" smtClean="0"/>
              <a:t>完整安装程序</a:t>
            </a:r>
          </a:p>
          <a:p>
            <a:pPr>
              <a:lnSpc>
                <a:spcPct val="200000"/>
              </a:lnSpc>
            </a:pPr>
            <a:r>
              <a:rPr lang="zh-CN" altLang="en-US" sz="1600" dirty="0" smtClean="0"/>
              <a:t>选中需要安装的地址</a:t>
            </a:r>
            <a:endParaRPr lang="en-US" altLang="zh-CN" sz="1600" dirty="0" smtClean="0"/>
          </a:p>
          <a:p>
            <a:pPr>
              <a:lnSpc>
                <a:spcPct val="200000"/>
              </a:lnSpc>
            </a:pPr>
            <a:r>
              <a:rPr lang="zh-CN" altLang="en-US" sz="1600" dirty="0" smtClean="0"/>
              <a:t>然后点击下一步即可。</a:t>
            </a:r>
            <a:endParaRPr lang="en-US" altLang="zh-CN" sz="1600" dirty="0" smtClean="0"/>
          </a:p>
          <a:p>
            <a:pPr>
              <a:lnSpc>
                <a:spcPct val="200000"/>
              </a:lnSpc>
            </a:pPr>
            <a:endParaRPr lang="en-US" altLang="zh-CN" sz="1600" dirty="0" smtClean="0"/>
          </a:p>
          <a:p>
            <a:pPr>
              <a:lnSpc>
                <a:spcPct val="200000"/>
              </a:lnSpc>
            </a:pPr>
            <a:r>
              <a:rPr lang="zh-CN" altLang="en-US" sz="1600" dirty="0">
                <a:solidFill>
                  <a:srgbClr val="FF0000"/>
                </a:solidFill>
                <a:latin typeface="+mn-ea"/>
              </a:rPr>
              <a:t>注</a:t>
            </a:r>
            <a:r>
              <a:rPr lang="zh-CN" altLang="en-US" sz="1600" dirty="0" smtClean="0">
                <a:solidFill>
                  <a:srgbClr val="FF0000"/>
                </a:solidFill>
                <a:latin typeface="+mn-ea"/>
              </a:rPr>
              <a:t>： </a:t>
            </a:r>
            <a:r>
              <a:rPr lang="zh-CN" altLang="en-US" sz="1600" dirty="0" smtClean="0">
                <a:latin typeface="+mn-ea"/>
              </a:rPr>
              <a:t>安装包目录中不要有汉字和空格，否则会报“命令行选项语法错误”的问题。</a:t>
            </a:r>
          </a:p>
          <a:p>
            <a:pPr>
              <a:lnSpc>
                <a:spcPct val="200000"/>
              </a:lnSpc>
            </a:pPr>
            <a:endParaRPr lang="en-US" altLang="zh-CN" sz="1600" dirty="0" smtClean="0"/>
          </a:p>
        </p:txBody>
      </p:sp>
    </p:spTree>
    <p:extLst>
      <p:ext uri="{BB962C8B-B14F-4D97-AF65-F5344CB8AC3E}">
        <p14:creationId xmlns:p14="http://schemas.microsoft.com/office/powerpoint/2010/main" val="2812181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1.2 </a:t>
            </a:r>
            <a:r>
              <a:rPr lang="zh-CN" altLang="en-US" kern="0" dirty="0" smtClean="0">
                <a:solidFill>
                  <a:sysClr val="window" lastClr="FFFFFF"/>
                </a:solidFill>
                <a:latin typeface="微软雅黑" pitchFamily="34" charset="-122"/>
                <a:ea typeface="微软雅黑"/>
              </a:rPr>
              <a:t>安装</a:t>
            </a:r>
            <a:endParaRPr lang="zh-CN" altLang="en-US" kern="0" dirty="0">
              <a:solidFill>
                <a:sysClr val="window" lastClr="FFFFFF"/>
              </a:solidFill>
              <a:latin typeface="微软雅黑" pitchFamily="34" charset="-122"/>
              <a:ea typeface="微软雅黑"/>
            </a:endParaRPr>
          </a:p>
        </p:txBody>
      </p:sp>
      <p:sp>
        <p:nvSpPr>
          <p:cNvPr id="4" name="矩形 3"/>
          <p:cNvSpPr/>
          <p:nvPr/>
        </p:nvSpPr>
        <p:spPr>
          <a:xfrm>
            <a:off x="738150" y="1214422"/>
            <a:ext cx="10729192" cy="5167568"/>
          </a:xfrm>
          <a:prstGeom prst="rect">
            <a:avLst/>
          </a:prstGeom>
        </p:spPr>
        <p:txBody>
          <a:bodyPr wrap="square">
            <a:spAutoFit/>
          </a:bodyPr>
          <a:lstStyle/>
          <a:p>
            <a:pPr>
              <a:lnSpc>
                <a:spcPct val="170000"/>
              </a:lnSpc>
            </a:pPr>
            <a:r>
              <a:rPr lang="zh-CN" altLang="en-US" dirty="0">
                <a:solidFill>
                  <a:srgbClr val="4D4D4D"/>
                </a:solidFill>
                <a:latin typeface="Microsoft YaHei" panose="020B0503020204020204" pitchFamily="34" charset="-122"/>
                <a:ea typeface="Microsoft YaHei" panose="020B0503020204020204" pitchFamily="34" charset="-122"/>
              </a:rPr>
              <a:t>二、破解</a:t>
            </a:r>
            <a:r>
              <a:rPr lang="zh-CN" altLang="en-US" sz="1600" dirty="0"/>
              <a:t/>
            </a:r>
            <a:br>
              <a:rPr lang="zh-CN" altLang="en-US" sz="1600" dirty="0"/>
            </a:br>
            <a:r>
              <a:rPr lang="en-US" altLang="zh-CN" sz="1600" dirty="0"/>
              <a:t>1.</a:t>
            </a:r>
            <a:r>
              <a:rPr lang="zh-CN" altLang="en-US" sz="1600" dirty="0"/>
              <a:t>将“</a:t>
            </a:r>
            <a:r>
              <a:rPr lang="en-US" altLang="zh-CN" sz="1600" dirty="0"/>
              <a:t>lm70.dll”</a:t>
            </a:r>
            <a:r>
              <a:rPr lang="zh-CN" altLang="en-US" sz="1600" dirty="0"/>
              <a:t>，“</a:t>
            </a:r>
            <a:r>
              <a:rPr lang="en-US" altLang="zh-CN" sz="1600" dirty="0"/>
              <a:t>mlr5lprg.dll”</a:t>
            </a:r>
            <a:r>
              <a:rPr lang="zh-CN" altLang="en-US" sz="1600" dirty="0"/>
              <a:t>这两个文件复制并粘贴到</a:t>
            </a:r>
            <a:r>
              <a:rPr lang="en-US" altLang="zh-CN" sz="1600" dirty="0"/>
              <a:t>LR11</a:t>
            </a:r>
            <a:r>
              <a:rPr lang="zh-CN" altLang="en-US" sz="1600" dirty="0"/>
              <a:t>安装目录下的</a:t>
            </a:r>
            <a:r>
              <a:rPr lang="en-US" altLang="zh-CN" sz="1600" dirty="0"/>
              <a:t>bin</a:t>
            </a:r>
            <a:r>
              <a:rPr lang="zh-CN" altLang="en-US" sz="1600" dirty="0"/>
              <a:t>文件夹下</a:t>
            </a:r>
            <a:r>
              <a:rPr lang="en-US" altLang="zh-CN" sz="1600" dirty="0"/>
              <a:t>,</a:t>
            </a:r>
            <a:r>
              <a:rPr lang="zh-CN" altLang="en-US" sz="1600" dirty="0"/>
              <a:t>粘贴并替换原来文件。复制时注意要先将</a:t>
            </a:r>
            <a:r>
              <a:rPr lang="en-US" altLang="zh-CN" sz="1600" dirty="0" err="1"/>
              <a:t>loadrunner</a:t>
            </a:r>
            <a:r>
              <a:rPr lang="zh-CN" altLang="en-US" sz="1600" dirty="0"/>
              <a:t>关闭，否则会出现复制出错的</a:t>
            </a:r>
            <a:r>
              <a:rPr lang="zh-CN" altLang="en-US" sz="1600" dirty="0" smtClean="0"/>
              <a:t>提示</a:t>
            </a:r>
            <a:endParaRPr lang="en-US" altLang="zh-CN" sz="1600" dirty="0" smtClean="0"/>
          </a:p>
          <a:p>
            <a:pPr>
              <a:lnSpc>
                <a:spcPct val="170000"/>
              </a:lnSpc>
            </a:pPr>
            <a:r>
              <a:rPr lang="en-US" altLang="zh-CN" sz="1600" dirty="0"/>
              <a:t>2.</a:t>
            </a:r>
            <a:r>
              <a:rPr lang="zh-CN" altLang="en-US" sz="1600" dirty="0"/>
              <a:t>运行</a:t>
            </a:r>
            <a:r>
              <a:rPr lang="en-US" altLang="zh-CN" sz="1600" dirty="0"/>
              <a:t>deletelicense.exe</a:t>
            </a:r>
            <a:r>
              <a:rPr lang="zh-CN" altLang="en-US" sz="1600" dirty="0"/>
              <a:t>，选择“是”清除注册表信息</a:t>
            </a:r>
            <a:endParaRPr lang="en-US" altLang="zh-CN" sz="1600" dirty="0"/>
          </a:p>
          <a:p>
            <a:pPr>
              <a:lnSpc>
                <a:spcPct val="170000"/>
              </a:lnSpc>
            </a:pPr>
            <a:r>
              <a:rPr lang="en-US" altLang="zh-CN" sz="1600" dirty="0"/>
              <a:t>3.</a:t>
            </a:r>
            <a:r>
              <a:rPr lang="zh-CN" altLang="en-US" sz="1600" dirty="0"/>
              <a:t>打开程序， </a:t>
            </a:r>
            <a:r>
              <a:rPr lang="zh-CN" altLang="en-US" sz="1600" dirty="0" smtClean="0"/>
              <a:t>配置</a:t>
            </a:r>
            <a:r>
              <a:rPr lang="en-US" altLang="zh-CN" sz="1600" dirty="0"/>
              <a:t>—&gt;</a:t>
            </a:r>
            <a:r>
              <a:rPr lang="en-US" altLang="zh-CN" sz="1600" dirty="0" err="1"/>
              <a:t>loadrunner</a:t>
            </a:r>
            <a:r>
              <a:rPr lang="zh-CN" altLang="en-US" sz="1600" dirty="0"/>
              <a:t>许可证</a:t>
            </a:r>
            <a:r>
              <a:rPr lang="en-US" altLang="zh-CN" sz="1600" dirty="0"/>
              <a:t>-&gt;</a:t>
            </a:r>
            <a:r>
              <a:rPr lang="zh-CN" altLang="en-US" sz="1600" dirty="0"/>
              <a:t>新许可证</a:t>
            </a:r>
            <a:endParaRPr lang="en-US" altLang="zh-CN" sz="1600" dirty="0"/>
          </a:p>
          <a:p>
            <a:pPr>
              <a:lnSpc>
                <a:spcPct val="170000"/>
              </a:lnSpc>
            </a:pPr>
            <a:r>
              <a:rPr lang="en-US" altLang="zh-CN" sz="1600" dirty="0" smtClean="0"/>
              <a:t>   license</a:t>
            </a:r>
            <a:r>
              <a:rPr lang="zh-CN" altLang="en-US" sz="1600" dirty="0"/>
              <a:t>序列号</a:t>
            </a:r>
            <a:r>
              <a:rPr lang="en-US" altLang="zh-CN" sz="1600" dirty="0"/>
              <a:t>AEABEXFR-YTIEKEKJJMFKEKEKWBRAUNQJU-KBYGB</a:t>
            </a:r>
          </a:p>
          <a:p>
            <a:pPr>
              <a:lnSpc>
                <a:spcPct val="170000"/>
              </a:lnSpc>
            </a:pPr>
            <a:r>
              <a:rPr lang="en-US" altLang="zh-CN" sz="1600" dirty="0" smtClean="0"/>
              <a:t>   globa-100</a:t>
            </a:r>
            <a:r>
              <a:rPr lang="zh-CN" altLang="en-US" sz="1600" dirty="0"/>
              <a:t>的注册码：</a:t>
            </a:r>
            <a:r>
              <a:rPr lang="en-US" altLang="zh-CN" sz="1600" dirty="0"/>
              <a:t>AEAMAUIK-YAFEKEKJJKEEA-BCJGI</a:t>
            </a:r>
          </a:p>
          <a:p>
            <a:pPr>
              <a:lnSpc>
                <a:spcPct val="170000"/>
              </a:lnSpc>
            </a:pPr>
            <a:r>
              <a:rPr lang="en-US" altLang="zh-CN" sz="1600" dirty="0" smtClean="0"/>
              <a:t>   web-10000</a:t>
            </a:r>
            <a:r>
              <a:rPr lang="zh-CN" altLang="en-US" sz="1600" dirty="0"/>
              <a:t>的注册码：</a:t>
            </a:r>
            <a:r>
              <a:rPr lang="en-US" altLang="zh-CN" sz="1600" dirty="0"/>
              <a:t>AEABEXFR-YTIEKEKJJMFKEKEKWBRAUNQJU-KBYGB</a:t>
            </a:r>
          </a:p>
          <a:p>
            <a:pPr>
              <a:lnSpc>
                <a:spcPct val="170000"/>
              </a:lnSpc>
            </a:pPr>
            <a:r>
              <a:rPr lang="zh-CN" altLang="en-US" sz="1600" dirty="0" smtClean="0"/>
              <a:t>   超级</a:t>
            </a:r>
            <a:r>
              <a:rPr lang="en-US" altLang="zh-CN" sz="1600" dirty="0"/>
              <a:t>license</a:t>
            </a:r>
            <a:r>
              <a:rPr lang="zh-CN" altLang="en-US" sz="1600" dirty="0"/>
              <a:t>最高支持</a:t>
            </a:r>
            <a:r>
              <a:rPr lang="en-US" altLang="zh-CN" sz="1600" dirty="0"/>
              <a:t>6.5w</a:t>
            </a:r>
            <a:r>
              <a:rPr lang="zh-CN" altLang="en-US" sz="1600" dirty="0"/>
              <a:t>个并发：</a:t>
            </a:r>
            <a:r>
              <a:rPr lang="en-US" altLang="zh-CN" sz="1600" dirty="0"/>
              <a:t>AEACFSJI-YJKJKJJKEJIJD-BCLBR</a:t>
            </a:r>
          </a:p>
          <a:p>
            <a:pPr>
              <a:lnSpc>
                <a:spcPct val="170000"/>
              </a:lnSpc>
            </a:pPr>
            <a:endParaRPr lang="en-US" altLang="zh-CN" sz="1600" dirty="0"/>
          </a:p>
          <a:p>
            <a:pPr>
              <a:lnSpc>
                <a:spcPct val="170000"/>
              </a:lnSpc>
            </a:pPr>
            <a:r>
              <a:rPr lang="zh-CN" altLang="en-US" sz="1600" dirty="0"/>
              <a:t>汉化过程同英文版</a:t>
            </a:r>
            <a:r>
              <a:rPr lang="en-US" altLang="zh-CN" sz="1600" dirty="0" err="1"/>
              <a:t>LoadRunner</a:t>
            </a:r>
            <a:r>
              <a:rPr lang="zh-CN" altLang="en-US" sz="1600" dirty="0"/>
              <a:t>安装</a:t>
            </a:r>
            <a:r>
              <a:rPr lang="zh-CN" altLang="en-US" sz="1600" dirty="0" smtClean="0"/>
              <a:t>过程</a:t>
            </a:r>
            <a:r>
              <a:rPr lang="zh-CN" altLang="en-US" sz="1600" dirty="0"/>
              <a:t>。</a:t>
            </a:r>
            <a:endParaRPr lang="en-US" altLang="zh-CN" sz="1600" dirty="0"/>
          </a:p>
          <a:p>
            <a:pPr>
              <a:lnSpc>
                <a:spcPct val="170000"/>
              </a:lnSpc>
            </a:pPr>
            <a:r>
              <a:rPr lang="zh-CN" altLang="en-US" sz="1600" dirty="0"/>
              <a:t>若破解许可证时，一直提示操作无效时，启动</a:t>
            </a:r>
            <a:r>
              <a:rPr lang="en-US" altLang="zh-CN" sz="1600" dirty="0" err="1"/>
              <a:t>loadrunner</a:t>
            </a:r>
            <a:r>
              <a:rPr lang="zh-CN" altLang="en-US" sz="1600" dirty="0"/>
              <a:t>的时候，也</a:t>
            </a:r>
            <a:r>
              <a:rPr lang="zh-CN" altLang="en-US" sz="1600" dirty="0" smtClean="0"/>
              <a:t>需要使用</a:t>
            </a:r>
            <a:r>
              <a:rPr lang="zh-CN" altLang="en-US" sz="1600" dirty="0"/>
              <a:t>管理员权限启动</a:t>
            </a:r>
            <a:r>
              <a:rPr lang="zh-CN" altLang="en-US" sz="1600" dirty="0" smtClean="0"/>
              <a:t>。</a:t>
            </a:r>
            <a:endParaRPr lang="zh-CN" altLang="en-US" sz="1600" dirty="0"/>
          </a:p>
        </p:txBody>
      </p:sp>
    </p:spTree>
    <p:extLst>
      <p:ext uri="{BB962C8B-B14F-4D97-AF65-F5344CB8AC3E}">
        <p14:creationId xmlns:p14="http://schemas.microsoft.com/office/powerpoint/2010/main" val="3314517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1.3 </a:t>
            </a:r>
            <a:r>
              <a:rPr lang="zh-CN" altLang="en-US" kern="0" dirty="0" smtClean="0">
                <a:solidFill>
                  <a:sysClr val="window" lastClr="FFFFFF"/>
                </a:solidFill>
                <a:latin typeface="微软雅黑" pitchFamily="34" charset="-122"/>
                <a:ea typeface="微软雅黑"/>
              </a:rPr>
              <a:t>运行 </a:t>
            </a:r>
            <a:r>
              <a:rPr lang="en-US" altLang="zh-CN" kern="0" dirty="0" smtClean="0">
                <a:solidFill>
                  <a:sysClr val="window" lastClr="FFFFFF"/>
                </a:solidFill>
                <a:latin typeface="微软雅黑" pitchFamily="34" charset="-122"/>
                <a:ea typeface="微软雅黑"/>
              </a:rPr>
              <a:t>– </a:t>
            </a:r>
            <a:r>
              <a:rPr lang="zh-CN" altLang="en-US" kern="0" dirty="0" smtClean="0">
                <a:solidFill>
                  <a:sysClr val="window" lastClr="FFFFFF"/>
                </a:solidFill>
                <a:latin typeface="微软雅黑" pitchFamily="34" charset="-122"/>
                <a:ea typeface="微软雅黑"/>
              </a:rPr>
              <a:t>录制</a:t>
            </a:r>
            <a:endParaRPr lang="zh-CN" altLang="en-US" kern="0" dirty="0">
              <a:solidFill>
                <a:sysClr val="window" lastClr="FFFFFF"/>
              </a:solidFill>
              <a:latin typeface="微软雅黑" pitchFamily="34" charset="-122"/>
              <a:ea typeface="微软雅黑"/>
            </a:endParaRPr>
          </a:p>
        </p:txBody>
      </p:sp>
      <p:sp>
        <p:nvSpPr>
          <p:cNvPr id="14" name="矩形 13"/>
          <p:cNvSpPr/>
          <p:nvPr/>
        </p:nvSpPr>
        <p:spPr>
          <a:xfrm>
            <a:off x="695400" y="885014"/>
            <a:ext cx="10369152" cy="5816977"/>
          </a:xfrm>
          <a:prstGeom prst="rect">
            <a:avLst/>
          </a:prstGeom>
        </p:spPr>
        <p:txBody>
          <a:bodyPr wrap="square">
            <a:spAutoFit/>
          </a:bodyPr>
          <a:lstStyle/>
          <a:p>
            <a:pPr>
              <a:lnSpc>
                <a:spcPct val="200000"/>
              </a:lnSpc>
            </a:pPr>
            <a:r>
              <a:rPr lang="zh-CN" altLang="en-US" dirty="0" smtClean="0">
                <a:solidFill>
                  <a:srgbClr val="4D4D4D"/>
                </a:solidFill>
                <a:latin typeface="Microsoft YaHei" panose="020B0503020204020204" pitchFamily="34" charset="-122"/>
                <a:ea typeface="Microsoft YaHei" panose="020B0503020204020204" pitchFamily="34" charset="-122"/>
              </a:rPr>
              <a:t>三、</a:t>
            </a:r>
            <a:r>
              <a:rPr lang="en-US" altLang="zh-CN" dirty="0" smtClean="0">
                <a:solidFill>
                  <a:srgbClr val="4D4D4D"/>
                </a:solidFill>
                <a:latin typeface="Microsoft YaHei" panose="020B0503020204020204" pitchFamily="34" charset="-122"/>
                <a:ea typeface="Microsoft YaHei" panose="020B0503020204020204" pitchFamily="34" charset="-122"/>
              </a:rPr>
              <a:t>Loadrunner11</a:t>
            </a:r>
            <a:r>
              <a:rPr lang="zh-CN" altLang="en-US" dirty="0">
                <a:solidFill>
                  <a:srgbClr val="4D4D4D"/>
                </a:solidFill>
                <a:latin typeface="Microsoft YaHei" panose="020B0503020204020204" pitchFamily="34" charset="-122"/>
                <a:ea typeface="Microsoft YaHei" panose="020B0503020204020204" pitchFamily="34" charset="-122"/>
              </a:rPr>
              <a:t>录制脚本</a:t>
            </a:r>
          </a:p>
          <a:p>
            <a:pPr>
              <a:lnSpc>
                <a:spcPct val="200000"/>
              </a:lnSpc>
            </a:pPr>
            <a:r>
              <a:rPr lang="en-US" altLang="zh-CN" sz="1400" dirty="0"/>
              <a:t>1</a:t>
            </a:r>
            <a:r>
              <a:rPr lang="zh-CN" altLang="en-US" sz="1400" dirty="0"/>
              <a:t>、打开</a:t>
            </a:r>
            <a:r>
              <a:rPr lang="en-US" altLang="zh-CN" sz="1400" dirty="0"/>
              <a:t>loadrunner11</a:t>
            </a:r>
            <a:r>
              <a:rPr lang="zh-CN" altLang="en-US" sz="1400" dirty="0"/>
              <a:t>，点击“</a:t>
            </a:r>
            <a:r>
              <a:rPr lang="en-US" altLang="zh-CN" sz="1400" dirty="0"/>
              <a:t>Create/Edit Script”</a:t>
            </a:r>
            <a:r>
              <a:rPr lang="zh-CN" altLang="en-US" sz="1400" dirty="0"/>
              <a:t>启动</a:t>
            </a:r>
            <a:r>
              <a:rPr lang="en-US" altLang="zh-CN" sz="1400" dirty="0"/>
              <a:t>Virtual User Generator</a:t>
            </a:r>
            <a:r>
              <a:rPr lang="zh-CN" altLang="en-US" sz="1400" dirty="0"/>
              <a:t>。点击</a:t>
            </a:r>
            <a:r>
              <a:rPr lang="en-US" altLang="zh-CN" sz="1400" dirty="0"/>
              <a:t>File--new</a:t>
            </a:r>
            <a:r>
              <a:rPr lang="zh-CN" altLang="en-US" sz="1400" dirty="0"/>
              <a:t>，创建脚本文件，选择</a:t>
            </a:r>
            <a:r>
              <a:rPr lang="en-US" altLang="zh-CN" sz="1400" dirty="0"/>
              <a:t>Web(HTTP/HTML)</a:t>
            </a:r>
            <a:r>
              <a:rPr lang="zh-CN" altLang="en-US" sz="1400" dirty="0" smtClean="0"/>
              <a:t>协议（下页具体说明）。</a:t>
            </a:r>
            <a:r>
              <a:rPr lang="en-US" altLang="zh-CN" sz="1400" dirty="0"/>
              <a:t/>
            </a:r>
            <a:br>
              <a:rPr lang="en-US" altLang="zh-CN" sz="1400" dirty="0"/>
            </a:br>
            <a:r>
              <a:rPr lang="en-US" altLang="zh-CN" sz="1400" dirty="0"/>
              <a:t>2</a:t>
            </a:r>
            <a:r>
              <a:rPr lang="zh-CN" altLang="en-US" sz="1400" dirty="0"/>
              <a:t>、</a:t>
            </a:r>
            <a:r>
              <a:rPr lang="en-US" altLang="zh-CN" sz="1400" dirty="0" err="1"/>
              <a:t>Loadrunner</a:t>
            </a:r>
            <a:r>
              <a:rPr lang="zh-CN" altLang="en-US" sz="1400" dirty="0"/>
              <a:t>默认使用</a:t>
            </a:r>
            <a:r>
              <a:rPr lang="en-US" altLang="zh-CN" sz="1400" dirty="0"/>
              <a:t>IE</a:t>
            </a:r>
            <a:r>
              <a:rPr lang="zh-CN" altLang="en-US" sz="1400" dirty="0" smtClean="0"/>
              <a:t>浏览器</a:t>
            </a:r>
            <a:endParaRPr lang="en-US" altLang="zh-CN" sz="1400" dirty="0" smtClean="0"/>
          </a:p>
          <a:p>
            <a:pPr>
              <a:lnSpc>
                <a:spcPct val="200000"/>
              </a:lnSpc>
            </a:pPr>
            <a:r>
              <a:rPr lang="en-US" altLang="zh-CN" sz="1400" dirty="0" smtClean="0"/>
              <a:t>3</a:t>
            </a:r>
            <a:r>
              <a:rPr lang="zh-CN" altLang="en-US" sz="1400" dirty="0"/>
              <a:t>、以</a:t>
            </a:r>
            <a:r>
              <a:rPr lang="en-US" altLang="zh-CN" sz="1400" dirty="0" err="1"/>
              <a:t>loadrunner</a:t>
            </a:r>
            <a:r>
              <a:rPr lang="zh-CN" altLang="en-US" sz="1400" dirty="0"/>
              <a:t>自带的订票系统为</a:t>
            </a:r>
            <a:r>
              <a:rPr lang="zh-CN" altLang="en-US" sz="1400" dirty="0" smtClean="0"/>
              <a:t>例：</a:t>
            </a:r>
            <a:endParaRPr lang="en-US" altLang="zh-CN" sz="1400" dirty="0" smtClean="0"/>
          </a:p>
          <a:p>
            <a:pPr>
              <a:lnSpc>
                <a:spcPct val="200000"/>
              </a:lnSpc>
            </a:pPr>
            <a:r>
              <a:rPr lang="zh-CN" altLang="en-US" sz="1400" b="1" dirty="0" smtClean="0"/>
              <a:t>       </a:t>
            </a:r>
            <a:r>
              <a:rPr lang="zh-CN" altLang="en-US" sz="1400" b="1" dirty="0">
                <a:solidFill>
                  <a:srgbClr val="4F4F4F"/>
                </a:solidFill>
                <a:latin typeface="Microsoft YaHei" panose="020B0503020204020204" pitchFamily="34" charset="-122"/>
                <a:ea typeface="Microsoft YaHei" panose="020B0503020204020204" pitchFamily="34" charset="-122"/>
              </a:rPr>
              <a:t>应用程序类型：</a:t>
            </a:r>
            <a:r>
              <a:rPr lang="zh-CN" altLang="en-US" sz="1400" dirty="0" smtClean="0"/>
              <a:t>选择</a:t>
            </a:r>
            <a:r>
              <a:rPr lang="zh-CN" altLang="en-US" sz="1400" dirty="0"/>
              <a:t>使用</a:t>
            </a:r>
            <a:r>
              <a:rPr lang="en-US" altLang="zh-CN" sz="1400" dirty="0"/>
              <a:t>Internet</a:t>
            </a:r>
            <a:r>
              <a:rPr lang="zh-CN" altLang="en-US" sz="1400" dirty="0" smtClean="0"/>
              <a:t>应用程序；</a:t>
            </a:r>
            <a:endParaRPr lang="en-US" altLang="zh-CN" sz="1400" dirty="0" smtClean="0"/>
          </a:p>
          <a:p>
            <a:pPr>
              <a:lnSpc>
                <a:spcPct val="200000"/>
              </a:lnSpc>
            </a:pPr>
            <a:r>
              <a:rPr lang="en-US" altLang="zh-CN" sz="1400" dirty="0"/>
              <a:t> </a:t>
            </a:r>
            <a:r>
              <a:rPr lang="en-US" altLang="zh-CN" sz="1400" dirty="0" smtClean="0"/>
              <a:t>      </a:t>
            </a:r>
            <a:r>
              <a:rPr lang="zh-CN" altLang="en-US" sz="1400" b="1" dirty="0">
                <a:solidFill>
                  <a:srgbClr val="4F4F4F"/>
                </a:solidFill>
                <a:latin typeface="Microsoft YaHei" panose="020B0503020204020204" pitchFamily="34" charset="-122"/>
                <a:ea typeface="Microsoft YaHei" panose="020B0503020204020204" pitchFamily="34" charset="-122"/>
              </a:rPr>
              <a:t>要录制的程序： </a:t>
            </a:r>
            <a:r>
              <a:rPr lang="en-US" altLang="zh-CN" sz="1400" b="1" dirty="0">
                <a:solidFill>
                  <a:srgbClr val="4F4F4F"/>
                </a:solidFill>
                <a:latin typeface="Microsoft YaHei" panose="020B0503020204020204" pitchFamily="34" charset="-122"/>
                <a:ea typeface="Microsoft YaHei" panose="020B0503020204020204" pitchFamily="34" charset="-122"/>
              </a:rPr>
              <a:t> </a:t>
            </a:r>
            <a:r>
              <a:rPr lang="zh-CN" altLang="en-US" sz="1400" dirty="0" smtClean="0"/>
              <a:t>填写</a:t>
            </a:r>
            <a:r>
              <a:rPr lang="en-US" altLang="zh-CN" sz="1400" dirty="0" smtClean="0"/>
              <a:t>IE</a:t>
            </a:r>
            <a:r>
              <a:rPr lang="zh-CN" altLang="en-US" sz="1400" dirty="0"/>
              <a:t> （或火狐）浏览器的路径</a:t>
            </a:r>
            <a:r>
              <a:rPr lang="zh-CN" altLang="en-US" sz="1400" dirty="0" smtClean="0"/>
              <a:t>，</a:t>
            </a:r>
            <a:endParaRPr lang="en-US" altLang="zh-CN" sz="1400" dirty="0" smtClean="0"/>
          </a:p>
          <a:p>
            <a:pPr>
              <a:lnSpc>
                <a:spcPct val="200000"/>
              </a:lnSpc>
            </a:pPr>
            <a:r>
              <a:rPr lang="en-US" altLang="zh-CN" sz="1400" dirty="0" smtClean="0"/>
              <a:t>       </a:t>
            </a:r>
            <a:r>
              <a:rPr lang="en-US" altLang="zh-CN" sz="1400" b="1" dirty="0">
                <a:solidFill>
                  <a:srgbClr val="4F4F4F"/>
                </a:solidFill>
                <a:latin typeface="Microsoft YaHei" panose="020B0503020204020204" pitchFamily="34" charset="-122"/>
                <a:ea typeface="Microsoft YaHei" panose="020B0503020204020204" pitchFamily="34" charset="-122"/>
              </a:rPr>
              <a:t>URL</a:t>
            </a:r>
            <a:r>
              <a:rPr lang="zh-CN" altLang="en-US" sz="1400" b="1" dirty="0">
                <a:solidFill>
                  <a:srgbClr val="4F4F4F"/>
                </a:solidFill>
                <a:latin typeface="Microsoft YaHei" panose="020B0503020204020204" pitchFamily="34" charset="-122"/>
                <a:ea typeface="Microsoft YaHei" panose="020B0503020204020204" pitchFamily="34" charset="-122"/>
              </a:rPr>
              <a:t>地址：</a:t>
            </a:r>
            <a:r>
              <a:rPr lang="zh-CN" altLang="en-US" sz="1400" dirty="0" smtClean="0"/>
              <a:t>填</a:t>
            </a:r>
            <a:r>
              <a:rPr lang="zh-CN" altLang="en-US" sz="1400" dirty="0"/>
              <a:t>测试系统的</a:t>
            </a:r>
            <a:r>
              <a:rPr lang="en-US" altLang="zh-CN" sz="1400" dirty="0"/>
              <a:t>URL</a:t>
            </a:r>
            <a:r>
              <a:rPr lang="zh-CN" altLang="en-US" sz="1400" dirty="0" smtClean="0"/>
              <a:t>，如</a:t>
            </a:r>
            <a:r>
              <a:rPr lang="en-US" altLang="en-US" sz="1400" dirty="0" smtClean="0">
                <a:hlinkClick r:id="rId2"/>
              </a:rPr>
              <a:t>http://</a:t>
            </a:r>
            <a:r>
              <a:rPr lang="en-US" altLang="zh-CN" sz="1400" dirty="0" smtClean="0">
                <a:hlinkClick r:id="rId2"/>
              </a:rPr>
              <a:t>localhost</a:t>
            </a:r>
            <a:r>
              <a:rPr lang="en-US" altLang="zh-CN" sz="1400" dirty="0" smtClean="0"/>
              <a:t>:1080/WebTours/</a:t>
            </a:r>
          </a:p>
          <a:p>
            <a:pPr>
              <a:lnSpc>
                <a:spcPct val="200000"/>
              </a:lnSpc>
            </a:pPr>
            <a:r>
              <a:rPr lang="zh-CN" altLang="en-US" sz="1400" dirty="0" smtClean="0"/>
              <a:t>         </a:t>
            </a:r>
            <a:r>
              <a:rPr lang="en-US" altLang="zh-CN" sz="1400" dirty="0" smtClean="0"/>
              <a:t>( </a:t>
            </a:r>
            <a:r>
              <a:rPr lang="zh-CN" altLang="en-US" sz="1400" dirty="0" smtClean="0"/>
              <a:t>注</a:t>
            </a:r>
            <a:r>
              <a:rPr lang="zh-CN" altLang="en-US" sz="1400" dirty="0"/>
              <a:t>：一定不要忘记输入</a:t>
            </a:r>
            <a:r>
              <a:rPr lang="en-US" altLang="en-US" sz="1400" dirty="0"/>
              <a:t>http</a:t>
            </a:r>
            <a:r>
              <a:rPr lang="en-US" altLang="en-US" sz="1400" dirty="0" smtClean="0"/>
              <a:t>：// )</a:t>
            </a:r>
            <a:r>
              <a:rPr lang="zh-CN" altLang="en-US" sz="1400" dirty="0" smtClean="0"/>
              <a:t>，</a:t>
            </a:r>
            <a:endParaRPr lang="en-US" altLang="zh-CN" sz="1400" dirty="0" smtClean="0"/>
          </a:p>
          <a:p>
            <a:pPr>
              <a:lnSpc>
                <a:spcPct val="200000"/>
              </a:lnSpc>
            </a:pPr>
            <a:r>
              <a:rPr lang="en-US" altLang="zh-CN" sz="1400" dirty="0" smtClean="0"/>
              <a:t>       </a:t>
            </a:r>
            <a:r>
              <a:rPr lang="zh-CN" altLang="en-US" sz="1400" b="1" dirty="0">
                <a:solidFill>
                  <a:srgbClr val="4F4F4F"/>
                </a:solidFill>
                <a:latin typeface="Microsoft YaHei" panose="020B0503020204020204" pitchFamily="34" charset="-122"/>
                <a:ea typeface="Microsoft YaHei" panose="020B0503020204020204" pitchFamily="34" charset="-122"/>
              </a:rPr>
              <a:t>工作目录：</a:t>
            </a:r>
            <a:r>
              <a:rPr lang="zh-CN" altLang="en-US" sz="1400" dirty="0" smtClean="0"/>
              <a:t>为</a:t>
            </a:r>
            <a:r>
              <a:rPr lang="zh-CN" altLang="en-US" sz="1400" dirty="0"/>
              <a:t>文件保存</a:t>
            </a:r>
            <a:r>
              <a:rPr lang="zh-CN" altLang="en-US" sz="1400" dirty="0" smtClean="0"/>
              <a:t>路径，自定义</a:t>
            </a:r>
            <a:r>
              <a:rPr lang="zh-CN" altLang="en-US" sz="1400" dirty="0"/>
              <a:t>即</a:t>
            </a:r>
            <a:r>
              <a:rPr lang="zh-CN" altLang="en-US" sz="1400" dirty="0" smtClean="0"/>
              <a:t>可；</a:t>
            </a:r>
            <a:endParaRPr lang="en-US" altLang="zh-CN" sz="1400" dirty="0" smtClean="0"/>
          </a:p>
          <a:p>
            <a:pPr>
              <a:lnSpc>
                <a:spcPct val="200000"/>
              </a:lnSpc>
            </a:pPr>
            <a:r>
              <a:rPr lang="en-US" altLang="zh-CN" sz="1400" dirty="0" smtClean="0"/>
              <a:t>       </a:t>
            </a:r>
            <a:r>
              <a:rPr lang="zh-CN" altLang="en-US" sz="1400" b="1" dirty="0">
                <a:solidFill>
                  <a:srgbClr val="4F4F4F"/>
                </a:solidFill>
                <a:latin typeface="Microsoft YaHei" panose="020B0503020204020204" pitchFamily="34" charset="-122"/>
                <a:ea typeface="Microsoft YaHei" panose="020B0503020204020204" pitchFamily="34" charset="-122"/>
              </a:rPr>
              <a:t>录制到操作：</a:t>
            </a:r>
            <a:r>
              <a:rPr lang="en-US" altLang="zh-CN" sz="1400" b="1" dirty="0">
                <a:solidFill>
                  <a:srgbClr val="4F4F4F"/>
                </a:solidFill>
                <a:latin typeface="Microsoft YaHei" panose="020B0503020204020204" pitchFamily="34" charset="-122"/>
                <a:ea typeface="Microsoft YaHei" panose="020B0503020204020204" pitchFamily="34" charset="-122"/>
              </a:rPr>
              <a:t> </a:t>
            </a:r>
            <a:r>
              <a:rPr lang="zh-CN" altLang="en-US" sz="1400" dirty="0" smtClean="0"/>
              <a:t>代表录制</a:t>
            </a:r>
            <a:r>
              <a:rPr lang="zh-CN" altLang="en-US" sz="1400" dirty="0"/>
              <a:t>的脚本放在</a:t>
            </a:r>
            <a:r>
              <a:rPr lang="en-US" altLang="zh-CN" sz="1400" dirty="0" err="1"/>
              <a:t>lordrunner</a:t>
            </a:r>
            <a:r>
              <a:rPr lang="zh-CN" altLang="en-US" sz="1400" dirty="0"/>
              <a:t>中的哪个</a:t>
            </a:r>
            <a:r>
              <a:rPr lang="zh-CN" altLang="en-US" sz="1400" dirty="0" smtClean="0"/>
              <a:t>模块。</a:t>
            </a:r>
            <a:endParaRPr lang="en-US" altLang="zh-CN" sz="1400" dirty="0"/>
          </a:p>
          <a:p>
            <a:pPr>
              <a:lnSpc>
                <a:spcPct val="200000"/>
              </a:lnSpc>
            </a:pPr>
            <a:r>
              <a:rPr lang="zh-CN" altLang="en-US" sz="1400" dirty="0" smtClean="0"/>
              <a:t>       填写</a:t>
            </a:r>
            <a:r>
              <a:rPr lang="zh-CN" altLang="en-US" sz="1400" dirty="0"/>
              <a:t>完成后点击</a:t>
            </a:r>
            <a:r>
              <a:rPr lang="en-US" altLang="zh-CN" sz="1400" dirty="0"/>
              <a:t>OK</a:t>
            </a:r>
            <a:r>
              <a:rPr lang="zh-CN" altLang="en-US" sz="1400" dirty="0" smtClean="0"/>
              <a:t>，浏览器</a:t>
            </a:r>
            <a:r>
              <a:rPr lang="zh-CN" altLang="en-US" sz="1400" dirty="0"/>
              <a:t>自动启动并打开订票系统</a:t>
            </a:r>
            <a:r>
              <a:rPr lang="zh-CN" altLang="en-US" sz="1400" dirty="0" smtClean="0"/>
              <a:t>。</a:t>
            </a:r>
            <a:endParaRPr lang="en-US" altLang="zh-CN" sz="1400" dirty="0" smtClean="0"/>
          </a:p>
          <a:p>
            <a:pPr lvl="0">
              <a:lnSpc>
                <a:spcPct val="200000"/>
              </a:lnSpc>
            </a:pPr>
            <a:r>
              <a:rPr lang="zh-CN" altLang="zh-CN" sz="1400" dirty="0"/>
              <a:t>4</a:t>
            </a:r>
            <a:r>
              <a:rPr lang="zh-CN" altLang="zh-CN" sz="1400" dirty="0" smtClean="0"/>
              <a:t>、按照</a:t>
            </a:r>
            <a:r>
              <a:rPr lang="zh-CN" altLang="zh-CN" sz="1400" dirty="0"/>
              <a:t>正常</a:t>
            </a:r>
            <a:r>
              <a:rPr lang="zh-CN" altLang="zh-CN" sz="1400" dirty="0" smtClean="0"/>
              <a:t>的</a:t>
            </a:r>
            <a:r>
              <a:rPr lang="zh-CN" altLang="en-US" sz="1400" dirty="0" smtClean="0"/>
              <a:t>操作</a:t>
            </a:r>
            <a:r>
              <a:rPr lang="zh-CN" altLang="zh-CN" sz="1400" dirty="0" smtClean="0"/>
              <a:t>流程</a:t>
            </a:r>
            <a:r>
              <a:rPr lang="zh-CN" altLang="en-US" sz="1400" dirty="0" smtClean="0"/>
              <a:t>后</a:t>
            </a:r>
            <a:r>
              <a:rPr lang="zh-CN" altLang="zh-CN" sz="1400" dirty="0" smtClean="0"/>
              <a:t>点击</a:t>
            </a:r>
            <a:r>
              <a:rPr lang="zh-CN" altLang="zh-CN" sz="1400" dirty="0"/>
              <a:t>stop按钮，脚本生成后保存</a:t>
            </a:r>
            <a:r>
              <a:rPr lang="zh-CN" altLang="zh-CN" sz="1400" dirty="0" smtClean="0">
                <a:solidFill>
                  <a:srgbClr val="2F2F2F"/>
                </a:solidFill>
                <a:ea typeface="-apple-system"/>
              </a:rPr>
              <a:t>。</a:t>
            </a:r>
            <a:endParaRPr lang="zh-CN" altLang="zh-CN" sz="1400" dirty="0"/>
          </a:p>
        </p:txBody>
      </p:sp>
      <p:pic>
        <p:nvPicPr>
          <p:cNvPr id="3" name="图片 2"/>
          <p:cNvPicPr>
            <a:picLocks noChangeAspect="1"/>
          </p:cNvPicPr>
          <p:nvPr/>
        </p:nvPicPr>
        <p:blipFill>
          <a:blip r:embed="rId3"/>
          <a:stretch>
            <a:fillRect/>
          </a:stretch>
        </p:blipFill>
        <p:spPr>
          <a:xfrm>
            <a:off x="6384032" y="2780928"/>
            <a:ext cx="4229100" cy="2276475"/>
          </a:xfrm>
          <a:prstGeom prst="rect">
            <a:avLst/>
          </a:prstGeom>
        </p:spPr>
      </p:pic>
      <p:sp>
        <p:nvSpPr>
          <p:cNvPr id="7" name="AutoShape 4" descr="https://upload-images.jianshu.io/upload_images/898762-55367b97a8e720ea.png?imageMogr2/auto-orient/strip%7CimageView2/2/w/389/format/webp"/>
          <p:cNvSpPr>
            <a:spLocks noChangeAspect="1" noChangeArrowheads="1"/>
          </p:cNvSpPr>
          <p:nvPr/>
        </p:nvSpPr>
        <p:spPr bwMode="auto">
          <a:xfrm>
            <a:off x="842969" y="577504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949598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0208" y="419473"/>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1.3 </a:t>
            </a:r>
            <a:r>
              <a:rPr lang="zh-CN" altLang="en-US" kern="0" dirty="0" smtClean="0">
                <a:solidFill>
                  <a:sysClr val="window" lastClr="FFFFFF"/>
                </a:solidFill>
                <a:latin typeface="微软雅黑" pitchFamily="34" charset="-122"/>
                <a:ea typeface="微软雅黑"/>
              </a:rPr>
              <a:t> 运行 </a:t>
            </a:r>
            <a:r>
              <a:rPr lang="en-US" altLang="zh-CN" kern="0" dirty="0" smtClean="0">
                <a:solidFill>
                  <a:sysClr val="window" lastClr="FFFFFF"/>
                </a:solidFill>
                <a:latin typeface="微软雅黑" pitchFamily="34" charset="-122"/>
                <a:ea typeface="微软雅黑"/>
              </a:rPr>
              <a:t>– </a:t>
            </a:r>
            <a:r>
              <a:rPr lang="zh-CN" altLang="en-US" kern="0" dirty="0" smtClean="0">
                <a:solidFill>
                  <a:sysClr val="window" lastClr="FFFFFF"/>
                </a:solidFill>
                <a:latin typeface="微软雅黑" pitchFamily="34" charset="-122"/>
                <a:ea typeface="微软雅黑"/>
              </a:rPr>
              <a:t>录制</a:t>
            </a:r>
            <a:endParaRPr lang="en-US" altLang="zh-CN" kern="0" dirty="0" smtClean="0">
              <a:solidFill>
                <a:sysClr val="window" lastClr="FFFFFF"/>
              </a:solidFill>
              <a:latin typeface="微软雅黑" pitchFamily="34" charset="-122"/>
              <a:ea typeface="微软雅黑"/>
            </a:endParaRPr>
          </a:p>
        </p:txBody>
      </p:sp>
      <p:sp>
        <p:nvSpPr>
          <p:cNvPr id="2" name="Rectangle 1"/>
          <p:cNvSpPr>
            <a:spLocks noChangeArrowheads="1"/>
          </p:cNvSpPr>
          <p:nvPr/>
        </p:nvSpPr>
        <p:spPr bwMode="auto">
          <a:xfrm>
            <a:off x="263352" y="712173"/>
            <a:ext cx="10801200" cy="2046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nSpc>
                <a:spcPct val="150000"/>
              </a:lnSpc>
            </a:pPr>
            <a:r>
              <a:rPr lang="zh-CN" altLang="en-US" sz="1400" dirty="0" smtClean="0"/>
              <a:t>       </a:t>
            </a:r>
            <a:endParaRPr lang="en-US" altLang="zh-CN" sz="1400" dirty="0" smtClean="0"/>
          </a:p>
          <a:p>
            <a:pPr lvl="0" indent="-342900" eaLnBrk="1" hangingPunct="1">
              <a:lnSpc>
                <a:spcPct val="200000"/>
              </a:lnSpc>
            </a:pPr>
            <a:r>
              <a:rPr lang="zh-CN" altLang="en-US" dirty="0">
                <a:solidFill>
                  <a:srgbClr val="4D4D4D"/>
                </a:solidFill>
                <a:latin typeface="Microsoft YaHei" panose="020B0503020204020204" pitchFamily="34" charset="-122"/>
                <a:ea typeface="Microsoft YaHei" panose="020B0503020204020204" pitchFamily="34" charset="-122"/>
              </a:rPr>
              <a:t>     </a:t>
            </a:r>
            <a:r>
              <a:rPr lang="zh-CN" altLang="en-US" dirty="0" smtClean="0">
                <a:solidFill>
                  <a:srgbClr val="4D4D4D"/>
                </a:solidFill>
                <a:latin typeface="Microsoft YaHei" panose="020B0503020204020204" pitchFamily="34" charset="-122"/>
                <a:ea typeface="Microsoft YaHei" panose="020B0503020204020204" pitchFamily="34" charset="-122"/>
              </a:rPr>
              <a:t>四、录制</a:t>
            </a:r>
            <a:r>
              <a:rPr lang="zh-CN" altLang="en-US" dirty="0">
                <a:solidFill>
                  <a:srgbClr val="4D4D4D"/>
                </a:solidFill>
                <a:latin typeface="Microsoft YaHei" panose="020B0503020204020204" pitchFamily="34" charset="-122"/>
                <a:ea typeface="Microsoft YaHei" panose="020B0503020204020204" pitchFamily="34" charset="-122"/>
              </a:rPr>
              <a:t>按钮介绍       </a:t>
            </a:r>
            <a:endParaRPr lang="en-US" altLang="zh-CN" dirty="0">
              <a:solidFill>
                <a:srgbClr val="4D4D4D"/>
              </a:solidFill>
              <a:latin typeface="Microsoft YaHei" panose="020B0503020204020204" pitchFamily="34" charset="-122"/>
              <a:ea typeface="Microsoft YaHei" panose="020B0503020204020204" pitchFamily="34" charset="-122"/>
            </a:endParaRPr>
          </a:p>
          <a:p>
            <a:pPr marL="342900" lvl="0" indent="-342900">
              <a:lnSpc>
                <a:spcPct val="150000"/>
              </a:lnSpc>
            </a:pPr>
            <a:r>
              <a:rPr lang="en-US" altLang="zh-CN" sz="1400" dirty="0" smtClean="0"/>
              <a:t>	</a:t>
            </a:r>
            <a:r>
              <a:rPr lang="zh-CN" altLang="en-US" sz="1400" dirty="0" smtClean="0"/>
              <a:t>下图是一个录制的悬浮窗，后面的网页是设置的录制站点，悬浮框上</a:t>
            </a:r>
            <a:r>
              <a:rPr lang="en-US" altLang="zh-CN" sz="1400" dirty="0" smtClean="0"/>
              <a:t>events</a:t>
            </a:r>
            <a:r>
              <a:rPr lang="zh-CN" altLang="en-US" sz="1400" dirty="0" smtClean="0"/>
              <a:t>的前面显示了当前录制的事件数，方框还支持暂停、开始、结束录制等功能，还可以在方框的右边选择添加一些事务。</a:t>
            </a:r>
            <a:endParaRPr lang="en-US" altLang="zh-CN" sz="1400" dirty="0" smtClean="0"/>
          </a:p>
          <a:p>
            <a:pPr marL="342900" lvl="0" indent="-342900">
              <a:buAutoNum type="arabicPeriod"/>
            </a:pP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4D4D4D"/>
                </a:solidFill>
                <a:effectLst/>
                <a:latin typeface="微软雅黑" panose="020B0503020204020204" pitchFamily="34" charset="-122"/>
                <a:ea typeface="微软雅黑" panose="020B0503020204020204" pitchFamily="34" charset="-122"/>
              </a:rPr>
              <a:t> </a:t>
            </a:r>
          </a:p>
        </p:txBody>
      </p:sp>
      <p:sp>
        <p:nvSpPr>
          <p:cNvPr id="7" name="矩形 6"/>
          <p:cNvSpPr/>
          <p:nvPr/>
        </p:nvSpPr>
        <p:spPr>
          <a:xfrm>
            <a:off x="698782" y="5517232"/>
            <a:ext cx="10365769" cy="307777"/>
          </a:xfrm>
          <a:prstGeom prst="rect">
            <a:avLst/>
          </a:prstGeom>
        </p:spPr>
        <p:txBody>
          <a:bodyPr wrap="square">
            <a:spAutoFit/>
          </a:bodyPr>
          <a:lstStyle/>
          <a:p>
            <a:r>
              <a:rPr lang="zh-CN" altLang="en-US" sz="1400" dirty="0" smtClean="0"/>
              <a:t>录制完成后点击停止按钮</a:t>
            </a:r>
            <a:r>
              <a:rPr lang="en-US" altLang="zh-CN" sz="1400" dirty="0" smtClean="0"/>
              <a:t>STOP</a:t>
            </a:r>
            <a:r>
              <a:rPr lang="zh-CN" altLang="en-US" sz="1400" dirty="0" smtClean="0"/>
              <a:t>，也可以使用快捷键</a:t>
            </a:r>
            <a:r>
              <a:rPr lang="en-US" altLang="zh-CN" sz="1400" dirty="0" smtClean="0"/>
              <a:t>Ctrl+F5</a:t>
            </a:r>
            <a:r>
              <a:rPr lang="zh-CN" altLang="en-US" sz="1400" dirty="0" smtClean="0"/>
              <a:t>进行停止，然后就等待形成脚本代码吧。</a:t>
            </a:r>
            <a:endParaRPr lang="en-US" altLang="en-US" sz="1400" dirty="0" smtClean="0">
              <a:solidFill>
                <a:srgbClr val="4D4D4D"/>
              </a:solidFill>
              <a:latin typeface="微软雅黑" panose="020B0503020204020204" pitchFamily="34" charset="-122"/>
              <a:ea typeface="微软雅黑" panose="020B0503020204020204" pitchFamily="34" charset="-122"/>
            </a:endParaRPr>
          </a:p>
        </p:txBody>
      </p:sp>
      <p:pic>
        <p:nvPicPr>
          <p:cNvPr id="8" name="Picture 2"/>
          <p:cNvPicPr>
            <a:picLocks noChangeAspect="1" noChangeArrowheads="1"/>
          </p:cNvPicPr>
          <p:nvPr/>
        </p:nvPicPr>
        <p:blipFill>
          <a:blip r:embed="rId3"/>
          <a:srcRect/>
          <a:stretch>
            <a:fillRect/>
          </a:stretch>
        </p:blipFill>
        <p:spPr bwMode="auto">
          <a:xfrm>
            <a:off x="698783" y="2492895"/>
            <a:ext cx="4749145" cy="2721955"/>
          </a:xfrm>
          <a:prstGeom prst="rect">
            <a:avLst/>
          </a:prstGeom>
          <a:noFill/>
          <a:ln w="9525">
            <a:noFill/>
            <a:miter lim="800000"/>
            <a:headEnd/>
            <a:tailEnd/>
          </a:ln>
          <a:effectLst/>
        </p:spPr>
      </p:pic>
    </p:spTree>
    <p:extLst>
      <p:ext uri="{BB962C8B-B14F-4D97-AF65-F5344CB8AC3E}">
        <p14:creationId xmlns:p14="http://schemas.microsoft.com/office/powerpoint/2010/main" val="1240019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4043278"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1.3 </a:t>
            </a:r>
            <a:r>
              <a:rPr lang="zh-CN" altLang="en-US" kern="0" dirty="0" smtClean="0">
                <a:solidFill>
                  <a:sysClr val="window" lastClr="FFFFFF"/>
                </a:solidFill>
                <a:latin typeface="微软雅黑" pitchFamily="34" charset="-122"/>
                <a:ea typeface="微软雅黑"/>
              </a:rPr>
              <a:t> </a:t>
            </a:r>
            <a:r>
              <a:rPr lang="zh-CN" altLang="en-US" kern="0" dirty="0">
                <a:solidFill>
                  <a:sysClr val="window" lastClr="FFFFFF"/>
                </a:solidFill>
                <a:latin typeface="微软雅黑" pitchFamily="34" charset="-122"/>
                <a:ea typeface="微软雅黑"/>
              </a:rPr>
              <a:t>运行 </a:t>
            </a:r>
            <a:r>
              <a:rPr lang="en-US" altLang="zh-CN" kern="0" dirty="0">
                <a:solidFill>
                  <a:sysClr val="window" lastClr="FFFFFF"/>
                </a:solidFill>
                <a:latin typeface="微软雅黑" pitchFamily="34" charset="-122"/>
                <a:ea typeface="微软雅黑"/>
              </a:rPr>
              <a:t>– </a:t>
            </a:r>
            <a:r>
              <a:rPr lang="zh-CN" altLang="en-US" kern="0" dirty="0" smtClean="0">
                <a:solidFill>
                  <a:sysClr val="window" lastClr="FFFFFF"/>
                </a:solidFill>
                <a:latin typeface="微软雅黑" pitchFamily="34" charset="-122"/>
                <a:ea typeface="微软雅黑"/>
              </a:rPr>
              <a:t>录制</a:t>
            </a:r>
            <a:endParaRPr lang="en-US" altLang="zh-CN" kern="0" dirty="0">
              <a:solidFill>
                <a:sysClr val="window" lastClr="FFFFFF"/>
              </a:solidFill>
              <a:latin typeface="微软雅黑" pitchFamily="34" charset="-122"/>
              <a:ea typeface="微软雅黑"/>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9" name="矩形 8"/>
          <p:cNvSpPr/>
          <p:nvPr/>
        </p:nvSpPr>
        <p:spPr>
          <a:xfrm>
            <a:off x="881026" y="1714488"/>
            <a:ext cx="3672408" cy="1061829"/>
          </a:xfrm>
          <a:prstGeom prst="rect">
            <a:avLst/>
          </a:prstGeom>
        </p:spPr>
        <p:txBody>
          <a:bodyPr wrap="square">
            <a:spAutoFit/>
          </a:bodyPr>
          <a:lstStyle/>
          <a:p>
            <a:pPr>
              <a:lnSpc>
                <a:spcPct val="150000"/>
              </a:lnSpc>
            </a:pPr>
            <a:r>
              <a:rPr lang="zh-CN" altLang="en-US" sz="1400" b="1" dirty="0" smtClean="0"/>
              <a:t>添加事务</a:t>
            </a:r>
          </a:p>
          <a:p>
            <a:pPr>
              <a:lnSpc>
                <a:spcPct val="150000"/>
              </a:lnSpc>
            </a:pPr>
            <a:r>
              <a:rPr lang="zh-CN" altLang="en-US" sz="1400" dirty="0" smtClean="0"/>
              <a:t>先添加开始事务并写入名称</a:t>
            </a:r>
            <a:r>
              <a:rPr lang="en-US" altLang="zh-CN" sz="1400" dirty="0" smtClean="0"/>
              <a:t>---</a:t>
            </a:r>
            <a:r>
              <a:rPr lang="zh-CN" altLang="en-US" sz="1400" dirty="0" smtClean="0"/>
              <a:t>点击登录按钮</a:t>
            </a:r>
            <a:r>
              <a:rPr lang="en-US" altLang="zh-CN" sz="1400" dirty="0" smtClean="0"/>
              <a:t>---</a:t>
            </a:r>
            <a:r>
              <a:rPr lang="zh-CN" altLang="en-US" sz="1400" dirty="0" smtClean="0"/>
              <a:t>添加结束事务和名称</a:t>
            </a:r>
            <a:endParaRPr lang="zh-CN" altLang="en-US" sz="1400" dirty="0"/>
          </a:p>
        </p:txBody>
      </p:sp>
      <p:pic>
        <p:nvPicPr>
          <p:cNvPr id="67587" name="Picture 3"/>
          <p:cNvPicPr>
            <a:picLocks noChangeAspect="1" noChangeArrowheads="1"/>
          </p:cNvPicPr>
          <p:nvPr/>
        </p:nvPicPr>
        <p:blipFill>
          <a:blip r:embed="rId2"/>
          <a:srcRect/>
          <a:stretch>
            <a:fillRect/>
          </a:stretch>
        </p:blipFill>
        <p:spPr bwMode="auto">
          <a:xfrm>
            <a:off x="5735959" y="1380838"/>
            <a:ext cx="4486275" cy="2102941"/>
          </a:xfrm>
          <a:prstGeom prst="rect">
            <a:avLst/>
          </a:prstGeom>
          <a:noFill/>
          <a:ln w="9525">
            <a:noFill/>
            <a:miter lim="800000"/>
            <a:headEnd/>
            <a:tailEnd/>
          </a:ln>
          <a:effectLst/>
        </p:spPr>
      </p:pic>
      <p:sp>
        <p:nvSpPr>
          <p:cNvPr id="13" name="矩形 12"/>
          <p:cNvSpPr/>
          <p:nvPr/>
        </p:nvSpPr>
        <p:spPr>
          <a:xfrm>
            <a:off x="881026" y="4714884"/>
            <a:ext cx="3647975" cy="738664"/>
          </a:xfrm>
          <a:prstGeom prst="rect">
            <a:avLst/>
          </a:prstGeom>
        </p:spPr>
        <p:txBody>
          <a:bodyPr wrap="square">
            <a:spAutoFit/>
          </a:bodyPr>
          <a:lstStyle/>
          <a:p>
            <a:pPr>
              <a:lnSpc>
                <a:spcPct val="150000"/>
              </a:lnSpc>
            </a:pPr>
            <a:r>
              <a:rPr lang="zh-CN" altLang="en-US" sz="1400" b="1" dirty="0" smtClean="0"/>
              <a:t>添加检查点</a:t>
            </a:r>
          </a:p>
          <a:p>
            <a:pPr>
              <a:lnSpc>
                <a:spcPct val="150000"/>
              </a:lnSpc>
            </a:pPr>
            <a:r>
              <a:rPr lang="zh-CN" altLang="en-US" sz="1400" dirty="0" smtClean="0"/>
              <a:t>先选择检查点的内容，再点击检查点按钮</a:t>
            </a:r>
            <a:endParaRPr lang="zh-CN" altLang="en-US" sz="1400" dirty="0"/>
          </a:p>
        </p:txBody>
      </p:sp>
      <p:pic>
        <p:nvPicPr>
          <p:cNvPr id="67588" name="Picture 4"/>
          <p:cNvPicPr>
            <a:picLocks noChangeAspect="1" noChangeArrowheads="1"/>
          </p:cNvPicPr>
          <p:nvPr/>
        </p:nvPicPr>
        <p:blipFill>
          <a:blip r:embed="rId3"/>
          <a:srcRect/>
          <a:stretch>
            <a:fillRect/>
          </a:stretch>
        </p:blipFill>
        <p:spPr bwMode="auto">
          <a:xfrm>
            <a:off x="5735960" y="4221088"/>
            <a:ext cx="4486275" cy="1809750"/>
          </a:xfrm>
          <a:prstGeom prst="rect">
            <a:avLst/>
          </a:prstGeom>
          <a:noFill/>
          <a:ln w="9525">
            <a:noFill/>
            <a:miter lim="800000"/>
            <a:headEnd/>
            <a:tailEnd/>
          </a:ln>
          <a:effectLst/>
        </p:spPr>
      </p:pic>
      <p:sp>
        <p:nvSpPr>
          <p:cNvPr id="3" name="右箭头 2"/>
          <p:cNvSpPr/>
          <p:nvPr/>
        </p:nvSpPr>
        <p:spPr>
          <a:xfrm>
            <a:off x="4738678" y="2348880"/>
            <a:ext cx="78125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4738678" y="5125963"/>
            <a:ext cx="78125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8548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5400" y="476672"/>
            <a:ext cx="4043278"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1.3 </a:t>
            </a:r>
            <a:r>
              <a:rPr lang="zh-CN" altLang="en-US" kern="0" dirty="0" smtClean="0">
                <a:solidFill>
                  <a:sysClr val="window" lastClr="FFFFFF"/>
                </a:solidFill>
                <a:latin typeface="微软雅黑" pitchFamily="34" charset="-122"/>
                <a:ea typeface="微软雅黑"/>
              </a:rPr>
              <a:t>运行 </a:t>
            </a:r>
            <a:r>
              <a:rPr lang="en-US" altLang="zh-CN" kern="0" dirty="0">
                <a:solidFill>
                  <a:sysClr val="window" lastClr="FFFFFF"/>
                </a:solidFill>
                <a:latin typeface="微软雅黑" pitchFamily="34" charset="-122"/>
                <a:ea typeface="微软雅黑"/>
              </a:rPr>
              <a:t>– </a:t>
            </a:r>
            <a:r>
              <a:rPr lang="zh-CN" altLang="en-US" kern="0" dirty="0" smtClean="0">
                <a:solidFill>
                  <a:sysClr val="window" lastClr="FFFFFF"/>
                </a:solidFill>
                <a:latin typeface="微软雅黑" pitchFamily="34" charset="-122"/>
                <a:ea typeface="微软雅黑"/>
              </a:rPr>
              <a:t>录制</a:t>
            </a:r>
            <a:endParaRPr lang="zh-CN" altLang="en-US" kern="0" dirty="0">
              <a:solidFill>
                <a:sysClr val="window" lastClr="FFFFFF"/>
              </a:solidFill>
              <a:latin typeface="微软雅黑" pitchFamily="34" charset="-122"/>
              <a:ea typeface="微软雅黑"/>
            </a:endParaRPr>
          </a:p>
        </p:txBody>
      </p:sp>
      <p:sp>
        <p:nvSpPr>
          <p:cNvPr id="4" name="矩形 3"/>
          <p:cNvSpPr/>
          <p:nvPr/>
        </p:nvSpPr>
        <p:spPr>
          <a:xfrm>
            <a:off x="695400" y="1054702"/>
            <a:ext cx="9433048" cy="1938992"/>
          </a:xfrm>
          <a:prstGeom prst="rect">
            <a:avLst/>
          </a:prstGeom>
        </p:spPr>
        <p:txBody>
          <a:bodyPr wrap="square">
            <a:spAutoFit/>
          </a:bodyPr>
          <a:lstStyle/>
          <a:p>
            <a:pPr indent="-342900" fontAlgn="base">
              <a:lnSpc>
                <a:spcPct val="200000"/>
              </a:lnSpc>
              <a:spcBef>
                <a:spcPct val="0"/>
              </a:spcBef>
              <a:spcAft>
                <a:spcPct val="0"/>
              </a:spcAft>
            </a:pPr>
            <a:r>
              <a:rPr lang="zh-CN" altLang="en-US" dirty="0" smtClean="0">
                <a:solidFill>
                  <a:srgbClr val="4D4D4D"/>
                </a:solidFill>
                <a:latin typeface="Microsoft YaHei" panose="020B0503020204020204" pitchFamily="34" charset="-122"/>
                <a:ea typeface="Microsoft YaHei" panose="020B0503020204020204" pitchFamily="34" charset="-122"/>
              </a:rPr>
              <a:t>五、选择</a:t>
            </a:r>
            <a:r>
              <a:rPr lang="zh-CN" altLang="en-US" dirty="0">
                <a:solidFill>
                  <a:srgbClr val="4D4D4D"/>
                </a:solidFill>
                <a:latin typeface="Microsoft YaHei" panose="020B0503020204020204" pitchFamily="34" charset="-122"/>
                <a:ea typeface="Microsoft YaHei" panose="020B0503020204020204" pitchFamily="34" charset="-122"/>
              </a:rPr>
              <a:t>协议</a:t>
            </a:r>
            <a:endParaRPr lang="en-US" altLang="zh-CN" dirty="0">
              <a:solidFill>
                <a:srgbClr val="4D4D4D"/>
              </a:solidFill>
              <a:latin typeface="Microsoft YaHei" panose="020B0503020204020204" pitchFamily="34" charset="-122"/>
              <a:ea typeface="Microsoft YaHei" panose="020B0503020204020204" pitchFamily="34" charset="-122"/>
            </a:endParaRPr>
          </a:p>
          <a:p>
            <a:pPr>
              <a:lnSpc>
                <a:spcPct val="150000"/>
              </a:lnSpc>
            </a:pPr>
            <a:r>
              <a:rPr lang="en-US" altLang="zh-CN" sz="1400" dirty="0" smtClean="0"/>
              <a:t>1</a:t>
            </a:r>
            <a:r>
              <a:rPr lang="zh-CN" altLang="en-US" sz="1400" dirty="0" smtClean="0"/>
              <a:t>、</a:t>
            </a:r>
            <a:r>
              <a:rPr lang="en-US" altLang="zh-CN" sz="1400" dirty="0" smtClean="0"/>
              <a:t>web</a:t>
            </a:r>
            <a:r>
              <a:rPr lang="zh-CN" altLang="en-US" sz="1400" dirty="0" smtClean="0"/>
              <a:t>类型的使用</a:t>
            </a:r>
            <a:r>
              <a:rPr lang="en-US" altLang="zh-CN" sz="1400" dirty="0" smtClean="0"/>
              <a:t>HTTP/HTML</a:t>
            </a:r>
            <a:r>
              <a:rPr lang="zh-CN" altLang="en-US" sz="1400" dirty="0" smtClean="0"/>
              <a:t>协议，</a:t>
            </a:r>
            <a:r>
              <a:rPr lang="en-US" altLang="zh-CN" sz="1400" dirty="0" smtClean="0"/>
              <a:t>C/S</a:t>
            </a:r>
            <a:r>
              <a:rPr lang="zh-CN" altLang="en-US" sz="1400" dirty="0" smtClean="0"/>
              <a:t>结构用</a:t>
            </a:r>
            <a:r>
              <a:rPr lang="en-US" altLang="zh-CN" sz="1400" dirty="0" smtClean="0"/>
              <a:t>socket</a:t>
            </a:r>
            <a:r>
              <a:rPr lang="zh-CN" altLang="en-US" sz="1400" dirty="0" smtClean="0"/>
              <a:t>协议</a:t>
            </a:r>
            <a:endParaRPr lang="en-US" altLang="zh-CN" sz="1400" dirty="0" smtClean="0"/>
          </a:p>
          <a:p>
            <a:pPr>
              <a:lnSpc>
                <a:spcPct val="150000"/>
              </a:lnSpc>
            </a:pPr>
            <a:r>
              <a:rPr lang="en-US" altLang="zh-CN" sz="1400" dirty="0" smtClean="0"/>
              <a:t>2</a:t>
            </a:r>
            <a:r>
              <a:rPr lang="zh-CN" altLang="en-US" sz="1400" dirty="0" smtClean="0"/>
              <a:t>、找程序人员确认</a:t>
            </a:r>
            <a:endParaRPr lang="en-US" altLang="zh-CN" sz="1400" dirty="0" smtClean="0"/>
          </a:p>
          <a:p>
            <a:pPr>
              <a:lnSpc>
                <a:spcPct val="150000"/>
              </a:lnSpc>
            </a:pPr>
            <a:r>
              <a:rPr lang="en-US" altLang="zh-CN" sz="1400" dirty="0" smtClean="0"/>
              <a:t>3</a:t>
            </a:r>
            <a:r>
              <a:rPr lang="zh-CN" altLang="en-US" sz="1400" dirty="0" smtClean="0"/>
              <a:t>、利用</a:t>
            </a:r>
            <a:r>
              <a:rPr lang="en-US" altLang="zh-CN" sz="1400" dirty="0" err="1" smtClean="0"/>
              <a:t>loadrunner</a:t>
            </a:r>
            <a:r>
              <a:rPr lang="zh-CN" altLang="en-US" sz="1400" dirty="0"/>
              <a:t>自带</a:t>
            </a:r>
            <a:r>
              <a:rPr lang="zh-CN" altLang="en-US" sz="1400" dirty="0" smtClean="0"/>
              <a:t>的协议探测功能（如下图）</a:t>
            </a:r>
            <a:endParaRPr lang="en-US" altLang="zh-CN" sz="1400" dirty="0" smtClean="0"/>
          </a:p>
          <a:p>
            <a:pPr>
              <a:lnSpc>
                <a:spcPct val="150000"/>
              </a:lnSpc>
            </a:pPr>
            <a:r>
              <a:rPr lang="en-US" altLang="zh-CN" sz="1400" dirty="0" smtClean="0"/>
              <a:t>4</a:t>
            </a:r>
            <a:r>
              <a:rPr lang="zh-CN" altLang="en-US" sz="1400" dirty="0" smtClean="0"/>
              <a:t>、使用网络数据分析工具确定协议，如</a:t>
            </a:r>
            <a:r>
              <a:rPr lang="en-US" altLang="zh-CN" sz="1400" dirty="0" smtClean="0"/>
              <a:t>sniffer</a:t>
            </a:r>
            <a:endParaRPr lang="zh-CN" altLang="en-US" sz="1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16" y="2978716"/>
            <a:ext cx="5988184" cy="3451616"/>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648" y="3284984"/>
            <a:ext cx="3692410" cy="2808312"/>
          </a:xfrm>
          <a:prstGeom prst="rect">
            <a:avLst/>
          </a:prstGeom>
        </p:spPr>
      </p:pic>
      <p:sp>
        <p:nvSpPr>
          <p:cNvPr id="7" name="右箭头 6"/>
          <p:cNvSpPr/>
          <p:nvPr/>
        </p:nvSpPr>
        <p:spPr>
          <a:xfrm>
            <a:off x="6960096" y="4797152"/>
            <a:ext cx="50405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69733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1" name="矩形 10"/>
          <p:cNvSpPr/>
          <p:nvPr/>
        </p:nvSpPr>
        <p:spPr>
          <a:xfrm>
            <a:off x="695400" y="1124744"/>
            <a:ext cx="4217148" cy="3877985"/>
          </a:xfrm>
          <a:prstGeom prst="rect">
            <a:avLst/>
          </a:prstGeom>
        </p:spPr>
        <p:txBody>
          <a:bodyPr wrap="square">
            <a:spAutoFit/>
          </a:bodyPr>
          <a:lstStyle/>
          <a:p>
            <a:pPr indent="-342900" fontAlgn="base">
              <a:lnSpc>
                <a:spcPct val="200000"/>
              </a:lnSpc>
              <a:spcBef>
                <a:spcPct val="0"/>
              </a:spcBef>
              <a:spcAft>
                <a:spcPct val="0"/>
              </a:spcAft>
            </a:pPr>
            <a:r>
              <a:rPr lang="zh-CN" altLang="en-US" dirty="0">
                <a:solidFill>
                  <a:srgbClr val="4D4D4D"/>
                </a:solidFill>
                <a:latin typeface="Microsoft YaHei" panose="020B0503020204020204" pitchFamily="34" charset="-122"/>
                <a:ea typeface="Microsoft YaHei" panose="020B0503020204020204" pitchFamily="34" charset="-122"/>
              </a:rPr>
              <a:t>六、脚本录制结束</a:t>
            </a:r>
            <a:endParaRPr lang="en-US" altLang="zh-CN" dirty="0">
              <a:solidFill>
                <a:srgbClr val="4D4D4D"/>
              </a:solidFill>
              <a:latin typeface="Microsoft YaHei" panose="020B0503020204020204" pitchFamily="34" charset="-122"/>
              <a:ea typeface="Microsoft YaHei" panose="020B0503020204020204" pitchFamily="34" charset="-122"/>
            </a:endParaRPr>
          </a:p>
          <a:p>
            <a:pPr>
              <a:lnSpc>
                <a:spcPct val="150000"/>
              </a:lnSpc>
            </a:pPr>
            <a:endParaRPr lang="en-US" altLang="zh-CN" sz="1400" b="1" dirty="0"/>
          </a:p>
          <a:p>
            <a:pPr lvl="0">
              <a:lnSpc>
                <a:spcPct val="150000"/>
              </a:lnSpc>
            </a:pPr>
            <a:r>
              <a:rPr lang="zh-CN" altLang="en-US" sz="1400" dirty="0" smtClean="0"/>
              <a:t>脚本</a:t>
            </a:r>
            <a:r>
              <a:rPr lang="zh-CN" altLang="en-US" sz="1400" dirty="0"/>
              <a:t>代码形成后</a:t>
            </a:r>
            <a:r>
              <a:rPr lang="zh-CN" altLang="en-US" sz="1400" dirty="0" smtClean="0"/>
              <a:t>如图</a:t>
            </a:r>
            <a:r>
              <a:rPr lang="zh-CN" altLang="en-US" sz="1400" dirty="0"/>
              <a:t>，红色方框圈中是回放按钮，每次脚本录制完成后就进行一次回放保证录制的脚本不会存在问题，当然每次脚本修改后也需要回放进行验证</a:t>
            </a:r>
            <a:r>
              <a:rPr lang="zh-CN" altLang="en-US" sz="1400" dirty="0" smtClean="0"/>
              <a:t>。</a:t>
            </a:r>
            <a:endParaRPr lang="en-US" altLang="zh-CN" sz="1400" dirty="0" smtClean="0"/>
          </a:p>
          <a:p>
            <a:pPr lvl="0">
              <a:lnSpc>
                <a:spcPct val="150000"/>
              </a:lnSpc>
            </a:pPr>
            <a:endParaRPr lang="en-US" altLang="zh-CN" sz="1400" dirty="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1400" b="1" dirty="0" smtClean="0"/>
              <a:t>需要执行多次的内容录制到</a:t>
            </a:r>
            <a:r>
              <a:rPr lang="en-US" altLang="zh-CN" sz="1400" b="1" dirty="0" smtClean="0"/>
              <a:t>Action</a:t>
            </a:r>
            <a:r>
              <a:rPr lang="zh-CN" altLang="en-US" sz="1400" dirty="0" smtClean="0"/>
              <a:t>；</a:t>
            </a:r>
            <a:endParaRPr lang="en-US" altLang="zh-CN" sz="1400" dirty="0" smtClean="0"/>
          </a:p>
          <a:p>
            <a:pPr>
              <a:lnSpc>
                <a:spcPct val="150000"/>
              </a:lnSpc>
            </a:pPr>
            <a:r>
              <a:rPr lang="en-US" altLang="zh-CN" sz="1400" dirty="0" err="1" smtClean="0"/>
              <a:t>vuser_init</a:t>
            </a:r>
            <a:r>
              <a:rPr lang="zh-CN" altLang="en-US" sz="1400" dirty="0" smtClean="0"/>
              <a:t>和</a:t>
            </a:r>
            <a:r>
              <a:rPr lang="en-US" altLang="zh-CN" sz="1400" dirty="0" smtClean="0"/>
              <a:t> </a:t>
            </a:r>
            <a:r>
              <a:rPr lang="en-US" altLang="zh-CN" sz="1400" dirty="0" err="1" smtClean="0"/>
              <a:t>vuser_end</a:t>
            </a:r>
            <a:r>
              <a:rPr lang="zh-CN" altLang="en-US" sz="1400" dirty="0" smtClean="0"/>
              <a:t>中的内容只在所有执行开始前及结束后执行一次</a:t>
            </a:r>
            <a:endParaRPr lang="zh-CN" altLang="zh-CN" sz="1400" dirty="0">
              <a:solidFill>
                <a:srgbClr val="4D4D4D"/>
              </a:solidFill>
              <a:latin typeface="微软雅黑" panose="020B0503020204020204" pitchFamily="34" charset="-122"/>
              <a:ea typeface="微软雅黑" panose="020B0503020204020204" pitchFamily="34" charset="-122"/>
            </a:endParaRPr>
          </a:p>
          <a:p>
            <a:pPr>
              <a:lnSpc>
                <a:spcPct val="150000"/>
              </a:lnSpc>
            </a:pPr>
            <a:endParaRPr lang="zh-CN" altLang="en-US" sz="1400" b="1" dirty="0"/>
          </a:p>
        </p:txBody>
      </p:sp>
      <p:sp>
        <p:nvSpPr>
          <p:cNvPr id="7" name="矩形 6"/>
          <p:cNvSpPr/>
          <p:nvPr/>
        </p:nvSpPr>
        <p:spPr>
          <a:xfrm>
            <a:off x="695400" y="452966"/>
            <a:ext cx="4043278"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1.4 </a:t>
            </a:r>
            <a:r>
              <a:rPr lang="zh-CN" altLang="en-US" kern="0" dirty="0" smtClean="0">
                <a:solidFill>
                  <a:sysClr val="window" lastClr="FFFFFF"/>
                </a:solidFill>
                <a:latin typeface="微软雅黑" pitchFamily="34" charset="-122"/>
                <a:ea typeface="微软雅黑"/>
              </a:rPr>
              <a:t> </a:t>
            </a:r>
            <a:r>
              <a:rPr lang="zh-CN" altLang="en-US" kern="0" dirty="0">
                <a:solidFill>
                  <a:sysClr val="window" lastClr="FFFFFF"/>
                </a:solidFill>
                <a:latin typeface="微软雅黑" pitchFamily="34" charset="-122"/>
                <a:ea typeface="微软雅黑"/>
              </a:rPr>
              <a:t>运行 </a:t>
            </a:r>
            <a:r>
              <a:rPr lang="en-US" altLang="zh-CN" kern="0" dirty="0">
                <a:solidFill>
                  <a:sysClr val="window" lastClr="FFFFFF"/>
                </a:solidFill>
                <a:latin typeface="微软雅黑" pitchFamily="34" charset="-122"/>
                <a:ea typeface="微软雅黑"/>
              </a:rPr>
              <a:t>– </a:t>
            </a:r>
            <a:r>
              <a:rPr lang="zh-CN" altLang="en-US" kern="0" dirty="0" smtClean="0">
                <a:solidFill>
                  <a:sysClr val="window" lastClr="FFFFFF"/>
                </a:solidFill>
                <a:latin typeface="微软雅黑" pitchFamily="34" charset="-122"/>
                <a:ea typeface="微软雅黑"/>
              </a:rPr>
              <a:t>录制后</a:t>
            </a:r>
            <a:endParaRPr lang="en-US" altLang="zh-CN" kern="0" dirty="0">
              <a:solidFill>
                <a:sysClr val="window" lastClr="FFFFFF"/>
              </a:solidFill>
              <a:latin typeface="微软雅黑" pitchFamily="34" charset="-122"/>
              <a:ea typeface="微软雅黑"/>
            </a:endParaRPr>
          </a:p>
        </p:txBody>
      </p:sp>
      <p:pic>
        <p:nvPicPr>
          <p:cNvPr id="3" name="图片 2"/>
          <p:cNvPicPr>
            <a:picLocks noChangeAspect="1"/>
          </p:cNvPicPr>
          <p:nvPr/>
        </p:nvPicPr>
        <p:blipFill>
          <a:blip r:embed="rId2"/>
          <a:stretch>
            <a:fillRect/>
          </a:stretch>
        </p:blipFill>
        <p:spPr>
          <a:xfrm>
            <a:off x="4943872" y="1360492"/>
            <a:ext cx="5380064" cy="4146832"/>
          </a:xfrm>
          <a:prstGeom prst="rect">
            <a:avLst/>
          </a:prstGeom>
        </p:spPr>
      </p:pic>
    </p:spTree>
    <p:extLst>
      <p:ext uri="{BB962C8B-B14F-4D97-AF65-F5344CB8AC3E}">
        <p14:creationId xmlns:p14="http://schemas.microsoft.com/office/powerpoint/2010/main" val="15185480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5400" y="2132856"/>
            <a:ext cx="10225136" cy="4524315"/>
          </a:xfrm>
          <a:prstGeom prst="rect">
            <a:avLst/>
          </a:prstGeom>
        </p:spPr>
        <p:txBody>
          <a:bodyPr wrap="square">
            <a:spAutoFit/>
          </a:bodyPr>
          <a:lstStyle/>
          <a:p>
            <a:pPr>
              <a:lnSpc>
                <a:spcPct val="200000"/>
              </a:lnSpc>
            </a:pPr>
            <a:r>
              <a:rPr lang="en-US" altLang="zh-CN" sz="1400" b="1" dirty="0"/>
              <a:t>HTML-based script</a:t>
            </a:r>
            <a:r>
              <a:rPr lang="zh-CN" altLang="en-US" sz="1400" dirty="0"/>
              <a:t>：基于</a:t>
            </a:r>
            <a:r>
              <a:rPr lang="en-US" altLang="zh-CN" sz="1400" dirty="0"/>
              <a:t>HTML</a:t>
            </a:r>
            <a:r>
              <a:rPr lang="zh-CN" altLang="en-US" sz="1400" dirty="0"/>
              <a:t>的脚本，比较易于维护和理解，推荐使用该方式</a:t>
            </a:r>
            <a:endParaRPr lang="en-US" altLang="zh-CN" sz="1400" dirty="0"/>
          </a:p>
          <a:p>
            <a:pPr>
              <a:lnSpc>
                <a:spcPct val="200000"/>
              </a:lnSpc>
            </a:pPr>
            <a:r>
              <a:rPr lang="en-US" altLang="zh-CN" sz="1400" b="1" dirty="0"/>
              <a:t>URL-based script</a:t>
            </a:r>
            <a:r>
              <a:rPr lang="zh-CN" altLang="en-US" sz="1400" dirty="0"/>
              <a:t>：基于</a:t>
            </a:r>
            <a:r>
              <a:rPr lang="en-US" altLang="zh-CN" sz="1400" dirty="0"/>
              <a:t>URL</a:t>
            </a:r>
            <a:r>
              <a:rPr lang="zh-CN" altLang="en-US" sz="1400" dirty="0"/>
              <a:t>的</a:t>
            </a:r>
            <a:r>
              <a:rPr lang="zh-CN" altLang="en-US" sz="1400" dirty="0" smtClean="0"/>
              <a:t>脚本</a:t>
            </a:r>
            <a:endParaRPr lang="en-US" altLang="zh-CN" sz="1400" b="1" dirty="0"/>
          </a:p>
          <a:p>
            <a:pPr indent="-342900" fontAlgn="base">
              <a:lnSpc>
                <a:spcPct val="200000"/>
              </a:lnSpc>
              <a:spcBef>
                <a:spcPct val="0"/>
              </a:spcBef>
              <a:spcAft>
                <a:spcPct val="0"/>
              </a:spcAft>
            </a:pPr>
            <a:r>
              <a:rPr lang="zh-CN" altLang="en-US" dirty="0" smtClean="0">
                <a:solidFill>
                  <a:srgbClr val="4D4D4D"/>
                </a:solidFill>
                <a:latin typeface="Microsoft YaHei" panose="020B0503020204020204" pitchFamily="34" charset="-122"/>
                <a:ea typeface="Microsoft YaHei" panose="020B0503020204020204" pitchFamily="34" charset="-122"/>
              </a:rPr>
              <a:t>选择</a:t>
            </a:r>
            <a:r>
              <a:rPr lang="zh-CN" altLang="en-US" dirty="0">
                <a:solidFill>
                  <a:srgbClr val="4D4D4D"/>
                </a:solidFill>
                <a:latin typeface="Microsoft YaHei" panose="020B0503020204020204" pitchFamily="34" charset="-122"/>
                <a:ea typeface="Microsoft YaHei" panose="020B0503020204020204" pitchFamily="34" charset="-122"/>
              </a:rPr>
              <a:t>何</a:t>
            </a:r>
            <a:r>
              <a:rPr lang="zh-CN" altLang="en-US" dirty="0" smtClean="0">
                <a:solidFill>
                  <a:srgbClr val="4D4D4D"/>
                </a:solidFill>
                <a:latin typeface="Microsoft YaHei" panose="020B0503020204020204" pitchFamily="34" charset="-122"/>
                <a:ea typeface="Microsoft YaHei" panose="020B0503020204020204" pitchFamily="34" charset="-122"/>
              </a:rPr>
              <a:t>种</a:t>
            </a:r>
            <a:r>
              <a:rPr lang="zh-CN" altLang="en-US" dirty="0">
                <a:solidFill>
                  <a:srgbClr val="4D4D4D"/>
                </a:solidFill>
                <a:latin typeface="Microsoft YaHei" panose="020B0503020204020204" pitchFamily="34" charset="-122"/>
                <a:ea typeface="Microsoft YaHei" panose="020B0503020204020204" pitchFamily="34" charset="-122"/>
              </a:rPr>
              <a:t>方式录制：</a:t>
            </a:r>
            <a:endParaRPr lang="en-US" altLang="zh-CN" dirty="0">
              <a:solidFill>
                <a:srgbClr val="4D4D4D"/>
              </a:solidFill>
              <a:latin typeface="Microsoft YaHei" panose="020B0503020204020204" pitchFamily="34" charset="-122"/>
              <a:ea typeface="Microsoft YaHei" panose="020B0503020204020204" pitchFamily="34" charset="-122"/>
            </a:endParaRPr>
          </a:p>
          <a:p>
            <a:pPr>
              <a:lnSpc>
                <a:spcPct val="200000"/>
              </a:lnSpc>
            </a:pPr>
            <a:r>
              <a:rPr lang="en-US" altLang="zh-CN" sz="1400" dirty="0" smtClean="0"/>
              <a:t>1.</a:t>
            </a:r>
            <a:r>
              <a:rPr lang="zh-CN" altLang="en-US" sz="1400" dirty="0" smtClean="0"/>
              <a:t>基于浏览器的应用推荐使用</a:t>
            </a:r>
            <a:r>
              <a:rPr lang="en-US" altLang="zh-CN" sz="1400" dirty="0"/>
              <a:t>HTML-based </a:t>
            </a:r>
            <a:r>
              <a:rPr lang="en-US" altLang="zh-CN" sz="1400" dirty="0" smtClean="0"/>
              <a:t>script</a:t>
            </a:r>
          </a:p>
          <a:p>
            <a:pPr>
              <a:lnSpc>
                <a:spcPct val="200000"/>
              </a:lnSpc>
            </a:pPr>
            <a:r>
              <a:rPr lang="en-US" altLang="zh-CN" sz="1400" dirty="0" smtClean="0"/>
              <a:t>2.</a:t>
            </a:r>
            <a:r>
              <a:rPr lang="zh-CN" altLang="en-US" sz="1400" dirty="0" smtClean="0"/>
              <a:t>不是基于浏览器的应用推荐使用</a:t>
            </a:r>
            <a:r>
              <a:rPr lang="en-US" altLang="zh-CN" sz="1400" dirty="0"/>
              <a:t>URL-based </a:t>
            </a:r>
            <a:r>
              <a:rPr lang="en-US" altLang="zh-CN" sz="1400" dirty="0" smtClean="0"/>
              <a:t>script</a:t>
            </a:r>
          </a:p>
          <a:p>
            <a:pPr>
              <a:lnSpc>
                <a:spcPct val="200000"/>
              </a:lnSpc>
            </a:pPr>
            <a:r>
              <a:rPr lang="en-US" altLang="zh-CN" sz="1400" dirty="0" smtClean="0"/>
              <a:t>3.</a:t>
            </a:r>
            <a:r>
              <a:rPr lang="zh-CN" altLang="en-US" sz="1400" dirty="0" smtClean="0"/>
              <a:t>如果基于浏览器的应用程序中包含</a:t>
            </a:r>
            <a:r>
              <a:rPr lang="en-US" altLang="zh-CN" sz="1400" dirty="0" smtClean="0"/>
              <a:t>JavaScript</a:t>
            </a:r>
            <a:r>
              <a:rPr lang="zh-CN" altLang="en-US" sz="1400" dirty="0" smtClean="0"/>
              <a:t>并且该脚本向服务器产生了请求，比如</a:t>
            </a:r>
            <a:r>
              <a:rPr lang="en-US" altLang="zh-CN" sz="1400" dirty="0" err="1" smtClean="0"/>
              <a:t>DataGrid</a:t>
            </a:r>
            <a:r>
              <a:rPr lang="zh-CN" altLang="en-US" sz="1400" dirty="0" smtClean="0"/>
              <a:t>的分页按钮等，也要使用</a:t>
            </a:r>
            <a:r>
              <a:rPr lang="en-US" altLang="zh-CN" sz="1400" dirty="0"/>
              <a:t>URL-based </a:t>
            </a:r>
            <a:r>
              <a:rPr lang="en-US" altLang="zh-CN" sz="1400" dirty="0" smtClean="0"/>
              <a:t>script</a:t>
            </a:r>
            <a:r>
              <a:rPr lang="zh-CN" altLang="en-US" sz="1400" dirty="0" smtClean="0"/>
              <a:t>方式录制</a:t>
            </a:r>
            <a:endParaRPr lang="en-US" altLang="zh-CN" sz="1400" dirty="0" smtClean="0"/>
          </a:p>
          <a:p>
            <a:pPr>
              <a:lnSpc>
                <a:spcPct val="200000"/>
              </a:lnSpc>
            </a:pPr>
            <a:r>
              <a:rPr lang="en-US" altLang="zh-CN" sz="1400" dirty="0" smtClean="0"/>
              <a:t>4.</a:t>
            </a:r>
            <a:r>
              <a:rPr lang="zh-CN" altLang="en-US" sz="1400" dirty="0" smtClean="0"/>
              <a:t>基于浏览器的应用程序种使用了</a:t>
            </a:r>
            <a:r>
              <a:rPr lang="en-US" altLang="zh-CN" sz="1400" dirty="0" smtClean="0"/>
              <a:t>HTTPS</a:t>
            </a:r>
            <a:r>
              <a:rPr lang="zh-CN" altLang="en-US" sz="1400" dirty="0" smtClean="0"/>
              <a:t>安全协议，则使用</a:t>
            </a:r>
            <a:r>
              <a:rPr lang="en-US" altLang="zh-CN" sz="1400" dirty="0"/>
              <a:t>URL-based </a:t>
            </a:r>
            <a:r>
              <a:rPr lang="en-US" altLang="zh-CN" sz="1400" dirty="0" smtClean="0"/>
              <a:t>script</a:t>
            </a:r>
            <a:r>
              <a:rPr lang="zh-CN" altLang="en-US" sz="1400" dirty="0" smtClean="0"/>
              <a:t>方式录制</a:t>
            </a:r>
            <a:endParaRPr lang="en-US" altLang="zh-CN" sz="1400" dirty="0"/>
          </a:p>
          <a:p>
            <a:pPr>
              <a:lnSpc>
                <a:spcPct val="200000"/>
              </a:lnSpc>
            </a:pPr>
            <a:r>
              <a:rPr lang="zh-CN" altLang="en-US" sz="1400" dirty="0">
                <a:solidFill>
                  <a:srgbClr val="FF0000"/>
                </a:solidFill>
              </a:rPr>
              <a:t>注意</a:t>
            </a:r>
            <a:r>
              <a:rPr lang="zh-CN" altLang="en-US" sz="1400" dirty="0"/>
              <a:t>：录制过程中不要使用网页的“后退”功能，</a:t>
            </a:r>
            <a:r>
              <a:rPr lang="en-US" altLang="zh-CN" sz="1400" dirty="0" err="1"/>
              <a:t>LoadRunner</a:t>
            </a:r>
            <a:r>
              <a:rPr lang="zh-CN" altLang="en-US" sz="1400" dirty="0"/>
              <a:t>对其支持不太友好</a:t>
            </a:r>
            <a:endParaRPr lang="en-US" altLang="zh-CN" sz="1400" dirty="0"/>
          </a:p>
          <a:p>
            <a:pPr>
              <a:lnSpc>
                <a:spcPct val="200000"/>
              </a:lnSpc>
            </a:pPr>
            <a:endParaRPr lang="zh-CN" altLang="en-US" sz="1400" dirty="0"/>
          </a:p>
        </p:txBody>
      </p:sp>
      <p:sp>
        <p:nvSpPr>
          <p:cNvPr id="7" name="矩形 6"/>
          <p:cNvSpPr/>
          <p:nvPr/>
        </p:nvSpPr>
        <p:spPr>
          <a:xfrm>
            <a:off x="695400" y="452966"/>
            <a:ext cx="4043278"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1.5 </a:t>
            </a:r>
            <a:r>
              <a:rPr lang="zh-CN" altLang="en-US" kern="0" dirty="0" smtClean="0">
                <a:solidFill>
                  <a:sysClr val="window" lastClr="FFFFFF"/>
                </a:solidFill>
                <a:latin typeface="微软雅黑" pitchFamily="34" charset="-122"/>
                <a:ea typeface="微软雅黑"/>
              </a:rPr>
              <a:t> </a:t>
            </a:r>
            <a:r>
              <a:rPr lang="en-US" altLang="zh-CN" kern="0" dirty="0" smtClean="0">
                <a:solidFill>
                  <a:sysClr val="window" lastClr="FFFFFF"/>
                </a:solidFill>
                <a:latin typeface="微软雅黑" pitchFamily="34" charset="-122"/>
                <a:ea typeface="微软雅黑"/>
              </a:rPr>
              <a:t>Run-time Settings</a:t>
            </a:r>
            <a:endParaRPr lang="en-US" altLang="zh-CN"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1092205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1" name="矩形 10"/>
          <p:cNvSpPr/>
          <p:nvPr/>
        </p:nvSpPr>
        <p:spPr>
          <a:xfrm>
            <a:off x="659402" y="1188408"/>
            <a:ext cx="10950544" cy="369332"/>
          </a:xfrm>
          <a:prstGeom prst="rect">
            <a:avLst/>
          </a:prstGeom>
        </p:spPr>
        <p:txBody>
          <a:bodyPr wrap="squar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点击运行时设置（</a:t>
            </a:r>
            <a:r>
              <a:rPr lang="en-US" altLang="zh-CN" dirty="0">
                <a:solidFill>
                  <a:srgbClr val="4D4D4D"/>
                </a:solidFill>
                <a:latin typeface="Microsoft YaHei" panose="020B0503020204020204" pitchFamily="34" charset="-122"/>
                <a:ea typeface="Microsoft YaHei" panose="020B0503020204020204" pitchFamily="34" charset="-122"/>
              </a:rPr>
              <a:t>F4</a:t>
            </a:r>
            <a:r>
              <a:rPr lang="zh-CN" altLang="en-US" dirty="0">
                <a:solidFill>
                  <a:srgbClr val="4D4D4D"/>
                </a:solidFill>
                <a:latin typeface="Microsoft YaHei" panose="020B0503020204020204" pitchFamily="34" charset="-122"/>
                <a:ea typeface="Microsoft YaHei" panose="020B0503020204020204" pitchFamily="34" charset="-122"/>
              </a:rPr>
              <a:t>）进入设置界面</a:t>
            </a:r>
          </a:p>
        </p:txBody>
      </p:sp>
      <p:sp>
        <p:nvSpPr>
          <p:cNvPr id="12" name="矩形 11"/>
          <p:cNvSpPr/>
          <p:nvPr/>
        </p:nvSpPr>
        <p:spPr>
          <a:xfrm>
            <a:off x="695400" y="452966"/>
            <a:ext cx="4043278"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1.5 </a:t>
            </a:r>
            <a:r>
              <a:rPr lang="zh-CN" altLang="en-US" kern="0" dirty="0" smtClean="0">
                <a:solidFill>
                  <a:sysClr val="window" lastClr="FFFFFF"/>
                </a:solidFill>
                <a:latin typeface="微软雅黑" pitchFamily="34" charset="-122"/>
                <a:ea typeface="微软雅黑"/>
              </a:rPr>
              <a:t> </a:t>
            </a:r>
            <a:r>
              <a:rPr lang="en-US" altLang="zh-CN" kern="0" dirty="0" smtClean="0">
                <a:solidFill>
                  <a:sysClr val="window" lastClr="FFFFFF"/>
                </a:solidFill>
                <a:latin typeface="微软雅黑" pitchFamily="34" charset="-122"/>
                <a:ea typeface="微软雅黑"/>
              </a:rPr>
              <a:t>Run-time Settings</a:t>
            </a:r>
            <a:endParaRPr lang="en-US" altLang="zh-CN" kern="0" dirty="0">
              <a:solidFill>
                <a:sysClr val="window" lastClr="FFFFFF"/>
              </a:solidFill>
              <a:latin typeface="微软雅黑" pitchFamily="34" charset="-122"/>
              <a:ea typeface="微软雅黑"/>
            </a:endParaRPr>
          </a:p>
        </p:txBody>
      </p:sp>
      <p:sp>
        <p:nvSpPr>
          <p:cNvPr id="13" name="Rectangle 3"/>
          <p:cNvSpPr>
            <a:spLocks noChangeArrowheads="1"/>
          </p:cNvSpPr>
          <p:nvPr/>
        </p:nvSpPr>
        <p:spPr bwMode="auto">
          <a:xfrm>
            <a:off x="7104112" y="1960282"/>
            <a:ext cx="439248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kumimoji="0" lang="en-US" altLang="zh-CN" sz="1400" b="0" i="0" u="none" strike="noStrike" cap="none" normalizeH="0" baseline="0" dirty="0" smtClean="0">
                <a:ln>
                  <a:noFill/>
                </a:ln>
                <a:solidFill>
                  <a:schemeClr val="tx1"/>
                </a:solidFill>
                <a:effectLst/>
                <a:latin typeface="Arial" panose="020B0604020202020204" pitchFamily="34" charset="0"/>
              </a:rPr>
              <a:t>1</a:t>
            </a:r>
            <a:r>
              <a:rPr kumimoji="0" lang="zh-CN" altLang="en-US" sz="1400" b="0" i="0" u="none" strike="noStrike" cap="none" normalizeH="0" baseline="0" dirty="0" smtClean="0">
                <a:ln>
                  <a:noFill/>
                </a:ln>
                <a:solidFill>
                  <a:schemeClr val="tx1"/>
                </a:solidFill>
                <a:effectLst/>
                <a:latin typeface="Arial" panose="020B0604020202020204" pitchFamily="34" charset="0"/>
              </a:rPr>
              <a:t>）在迭代次数大于</a:t>
            </a:r>
            <a:r>
              <a:rPr kumimoji="0" lang="en-US" altLang="zh-CN" sz="1400" b="0" i="0" u="none" strike="noStrike" cap="none" normalizeH="0" baseline="0" dirty="0" smtClean="0">
                <a:ln>
                  <a:noFill/>
                </a:ln>
                <a:solidFill>
                  <a:schemeClr val="tx1"/>
                </a:solidFill>
                <a:effectLst/>
                <a:latin typeface="Arial" panose="020B0604020202020204" pitchFamily="34" charset="0"/>
              </a:rPr>
              <a:t>1</a:t>
            </a:r>
            <a:r>
              <a:rPr kumimoji="0" lang="zh-CN" altLang="en-US" sz="1400" b="0" i="0" u="none" strike="noStrike" cap="none" normalizeH="0" baseline="0" dirty="0" smtClean="0">
                <a:ln>
                  <a:noFill/>
                </a:ln>
                <a:solidFill>
                  <a:schemeClr val="tx1"/>
                </a:solidFill>
                <a:effectLst/>
                <a:latin typeface="Arial" panose="020B0604020202020204" pitchFamily="34" charset="0"/>
              </a:rPr>
              <a:t>的时候，</a:t>
            </a:r>
            <a:r>
              <a:rPr kumimoji="0" lang="en-US" altLang="zh-CN" sz="1400" b="0" i="0" u="none" strike="noStrike" cap="none" normalizeH="0" baseline="0" dirty="0" smtClean="0">
                <a:ln>
                  <a:noFill/>
                </a:ln>
                <a:solidFill>
                  <a:schemeClr val="tx1"/>
                </a:solidFill>
                <a:effectLst/>
                <a:latin typeface="Arial" panose="020B0604020202020204" pitchFamily="34" charset="0"/>
              </a:rPr>
              <a:t>action</a:t>
            </a:r>
            <a:r>
              <a:rPr kumimoji="0" lang="zh-CN" altLang="en-US" sz="1400" b="0" i="0" u="none" strike="noStrike" cap="none" normalizeH="0" baseline="0" dirty="0" smtClean="0">
                <a:ln>
                  <a:noFill/>
                </a:ln>
                <a:solidFill>
                  <a:schemeClr val="tx1"/>
                </a:solidFill>
                <a:effectLst/>
                <a:latin typeface="Arial" panose="020B0604020202020204" pitchFamily="34" charset="0"/>
              </a:rPr>
              <a:t>部分会被多次执行，而</a:t>
            </a:r>
            <a:r>
              <a:rPr lang="en-US" altLang="zh-CN" sz="1400" dirty="0" err="1" smtClean="0"/>
              <a:t>vuser_init</a:t>
            </a:r>
            <a:r>
              <a:rPr lang="zh-CN" altLang="en-US" sz="1400" dirty="0" smtClean="0"/>
              <a:t>和</a:t>
            </a:r>
            <a:r>
              <a:rPr lang="en-US" altLang="zh-CN" sz="1400" dirty="0" err="1" smtClean="0"/>
              <a:t>vuser_end</a:t>
            </a:r>
            <a:r>
              <a:rPr lang="zh-CN" altLang="en-US" sz="1400" dirty="0" smtClean="0"/>
              <a:t>仅执行一次</a:t>
            </a:r>
            <a:endParaRPr lang="en-US" altLang="zh-CN" sz="1400" dirty="0" smtClean="0"/>
          </a:p>
          <a:p>
            <a:pPr>
              <a:lnSpc>
                <a:spcPct val="150000"/>
              </a:lnSpc>
            </a:pPr>
            <a:r>
              <a:rPr lang="en-US" altLang="zh-CN" sz="1400" dirty="0" smtClean="0"/>
              <a:t>2</a:t>
            </a:r>
            <a:r>
              <a:rPr lang="zh-CN" altLang="en-US" sz="1400" dirty="0" smtClean="0"/>
              <a:t>）</a:t>
            </a:r>
            <a:r>
              <a:rPr lang="zh-CN" altLang="en-US" sz="1400" b="1" dirty="0" smtClean="0"/>
              <a:t>步进（</a:t>
            </a:r>
            <a:r>
              <a:rPr lang="en-US" altLang="zh-CN" sz="1400" b="1" dirty="0" smtClean="0"/>
              <a:t>Pacing</a:t>
            </a:r>
            <a:r>
              <a:rPr lang="zh-CN" altLang="en-US" sz="1400" b="1" dirty="0" smtClean="0"/>
              <a:t>）</a:t>
            </a:r>
            <a:r>
              <a:rPr lang="zh-CN" altLang="en-US" sz="1400" dirty="0" smtClean="0"/>
              <a:t>：在</a:t>
            </a:r>
            <a:r>
              <a:rPr lang="zh-CN" altLang="en-US" sz="1400" dirty="0"/>
              <a:t>场景的两次迭代</a:t>
            </a:r>
            <a:r>
              <a:rPr lang="en-US" altLang="zh-CN" sz="1400" dirty="0"/>
              <a:t>(iteration)</a:t>
            </a:r>
            <a:r>
              <a:rPr lang="zh-CN" altLang="en-US" sz="1400" dirty="0"/>
              <a:t>之间，加入一个时间间隔（步进</a:t>
            </a:r>
            <a:r>
              <a:rPr lang="zh-CN" altLang="en-US" sz="1400" dirty="0" smtClean="0"/>
              <a:t>）。</a:t>
            </a:r>
            <a:endParaRPr lang="en-US" altLang="zh-CN" sz="1400" dirty="0" smtClean="0"/>
          </a:p>
          <a:p>
            <a:pPr>
              <a:lnSpc>
                <a:spcPct val="150000"/>
              </a:lnSpc>
            </a:pPr>
            <a:r>
              <a:rPr lang="en-US" altLang="zh-CN" sz="1400" dirty="0" smtClean="0"/>
              <a:t>3</a:t>
            </a:r>
            <a:r>
              <a:rPr lang="zh-CN" altLang="en-US" sz="1400" dirty="0" smtClean="0"/>
              <a:t>）</a:t>
            </a:r>
            <a:r>
              <a:rPr lang="zh-CN" altLang="en-US" sz="1400" b="1" dirty="0"/>
              <a:t>思考时间（</a:t>
            </a:r>
            <a:r>
              <a:rPr lang="en-US" altLang="zh-CN" sz="1400" b="1" dirty="0"/>
              <a:t>Think Time</a:t>
            </a:r>
            <a:r>
              <a:rPr lang="zh-CN" altLang="en-US" sz="1400" b="1" dirty="0" smtClean="0"/>
              <a:t>）</a:t>
            </a:r>
            <a:r>
              <a:rPr lang="zh-CN" altLang="en-US" sz="1400" dirty="0" smtClean="0"/>
              <a:t>：</a:t>
            </a:r>
            <a:r>
              <a:rPr lang="zh-CN" altLang="en-US" sz="1400" dirty="0"/>
              <a:t>用户在执行连续操作之间等待的时间称为“思考时间”，它是决定对服务器施压大小的因素之一</a:t>
            </a:r>
            <a:r>
              <a:rPr lang="zh-CN" altLang="en-US" sz="1400" dirty="0" smtClean="0"/>
              <a:t>。</a:t>
            </a:r>
            <a:endParaRPr lang="en-US" altLang="zh-CN" sz="1400" dirty="0" smtClean="0"/>
          </a:p>
          <a:p>
            <a:pPr>
              <a:lnSpc>
                <a:spcPct val="150000"/>
              </a:lnSpc>
            </a:pPr>
            <a:r>
              <a:rPr lang="en-US" altLang="zh-CN" sz="1400" dirty="0" smtClean="0"/>
              <a:t>4</a:t>
            </a:r>
            <a:r>
              <a:rPr lang="zh-CN" altLang="en-US" sz="1400" dirty="0" smtClean="0"/>
              <a:t>）</a:t>
            </a:r>
            <a:r>
              <a:rPr lang="zh-CN" altLang="en-US" sz="1400" b="1" dirty="0" smtClean="0"/>
              <a:t>其他</a:t>
            </a:r>
            <a:r>
              <a:rPr lang="en-US" altLang="zh-CN" sz="1400" b="1" dirty="0" smtClean="0"/>
              <a:t>-&gt;</a:t>
            </a:r>
            <a:r>
              <a:rPr lang="zh-CN" altLang="en-US" sz="1400" b="1" dirty="0" smtClean="0"/>
              <a:t>自动事务</a:t>
            </a:r>
            <a:r>
              <a:rPr lang="zh-CN" altLang="en-US" sz="1400" dirty="0" smtClean="0"/>
              <a:t>：需要将“将每个操作定义为一个事务”勾选，否则不会有统计结果</a:t>
            </a:r>
            <a:endParaRPr lang="en-US" altLang="zh-CN" sz="1400" dirty="0" smtClean="0"/>
          </a:p>
          <a:p>
            <a:pPr>
              <a:lnSpc>
                <a:spcPct val="150000"/>
              </a:lnSpc>
            </a:pPr>
            <a:r>
              <a:rPr lang="en-US" altLang="zh-CN" sz="1400" dirty="0" smtClean="0"/>
              <a:t>5</a:t>
            </a:r>
            <a:r>
              <a:rPr lang="zh-CN" altLang="en-US" sz="1400" dirty="0" smtClean="0"/>
              <a:t>）</a:t>
            </a:r>
            <a:r>
              <a:rPr lang="zh-CN" altLang="en-US" sz="1400" b="1" dirty="0" smtClean="0"/>
              <a:t>浏览器模拟</a:t>
            </a:r>
            <a:r>
              <a:rPr lang="zh-CN" altLang="en-US" sz="1400" dirty="0" smtClean="0"/>
              <a:t>：</a:t>
            </a:r>
            <a:r>
              <a:rPr lang="zh-CN" altLang="en-US" sz="1400" dirty="0"/>
              <a:t>服务器的相应数据会被记录在缓存中，后续请求会直接从本地缓存中读取，使用该设置在每次运行前会清除</a:t>
            </a:r>
            <a:r>
              <a:rPr lang="zh-CN" altLang="en-US" sz="1400" dirty="0" smtClean="0"/>
              <a:t>缓存</a:t>
            </a:r>
            <a:r>
              <a:rPr lang="zh-CN" altLang="en-US" sz="1400" dirty="0"/>
              <a:t>。</a:t>
            </a:r>
          </a:p>
        </p:txBody>
      </p:sp>
      <p:pic>
        <p:nvPicPr>
          <p:cNvPr id="6" name="图片 5"/>
          <p:cNvPicPr>
            <a:picLocks noChangeAspect="1"/>
          </p:cNvPicPr>
          <p:nvPr/>
        </p:nvPicPr>
        <p:blipFill>
          <a:blip r:embed="rId2"/>
          <a:stretch>
            <a:fillRect/>
          </a:stretch>
        </p:blipFill>
        <p:spPr>
          <a:xfrm>
            <a:off x="666983" y="1844825"/>
            <a:ext cx="6005082" cy="4145768"/>
          </a:xfrm>
          <a:prstGeom prst="rect">
            <a:avLst/>
          </a:prstGeom>
        </p:spPr>
      </p:pic>
    </p:spTree>
    <p:extLst>
      <p:ext uri="{BB962C8B-B14F-4D97-AF65-F5344CB8AC3E}">
        <p14:creationId xmlns:p14="http://schemas.microsoft.com/office/powerpoint/2010/main" val="1518548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4583832" y="2674657"/>
            <a:ext cx="7248128" cy="646331"/>
          </a:xfrm>
          <a:prstGeom prst="rect">
            <a:avLst/>
          </a:prstGeom>
          <a:noFill/>
        </p:spPr>
        <p:txBody>
          <a:bodyPr wrap="square" rtlCol="0">
            <a:spAutoFit/>
          </a:bodyPr>
          <a:lstStyle/>
          <a:p>
            <a:pPr algn="ctr"/>
            <a:r>
              <a:rPr lang="zh-CN" altLang="en-US" sz="3600" b="1" dirty="0" smtClean="0">
                <a:solidFill>
                  <a:schemeClr val="tx1">
                    <a:lumMod val="65000"/>
                    <a:lumOff val="35000"/>
                  </a:schemeClr>
                </a:solidFill>
                <a:latin typeface="微软雅黑" panose="020B0503020204020204" pitchFamily="34" charset="-122"/>
                <a:ea typeface="微软雅黑" panose="020B0503020204020204" pitchFamily="34" charset="-122"/>
              </a:rPr>
              <a:t>第二章  事务、集合点和参数化</a:t>
            </a:r>
            <a:endParaRPr lang="zh-CN" altLang="en-US" sz="3600" b="1"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pic>
        <p:nvPicPr>
          <p:cNvPr id="6" name="Picture 9" descr="C:\Users\user\Desktop\讲师png.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63552" y="2060848"/>
            <a:ext cx="2024209" cy="252028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go语言”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90313151"/>
      </p:ext>
    </p:extLst>
  </p:cSld>
  <p:clrMapOvr>
    <a:masterClrMapping/>
  </p:clrMapOvr>
  <mc:AlternateContent xmlns:mc="http://schemas.openxmlformats.org/markup-compatibility/2006" xmlns:p14="http://schemas.microsoft.com/office/powerpoint/2010/main">
    <mc:Choice Requires="p14">
      <p:transition spd="med">
        <p14:switch dir="r"/>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0"/>
            <a:ext cx="5152768" cy="6858001"/>
          </a:xfrm>
          <a:prstGeom prst="rect">
            <a:avLst/>
          </a:prstGeom>
        </p:spPr>
      </p:pic>
      <p:sp>
        <p:nvSpPr>
          <p:cNvPr id="24" name="矩形 23"/>
          <p:cNvSpPr/>
          <p:nvPr/>
        </p:nvSpPr>
        <p:spPr>
          <a:xfrm>
            <a:off x="5933546" y="1674071"/>
            <a:ext cx="498979" cy="450934"/>
          </a:xfrm>
          <a:prstGeom prst="rect">
            <a:avLst/>
          </a:prstGeom>
          <a:solidFill>
            <a:srgbClr val="0070C0">
              <a:alpha val="67059"/>
            </a:srgbClr>
          </a:solidFill>
          <a:ln w="3175" cap="flat" cmpd="sng" algn="ctr">
            <a:noFill/>
            <a:prstDash val="solid"/>
          </a:ln>
          <a:effectLst/>
        </p:spPr>
        <p:txBody>
          <a:bodyPr lIns="0" rIns="0" anchor="ctr"/>
          <a:lstStyle/>
          <a:p>
            <a:pPr algn="ctr">
              <a:lnSpc>
                <a:spcPct val="120000"/>
              </a:lnSpc>
              <a:spcBef>
                <a:spcPts val="600"/>
              </a:spcBef>
              <a:spcAft>
                <a:spcPts val="600"/>
              </a:spcAft>
            </a:pPr>
            <a:r>
              <a:rPr lang="en-US" kern="0" dirty="0">
                <a:solidFill>
                  <a:sysClr val="window" lastClr="FFFFFF"/>
                </a:solidFill>
                <a:latin typeface="Impact" pitchFamily="34" charset="0"/>
                <a:ea typeface="微软雅黑" pitchFamily="34" charset="-122"/>
              </a:rPr>
              <a:t>1</a:t>
            </a:r>
          </a:p>
        </p:txBody>
      </p:sp>
      <p:cxnSp>
        <p:nvCxnSpPr>
          <p:cNvPr id="25" name="直接连接符 24"/>
          <p:cNvCxnSpPr/>
          <p:nvPr/>
        </p:nvCxnSpPr>
        <p:spPr>
          <a:xfrm flipH="1">
            <a:off x="5933546" y="2259578"/>
            <a:ext cx="5580000" cy="0"/>
          </a:xfrm>
          <a:prstGeom prst="line">
            <a:avLst/>
          </a:prstGeom>
          <a:noFill/>
          <a:ln w="9525" cap="flat" cmpd="sng" algn="ctr">
            <a:solidFill>
              <a:srgbClr val="0070C0">
                <a:alpha val="65098"/>
              </a:srgbClr>
            </a:solidFill>
            <a:prstDash val="solid"/>
          </a:ln>
          <a:effectLst/>
        </p:spPr>
      </p:cxnSp>
      <p:sp>
        <p:nvSpPr>
          <p:cNvPr id="26" name="TextBox 27"/>
          <p:cNvSpPr txBox="1"/>
          <p:nvPr/>
        </p:nvSpPr>
        <p:spPr>
          <a:xfrm>
            <a:off x="6861958" y="1714222"/>
            <a:ext cx="3649910" cy="400110"/>
          </a:xfrm>
          <a:prstGeom prst="rect">
            <a:avLst/>
          </a:prstGeom>
          <a:noFill/>
        </p:spPr>
        <p:txBody>
          <a:bodyPr wrap="none" rtlCol="0">
            <a:spAutoFit/>
          </a:bodyPr>
          <a:lstStyle/>
          <a:p>
            <a:r>
              <a:rPr lang="en-US" altLang="zh-CN" sz="2000" dirty="0" err="1" smtClean="0">
                <a:latin typeface="微软雅黑" panose="020B0503020204020204" pitchFamily="34" charset="-122"/>
                <a:ea typeface="微软雅黑" panose="020B0503020204020204" pitchFamily="34" charset="-122"/>
              </a:rPr>
              <a:t>Loadrunner</a:t>
            </a:r>
            <a:r>
              <a:rPr lang="zh-CN" altLang="en-US" sz="2000" dirty="0" smtClean="0">
                <a:latin typeface="微软雅黑" panose="020B0503020204020204" pitchFamily="34" charset="-122"/>
                <a:ea typeface="微软雅黑" panose="020B0503020204020204" pitchFamily="34" charset="-122"/>
              </a:rPr>
              <a:t>简介、安装</a:t>
            </a:r>
            <a:r>
              <a:rPr lang="zh-CN" altLang="en-US" sz="2000" dirty="0">
                <a:latin typeface="微软雅黑" panose="020B0503020204020204" pitchFamily="34" charset="-122"/>
                <a:ea typeface="微软雅黑" panose="020B0503020204020204" pitchFamily="34" charset="-122"/>
              </a:rPr>
              <a:t>及运行</a:t>
            </a:r>
            <a:endParaRPr lang="en-US" altLang="zh-CN" sz="2000" dirty="0">
              <a:latin typeface="微软雅黑" panose="020B0503020204020204" pitchFamily="34" charset="-122"/>
              <a:ea typeface="微软雅黑" panose="020B0503020204020204" pitchFamily="34" charset="-122"/>
            </a:endParaRPr>
          </a:p>
        </p:txBody>
      </p:sp>
      <p:sp>
        <p:nvSpPr>
          <p:cNvPr id="36" name="矩形 35"/>
          <p:cNvSpPr/>
          <p:nvPr/>
        </p:nvSpPr>
        <p:spPr>
          <a:xfrm>
            <a:off x="5958589" y="4070687"/>
            <a:ext cx="498979" cy="450934"/>
          </a:xfrm>
          <a:prstGeom prst="rect">
            <a:avLst/>
          </a:prstGeom>
          <a:solidFill>
            <a:srgbClr val="0070C0">
              <a:alpha val="67059"/>
            </a:srgbClr>
          </a:solidFill>
          <a:ln w="3175" cap="flat" cmpd="sng" algn="ctr">
            <a:noFill/>
            <a:prstDash val="solid"/>
          </a:ln>
          <a:effectLst/>
        </p:spPr>
        <p:txBody>
          <a:bodyPr lIns="0" rIns="0" anchor="ctr"/>
          <a:lstStyle/>
          <a:p>
            <a:pPr algn="ctr">
              <a:lnSpc>
                <a:spcPct val="120000"/>
              </a:lnSpc>
              <a:spcBef>
                <a:spcPts val="600"/>
              </a:spcBef>
              <a:spcAft>
                <a:spcPts val="600"/>
              </a:spcAft>
            </a:pPr>
            <a:r>
              <a:rPr lang="en-US" kern="0" dirty="0">
                <a:solidFill>
                  <a:sysClr val="window" lastClr="FFFFFF"/>
                </a:solidFill>
                <a:latin typeface="Impact" pitchFamily="34" charset="0"/>
                <a:ea typeface="微软雅黑" pitchFamily="34" charset="-122"/>
              </a:rPr>
              <a:t>4</a:t>
            </a:r>
          </a:p>
        </p:txBody>
      </p:sp>
      <p:cxnSp>
        <p:nvCxnSpPr>
          <p:cNvPr id="37" name="直接连接符 36"/>
          <p:cNvCxnSpPr/>
          <p:nvPr/>
        </p:nvCxnSpPr>
        <p:spPr>
          <a:xfrm flipH="1">
            <a:off x="5992734" y="4656194"/>
            <a:ext cx="5580000" cy="0"/>
          </a:xfrm>
          <a:prstGeom prst="line">
            <a:avLst/>
          </a:prstGeom>
          <a:noFill/>
          <a:ln w="9525" cap="flat" cmpd="sng" algn="ctr">
            <a:solidFill>
              <a:srgbClr val="0070C0">
                <a:alpha val="65098"/>
              </a:srgbClr>
            </a:solidFill>
            <a:prstDash val="solid"/>
          </a:ln>
          <a:effectLst/>
        </p:spPr>
      </p:cxnSp>
      <p:sp>
        <p:nvSpPr>
          <p:cNvPr id="38" name="TextBox 27"/>
          <p:cNvSpPr txBox="1"/>
          <p:nvPr/>
        </p:nvSpPr>
        <p:spPr>
          <a:xfrm>
            <a:off x="6907751" y="4128653"/>
            <a:ext cx="121058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场景设置</a:t>
            </a:r>
            <a:endParaRPr lang="en-US" altLang="zh-CN" sz="2000" dirty="0">
              <a:latin typeface="微软雅黑" panose="020B0503020204020204" pitchFamily="34" charset="-122"/>
              <a:ea typeface="微软雅黑" panose="020B0503020204020204" pitchFamily="34" charset="-122"/>
            </a:endParaRPr>
          </a:p>
        </p:txBody>
      </p:sp>
      <p:sp>
        <p:nvSpPr>
          <p:cNvPr id="14" name="矩形 13"/>
          <p:cNvSpPr/>
          <p:nvPr/>
        </p:nvSpPr>
        <p:spPr>
          <a:xfrm>
            <a:off x="5954296" y="2477033"/>
            <a:ext cx="498979" cy="450934"/>
          </a:xfrm>
          <a:prstGeom prst="rect">
            <a:avLst/>
          </a:prstGeom>
          <a:solidFill>
            <a:srgbClr val="0070C0">
              <a:alpha val="67059"/>
            </a:srgbClr>
          </a:solidFill>
          <a:ln w="3175" cap="flat" cmpd="sng" algn="ctr">
            <a:noFill/>
            <a:prstDash val="solid"/>
          </a:ln>
          <a:effectLst/>
        </p:spPr>
        <p:txBody>
          <a:bodyPr lIns="0" rIns="0" anchor="ctr"/>
          <a:lstStyle/>
          <a:p>
            <a:pPr algn="ctr">
              <a:lnSpc>
                <a:spcPct val="120000"/>
              </a:lnSpc>
              <a:spcBef>
                <a:spcPts val="600"/>
              </a:spcBef>
              <a:spcAft>
                <a:spcPts val="600"/>
              </a:spcAft>
            </a:pPr>
            <a:r>
              <a:rPr lang="en-US" kern="0" dirty="0">
                <a:solidFill>
                  <a:sysClr val="window" lastClr="FFFFFF"/>
                </a:solidFill>
                <a:latin typeface="Impact" pitchFamily="34" charset="0"/>
                <a:ea typeface="微软雅黑" pitchFamily="34" charset="-122"/>
              </a:rPr>
              <a:t>2</a:t>
            </a:r>
          </a:p>
        </p:txBody>
      </p:sp>
      <p:cxnSp>
        <p:nvCxnSpPr>
          <p:cNvPr id="15" name="直接连接符 14"/>
          <p:cNvCxnSpPr/>
          <p:nvPr/>
        </p:nvCxnSpPr>
        <p:spPr>
          <a:xfrm flipH="1">
            <a:off x="5954296" y="3062540"/>
            <a:ext cx="5580000" cy="0"/>
          </a:xfrm>
          <a:prstGeom prst="line">
            <a:avLst/>
          </a:prstGeom>
          <a:noFill/>
          <a:ln w="9525" cap="flat" cmpd="sng" algn="ctr">
            <a:solidFill>
              <a:srgbClr val="0070C0">
                <a:alpha val="65098"/>
              </a:srgbClr>
            </a:solidFill>
            <a:prstDash val="solid"/>
          </a:ln>
          <a:effectLst/>
        </p:spPr>
      </p:cxnSp>
      <p:sp>
        <p:nvSpPr>
          <p:cNvPr id="16" name="TextBox 27"/>
          <p:cNvSpPr txBox="1"/>
          <p:nvPr/>
        </p:nvSpPr>
        <p:spPr>
          <a:xfrm>
            <a:off x="6861958" y="2560420"/>
            <a:ext cx="2749471" cy="707886"/>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事务、</a:t>
            </a:r>
            <a:r>
              <a:rPr lang="zh-CN" altLang="en-US" sz="2000" dirty="0">
                <a:latin typeface="微软雅黑" panose="020B0503020204020204" pitchFamily="34" charset="-122"/>
                <a:ea typeface="微软雅黑" panose="020B0503020204020204" pitchFamily="34" charset="-122"/>
              </a:rPr>
              <a:t>集合点、参数化</a:t>
            </a:r>
            <a:endParaRPr lang="en-US" altLang="zh-CN" sz="2000" dirty="0">
              <a:latin typeface="微软雅黑" panose="020B0503020204020204" pitchFamily="34" charset="-122"/>
              <a:ea typeface="微软雅黑" panose="020B0503020204020204" pitchFamily="34" charset="-122"/>
            </a:endParaRPr>
          </a:p>
          <a:p>
            <a:endParaRPr lang="en-US" altLang="zh-CN" sz="2000" dirty="0">
              <a:ln w="0"/>
              <a:effectLst>
                <a:outerShdw blurRad="38100" dist="19050" dir="2700000" algn="tl" rotWithShape="0">
                  <a:schemeClr val="dk1">
                    <a:alpha val="40000"/>
                  </a:schemeClr>
                </a:outerShdw>
              </a:effectLst>
              <a:latin typeface="微软雅黑" pitchFamily="34" charset="-122"/>
              <a:ea typeface="微软雅黑" pitchFamily="34" charset="-122"/>
            </a:endParaRPr>
          </a:p>
        </p:txBody>
      </p:sp>
      <p:sp>
        <p:nvSpPr>
          <p:cNvPr id="40" name="矩形 39"/>
          <p:cNvSpPr/>
          <p:nvPr/>
        </p:nvSpPr>
        <p:spPr>
          <a:xfrm>
            <a:off x="5958589" y="3274134"/>
            <a:ext cx="498979" cy="450934"/>
          </a:xfrm>
          <a:prstGeom prst="rect">
            <a:avLst/>
          </a:prstGeom>
          <a:solidFill>
            <a:srgbClr val="0070C0">
              <a:alpha val="67059"/>
            </a:srgbClr>
          </a:solidFill>
          <a:ln w="3175" cap="flat" cmpd="sng" algn="ctr">
            <a:noFill/>
            <a:prstDash val="solid"/>
          </a:ln>
          <a:effectLst/>
        </p:spPr>
        <p:txBody>
          <a:bodyPr lIns="0" rIns="0" anchor="ctr"/>
          <a:lstStyle/>
          <a:p>
            <a:pPr algn="ctr">
              <a:lnSpc>
                <a:spcPct val="120000"/>
              </a:lnSpc>
              <a:spcBef>
                <a:spcPts val="600"/>
              </a:spcBef>
              <a:spcAft>
                <a:spcPts val="600"/>
              </a:spcAft>
            </a:pPr>
            <a:r>
              <a:rPr lang="en-US" kern="0" dirty="0">
                <a:solidFill>
                  <a:sysClr val="window" lastClr="FFFFFF"/>
                </a:solidFill>
                <a:latin typeface="Impact" pitchFamily="34" charset="0"/>
                <a:ea typeface="微软雅黑" pitchFamily="34" charset="-122"/>
              </a:rPr>
              <a:t>3</a:t>
            </a:r>
          </a:p>
        </p:txBody>
      </p:sp>
      <p:cxnSp>
        <p:nvCxnSpPr>
          <p:cNvPr id="41" name="直接连接符 40"/>
          <p:cNvCxnSpPr/>
          <p:nvPr/>
        </p:nvCxnSpPr>
        <p:spPr>
          <a:xfrm flipH="1">
            <a:off x="5958589" y="3859641"/>
            <a:ext cx="5606782" cy="33870"/>
          </a:xfrm>
          <a:prstGeom prst="line">
            <a:avLst/>
          </a:prstGeom>
          <a:noFill/>
          <a:ln w="9525" cap="flat" cmpd="sng" algn="ctr">
            <a:solidFill>
              <a:srgbClr val="0070C0">
                <a:alpha val="65098"/>
              </a:srgbClr>
            </a:solidFill>
            <a:prstDash val="solid"/>
          </a:ln>
          <a:effectLst/>
        </p:spPr>
      </p:cxnSp>
      <p:sp>
        <p:nvSpPr>
          <p:cNvPr id="42" name="TextBox 27"/>
          <p:cNvSpPr txBox="1"/>
          <p:nvPr/>
        </p:nvSpPr>
        <p:spPr>
          <a:xfrm>
            <a:off x="6892544" y="3341960"/>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关联及检查点</a:t>
            </a:r>
            <a:endParaRPr lang="en-US" altLang="zh-CN" sz="2000" dirty="0">
              <a:latin typeface="微软雅黑" panose="020B0503020204020204" pitchFamily="34" charset="-122"/>
              <a:ea typeface="微软雅黑" panose="020B0503020204020204" pitchFamily="34" charset="-122"/>
            </a:endParaRPr>
          </a:p>
        </p:txBody>
      </p:sp>
      <p:sp>
        <p:nvSpPr>
          <p:cNvPr id="43" name="矩形 42"/>
          <p:cNvSpPr/>
          <p:nvPr/>
        </p:nvSpPr>
        <p:spPr>
          <a:xfrm>
            <a:off x="5958589" y="4859717"/>
            <a:ext cx="498979" cy="450934"/>
          </a:xfrm>
          <a:prstGeom prst="rect">
            <a:avLst/>
          </a:prstGeom>
          <a:solidFill>
            <a:srgbClr val="0070C0">
              <a:alpha val="67059"/>
            </a:srgbClr>
          </a:solidFill>
          <a:ln w="3175" cap="flat" cmpd="sng" algn="ctr">
            <a:noFill/>
            <a:prstDash val="solid"/>
          </a:ln>
          <a:effectLst/>
        </p:spPr>
        <p:txBody>
          <a:bodyPr lIns="0" rIns="0" anchor="ctr"/>
          <a:lstStyle/>
          <a:p>
            <a:pPr algn="ctr">
              <a:lnSpc>
                <a:spcPct val="120000"/>
              </a:lnSpc>
              <a:spcBef>
                <a:spcPts val="600"/>
              </a:spcBef>
              <a:spcAft>
                <a:spcPts val="600"/>
              </a:spcAft>
            </a:pPr>
            <a:r>
              <a:rPr lang="en-US" kern="0" dirty="0">
                <a:solidFill>
                  <a:sysClr val="window" lastClr="FFFFFF"/>
                </a:solidFill>
                <a:latin typeface="Impact" pitchFamily="34" charset="0"/>
                <a:ea typeface="微软雅黑" pitchFamily="34" charset="-122"/>
              </a:rPr>
              <a:t>5</a:t>
            </a:r>
          </a:p>
        </p:txBody>
      </p:sp>
      <p:cxnSp>
        <p:nvCxnSpPr>
          <p:cNvPr id="44" name="直接连接符 43"/>
          <p:cNvCxnSpPr/>
          <p:nvPr/>
        </p:nvCxnSpPr>
        <p:spPr>
          <a:xfrm flipH="1">
            <a:off x="5979339" y="5445224"/>
            <a:ext cx="5580000" cy="0"/>
          </a:xfrm>
          <a:prstGeom prst="line">
            <a:avLst/>
          </a:prstGeom>
          <a:noFill/>
          <a:ln w="9525" cap="flat" cmpd="sng" algn="ctr">
            <a:solidFill>
              <a:srgbClr val="0070C0">
                <a:alpha val="65098"/>
              </a:srgbClr>
            </a:solidFill>
            <a:prstDash val="solid"/>
          </a:ln>
          <a:effectLst/>
        </p:spPr>
      </p:cxnSp>
      <p:sp>
        <p:nvSpPr>
          <p:cNvPr id="45" name="TextBox 27"/>
          <p:cNvSpPr txBox="1"/>
          <p:nvPr/>
        </p:nvSpPr>
        <p:spPr>
          <a:xfrm>
            <a:off x="6907751" y="4899868"/>
            <a:ext cx="121058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结果分析</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4550240"/>
      </p:ext>
    </p:extLst>
  </p:cSld>
  <p:clrMapOvr>
    <a:masterClrMapping/>
  </p:clrMapOvr>
  <mc:AlternateContent xmlns:mc="http://schemas.openxmlformats.org/markup-compatibility/2006" xmlns:p14="http://schemas.microsoft.com/office/powerpoint/2010/main">
    <mc:Choice Requires="p14">
      <p:transition spd="med">
        <p14:switch dir="r"/>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1" name="矩形 10"/>
          <p:cNvSpPr/>
          <p:nvPr/>
        </p:nvSpPr>
        <p:spPr>
          <a:xfrm>
            <a:off x="695400" y="1124744"/>
            <a:ext cx="10513168" cy="4524315"/>
          </a:xfrm>
          <a:prstGeom prst="rect">
            <a:avLst/>
          </a:prstGeom>
        </p:spPr>
        <p:txBody>
          <a:bodyPr wrap="square">
            <a:spAutoFit/>
          </a:bodyPr>
          <a:lstStyle/>
          <a:p>
            <a:pPr indent="-342900" fontAlgn="base">
              <a:lnSpc>
                <a:spcPct val="200000"/>
              </a:lnSpc>
              <a:spcBef>
                <a:spcPct val="0"/>
              </a:spcBef>
              <a:spcAft>
                <a:spcPct val="0"/>
              </a:spcAft>
            </a:pPr>
            <a:r>
              <a:rPr lang="zh-CN" altLang="en-US" dirty="0" smtClean="0">
                <a:solidFill>
                  <a:srgbClr val="4D4D4D"/>
                </a:solidFill>
                <a:latin typeface="Microsoft YaHei" panose="020B0503020204020204" pitchFamily="34" charset="-122"/>
                <a:ea typeface="Microsoft YaHei" panose="020B0503020204020204" pitchFamily="34" charset="-122"/>
              </a:rPr>
              <a:t>一、事务基本介绍</a:t>
            </a:r>
            <a:endParaRPr lang="en-US" altLang="zh-CN" dirty="0">
              <a:solidFill>
                <a:srgbClr val="4D4D4D"/>
              </a:solidFill>
              <a:latin typeface="Microsoft YaHei" panose="020B0503020204020204" pitchFamily="34" charset="-122"/>
              <a:ea typeface="Microsoft YaHei" panose="020B0503020204020204" pitchFamily="34" charset="-122"/>
            </a:endParaRPr>
          </a:p>
          <a:p>
            <a:pPr>
              <a:lnSpc>
                <a:spcPct val="200000"/>
              </a:lnSpc>
            </a:pPr>
            <a:r>
              <a:rPr lang="zh-CN" altLang="en-US" sz="1400" dirty="0" smtClean="0"/>
              <a:t>在</a:t>
            </a:r>
            <a:r>
              <a:rPr lang="en-US" altLang="zh-CN" sz="1400" dirty="0" err="1" smtClean="0"/>
              <a:t>LoadRunner</a:t>
            </a:r>
            <a:r>
              <a:rPr lang="zh-CN" altLang="en-US" sz="1400" dirty="0" smtClean="0"/>
              <a:t>中，</a:t>
            </a:r>
            <a:r>
              <a:rPr lang="en-US" altLang="zh-CN" sz="1400" dirty="0" smtClean="0"/>
              <a:t>Analysis</a:t>
            </a:r>
            <a:r>
              <a:rPr lang="zh-CN" altLang="en-US" sz="1400" dirty="0" smtClean="0"/>
              <a:t>应用会针对事务</a:t>
            </a:r>
            <a:r>
              <a:rPr lang="zh-CN" altLang="en-US" sz="1400" dirty="0"/>
              <a:t>（</a:t>
            </a:r>
            <a:r>
              <a:rPr lang="en-US" altLang="zh-CN" sz="1400" dirty="0"/>
              <a:t>Transaction</a:t>
            </a:r>
            <a:r>
              <a:rPr lang="zh-CN" altLang="en-US" sz="1400" dirty="0" smtClean="0"/>
              <a:t>）对</a:t>
            </a:r>
            <a:r>
              <a:rPr lang="zh-CN" altLang="en-US" sz="1400" dirty="0"/>
              <a:t>响应时间</a:t>
            </a:r>
            <a:r>
              <a:rPr lang="zh-CN" altLang="en-US" sz="1400" dirty="0" smtClean="0"/>
              <a:t>进行统计。</a:t>
            </a:r>
            <a:endParaRPr lang="en-US" altLang="zh-CN" sz="1400" dirty="0" smtClean="0"/>
          </a:p>
          <a:p>
            <a:pPr>
              <a:lnSpc>
                <a:spcPct val="200000"/>
              </a:lnSpc>
            </a:pPr>
            <a:r>
              <a:rPr lang="zh-CN" altLang="en-US" sz="1400" dirty="0" smtClean="0"/>
              <a:t>比如：在脚本中有一个“查询”操作，为了明确知道“查询”操作所需要的响应时间，把这个操作定义为一个事务，这样在运行测试脚本时，</a:t>
            </a:r>
            <a:r>
              <a:rPr lang="en-US" altLang="zh-CN" sz="1400" dirty="0" err="1" smtClean="0"/>
              <a:t>LoadRunner</a:t>
            </a:r>
            <a:r>
              <a:rPr lang="en-US" altLang="zh-CN" sz="1400" dirty="0" smtClean="0"/>
              <a:t> </a:t>
            </a:r>
            <a:r>
              <a:rPr lang="zh-CN" altLang="en-US" sz="1400" dirty="0" smtClean="0"/>
              <a:t>运行到该事务的开始点时，就会开始计时，直到运行到该事务的结束点，计时结束。该事务的运行时间在</a:t>
            </a:r>
            <a:r>
              <a:rPr lang="en-US" altLang="zh-CN" sz="1400" dirty="0" smtClean="0"/>
              <a:t>Analysis</a:t>
            </a:r>
            <a:r>
              <a:rPr lang="zh-CN" altLang="en-US" sz="1400" dirty="0" smtClean="0"/>
              <a:t>的结果中会体现出来。</a:t>
            </a:r>
            <a:endParaRPr lang="en-US" altLang="zh-CN" sz="1400" dirty="0"/>
          </a:p>
          <a:p>
            <a:pPr>
              <a:lnSpc>
                <a:spcPct val="200000"/>
              </a:lnSpc>
            </a:pPr>
            <a:endParaRPr lang="en-US" altLang="zh-CN" sz="1400" dirty="0"/>
          </a:p>
          <a:p>
            <a:pPr>
              <a:lnSpc>
                <a:spcPct val="200000"/>
              </a:lnSpc>
            </a:pPr>
            <a:r>
              <a:rPr lang="zh-CN" altLang="en-US" sz="1400" dirty="0"/>
              <a:t>在</a:t>
            </a:r>
            <a:r>
              <a:rPr lang="en-US" altLang="zh-CN" sz="1400" dirty="0"/>
              <a:t>web</a:t>
            </a:r>
            <a:r>
              <a:rPr lang="zh-CN" altLang="en-US" sz="1400" dirty="0"/>
              <a:t>性能测试中，一个事务表示一个“从用户发送请求</a:t>
            </a:r>
            <a:r>
              <a:rPr lang="en-US" altLang="zh-CN" sz="1400" dirty="0"/>
              <a:t>-&gt;web server</a:t>
            </a:r>
            <a:r>
              <a:rPr lang="zh-CN" altLang="en-US" sz="1400" dirty="0"/>
              <a:t>接受到请求，进行处理</a:t>
            </a:r>
            <a:r>
              <a:rPr lang="en-US" altLang="zh-CN" sz="1400" dirty="0"/>
              <a:t>-&gt; web server</a:t>
            </a:r>
            <a:r>
              <a:rPr lang="zh-CN" altLang="en-US" sz="1400" dirty="0"/>
              <a:t>向</a:t>
            </a:r>
            <a:r>
              <a:rPr lang="en-US" altLang="zh-CN" sz="1400" dirty="0"/>
              <a:t>DB</a:t>
            </a:r>
            <a:r>
              <a:rPr lang="zh-CN" altLang="en-US" sz="1400" dirty="0"/>
              <a:t>获取数据</a:t>
            </a:r>
            <a:r>
              <a:rPr lang="en-US" altLang="zh-CN" sz="1400" dirty="0"/>
              <a:t>-&gt;</a:t>
            </a:r>
            <a:r>
              <a:rPr lang="zh-CN" altLang="en-US" sz="1400" dirty="0"/>
              <a:t>生成用户</a:t>
            </a:r>
            <a:r>
              <a:rPr lang="zh-CN" altLang="en-US" sz="1400" dirty="0" smtClean="0"/>
              <a:t>的页面，</a:t>
            </a:r>
            <a:r>
              <a:rPr lang="zh-CN" altLang="en-US" sz="1400" dirty="0"/>
              <a:t>返回给用户”的过程，一般的响应时间都是针对事务而言的。</a:t>
            </a:r>
            <a:endParaRPr lang="en-US" altLang="zh-CN" sz="1400" dirty="0" smtClean="0"/>
          </a:p>
          <a:p>
            <a:pPr>
              <a:lnSpc>
                <a:spcPct val="200000"/>
              </a:lnSpc>
            </a:pPr>
            <a:endParaRPr lang="en-US" altLang="zh-CN" sz="1400" dirty="0"/>
          </a:p>
          <a:p>
            <a:pPr>
              <a:lnSpc>
                <a:spcPct val="200000"/>
              </a:lnSpc>
            </a:pPr>
            <a:r>
              <a:rPr lang="zh-CN" altLang="en-US" sz="1400" dirty="0" smtClean="0"/>
              <a:t>向脚本中插入事务可以通过菜单和工具条来进行，也可以直接在脚本中增加代码实现</a:t>
            </a:r>
            <a:endParaRPr lang="en-US" altLang="zh-CN" sz="1400" dirty="0" smtClean="0"/>
          </a:p>
        </p:txBody>
      </p:sp>
      <p:sp>
        <p:nvSpPr>
          <p:cNvPr id="8" name="矩形 7"/>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2.1.1 </a:t>
            </a:r>
            <a:r>
              <a:rPr lang="zh-CN" altLang="en-US" kern="0" dirty="0" smtClean="0">
                <a:solidFill>
                  <a:sysClr val="window" lastClr="FFFFFF"/>
                </a:solidFill>
                <a:latin typeface="微软雅黑" pitchFamily="34" charset="-122"/>
                <a:ea typeface="微软雅黑"/>
              </a:rPr>
              <a:t>事务基本介绍</a:t>
            </a:r>
            <a:endParaRPr lang="zh-CN" altLang="en-US"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15185480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2.1.2 </a:t>
            </a:r>
            <a:r>
              <a:rPr lang="zh-CN" altLang="en-US" kern="0" dirty="0" smtClean="0">
                <a:solidFill>
                  <a:sysClr val="window" lastClr="FFFFFF"/>
                </a:solidFill>
                <a:latin typeface="微软雅黑" pitchFamily="34" charset="-122"/>
                <a:ea typeface="微软雅黑"/>
              </a:rPr>
              <a:t>插入事务</a:t>
            </a:r>
            <a:endParaRPr lang="zh-CN" altLang="en-US" kern="0" dirty="0">
              <a:solidFill>
                <a:sysClr val="window" lastClr="FFFFFF"/>
              </a:solidFill>
              <a:latin typeface="微软雅黑" pitchFamily="34" charset="-122"/>
              <a:ea typeface="微软雅黑"/>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9" name="矩形 8"/>
          <p:cNvSpPr/>
          <p:nvPr/>
        </p:nvSpPr>
        <p:spPr>
          <a:xfrm>
            <a:off x="695400" y="1817595"/>
            <a:ext cx="5797225" cy="4401205"/>
          </a:xfrm>
          <a:prstGeom prst="rect">
            <a:avLst/>
          </a:prstGeom>
        </p:spPr>
        <p:txBody>
          <a:bodyPr wrap="square">
            <a:spAutoFit/>
          </a:bodyPr>
          <a:lstStyle/>
          <a:p>
            <a:pPr marL="342900" indent="-342900">
              <a:lnSpc>
                <a:spcPct val="200000"/>
              </a:lnSpc>
              <a:buAutoNum type="arabicPeriod"/>
            </a:pPr>
            <a:r>
              <a:rPr lang="zh-CN" altLang="en-US" sz="1400" dirty="0" smtClean="0"/>
              <a:t>通过菜单和工具条实现</a:t>
            </a:r>
            <a:r>
              <a:rPr lang="zh-CN" altLang="en-US" sz="1400" dirty="0"/>
              <a:t>事务（如右图</a:t>
            </a:r>
            <a:r>
              <a:rPr lang="zh-CN" altLang="en-US" sz="1400" dirty="0" smtClean="0"/>
              <a:t>）</a:t>
            </a:r>
            <a:endParaRPr lang="en-US" altLang="zh-CN" sz="1400" dirty="0"/>
          </a:p>
          <a:p>
            <a:pPr>
              <a:lnSpc>
                <a:spcPct val="200000"/>
              </a:lnSpc>
            </a:pPr>
            <a:r>
              <a:rPr lang="en-US" altLang="zh-CN" sz="1400" dirty="0"/>
              <a:t>2. </a:t>
            </a:r>
            <a:r>
              <a:rPr lang="en-US" altLang="zh-CN" sz="1400" dirty="0" smtClean="0"/>
              <a:t>    </a:t>
            </a:r>
            <a:r>
              <a:rPr lang="zh-CN" altLang="en-US" sz="1400" dirty="0" smtClean="0"/>
              <a:t>在</a:t>
            </a:r>
            <a:r>
              <a:rPr lang="zh-CN" altLang="en-US" sz="1400" dirty="0"/>
              <a:t>脚本中添加函数</a:t>
            </a:r>
            <a:r>
              <a:rPr lang="zh-CN" altLang="en-US" sz="1400" dirty="0" smtClean="0"/>
              <a:t>：</a:t>
            </a:r>
            <a:endParaRPr lang="en-US" altLang="zh-CN" sz="1400" dirty="0" smtClean="0"/>
          </a:p>
          <a:p>
            <a:pPr>
              <a:lnSpc>
                <a:spcPct val="200000"/>
              </a:lnSpc>
            </a:pPr>
            <a:r>
              <a:rPr lang="en-US" altLang="zh-CN" sz="1400" dirty="0" smtClean="0"/>
              <a:t> </a:t>
            </a:r>
            <a:r>
              <a:rPr lang="en-US" altLang="zh-CN" sz="1400" dirty="0" err="1" smtClean="0"/>
              <a:t>lr_start_transaction</a:t>
            </a:r>
            <a:r>
              <a:rPr lang="en-US" altLang="zh-CN" sz="1400" dirty="0" smtClean="0"/>
              <a:t>(“name”)</a:t>
            </a:r>
            <a:r>
              <a:rPr lang="zh-CN" altLang="en-US" sz="1400" dirty="0"/>
              <a:t>标识事务</a:t>
            </a:r>
            <a:r>
              <a:rPr lang="zh-CN" altLang="en-US" sz="1400" dirty="0" smtClean="0"/>
              <a:t>开始</a:t>
            </a:r>
            <a:r>
              <a:rPr lang="en-US" altLang="zh-CN" sz="1400" dirty="0" smtClean="0"/>
              <a:t>   </a:t>
            </a:r>
          </a:p>
          <a:p>
            <a:pPr>
              <a:lnSpc>
                <a:spcPct val="200000"/>
              </a:lnSpc>
            </a:pPr>
            <a:r>
              <a:rPr lang="en-US" altLang="zh-CN" sz="1400" dirty="0" smtClean="0"/>
              <a:t> </a:t>
            </a:r>
            <a:r>
              <a:rPr lang="en-US" altLang="zh-CN" sz="1400" dirty="0" err="1"/>
              <a:t>lr_end_transaction</a:t>
            </a:r>
            <a:r>
              <a:rPr lang="en-US" altLang="zh-CN" sz="1400" dirty="0" smtClean="0"/>
              <a:t>(“name</a:t>
            </a:r>
            <a:r>
              <a:rPr lang="zh-CN" altLang="en-US" sz="1400" dirty="0" smtClean="0"/>
              <a:t>与开始的一样</a:t>
            </a:r>
            <a:r>
              <a:rPr lang="en-US" altLang="zh-CN" sz="1400" dirty="0" smtClean="0"/>
              <a:t>”,LR_AUTO)</a:t>
            </a:r>
            <a:r>
              <a:rPr lang="zh-CN" altLang="en-US" sz="1400" dirty="0"/>
              <a:t>标识事务</a:t>
            </a:r>
            <a:r>
              <a:rPr lang="zh-CN" altLang="en-US" sz="1400" dirty="0" smtClean="0"/>
              <a:t>结束</a:t>
            </a:r>
            <a:endParaRPr lang="en-US" altLang="zh-CN" sz="1400" dirty="0" smtClean="0"/>
          </a:p>
          <a:p>
            <a:pPr>
              <a:lnSpc>
                <a:spcPct val="200000"/>
              </a:lnSpc>
            </a:pPr>
            <a:endParaRPr lang="en-US" altLang="zh-CN" sz="1400" dirty="0"/>
          </a:p>
          <a:p>
            <a:pPr>
              <a:lnSpc>
                <a:spcPct val="200000"/>
              </a:lnSpc>
            </a:pPr>
            <a:r>
              <a:rPr lang="zh-CN" altLang="en-US" sz="1400" dirty="0" smtClean="0">
                <a:solidFill>
                  <a:srgbClr val="FF0000"/>
                </a:solidFill>
              </a:rPr>
              <a:t>注意：</a:t>
            </a:r>
            <a:endParaRPr lang="zh-CN" altLang="en-US" sz="1400" dirty="0">
              <a:solidFill>
                <a:srgbClr val="FF0000"/>
              </a:solidFill>
            </a:endParaRPr>
          </a:p>
          <a:p>
            <a:pPr>
              <a:lnSpc>
                <a:spcPct val="200000"/>
              </a:lnSpc>
            </a:pPr>
            <a:r>
              <a:rPr lang="en-US" altLang="zh-CN" sz="1400" dirty="0">
                <a:solidFill>
                  <a:srgbClr val="FF0000"/>
                </a:solidFill>
              </a:rPr>
              <a:t>1</a:t>
            </a:r>
            <a:r>
              <a:rPr lang="zh-CN" altLang="en-US" sz="1400" dirty="0">
                <a:solidFill>
                  <a:srgbClr val="FF0000"/>
                </a:solidFill>
              </a:rPr>
              <a:t>）事务中不要插入日志函数</a:t>
            </a:r>
          </a:p>
          <a:p>
            <a:pPr>
              <a:lnSpc>
                <a:spcPct val="200000"/>
              </a:lnSpc>
            </a:pPr>
            <a:r>
              <a:rPr lang="en-US" altLang="zh-CN" sz="1400" dirty="0">
                <a:solidFill>
                  <a:srgbClr val="FF0000"/>
                </a:solidFill>
              </a:rPr>
              <a:t>2</a:t>
            </a:r>
            <a:r>
              <a:rPr lang="zh-CN" altLang="en-US" sz="1400" dirty="0">
                <a:solidFill>
                  <a:srgbClr val="FF0000"/>
                </a:solidFill>
              </a:rPr>
              <a:t>）不要插入集合点函数</a:t>
            </a:r>
          </a:p>
          <a:p>
            <a:pPr>
              <a:lnSpc>
                <a:spcPct val="200000"/>
              </a:lnSpc>
            </a:pPr>
            <a:r>
              <a:rPr lang="en-US" altLang="zh-CN" sz="1400" dirty="0">
                <a:solidFill>
                  <a:srgbClr val="FF0000"/>
                </a:solidFill>
              </a:rPr>
              <a:t>3</a:t>
            </a:r>
            <a:r>
              <a:rPr lang="zh-CN" altLang="en-US" sz="1400" dirty="0">
                <a:solidFill>
                  <a:srgbClr val="FF0000"/>
                </a:solidFill>
              </a:rPr>
              <a:t>）尽量不要插入思考时间</a:t>
            </a:r>
            <a:endParaRPr lang="en-US" altLang="zh-CN" sz="1400" dirty="0">
              <a:solidFill>
                <a:srgbClr val="FF0000"/>
              </a:solidFill>
            </a:endParaRPr>
          </a:p>
          <a:p>
            <a:pPr>
              <a:lnSpc>
                <a:spcPct val="200000"/>
              </a:lnSpc>
            </a:pPr>
            <a:r>
              <a:rPr lang="en-US" altLang="zh-CN" sz="1400" dirty="0">
                <a:solidFill>
                  <a:srgbClr val="FF0000"/>
                </a:solidFill>
              </a:rPr>
              <a:t>4</a:t>
            </a:r>
            <a:r>
              <a:rPr lang="zh-CN" altLang="en-US" sz="1400" dirty="0">
                <a:solidFill>
                  <a:srgbClr val="FF0000"/>
                </a:solidFill>
              </a:rPr>
              <a:t>）事务的名称最好要有意义，能够清楚的说明该事务完成的</a:t>
            </a:r>
            <a:r>
              <a:rPr lang="zh-CN" altLang="en-US" sz="1400" dirty="0" smtClean="0">
                <a:solidFill>
                  <a:srgbClr val="FF0000"/>
                </a:solidFill>
              </a:rPr>
              <a:t>动作</a:t>
            </a:r>
            <a:endParaRPr lang="zh-CN" altLang="en-US" sz="1400" dirty="0">
              <a:solidFill>
                <a:srgbClr val="FF0000"/>
              </a:solidFill>
            </a:endParaRPr>
          </a:p>
        </p:txBody>
      </p:sp>
      <p:pic>
        <p:nvPicPr>
          <p:cNvPr id="12" name="图片 11"/>
          <p:cNvPicPr>
            <a:picLocks noChangeAspect="1"/>
          </p:cNvPicPr>
          <p:nvPr/>
        </p:nvPicPr>
        <p:blipFill>
          <a:blip r:embed="rId2"/>
          <a:stretch>
            <a:fillRect/>
          </a:stretch>
        </p:blipFill>
        <p:spPr>
          <a:xfrm>
            <a:off x="7032104" y="2564904"/>
            <a:ext cx="2428571" cy="2266667"/>
          </a:xfrm>
          <a:prstGeom prst="rect">
            <a:avLst/>
          </a:prstGeom>
        </p:spPr>
      </p:pic>
      <p:sp>
        <p:nvSpPr>
          <p:cNvPr id="3" name="矩形 2"/>
          <p:cNvSpPr/>
          <p:nvPr/>
        </p:nvSpPr>
        <p:spPr>
          <a:xfrm>
            <a:off x="695400" y="1171264"/>
            <a:ext cx="2723823" cy="646331"/>
          </a:xfrm>
          <a:prstGeom prst="rect">
            <a:avLst/>
          </a:prstGeom>
        </p:spPr>
        <p:txBody>
          <a:bodyPr wrap="none">
            <a:spAutoFit/>
          </a:bodyPr>
          <a:lstStyle/>
          <a:p>
            <a:pPr indent="-342900" fontAlgn="base">
              <a:lnSpc>
                <a:spcPct val="200000"/>
              </a:lnSpc>
              <a:spcBef>
                <a:spcPct val="0"/>
              </a:spcBef>
              <a:spcAft>
                <a:spcPct val="0"/>
              </a:spcAft>
            </a:pPr>
            <a:r>
              <a:rPr lang="zh-CN" altLang="en-US" dirty="0" smtClean="0">
                <a:solidFill>
                  <a:srgbClr val="4D4D4D"/>
                </a:solidFill>
                <a:latin typeface="Microsoft YaHei" panose="020B0503020204020204" pitchFamily="34" charset="-122"/>
                <a:ea typeface="Microsoft YaHei" panose="020B0503020204020204" pitchFamily="34" charset="-122"/>
              </a:rPr>
              <a:t>二、插入事务的两种方式</a:t>
            </a:r>
            <a:endParaRPr lang="en-US" altLang="zh-CN" dirty="0">
              <a:solidFill>
                <a:srgbClr val="4D4D4D"/>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185480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2.2.1 </a:t>
            </a:r>
            <a:r>
              <a:rPr lang="zh-CN" altLang="en-US" kern="0" dirty="0" smtClean="0">
                <a:solidFill>
                  <a:sysClr val="window" lastClr="FFFFFF"/>
                </a:solidFill>
                <a:latin typeface="微软雅黑" pitchFamily="34" charset="-122"/>
                <a:ea typeface="微软雅黑"/>
              </a:rPr>
              <a:t>集合点介绍</a:t>
            </a:r>
            <a:endParaRPr lang="zh-CN" altLang="en-US" kern="0" dirty="0">
              <a:solidFill>
                <a:sysClr val="window" lastClr="FFFFFF"/>
              </a:solidFill>
              <a:latin typeface="微软雅黑" pitchFamily="34" charset="-122"/>
              <a:ea typeface="微软雅黑"/>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6" name="矩形 5"/>
          <p:cNvSpPr/>
          <p:nvPr/>
        </p:nvSpPr>
        <p:spPr>
          <a:xfrm>
            <a:off x="695400" y="2060848"/>
            <a:ext cx="9505056" cy="462884"/>
          </a:xfrm>
          <a:prstGeom prst="rect">
            <a:avLst/>
          </a:prstGeom>
        </p:spPr>
        <p:txBody>
          <a:bodyPr wrap="square">
            <a:spAutoFit/>
          </a:bodyPr>
          <a:lstStyle/>
          <a:p>
            <a:pPr>
              <a:lnSpc>
                <a:spcPct val="200000"/>
              </a:lnSpc>
            </a:pPr>
            <a:endParaRPr lang="en-US" altLang="zh-CN" sz="1400" dirty="0" smtClean="0"/>
          </a:p>
        </p:txBody>
      </p:sp>
      <p:sp>
        <p:nvSpPr>
          <p:cNvPr id="3" name="矩形 2"/>
          <p:cNvSpPr/>
          <p:nvPr/>
        </p:nvSpPr>
        <p:spPr>
          <a:xfrm>
            <a:off x="695401" y="1151428"/>
            <a:ext cx="11017223" cy="4647426"/>
          </a:xfrm>
          <a:prstGeom prst="rect">
            <a:avLst/>
          </a:prstGeom>
        </p:spPr>
        <p:txBody>
          <a:bodyPr wrap="square">
            <a:spAutoFit/>
          </a:bodyPr>
          <a:lstStyle/>
          <a:p>
            <a:pPr indent="-342900" fontAlgn="base">
              <a:lnSpc>
                <a:spcPct val="200000"/>
              </a:lnSpc>
              <a:spcBef>
                <a:spcPct val="0"/>
              </a:spcBef>
              <a:spcAft>
                <a:spcPct val="0"/>
              </a:spcAft>
            </a:pPr>
            <a:r>
              <a:rPr lang="zh-CN" altLang="en-US" dirty="0">
                <a:solidFill>
                  <a:srgbClr val="4D4D4D"/>
                </a:solidFill>
                <a:latin typeface="Microsoft YaHei" panose="020B0503020204020204" pitchFamily="34" charset="-122"/>
                <a:ea typeface="Microsoft YaHei" panose="020B0503020204020204" pitchFamily="34" charset="-122"/>
              </a:rPr>
              <a:t>一</a:t>
            </a:r>
            <a:r>
              <a:rPr lang="zh-CN" altLang="en-US" dirty="0" smtClean="0">
                <a:solidFill>
                  <a:srgbClr val="4D4D4D"/>
                </a:solidFill>
                <a:latin typeface="Microsoft YaHei" panose="020B0503020204020204" pitchFamily="34" charset="-122"/>
                <a:ea typeface="Microsoft YaHei" panose="020B0503020204020204" pitchFamily="34" charset="-122"/>
              </a:rPr>
              <a:t>、集合点介绍</a:t>
            </a:r>
            <a:endParaRPr lang="en-US" altLang="zh-CN" dirty="0">
              <a:solidFill>
                <a:srgbClr val="4D4D4D"/>
              </a:solidFill>
              <a:latin typeface="Microsoft YaHei" panose="020B0503020204020204" pitchFamily="34" charset="-122"/>
              <a:ea typeface="Microsoft YaHei" panose="020B0503020204020204" pitchFamily="34" charset="-122"/>
            </a:endParaRPr>
          </a:p>
          <a:p>
            <a:pPr>
              <a:lnSpc>
                <a:spcPct val="200000"/>
              </a:lnSpc>
            </a:pPr>
            <a:r>
              <a:rPr lang="zh-CN" altLang="en-US" sz="1600" dirty="0"/>
              <a:t>集合点是为了衡量在加重负载的情况下服务器的性能情况。可以帮助我们生成有效可控的并发操作</a:t>
            </a:r>
            <a:r>
              <a:rPr lang="zh-CN" altLang="en-US" sz="1600" dirty="0" smtClean="0"/>
              <a:t>。</a:t>
            </a:r>
            <a:endParaRPr lang="en-US" altLang="zh-CN" sz="1600" dirty="0"/>
          </a:p>
          <a:p>
            <a:pPr>
              <a:lnSpc>
                <a:spcPct val="200000"/>
              </a:lnSpc>
            </a:pPr>
            <a:r>
              <a:rPr lang="zh-CN" altLang="en-US" sz="1600" dirty="0"/>
              <a:t>在执行负载测试时，需要模拟系统上有较重的用户负载</a:t>
            </a:r>
            <a:r>
              <a:rPr lang="zh-CN" altLang="en-US" sz="1600" dirty="0" smtClean="0"/>
              <a:t>。要</a:t>
            </a:r>
            <a:r>
              <a:rPr lang="zh-CN" altLang="en-US" sz="1600" dirty="0"/>
              <a:t>实现此操作，可以同步 </a:t>
            </a:r>
            <a:r>
              <a:rPr lang="en-US" altLang="zh-CN" sz="1600" dirty="0" err="1"/>
              <a:t>Vuser</a:t>
            </a:r>
            <a:r>
              <a:rPr lang="en-US" altLang="zh-CN" sz="1600" dirty="0"/>
              <a:t> </a:t>
            </a:r>
            <a:r>
              <a:rPr lang="zh-CN" altLang="en-US" sz="1600" dirty="0"/>
              <a:t>以便恰好在同一时刻执行任务</a:t>
            </a:r>
            <a:r>
              <a:rPr lang="zh-CN" altLang="en-US" sz="1600" dirty="0" smtClean="0"/>
              <a:t>。</a:t>
            </a:r>
            <a:endParaRPr lang="en-US" altLang="zh-CN" sz="1600" dirty="0" smtClean="0"/>
          </a:p>
          <a:p>
            <a:pPr>
              <a:lnSpc>
                <a:spcPct val="200000"/>
              </a:lnSpc>
            </a:pPr>
            <a:r>
              <a:rPr lang="zh-CN" altLang="en-US" sz="1600" dirty="0" smtClean="0"/>
              <a:t>举例：</a:t>
            </a:r>
            <a:endParaRPr lang="en-US" altLang="zh-CN" sz="1600" dirty="0" smtClean="0"/>
          </a:p>
          <a:p>
            <a:pPr>
              <a:lnSpc>
                <a:spcPct val="200000"/>
              </a:lnSpc>
            </a:pPr>
            <a:r>
              <a:rPr lang="en-US" altLang="zh-CN" sz="1600" dirty="0"/>
              <a:t> </a:t>
            </a:r>
            <a:r>
              <a:rPr lang="en-US" altLang="zh-CN" sz="1600" dirty="0" smtClean="0"/>
              <a:t>        </a:t>
            </a:r>
            <a:r>
              <a:rPr lang="zh-CN" altLang="en-US" sz="1600" dirty="0" smtClean="0"/>
              <a:t>比如</a:t>
            </a:r>
            <a:r>
              <a:rPr lang="zh-CN" altLang="en-US" sz="1600" dirty="0"/>
              <a:t>在测试计划中，可能会要求系统能够承受</a:t>
            </a:r>
            <a:r>
              <a:rPr lang="en-US" altLang="zh-CN" sz="1600" dirty="0"/>
              <a:t>1000 </a:t>
            </a:r>
            <a:r>
              <a:rPr lang="zh-CN" altLang="en-US" sz="1600" dirty="0"/>
              <a:t>人同时提交数据，在</a:t>
            </a:r>
            <a:r>
              <a:rPr lang="en-US" altLang="zh-CN" sz="1600" dirty="0" err="1"/>
              <a:t>LoadRunner</a:t>
            </a:r>
            <a:r>
              <a:rPr lang="en-US" altLang="zh-CN" sz="1600" dirty="0"/>
              <a:t> </a:t>
            </a:r>
            <a:r>
              <a:rPr lang="zh-CN" altLang="en-US" sz="1600" dirty="0"/>
              <a:t>中可以通过在提交数据操作前面加入集合点，这样当虚拟用户运行到提交数据的集合点时，</a:t>
            </a:r>
            <a:r>
              <a:rPr lang="en-US" altLang="zh-CN" sz="1600" dirty="0" err="1"/>
              <a:t>LoadRunner</a:t>
            </a:r>
            <a:r>
              <a:rPr lang="en-US" altLang="zh-CN" sz="1600" dirty="0"/>
              <a:t> </a:t>
            </a:r>
            <a:r>
              <a:rPr lang="zh-CN" altLang="en-US" sz="1600" dirty="0"/>
              <a:t>就会检查同时有多少用户运行到集合点，如果不到</a:t>
            </a:r>
            <a:r>
              <a:rPr lang="en-US" altLang="zh-CN" sz="1600" dirty="0"/>
              <a:t>1000 </a:t>
            </a:r>
            <a:r>
              <a:rPr lang="zh-CN" altLang="en-US" sz="1600" dirty="0"/>
              <a:t>人，</a:t>
            </a:r>
            <a:r>
              <a:rPr lang="en-US" altLang="zh-CN" sz="1600" dirty="0" err="1"/>
              <a:t>LoadRunner</a:t>
            </a:r>
            <a:r>
              <a:rPr lang="en-US" altLang="zh-CN" sz="1600" dirty="0"/>
              <a:t> </a:t>
            </a:r>
            <a:r>
              <a:rPr lang="zh-CN" altLang="en-US" sz="1600" dirty="0"/>
              <a:t>就会命令已经到集合点的用户在此等待，当在集合点等待的用户达到</a:t>
            </a:r>
            <a:r>
              <a:rPr lang="en-US" altLang="zh-CN" sz="1600" dirty="0"/>
              <a:t>1000 </a:t>
            </a:r>
            <a:r>
              <a:rPr lang="zh-CN" altLang="en-US" sz="1600" dirty="0"/>
              <a:t>人时，</a:t>
            </a:r>
            <a:r>
              <a:rPr lang="en-US" altLang="zh-CN" sz="1600" dirty="0" err="1"/>
              <a:t>LoadRunner</a:t>
            </a:r>
            <a:r>
              <a:rPr lang="en-US" altLang="zh-CN" sz="1600" dirty="0"/>
              <a:t> </a:t>
            </a:r>
            <a:r>
              <a:rPr lang="zh-CN" altLang="en-US" sz="1600" dirty="0"/>
              <a:t>命令</a:t>
            </a:r>
            <a:r>
              <a:rPr lang="en-US" altLang="zh-CN" sz="1600" dirty="0"/>
              <a:t>1000 </a:t>
            </a:r>
            <a:r>
              <a:rPr lang="zh-CN" altLang="en-US" sz="1600" dirty="0"/>
              <a:t>人同时去提交数据，从而达到测试计划中的需求。</a:t>
            </a:r>
            <a:endParaRPr lang="en-US" altLang="zh-CN" sz="1600" dirty="0"/>
          </a:p>
          <a:p>
            <a:pPr>
              <a:lnSpc>
                <a:spcPct val="200000"/>
              </a:lnSpc>
            </a:pPr>
            <a:endParaRPr lang="en-US" altLang="zh-CN" dirty="0"/>
          </a:p>
        </p:txBody>
      </p:sp>
    </p:spTree>
    <p:extLst>
      <p:ext uri="{BB962C8B-B14F-4D97-AF65-F5344CB8AC3E}">
        <p14:creationId xmlns:p14="http://schemas.microsoft.com/office/powerpoint/2010/main" val="560890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7608168" y="2132856"/>
            <a:ext cx="2448272" cy="2283682"/>
          </a:xfrm>
          <a:prstGeom prst="rect">
            <a:avLst/>
          </a:prstGeom>
        </p:spPr>
      </p:pic>
      <p:sp>
        <p:nvSpPr>
          <p:cNvPr id="4" name="矩形 3"/>
          <p:cNvSpPr/>
          <p:nvPr/>
        </p:nvSpPr>
        <p:spPr>
          <a:xfrm>
            <a:off x="695400" y="1730713"/>
            <a:ext cx="8708412" cy="3970318"/>
          </a:xfrm>
          <a:prstGeom prst="rect">
            <a:avLst/>
          </a:prstGeom>
        </p:spPr>
        <p:txBody>
          <a:bodyPr wrap="square">
            <a:spAutoFit/>
          </a:bodyPr>
          <a:lstStyle/>
          <a:p>
            <a:pPr marL="342900" indent="-342900">
              <a:lnSpc>
                <a:spcPct val="200000"/>
              </a:lnSpc>
              <a:buAutoNum type="arabicPeriod"/>
            </a:pPr>
            <a:r>
              <a:rPr lang="zh-CN" altLang="en-US" sz="1400" dirty="0" smtClean="0"/>
              <a:t>通过菜单实现：</a:t>
            </a:r>
            <a:endParaRPr lang="en-US" altLang="zh-CN" sz="1400" dirty="0" smtClean="0"/>
          </a:p>
          <a:p>
            <a:pPr>
              <a:lnSpc>
                <a:spcPct val="200000"/>
              </a:lnSpc>
            </a:pPr>
            <a:r>
              <a:rPr lang="zh-CN" altLang="en-US" sz="1400" dirty="0" smtClean="0"/>
              <a:t>具体</a:t>
            </a:r>
            <a:r>
              <a:rPr lang="zh-CN" altLang="en-US" sz="1400" dirty="0"/>
              <a:t>的操作方法为：在需要插入集合点的前面，选择相应的菜单命令（如右</a:t>
            </a:r>
            <a:r>
              <a:rPr lang="zh-CN" altLang="en-US" sz="1400" dirty="0" smtClean="0"/>
              <a:t>图）</a:t>
            </a:r>
            <a:endParaRPr lang="en-US" altLang="zh-CN" sz="1400" dirty="0"/>
          </a:p>
          <a:p>
            <a:pPr>
              <a:lnSpc>
                <a:spcPct val="200000"/>
              </a:lnSpc>
            </a:pPr>
            <a:r>
              <a:rPr lang="zh-CN" altLang="en-US" sz="1400" dirty="0">
                <a:solidFill>
                  <a:srgbClr val="FF0000"/>
                </a:solidFill>
              </a:rPr>
              <a:t>注意：</a:t>
            </a:r>
            <a:r>
              <a:rPr lang="zh-CN" altLang="en-US" sz="1400" dirty="0"/>
              <a:t>与事务一样，集合点最好能用有意义的名称。</a:t>
            </a:r>
            <a:endParaRPr lang="en-US" altLang="zh-CN" sz="1400" dirty="0"/>
          </a:p>
          <a:p>
            <a:pPr>
              <a:lnSpc>
                <a:spcPct val="200000"/>
              </a:lnSpc>
            </a:pPr>
            <a:r>
              <a:rPr lang="zh-CN" altLang="en-US" sz="1400" dirty="0"/>
              <a:t>             只能向 </a:t>
            </a:r>
            <a:r>
              <a:rPr lang="en-US" altLang="zh-CN" sz="1400" dirty="0"/>
              <a:t>Action </a:t>
            </a:r>
            <a:r>
              <a:rPr lang="zh-CN" altLang="en-US" sz="1400" dirty="0"/>
              <a:t>部分</a:t>
            </a:r>
            <a:r>
              <a:rPr lang="en-US" altLang="zh-CN" sz="1400" dirty="0"/>
              <a:t>(</a:t>
            </a:r>
            <a:r>
              <a:rPr lang="zh-CN" altLang="en-US" sz="1400" dirty="0"/>
              <a:t>而不是 </a:t>
            </a:r>
            <a:r>
              <a:rPr lang="en-US" altLang="zh-CN" sz="1400" dirty="0" err="1"/>
              <a:t>init</a:t>
            </a:r>
            <a:r>
              <a:rPr lang="en-US" altLang="zh-CN" sz="1400" dirty="0"/>
              <a:t> </a:t>
            </a:r>
            <a:r>
              <a:rPr lang="zh-CN" altLang="en-US" sz="1400" dirty="0"/>
              <a:t>或 </a:t>
            </a:r>
            <a:r>
              <a:rPr lang="en-US" altLang="zh-CN" sz="1400" dirty="0"/>
              <a:t>end </a:t>
            </a:r>
            <a:r>
              <a:rPr lang="zh-CN" altLang="en-US" sz="1400" dirty="0"/>
              <a:t>部分</a:t>
            </a:r>
            <a:r>
              <a:rPr lang="en-US" altLang="zh-CN" sz="1400" dirty="0"/>
              <a:t>)</a:t>
            </a:r>
            <a:r>
              <a:rPr lang="zh-CN" altLang="en-US" sz="1400" dirty="0"/>
              <a:t>添加集合</a:t>
            </a:r>
            <a:r>
              <a:rPr lang="zh-CN" altLang="en-US" sz="1400" dirty="0" smtClean="0"/>
              <a:t>。</a:t>
            </a:r>
            <a:endParaRPr lang="en-US" altLang="zh-CN" sz="1400" dirty="0" smtClean="0"/>
          </a:p>
          <a:p>
            <a:pPr>
              <a:lnSpc>
                <a:spcPct val="200000"/>
              </a:lnSpc>
            </a:pPr>
            <a:endParaRPr lang="en-US" altLang="zh-CN" sz="1400" dirty="0"/>
          </a:p>
          <a:p>
            <a:pPr>
              <a:lnSpc>
                <a:spcPct val="200000"/>
              </a:lnSpc>
            </a:pPr>
            <a:r>
              <a:rPr lang="en-US" altLang="zh-CN" sz="1400" dirty="0"/>
              <a:t>2. </a:t>
            </a:r>
            <a:r>
              <a:rPr lang="zh-CN" altLang="en-US" sz="1400" dirty="0"/>
              <a:t>通过集合点函数实现：</a:t>
            </a:r>
            <a:r>
              <a:rPr lang="en-US" altLang="zh-CN" sz="1400" dirty="0"/>
              <a:t> </a:t>
            </a:r>
            <a:r>
              <a:rPr lang="en-US" altLang="zh-CN" sz="1400" dirty="0" err="1"/>
              <a:t>lr_rendezvous</a:t>
            </a:r>
            <a:r>
              <a:rPr lang="en-US" altLang="zh-CN" sz="1400" dirty="0"/>
              <a:t>()</a:t>
            </a:r>
            <a:endParaRPr lang="zh-CN" altLang="en-US" sz="1400" dirty="0"/>
          </a:p>
          <a:p>
            <a:pPr>
              <a:lnSpc>
                <a:spcPct val="200000"/>
              </a:lnSpc>
            </a:pPr>
            <a:r>
              <a:rPr lang="zh-CN" altLang="en-US" sz="1400" dirty="0" smtClean="0"/>
              <a:t>通过</a:t>
            </a:r>
            <a:r>
              <a:rPr lang="zh-CN" altLang="en-US" sz="1400" dirty="0"/>
              <a:t>将集合点插入到 </a:t>
            </a:r>
            <a:r>
              <a:rPr lang="en-US" altLang="zh-CN" sz="1400" dirty="0" err="1"/>
              <a:t>Vuser</a:t>
            </a:r>
            <a:r>
              <a:rPr lang="en-US" altLang="zh-CN" sz="1400" dirty="0"/>
              <a:t> </a:t>
            </a:r>
            <a:r>
              <a:rPr lang="zh-CN" altLang="en-US" sz="1400" dirty="0"/>
              <a:t>脚本来指定会合位置。</a:t>
            </a:r>
            <a:endParaRPr lang="en-US" altLang="zh-CN" sz="1400" dirty="0"/>
          </a:p>
          <a:p>
            <a:pPr>
              <a:lnSpc>
                <a:spcPct val="200000"/>
              </a:lnSpc>
            </a:pPr>
            <a:r>
              <a:rPr lang="zh-CN" altLang="en-US" sz="1400" dirty="0"/>
              <a:t>在 </a:t>
            </a:r>
            <a:r>
              <a:rPr lang="en-US" altLang="zh-CN" sz="1400" dirty="0" err="1"/>
              <a:t>Vuser</a:t>
            </a:r>
            <a:r>
              <a:rPr lang="en-US" altLang="zh-CN" sz="1400" dirty="0"/>
              <a:t> </a:t>
            </a:r>
            <a:r>
              <a:rPr lang="zh-CN" altLang="en-US" sz="1400" dirty="0"/>
              <a:t>执行脚本并遇到集合点时，脚本将暂停执行，</a:t>
            </a:r>
            <a:r>
              <a:rPr lang="en-US" altLang="zh-CN" sz="1400" dirty="0" err="1"/>
              <a:t>Vuser</a:t>
            </a:r>
            <a:r>
              <a:rPr lang="en-US" altLang="zh-CN" sz="1400" dirty="0"/>
              <a:t> </a:t>
            </a:r>
            <a:r>
              <a:rPr lang="zh-CN" altLang="en-US" sz="1400" dirty="0"/>
              <a:t>将等待 </a:t>
            </a:r>
            <a:r>
              <a:rPr lang="en-US" altLang="zh-CN" sz="1400" dirty="0"/>
              <a:t>Controller  </a:t>
            </a:r>
            <a:r>
              <a:rPr lang="zh-CN" altLang="en-US" sz="1400" dirty="0"/>
              <a:t>或控制台的允许以继续执行。</a:t>
            </a:r>
            <a:r>
              <a:rPr lang="en-US" altLang="zh-CN" sz="1400" dirty="0" err="1"/>
              <a:t>Vuser</a:t>
            </a:r>
            <a:r>
              <a:rPr lang="en-US" altLang="zh-CN" sz="1400" dirty="0"/>
              <a:t> </a:t>
            </a:r>
            <a:r>
              <a:rPr lang="zh-CN" altLang="en-US" sz="1400" dirty="0"/>
              <a:t>从集合释放后，将执行脚本中的下一个任务</a:t>
            </a:r>
            <a:r>
              <a:rPr lang="zh-CN" altLang="en-US" sz="1400" dirty="0" smtClean="0"/>
              <a:t>。</a:t>
            </a:r>
            <a:endParaRPr lang="en-US" altLang="zh-CN" sz="1400" dirty="0"/>
          </a:p>
        </p:txBody>
      </p:sp>
      <p:sp>
        <p:nvSpPr>
          <p:cNvPr id="8" name="矩形 7"/>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2.2.2 </a:t>
            </a:r>
            <a:r>
              <a:rPr lang="zh-CN" altLang="en-US" kern="0" dirty="0" smtClean="0">
                <a:solidFill>
                  <a:sysClr val="window" lastClr="FFFFFF"/>
                </a:solidFill>
                <a:latin typeface="微软雅黑" pitchFamily="34" charset="-122"/>
                <a:ea typeface="微软雅黑"/>
              </a:rPr>
              <a:t>插入集合点</a:t>
            </a:r>
            <a:endParaRPr lang="zh-CN" altLang="en-US" kern="0" dirty="0">
              <a:solidFill>
                <a:sysClr val="window" lastClr="FFFFFF"/>
              </a:solidFill>
              <a:latin typeface="微软雅黑" pitchFamily="34" charset="-122"/>
              <a:ea typeface="微软雅黑"/>
            </a:endParaRPr>
          </a:p>
        </p:txBody>
      </p:sp>
      <p:sp>
        <p:nvSpPr>
          <p:cNvPr id="2" name="矩形 1"/>
          <p:cNvSpPr/>
          <p:nvPr/>
        </p:nvSpPr>
        <p:spPr>
          <a:xfrm>
            <a:off x="695400" y="1068111"/>
            <a:ext cx="1800493" cy="646331"/>
          </a:xfrm>
          <a:prstGeom prst="rect">
            <a:avLst/>
          </a:prstGeom>
        </p:spPr>
        <p:txBody>
          <a:bodyPr wrap="none">
            <a:spAutoFit/>
          </a:bodyPr>
          <a:lstStyle/>
          <a:p>
            <a:pPr indent="-342900" fontAlgn="base">
              <a:lnSpc>
                <a:spcPct val="200000"/>
              </a:lnSpc>
              <a:spcBef>
                <a:spcPct val="0"/>
              </a:spcBef>
              <a:spcAft>
                <a:spcPct val="0"/>
              </a:spcAft>
            </a:pPr>
            <a:r>
              <a:rPr lang="zh-CN" altLang="en-US" dirty="0" smtClean="0">
                <a:solidFill>
                  <a:srgbClr val="4D4D4D"/>
                </a:solidFill>
                <a:latin typeface="Microsoft YaHei" panose="020B0503020204020204" pitchFamily="34" charset="-122"/>
                <a:ea typeface="Microsoft YaHei" panose="020B0503020204020204" pitchFamily="34" charset="-122"/>
              </a:rPr>
              <a:t>二、插入集合点</a:t>
            </a:r>
            <a:endParaRPr lang="en-US" altLang="zh-CN" dirty="0">
              <a:solidFill>
                <a:srgbClr val="4D4D4D"/>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679275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4" name="矩形 3"/>
          <p:cNvSpPr/>
          <p:nvPr/>
        </p:nvSpPr>
        <p:spPr>
          <a:xfrm>
            <a:off x="695400" y="1196752"/>
            <a:ext cx="10215634" cy="3785652"/>
          </a:xfrm>
          <a:prstGeom prst="rect">
            <a:avLst/>
          </a:prstGeom>
        </p:spPr>
        <p:txBody>
          <a:bodyPr wrap="square">
            <a:spAutoFit/>
          </a:bodyPr>
          <a:lstStyle/>
          <a:p>
            <a:pPr indent="-342900" fontAlgn="base">
              <a:lnSpc>
                <a:spcPct val="200000"/>
              </a:lnSpc>
              <a:spcBef>
                <a:spcPct val="0"/>
              </a:spcBef>
              <a:spcAft>
                <a:spcPct val="0"/>
              </a:spcAft>
            </a:pPr>
            <a:r>
              <a:rPr lang="zh-CN" altLang="en-US" dirty="0">
                <a:solidFill>
                  <a:srgbClr val="4D4D4D"/>
                </a:solidFill>
                <a:latin typeface="Microsoft YaHei" panose="020B0503020204020204" pitchFamily="34" charset="-122"/>
                <a:ea typeface="Microsoft YaHei" panose="020B0503020204020204" pitchFamily="34" charset="-122"/>
              </a:rPr>
              <a:t>集合点超时</a:t>
            </a:r>
          </a:p>
          <a:p>
            <a:pPr>
              <a:lnSpc>
                <a:spcPct val="150000"/>
              </a:lnSpc>
            </a:pPr>
            <a:r>
              <a:rPr lang="zh-CN" altLang="en-US" sz="1400" dirty="0" smtClean="0"/>
              <a:t>在脚本运行时，每个虚拟用户到达集合点时都会去检查一下集合点的策略设置，如果不满足，</a:t>
            </a:r>
            <a:r>
              <a:rPr lang="zh-CN" altLang="en-US" sz="1400" dirty="0"/>
              <a:t>就等待</a:t>
            </a:r>
            <a:r>
              <a:rPr lang="zh-CN" altLang="en-US" sz="1400" dirty="0" smtClean="0"/>
              <a:t>直到集合点策略满足后，才</a:t>
            </a:r>
            <a:r>
              <a:rPr lang="zh-CN" altLang="en-US" sz="1400" dirty="0"/>
              <a:t>进行</a:t>
            </a:r>
            <a:r>
              <a:rPr lang="zh-CN" altLang="en-US" sz="1400" dirty="0" smtClean="0"/>
              <a:t>下一步操作。但是可能存在前一个虚拟用户和后一个虚拟用户达到集合点的时间间隔非常长的情况，所以需要指定一个超时的时间，如果超过这个时间就不等待迟到的虚拟用户了。</a:t>
            </a:r>
          </a:p>
          <a:p>
            <a:pPr>
              <a:lnSpc>
                <a:spcPct val="150000"/>
              </a:lnSpc>
            </a:pPr>
            <a:r>
              <a:rPr lang="zh-CN" altLang="en-US" sz="1400" dirty="0" smtClean="0"/>
              <a:t>超时时间是指虚拟用户之间的时间差，当出现两个虚拟用户到达集合点的时间差超过设定的超时时间时，所有在集合点处于等待状态中的用户将全部释放。</a:t>
            </a:r>
            <a:endParaRPr lang="en-US" altLang="zh-CN" sz="1400" dirty="0" smtClean="0"/>
          </a:p>
          <a:p>
            <a:pPr>
              <a:lnSpc>
                <a:spcPct val="150000"/>
              </a:lnSpc>
            </a:pPr>
            <a:endParaRPr lang="en-US" altLang="zh-CN" sz="1400" dirty="0" smtClean="0"/>
          </a:p>
          <a:p>
            <a:pPr indent="-342900" fontAlgn="base">
              <a:lnSpc>
                <a:spcPct val="200000"/>
              </a:lnSpc>
              <a:spcBef>
                <a:spcPct val="0"/>
              </a:spcBef>
              <a:spcAft>
                <a:spcPct val="0"/>
              </a:spcAft>
            </a:pPr>
            <a:r>
              <a:rPr lang="zh-CN" altLang="en-US" dirty="0">
                <a:solidFill>
                  <a:srgbClr val="4D4D4D"/>
                </a:solidFill>
                <a:latin typeface="Microsoft YaHei" panose="020B0503020204020204" pitchFamily="34" charset="-122"/>
                <a:ea typeface="Microsoft YaHei" panose="020B0503020204020204" pitchFamily="34" charset="-122"/>
              </a:rPr>
              <a:t>集合点和事务</a:t>
            </a:r>
          </a:p>
          <a:p>
            <a:pPr>
              <a:lnSpc>
                <a:spcPct val="150000"/>
              </a:lnSpc>
            </a:pPr>
            <a:r>
              <a:rPr lang="zh-CN" altLang="en-US" sz="1400" dirty="0" smtClean="0"/>
              <a:t>集合点应该放在事务外，如果事务内存在集合点，那么虚拟用户在集合点等待的过程也会被算入事务时间，导致早进入集合点的用户的响应时间有误。</a:t>
            </a:r>
          </a:p>
        </p:txBody>
      </p:sp>
      <p:sp>
        <p:nvSpPr>
          <p:cNvPr id="6" name="矩形 5"/>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2.2.3 </a:t>
            </a:r>
            <a:r>
              <a:rPr lang="zh-CN" altLang="en-US" kern="0" dirty="0" smtClean="0">
                <a:solidFill>
                  <a:sysClr val="window" lastClr="FFFFFF"/>
                </a:solidFill>
                <a:latin typeface="微软雅黑" pitchFamily="34" charset="-122"/>
                <a:ea typeface="微软雅黑"/>
              </a:rPr>
              <a:t>集合点</a:t>
            </a:r>
            <a:endParaRPr lang="zh-CN" altLang="en-US"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1992167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2.3.1 </a:t>
            </a:r>
            <a:r>
              <a:rPr lang="zh-CN" altLang="en-US" kern="0" dirty="0" smtClean="0">
                <a:solidFill>
                  <a:sysClr val="window" lastClr="FFFFFF"/>
                </a:solidFill>
                <a:latin typeface="微软雅黑" pitchFamily="34" charset="-122"/>
                <a:ea typeface="微软雅黑"/>
              </a:rPr>
              <a:t>参数化介绍</a:t>
            </a:r>
            <a:endParaRPr lang="zh-CN" altLang="en-US" kern="0" dirty="0">
              <a:solidFill>
                <a:sysClr val="window" lastClr="FFFFFF"/>
              </a:solidFill>
              <a:latin typeface="微软雅黑" pitchFamily="34" charset="-122"/>
              <a:ea typeface="微软雅黑"/>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1" name="矩形 10"/>
          <p:cNvSpPr/>
          <p:nvPr/>
        </p:nvSpPr>
        <p:spPr>
          <a:xfrm>
            <a:off x="722891" y="1618480"/>
            <a:ext cx="9981621" cy="4401205"/>
          </a:xfrm>
          <a:prstGeom prst="rect">
            <a:avLst/>
          </a:prstGeom>
        </p:spPr>
        <p:txBody>
          <a:bodyPr wrap="square">
            <a:spAutoFit/>
          </a:bodyPr>
          <a:lstStyle/>
          <a:p>
            <a:pPr>
              <a:lnSpc>
                <a:spcPct val="200000"/>
              </a:lnSpc>
            </a:pPr>
            <a:r>
              <a:rPr lang="en-US" altLang="zh-CN" sz="1400" b="1" dirty="0" smtClean="0"/>
              <a:t>1</a:t>
            </a:r>
            <a:r>
              <a:rPr lang="zh-CN" altLang="en-US" sz="1400" b="1" dirty="0" smtClean="0"/>
              <a:t>、参数化</a:t>
            </a:r>
            <a:r>
              <a:rPr lang="zh-CN" altLang="en-US" sz="1400" dirty="0" smtClean="0"/>
              <a:t>是</a:t>
            </a:r>
            <a:r>
              <a:rPr lang="en-US" altLang="zh-CN" sz="1400" dirty="0" err="1" smtClean="0"/>
              <a:t>loadrunner</a:t>
            </a:r>
            <a:r>
              <a:rPr lang="zh-CN" altLang="en-US" sz="1400" dirty="0" smtClean="0"/>
              <a:t>的脚本处理过程中最常用的操作技巧之一。</a:t>
            </a:r>
            <a:endParaRPr lang="en-US" altLang="zh-CN" sz="1400" dirty="0" smtClean="0"/>
          </a:p>
          <a:p>
            <a:pPr>
              <a:lnSpc>
                <a:spcPct val="200000"/>
              </a:lnSpc>
            </a:pPr>
            <a:r>
              <a:rPr lang="zh-CN" altLang="en-US" sz="1400" dirty="0" smtClean="0"/>
              <a:t>在脚本录制的过程中，只是忠实地记录了所有从客户端发送到服务端的数据，而要进行性能测试，在环境变化（如需要使用不同的用户名和口令）时就必须让脚本具备适应环境变化的能力。例如，可以将需要更改的内容设为“参数”，然后允许参数 以某种方式和形式取值，在运行时就可以通过预先设定的规则，在脚本运行时取不同的值。</a:t>
            </a:r>
            <a:endParaRPr lang="en-US" altLang="zh-CN" sz="1400" dirty="0" smtClean="0"/>
          </a:p>
          <a:p>
            <a:pPr>
              <a:lnSpc>
                <a:spcPct val="200000"/>
              </a:lnSpc>
            </a:pPr>
            <a:r>
              <a:rPr lang="en-US" altLang="zh-CN" sz="1400" b="1" dirty="0" smtClean="0"/>
              <a:t>2</a:t>
            </a:r>
            <a:r>
              <a:rPr lang="zh-CN" altLang="en-US" sz="1400" b="1" dirty="0" smtClean="0"/>
              <a:t>、需要参数化的：</a:t>
            </a:r>
            <a:endParaRPr lang="zh-CN" altLang="en-US" sz="1400" dirty="0" smtClean="0"/>
          </a:p>
          <a:p>
            <a:pPr>
              <a:lnSpc>
                <a:spcPct val="200000"/>
              </a:lnSpc>
            </a:pPr>
            <a:r>
              <a:rPr lang="en-US" altLang="zh-CN" sz="1400" dirty="0"/>
              <a:t>1</a:t>
            </a:r>
            <a:r>
              <a:rPr lang="zh-CN" altLang="en-US" sz="1400" dirty="0"/>
              <a:t>、登录认证信息</a:t>
            </a:r>
          </a:p>
          <a:p>
            <a:pPr>
              <a:lnSpc>
                <a:spcPct val="200000"/>
              </a:lnSpc>
            </a:pPr>
            <a:r>
              <a:rPr lang="en-US" altLang="zh-CN" sz="1400" dirty="0"/>
              <a:t>2</a:t>
            </a:r>
            <a:r>
              <a:rPr lang="zh-CN" altLang="en-US" sz="1400" dirty="0"/>
              <a:t>、一些和时间相关的</a:t>
            </a:r>
            <a:endParaRPr lang="en-US" altLang="zh-CN" sz="1400" dirty="0"/>
          </a:p>
          <a:p>
            <a:pPr>
              <a:lnSpc>
                <a:spcPct val="200000"/>
              </a:lnSpc>
            </a:pPr>
            <a:r>
              <a:rPr lang="en-US" altLang="zh-CN" sz="1400" dirty="0"/>
              <a:t>3</a:t>
            </a:r>
            <a:r>
              <a:rPr lang="zh-CN" altLang="en-US" sz="1400" dirty="0"/>
              <a:t>、一些受其他自己约束的</a:t>
            </a:r>
          </a:p>
          <a:p>
            <a:pPr>
              <a:lnSpc>
                <a:spcPct val="200000"/>
              </a:lnSpc>
            </a:pPr>
            <a:r>
              <a:rPr lang="en-US" altLang="zh-CN" sz="1400" dirty="0"/>
              <a:t>4</a:t>
            </a:r>
            <a:r>
              <a:rPr lang="zh-CN" altLang="en-US" sz="1400" dirty="0"/>
              <a:t>、一些来自于其他数据源（如：数据库）</a:t>
            </a:r>
          </a:p>
          <a:p>
            <a:pPr>
              <a:lnSpc>
                <a:spcPct val="200000"/>
              </a:lnSpc>
            </a:pPr>
            <a:r>
              <a:rPr lang="en-US" altLang="zh-CN" sz="1400" dirty="0"/>
              <a:t>5</a:t>
            </a:r>
            <a:r>
              <a:rPr lang="zh-CN" altLang="en-US" sz="1400" dirty="0"/>
              <a:t>、其他在运行过程中需要变动的</a:t>
            </a:r>
            <a:endParaRPr lang="en-US" altLang="zh-CN" sz="1400" dirty="0"/>
          </a:p>
        </p:txBody>
      </p:sp>
      <p:sp>
        <p:nvSpPr>
          <p:cNvPr id="3" name="矩形 2"/>
          <p:cNvSpPr/>
          <p:nvPr/>
        </p:nvSpPr>
        <p:spPr>
          <a:xfrm>
            <a:off x="722891" y="1052736"/>
            <a:ext cx="1800493" cy="562783"/>
          </a:xfrm>
          <a:prstGeom prst="rect">
            <a:avLst/>
          </a:prstGeom>
        </p:spPr>
        <p:txBody>
          <a:bodyPr wrap="none">
            <a:spAutoFit/>
          </a:bodyPr>
          <a:lstStyle/>
          <a:p>
            <a:pPr indent="-342900" fontAlgn="base">
              <a:lnSpc>
                <a:spcPct val="200000"/>
              </a:lnSpc>
              <a:spcBef>
                <a:spcPct val="0"/>
              </a:spcBef>
              <a:spcAft>
                <a:spcPct val="0"/>
              </a:spcAft>
            </a:pPr>
            <a:r>
              <a:rPr lang="zh-CN" altLang="en-US" dirty="0">
                <a:solidFill>
                  <a:srgbClr val="4D4D4D"/>
                </a:solidFill>
                <a:latin typeface="Microsoft YaHei" panose="020B0503020204020204" pitchFamily="34" charset="-122"/>
                <a:ea typeface="Microsoft YaHei" panose="020B0503020204020204" pitchFamily="34" charset="-122"/>
              </a:rPr>
              <a:t>一</a:t>
            </a:r>
            <a:r>
              <a:rPr lang="zh-CN" altLang="en-US" dirty="0" smtClean="0">
                <a:solidFill>
                  <a:srgbClr val="4D4D4D"/>
                </a:solidFill>
                <a:latin typeface="Microsoft YaHei" panose="020B0503020204020204" pitchFamily="34" charset="-122"/>
                <a:ea typeface="Microsoft YaHei" panose="020B0503020204020204" pitchFamily="34" charset="-122"/>
              </a:rPr>
              <a:t>、参数化介绍</a:t>
            </a:r>
            <a:endParaRPr lang="en-US" altLang="zh-CN" dirty="0">
              <a:solidFill>
                <a:srgbClr val="4D4D4D"/>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805888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2.3.2 </a:t>
            </a:r>
            <a:r>
              <a:rPr lang="zh-CN" altLang="en-US" kern="0" dirty="0" smtClean="0">
                <a:solidFill>
                  <a:sysClr val="window" lastClr="FFFFFF"/>
                </a:solidFill>
                <a:latin typeface="微软雅黑" pitchFamily="34" charset="-122"/>
                <a:ea typeface="微软雅黑"/>
              </a:rPr>
              <a:t>参数化操作</a:t>
            </a:r>
            <a:endParaRPr lang="zh-CN" altLang="en-US" kern="0" dirty="0">
              <a:solidFill>
                <a:sysClr val="window" lastClr="FFFFFF"/>
              </a:solidFill>
              <a:latin typeface="微软雅黑" pitchFamily="34" charset="-122"/>
              <a:ea typeface="微软雅黑"/>
            </a:endParaRPr>
          </a:p>
        </p:txBody>
      </p:sp>
      <p:sp>
        <p:nvSpPr>
          <p:cNvPr id="11" name="矩形 10"/>
          <p:cNvSpPr/>
          <p:nvPr/>
        </p:nvSpPr>
        <p:spPr>
          <a:xfrm>
            <a:off x="714452" y="1095121"/>
            <a:ext cx="8477891" cy="1508105"/>
          </a:xfrm>
          <a:prstGeom prst="rect">
            <a:avLst/>
          </a:prstGeom>
        </p:spPr>
        <p:txBody>
          <a:bodyPr wrap="square">
            <a:spAutoFit/>
          </a:bodyPr>
          <a:lstStyle/>
          <a:p>
            <a:pPr indent="-342900" fontAlgn="base">
              <a:lnSpc>
                <a:spcPct val="200000"/>
              </a:lnSpc>
              <a:spcBef>
                <a:spcPct val="0"/>
              </a:spcBef>
              <a:spcAft>
                <a:spcPct val="0"/>
              </a:spcAft>
            </a:pPr>
            <a:r>
              <a:rPr lang="zh-CN" altLang="en-US" dirty="0" smtClean="0">
                <a:solidFill>
                  <a:srgbClr val="4D4D4D"/>
                </a:solidFill>
                <a:latin typeface="Microsoft YaHei" panose="020B0503020204020204" pitchFamily="34" charset="-122"/>
                <a:ea typeface="Microsoft YaHei" panose="020B0503020204020204" pitchFamily="34" charset="-122"/>
              </a:rPr>
              <a:t>二、参数化的操作：</a:t>
            </a:r>
            <a:endParaRPr lang="en-US" altLang="zh-CN" dirty="0">
              <a:solidFill>
                <a:srgbClr val="4D4D4D"/>
              </a:solidFill>
              <a:latin typeface="Microsoft YaHei" panose="020B0503020204020204" pitchFamily="34" charset="-122"/>
              <a:ea typeface="Microsoft YaHei" panose="020B0503020204020204" pitchFamily="34" charset="-122"/>
            </a:endParaRPr>
          </a:p>
          <a:p>
            <a:pPr>
              <a:lnSpc>
                <a:spcPct val="200000"/>
              </a:lnSpc>
            </a:pPr>
            <a:r>
              <a:rPr lang="en-US" altLang="zh-CN" sz="1400" dirty="0" smtClean="0"/>
              <a:t>1</a:t>
            </a:r>
            <a:r>
              <a:rPr lang="zh-CN" altLang="en-US" sz="1400" dirty="0" smtClean="0"/>
              <a:t>）选择要进行设置的参数，右键选择</a:t>
            </a:r>
            <a:r>
              <a:rPr lang="en-US" sz="1400" dirty="0" smtClean="0"/>
              <a:t>replace with a parameter</a:t>
            </a:r>
            <a:r>
              <a:rPr lang="zh-CN" altLang="en-US" sz="1400" dirty="0" smtClean="0"/>
              <a:t>（图</a:t>
            </a:r>
            <a:r>
              <a:rPr lang="en-US" altLang="zh-CN" sz="1400" dirty="0"/>
              <a:t>1</a:t>
            </a:r>
            <a:r>
              <a:rPr lang="zh-CN" altLang="en-US" sz="1400" dirty="0" smtClean="0"/>
              <a:t>）</a:t>
            </a:r>
            <a:endParaRPr lang="en-US" sz="1400" dirty="0" smtClean="0"/>
          </a:p>
          <a:p>
            <a:pPr>
              <a:lnSpc>
                <a:spcPct val="200000"/>
              </a:lnSpc>
            </a:pPr>
            <a:r>
              <a:rPr lang="en-US" altLang="zh-CN" sz="1400" dirty="0"/>
              <a:t>2</a:t>
            </a:r>
            <a:r>
              <a:rPr lang="zh-CN" altLang="en-US" sz="1400" dirty="0"/>
              <a:t>）在</a:t>
            </a:r>
            <a:r>
              <a:rPr lang="en-US" altLang="zh-CN" sz="1400" dirty="0"/>
              <a:t>Parameter name </a:t>
            </a:r>
            <a:r>
              <a:rPr lang="zh-CN" altLang="en-US" sz="1400" dirty="0"/>
              <a:t>文本框中输入统一参数名称（</a:t>
            </a:r>
            <a:r>
              <a:rPr lang="zh-CN" altLang="en-US" sz="1400" dirty="0" smtClean="0"/>
              <a:t>图</a:t>
            </a:r>
            <a:r>
              <a:rPr lang="en-US" altLang="zh-CN" sz="1400" dirty="0" smtClean="0"/>
              <a:t>2</a:t>
            </a:r>
            <a:r>
              <a:rPr lang="zh-CN" altLang="en-US" sz="1400" dirty="0" smtClean="0"/>
              <a:t>）</a:t>
            </a:r>
            <a:endParaRPr lang="zh-CN" altLang="en-US" sz="1400" dirty="0"/>
          </a:p>
        </p:txBody>
      </p:sp>
      <p:pic>
        <p:nvPicPr>
          <p:cNvPr id="8194" name="Picture 2"/>
          <p:cNvPicPr>
            <a:picLocks noChangeAspect="1" noChangeArrowheads="1"/>
          </p:cNvPicPr>
          <p:nvPr/>
        </p:nvPicPr>
        <p:blipFill>
          <a:blip r:embed="rId2"/>
          <a:srcRect/>
          <a:stretch>
            <a:fillRect/>
          </a:stretch>
        </p:blipFill>
        <p:spPr bwMode="auto">
          <a:xfrm>
            <a:off x="911424" y="2747532"/>
            <a:ext cx="3629025" cy="343852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5663952" y="3212976"/>
            <a:ext cx="3971925" cy="1752600"/>
          </a:xfrm>
          <a:prstGeom prst="rect">
            <a:avLst/>
          </a:prstGeom>
          <a:noFill/>
          <a:ln w="9525">
            <a:noFill/>
            <a:miter lim="800000"/>
            <a:headEnd/>
            <a:tailEnd/>
          </a:ln>
          <a:effectLst/>
        </p:spPr>
      </p:pic>
      <p:sp>
        <p:nvSpPr>
          <p:cNvPr id="3" name="文本框 2"/>
          <p:cNvSpPr txBox="1"/>
          <p:nvPr/>
        </p:nvSpPr>
        <p:spPr>
          <a:xfrm>
            <a:off x="2220463" y="6317585"/>
            <a:ext cx="417102" cy="276999"/>
          </a:xfrm>
          <a:prstGeom prst="rect">
            <a:avLst/>
          </a:prstGeom>
          <a:noFill/>
        </p:spPr>
        <p:txBody>
          <a:bodyPr wrap="none" rtlCol="0">
            <a:spAutoFit/>
          </a:bodyPr>
          <a:lstStyle/>
          <a:p>
            <a:r>
              <a:rPr lang="zh-CN" altLang="en-US" sz="1200" b="1" dirty="0" smtClean="0"/>
              <a:t>图</a:t>
            </a:r>
            <a:r>
              <a:rPr lang="en-US" altLang="zh-CN" sz="1200" b="1" dirty="0" smtClean="0"/>
              <a:t>1</a:t>
            </a:r>
            <a:endParaRPr lang="zh-CN" altLang="en-US" sz="1200" b="1" dirty="0"/>
          </a:p>
        </p:txBody>
      </p:sp>
      <p:sp>
        <p:nvSpPr>
          <p:cNvPr id="9" name="文本框 8"/>
          <p:cNvSpPr txBox="1"/>
          <p:nvPr/>
        </p:nvSpPr>
        <p:spPr>
          <a:xfrm>
            <a:off x="7649914" y="5157192"/>
            <a:ext cx="417102" cy="276999"/>
          </a:xfrm>
          <a:prstGeom prst="rect">
            <a:avLst/>
          </a:prstGeom>
          <a:noFill/>
        </p:spPr>
        <p:txBody>
          <a:bodyPr wrap="none" rtlCol="0">
            <a:spAutoFit/>
          </a:bodyPr>
          <a:lstStyle/>
          <a:p>
            <a:r>
              <a:rPr lang="zh-CN" altLang="en-US" sz="1200" b="1" dirty="0" smtClean="0"/>
              <a:t>图</a:t>
            </a:r>
            <a:r>
              <a:rPr lang="en-US" altLang="zh-CN" sz="1200" b="1" dirty="0" smtClean="0"/>
              <a:t>2</a:t>
            </a:r>
            <a:endParaRPr lang="zh-CN" altLang="en-US" sz="1200" b="1" dirty="0"/>
          </a:p>
        </p:txBody>
      </p:sp>
    </p:spTree>
    <p:extLst>
      <p:ext uri="{BB962C8B-B14F-4D97-AF65-F5344CB8AC3E}">
        <p14:creationId xmlns:p14="http://schemas.microsoft.com/office/powerpoint/2010/main" val="9368724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2.3.3 </a:t>
            </a:r>
            <a:r>
              <a:rPr lang="zh-CN" altLang="en-US" kern="0" dirty="0" smtClean="0">
                <a:solidFill>
                  <a:sysClr val="window" lastClr="FFFFFF"/>
                </a:solidFill>
                <a:latin typeface="微软雅黑" pitchFamily="34" charset="-122"/>
                <a:ea typeface="微软雅黑"/>
              </a:rPr>
              <a:t>参数化操作设置</a:t>
            </a:r>
            <a:endParaRPr lang="zh-CN" altLang="en-US" kern="0" dirty="0">
              <a:solidFill>
                <a:sysClr val="window" lastClr="FFFFFF"/>
              </a:solidFill>
              <a:latin typeface="微软雅黑" pitchFamily="34" charset="-122"/>
              <a:ea typeface="微软雅黑"/>
            </a:endParaRPr>
          </a:p>
        </p:txBody>
      </p:sp>
      <p:sp>
        <p:nvSpPr>
          <p:cNvPr id="11" name="矩形 10"/>
          <p:cNvSpPr/>
          <p:nvPr/>
        </p:nvSpPr>
        <p:spPr>
          <a:xfrm>
            <a:off x="666712" y="1000109"/>
            <a:ext cx="10950544" cy="378630"/>
          </a:xfrm>
          <a:prstGeom prst="rect">
            <a:avLst/>
          </a:prstGeom>
        </p:spPr>
        <p:txBody>
          <a:bodyPr wrap="square">
            <a:spAutoFit/>
          </a:bodyPr>
          <a:lstStyle/>
          <a:p>
            <a:pPr>
              <a:lnSpc>
                <a:spcPct val="150000"/>
              </a:lnSpc>
            </a:pPr>
            <a:r>
              <a:rPr lang="en-US" altLang="zh-CN" sz="1400" dirty="0" smtClean="0"/>
              <a:t>3</a:t>
            </a:r>
            <a:r>
              <a:rPr lang="zh-CN" altLang="en-US" sz="1400" dirty="0" smtClean="0"/>
              <a:t>）增加其他参数</a:t>
            </a:r>
            <a:endParaRPr lang="zh-CN" altLang="en-US" sz="1400" dirty="0"/>
          </a:p>
        </p:txBody>
      </p:sp>
      <p:pic>
        <p:nvPicPr>
          <p:cNvPr id="9219" name="Picture 3"/>
          <p:cNvPicPr>
            <a:picLocks noChangeAspect="1" noChangeArrowheads="1"/>
          </p:cNvPicPr>
          <p:nvPr/>
        </p:nvPicPr>
        <p:blipFill>
          <a:blip r:embed="rId2"/>
          <a:srcRect/>
          <a:stretch>
            <a:fillRect/>
          </a:stretch>
        </p:blipFill>
        <p:spPr bwMode="auto">
          <a:xfrm>
            <a:off x="863046" y="1493834"/>
            <a:ext cx="4486275" cy="2400300"/>
          </a:xfrm>
          <a:prstGeom prst="rect">
            <a:avLst/>
          </a:prstGeom>
          <a:noFill/>
          <a:ln w="9525">
            <a:noFill/>
            <a:miter lim="800000"/>
            <a:headEnd/>
            <a:tailEnd/>
          </a:ln>
          <a:effectLst/>
        </p:spPr>
      </p:pic>
      <p:sp>
        <p:nvSpPr>
          <p:cNvPr id="10" name="矩形 9"/>
          <p:cNvSpPr/>
          <p:nvPr/>
        </p:nvSpPr>
        <p:spPr>
          <a:xfrm>
            <a:off x="702369" y="4094584"/>
            <a:ext cx="5069818" cy="1994457"/>
          </a:xfrm>
          <a:prstGeom prst="rect">
            <a:avLst/>
          </a:prstGeom>
        </p:spPr>
        <p:txBody>
          <a:bodyPr wrap="square">
            <a:spAutoFit/>
          </a:bodyPr>
          <a:lstStyle/>
          <a:p>
            <a:pPr>
              <a:lnSpc>
                <a:spcPct val="150000"/>
              </a:lnSpc>
            </a:pPr>
            <a:r>
              <a:rPr lang="en-US" altLang="zh-CN" sz="1400" dirty="0" smtClean="0"/>
              <a:t>4</a:t>
            </a:r>
            <a:r>
              <a:rPr lang="zh-CN" altLang="en-US" sz="1400" dirty="0" smtClean="0"/>
              <a:t>）参数列表设置</a:t>
            </a:r>
          </a:p>
          <a:p>
            <a:pPr>
              <a:lnSpc>
                <a:spcPct val="150000"/>
              </a:lnSpc>
            </a:pPr>
            <a:r>
              <a:rPr lang="zh-CN" altLang="en-US" sz="1400" dirty="0" smtClean="0"/>
              <a:t>  先在</a:t>
            </a:r>
            <a:r>
              <a:rPr lang="en-US" altLang="zh-CN" sz="1400" dirty="0" smtClean="0"/>
              <a:t>name</a:t>
            </a:r>
            <a:r>
              <a:rPr lang="zh-CN" altLang="en-US" sz="1400" dirty="0" smtClean="0"/>
              <a:t>中添加一行，在表中填写用户名（用户名要先注册并能正常登陆）；再在</a:t>
            </a:r>
            <a:r>
              <a:rPr lang="en-US" altLang="zh-CN" sz="1400" dirty="0" smtClean="0"/>
              <a:t>password</a:t>
            </a:r>
            <a:r>
              <a:rPr lang="zh-CN" altLang="en-US" sz="1400" dirty="0" smtClean="0"/>
              <a:t>中添加一行，在表中填写密码（新注册的用户名对应的密码）；</a:t>
            </a:r>
          </a:p>
          <a:p>
            <a:pPr>
              <a:lnSpc>
                <a:spcPct val="150000"/>
              </a:lnSpc>
            </a:pPr>
            <a:r>
              <a:rPr lang="zh-CN" altLang="en-US" sz="1400" dirty="0" smtClean="0"/>
              <a:t>如果检查点的内容跟所设置的参数相关联，则检查点的内容也要进行参数化</a:t>
            </a:r>
            <a:endParaRPr lang="zh-CN" altLang="en-US" sz="1400" dirty="0"/>
          </a:p>
        </p:txBody>
      </p:sp>
      <p:pic>
        <p:nvPicPr>
          <p:cNvPr id="9220" name="Picture 4"/>
          <p:cNvPicPr>
            <a:picLocks noChangeAspect="1" noChangeArrowheads="1"/>
          </p:cNvPicPr>
          <p:nvPr/>
        </p:nvPicPr>
        <p:blipFill>
          <a:blip r:embed="rId3"/>
          <a:srcRect/>
          <a:stretch>
            <a:fillRect/>
          </a:stretch>
        </p:blipFill>
        <p:spPr bwMode="auto">
          <a:xfrm>
            <a:off x="6141984" y="1700808"/>
            <a:ext cx="4536504" cy="4032448"/>
          </a:xfrm>
          <a:prstGeom prst="rect">
            <a:avLst/>
          </a:prstGeom>
          <a:noFill/>
          <a:ln w="9525">
            <a:noFill/>
            <a:miter lim="800000"/>
            <a:headEnd/>
            <a:tailEnd/>
          </a:ln>
          <a:effectLst/>
        </p:spPr>
      </p:pic>
    </p:spTree>
    <p:extLst>
      <p:ext uri="{BB962C8B-B14F-4D97-AF65-F5344CB8AC3E}">
        <p14:creationId xmlns:p14="http://schemas.microsoft.com/office/powerpoint/2010/main" val="1339022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888088" y="1772816"/>
            <a:ext cx="4617104" cy="4392488"/>
          </a:xfrm>
          <a:prstGeom prst="rect">
            <a:avLst/>
          </a:prstGeom>
        </p:spPr>
      </p:pic>
      <p:sp>
        <p:nvSpPr>
          <p:cNvPr id="3" name="矩形 2"/>
          <p:cNvSpPr/>
          <p:nvPr/>
        </p:nvSpPr>
        <p:spPr>
          <a:xfrm>
            <a:off x="668043" y="973194"/>
            <a:ext cx="6148037" cy="5509200"/>
          </a:xfrm>
          <a:prstGeom prst="rect">
            <a:avLst/>
          </a:prstGeom>
        </p:spPr>
        <p:txBody>
          <a:bodyPr wrap="square">
            <a:spAutoFit/>
          </a:bodyPr>
          <a:lstStyle/>
          <a:p>
            <a:pPr indent="-342900" fontAlgn="base">
              <a:lnSpc>
                <a:spcPct val="200000"/>
              </a:lnSpc>
              <a:spcBef>
                <a:spcPct val="0"/>
              </a:spcBef>
              <a:spcAft>
                <a:spcPct val="0"/>
              </a:spcAft>
            </a:pPr>
            <a:r>
              <a:rPr lang="zh-CN" altLang="en-US" dirty="0" smtClean="0">
                <a:solidFill>
                  <a:srgbClr val="4D4D4D"/>
                </a:solidFill>
                <a:latin typeface="Microsoft YaHei" panose="020B0503020204020204" pitchFamily="34" charset="-122"/>
                <a:ea typeface="Microsoft YaHei" panose="020B0503020204020204" pitchFamily="34" charset="-122"/>
              </a:rPr>
              <a:t>三、参数</a:t>
            </a:r>
            <a:r>
              <a:rPr lang="zh-CN" altLang="en-US" dirty="0">
                <a:solidFill>
                  <a:srgbClr val="4D4D4D"/>
                </a:solidFill>
                <a:latin typeface="Microsoft YaHei" panose="020B0503020204020204" pitchFamily="34" charset="-122"/>
                <a:ea typeface="Microsoft YaHei" panose="020B0503020204020204" pitchFamily="34" charset="-122"/>
              </a:rPr>
              <a:t>设置 </a:t>
            </a:r>
          </a:p>
          <a:p>
            <a:pPr>
              <a:lnSpc>
                <a:spcPct val="200000"/>
              </a:lnSpc>
            </a:pPr>
            <a:r>
              <a:rPr lang="en-US" altLang="zh-CN" sz="1600" b="1" dirty="0" smtClean="0">
                <a:solidFill>
                  <a:srgbClr val="393939"/>
                </a:solidFill>
                <a:latin typeface="+mn-ea"/>
              </a:rPr>
              <a:t>select next row </a:t>
            </a:r>
            <a:r>
              <a:rPr lang="zh-CN" altLang="en-US" sz="1400" dirty="0" smtClean="0">
                <a:solidFill>
                  <a:srgbClr val="393939"/>
                </a:solidFill>
                <a:latin typeface="+mn-ea"/>
              </a:rPr>
              <a:t>有四个选项：</a:t>
            </a:r>
          </a:p>
          <a:p>
            <a:pPr>
              <a:lnSpc>
                <a:spcPct val="200000"/>
              </a:lnSpc>
            </a:pPr>
            <a:r>
              <a:rPr lang="en-US" altLang="zh-CN" sz="1400" dirty="0" smtClean="0">
                <a:solidFill>
                  <a:srgbClr val="393939"/>
                </a:solidFill>
                <a:latin typeface="+mn-ea"/>
              </a:rPr>
              <a:t>1</a:t>
            </a:r>
            <a:r>
              <a:rPr lang="zh-CN" altLang="en-US" sz="1400" dirty="0" smtClean="0">
                <a:solidFill>
                  <a:srgbClr val="393939"/>
                </a:solidFill>
                <a:latin typeface="+mn-ea"/>
              </a:rPr>
              <a:t>）</a:t>
            </a:r>
            <a:r>
              <a:rPr lang="en-US" altLang="zh-CN" sz="1400" dirty="0" smtClean="0">
                <a:solidFill>
                  <a:srgbClr val="393939"/>
                </a:solidFill>
                <a:latin typeface="+mn-ea"/>
              </a:rPr>
              <a:t>Sequential:</a:t>
            </a:r>
            <a:r>
              <a:rPr lang="zh-CN" altLang="en-US" sz="1400" dirty="0" smtClean="0">
                <a:solidFill>
                  <a:srgbClr val="393939"/>
                </a:solidFill>
                <a:latin typeface="+mn-ea"/>
              </a:rPr>
              <a:t>顺序执行，按照顺序一行行的读取。每一个虚拟用户都会按照相同的顺序读取；</a:t>
            </a:r>
          </a:p>
          <a:p>
            <a:pPr>
              <a:lnSpc>
                <a:spcPct val="200000"/>
              </a:lnSpc>
            </a:pPr>
            <a:r>
              <a:rPr lang="en-US" altLang="zh-CN" sz="1400" dirty="0" smtClean="0">
                <a:solidFill>
                  <a:srgbClr val="393939"/>
                </a:solidFill>
                <a:latin typeface="+mn-ea"/>
              </a:rPr>
              <a:t>2</a:t>
            </a:r>
            <a:r>
              <a:rPr lang="zh-CN" altLang="en-US" sz="1400" dirty="0" smtClean="0">
                <a:solidFill>
                  <a:srgbClr val="393939"/>
                </a:solidFill>
                <a:latin typeface="+mn-ea"/>
              </a:rPr>
              <a:t>）</a:t>
            </a:r>
            <a:r>
              <a:rPr lang="en-US" altLang="zh-CN" sz="1400" dirty="0" smtClean="0">
                <a:solidFill>
                  <a:srgbClr val="393939"/>
                </a:solidFill>
                <a:latin typeface="+mn-ea"/>
              </a:rPr>
              <a:t>Random</a:t>
            </a:r>
            <a:r>
              <a:rPr lang="zh-CN" altLang="en-US" sz="1400" dirty="0" smtClean="0">
                <a:solidFill>
                  <a:srgbClr val="393939"/>
                </a:solidFill>
                <a:latin typeface="+mn-ea"/>
              </a:rPr>
              <a:t>：随机执行，在每次循环里随机的读取一个，但是在循环中一直保持不变；</a:t>
            </a:r>
          </a:p>
          <a:p>
            <a:pPr>
              <a:lnSpc>
                <a:spcPct val="200000"/>
              </a:lnSpc>
            </a:pPr>
            <a:r>
              <a:rPr lang="en-US" altLang="zh-CN" sz="1400" dirty="0" smtClean="0">
                <a:solidFill>
                  <a:srgbClr val="393939"/>
                </a:solidFill>
                <a:latin typeface="+mn-ea"/>
              </a:rPr>
              <a:t>3</a:t>
            </a:r>
            <a:r>
              <a:rPr lang="zh-CN" altLang="en-US" sz="1400" dirty="0" smtClean="0">
                <a:solidFill>
                  <a:srgbClr val="393939"/>
                </a:solidFill>
                <a:latin typeface="+mn-ea"/>
              </a:rPr>
              <a:t>）</a:t>
            </a:r>
            <a:r>
              <a:rPr lang="en-US" altLang="zh-CN" sz="1400" dirty="0" smtClean="0">
                <a:solidFill>
                  <a:srgbClr val="393939"/>
                </a:solidFill>
                <a:latin typeface="+mn-ea"/>
              </a:rPr>
              <a:t>Unique:</a:t>
            </a:r>
            <a:r>
              <a:rPr lang="zh-CN" altLang="en-US" sz="1400" dirty="0" smtClean="0">
                <a:solidFill>
                  <a:srgbClr val="393939"/>
                </a:solidFill>
                <a:latin typeface="+mn-ea"/>
              </a:rPr>
              <a:t>唯</a:t>
            </a:r>
            <a:r>
              <a:rPr lang="en-US" altLang="zh-CN" sz="1400" dirty="0" smtClean="0">
                <a:solidFill>
                  <a:srgbClr val="393939"/>
                </a:solidFill>
                <a:latin typeface="+mn-ea"/>
              </a:rPr>
              <a:t>—</a:t>
            </a:r>
            <a:r>
              <a:rPr lang="zh-CN" altLang="en-US" sz="1400" dirty="0" smtClean="0">
                <a:solidFill>
                  <a:srgbClr val="393939"/>
                </a:solidFill>
                <a:latin typeface="+mn-ea"/>
              </a:rPr>
              <a:t>，每个</a:t>
            </a:r>
            <a:r>
              <a:rPr lang="en-US" altLang="zh-CN" sz="1400" dirty="0" smtClean="0">
                <a:solidFill>
                  <a:srgbClr val="393939"/>
                </a:solidFill>
                <a:latin typeface="+mn-ea"/>
              </a:rPr>
              <a:t>VU</a:t>
            </a:r>
            <a:r>
              <a:rPr lang="zh-CN" altLang="en-US" sz="1400" dirty="0" smtClean="0">
                <a:solidFill>
                  <a:srgbClr val="393939"/>
                </a:solidFill>
                <a:latin typeface="+mn-ea"/>
              </a:rPr>
              <a:t>取唯一的值。</a:t>
            </a:r>
          </a:p>
          <a:p>
            <a:pPr>
              <a:lnSpc>
                <a:spcPct val="200000"/>
              </a:lnSpc>
            </a:pPr>
            <a:r>
              <a:rPr lang="en-US" altLang="zh-CN" sz="1400" dirty="0" smtClean="0">
                <a:solidFill>
                  <a:srgbClr val="393939"/>
                </a:solidFill>
                <a:latin typeface="+mn-ea"/>
              </a:rPr>
              <a:t>4</a:t>
            </a:r>
            <a:r>
              <a:rPr lang="zh-CN" altLang="en-US" sz="1400" dirty="0" smtClean="0">
                <a:solidFill>
                  <a:srgbClr val="393939"/>
                </a:solidFill>
                <a:latin typeface="+mn-ea"/>
              </a:rPr>
              <a:t>）</a:t>
            </a:r>
            <a:r>
              <a:rPr lang="en-US" altLang="zh-CN" sz="1400" dirty="0" smtClean="0">
                <a:solidFill>
                  <a:srgbClr val="393939"/>
                </a:solidFill>
                <a:latin typeface="+mn-ea"/>
              </a:rPr>
              <a:t>Same line as XX[</a:t>
            </a:r>
            <a:r>
              <a:rPr lang="zh-CN" altLang="en-US" sz="1400" dirty="0" smtClean="0">
                <a:solidFill>
                  <a:srgbClr val="393939"/>
                </a:solidFill>
                <a:latin typeface="+mn-ea"/>
              </a:rPr>
              <a:t>其他参数名</a:t>
            </a:r>
            <a:r>
              <a:rPr lang="en-US" altLang="zh-CN" sz="1400" dirty="0" smtClean="0">
                <a:solidFill>
                  <a:srgbClr val="393939"/>
                </a:solidFill>
                <a:latin typeface="+mn-ea"/>
              </a:rPr>
              <a:t>]:</a:t>
            </a:r>
          </a:p>
          <a:p>
            <a:pPr>
              <a:lnSpc>
                <a:spcPct val="200000"/>
              </a:lnSpc>
            </a:pPr>
            <a:r>
              <a:rPr lang="en-US" altLang="zh-CN" sz="1600" b="1" dirty="0" smtClean="0">
                <a:solidFill>
                  <a:srgbClr val="393939"/>
                </a:solidFill>
                <a:latin typeface="+mn-ea"/>
              </a:rPr>
              <a:t>Update value on </a:t>
            </a:r>
            <a:r>
              <a:rPr lang="zh-CN" altLang="en-US" sz="1400" dirty="0" smtClean="0">
                <a:solidFill>
                  <a:srgbClr val="393939"/>
                </a:solidFill>
                <a:latin typeface="+mn-ea"/>
              </a:rPr>
              <a:t>有三个选项：</a:t>
            </a:r>
          </a:p>
          <a:p>
            <a:pPr>
              <a:lnSpc>
                <a:spcPct val="200000"/>
              </a:lnSpc>
            </a:pPr>
            <a:r>
              <a:rPr lang="en-US" altLang="zh-CN" sz="1400" dirty="0" smtClean="0">
                <a:solidFill>
                  <a:srgbClr val="393939"/>
                </a:solidFill>
                <a:latin typeface="+mn-ea"/>
              </a:rPr>
              <a:t>1</a:t>
            </a:r>
            <a:r>
              <a:rPr lang="zh-CN" altLang="en-US" sz="1400" dirty="0" smtClean="0">
                <a:solidFill>
                  <a:srgbClr val="393939"/>
                </a:solidFill>
                <a:latin typeface="+mn-ea"/>
              </a:rPr>
              <a:t>）</a:t>
            </a:r>
            <a:r>
              <a:rPr lang="en-US" altLang="zh-CN" sz="1400" dirty="0" smtClean="0">
                <a:solidFill>
                  <a:srgbClr val="393939"/>
                </a:solidFill>
                <a:latin typeface="+mn-ea"/>
              </a:rPr>
              <a:t>Each Occurrence</a:t>
            </a:r>
            <a:r>
              <a:rPr lang="zh-CN" altLang="en-US" sz="1400" dirty="0" smtClean="0">
                <a:solidFill>
                  <a:srgbClr val="393939"/>
                </a:solidFill>
                <a:latin typeface="+mn-ea"/>
              </a:rPr>
              <a:t>：每遇到一次该参数， 便会取一个新的值</a:t>
            </a:r>
          </a:p>
          <a:p>
            <a:pPr>
              <a:lnSpc>
                <a:spcPct val="200000"/>
              </a:lnSpc>
            </a:pPr>
            <a:r>
              <a:rPr lang="en-US" altLang="zh-CN" sz="1400" dirty="0" smtClean="0">
                <a:solidFill>
                  <a:srgbClr val="393939"/>
                </a:solidFill>
                <a:latin typeface="+mn-ea"/>
              </a:rPr>
              <a:t>2</a:t>
            </a:r>
            <a:r>
              <a:rPr lang="zh-CN" altLang="en-US" sz="1400" dirty="0" smtClean="0">
                <a:solidFill>
                  <a:srgbClr val="393939"/>
                </a:solidFill>
                <a:latin typeface="+mn-ea"/>
              </a:rPr>
              <a:t>）</a:t>
            </a:r>
            <a:r>
              <a:rPr lang="en-US" altLang="zh-CN" sz="1400" dirty="0" smtClean="0">
                <a:solidFill>
                  <a:srgbClr val="393939"/>
                </a:solidFill>
                <a:latin typeface="+mn-ea"/>
              </a:rPr>
              <a:t>Each iteration</a:t>
            </a:r>
            <a:r>
              <a:rPr lang="zh-CN" altLang="en-US" sz="1400" dirty="0" smtClean="0">
                <a:solidFill>
                  <a:srgbClr val="393939"/>
                </a:solidFill>
                <a:latin typeface="+mn-ea"/>
              </a:rPr>
              <a:t>：每一次迭代， 便会取一个新的值</a:t>
            </a:r>
          </a:p>
          <a:p>
            <a:pPr>
              <a:lnSpc>
                <a:spcPct val="200000"/>
              </a:lnSpc>
            </a:pPr>
            <a:r>
              <a:rPr lang="en-US" altLang="zh-CN" sz="1400" dirty="0" smtClean="0">
                <a:solidFill>
                  <a:srgbClr val="393939"/>
                </a:solidFill>
                <a:latin typeface="+mn-ea"/>
              </a:rPr>
              <a:t>3</a:t>
            </a:r>
            <a:r>
              <a:rPr lang="zh-CN" altLang="en-US" sz="1400" dirty="0" smtClean="0">
                <a:solidFill>
                  <a:srgbClr val="393939"/>
                </a:solidFill>
                <a:latin typeface="+mn-ea"/>
              </a:rPr>
              <a:t>）</a:t>
            </a:r>
            <a:r>
              <a:rPr lang="en-US" altLang="zh-CN" sz="1400" dirty="0" smtClean="0">
                <a:solidFill>
                  <a:srgbClr val="393939"/>
                </a:solidFill>
                <a:latin typeface="+mn-ea"/>
              </a:rPr>
              <a:t>Once</a:t>
            </a:r>
            <a:r>
              <a:rPr lang="zh-CN" altLang="en-US" sz="1400" dirty="0" smtClean="0">
                <a:solidFill>
                  <a:srgbClr val="393939"/>
                </a:solidFill>
                <a:latin typeface="+mn-ea"/>
              </a:rPr>
              <a:t>：运行时，</a:t>
            </a:r>
            <a:r>
              <a:rPr lang="zh-CN" altLang="en-US" sz="1400" dirty="0"/>
              <a:t>每出现一个虚拟</a:t>
            </a:r>
            <a:r>
              <a:rPr lang="zh-CN" altLang="en-US" sz="1400" dirty="0" smtClean="0"/>
              <a:t>用户</a:t>
            </a:r>
            <a:r>
              <a:rPr lang="zh-CN" altLang="en-US" sz="1400" dirty="0" smtClean="0">
                <a:solidFill>
                  <a:srgbClr val="393939"/>
                </a:solidFill>
                <a:latin typeface="+mn-ea"/>
              </a:rPr>
              <a:t>该参数只取一次值</a:t>
            </a:r>
            <a:endParaRPr lang="zh-CN" altLang="en-US" sz="1400" b="0" i="0" dirty="0">
              <a:solidFill>
                <a:srgbClr val="393939"/>
              </a:solidFill>
              <a:effectLst/>
              <a:latin typeface="+mn-ea"/>
            </a:endParaRPr>
          </a:p>
        </p:txBody>
      </p:sp>
      <p:sp>
        <p:nvSpPr>
          <p:cNvPr id="4" name="矩形 3"/>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a:solidFill>
                  <a:sysClr val="window" lastClr="FFFFFF"/>
                </a:solidFill>
                <a:latin typeface="微软雅黑" pitchFamily="34" charset="-122"/>
                <a:ea typeface="微软雅黑"/>
              </a:rPr>
              <a:t>2.3.3 </a:t>
            </a:r>
            <a:r>
              <a:rPr lang="zh-CN" altLang="en-US" kern="0" dirty="0" smtClean="0">
                <a:solidFill>
                  <a:sysClr val="window" lastClr="FFFFFF"/>
                </a:solidFill>
                <a:latin typeface="微软雅黑" pitchFamily="34" charset="-122"/>
                <a:ea typeface="微软雅黑"/>
              </a:rPr>
              <a:t>运行</a:t>
            </a:r>
            <a:r>
              <a:rPr lang="zh-CN" altLang="en-US" kern="0" dirty="0">
                <a:solidFill>
                  <a:sysClr val="window" lastClr="FFFFFF"/>
                </a:solidFill>
                <a:latin typeface="微软雅黑" pitchFamily="34" charset="-122"/>
                <a:ea typeface="微软雅黑"/>
              </a:rPr>
              <a:t>时参数设置</a:t>
            </a:r>
          </a:p>
        </p:txBody>
      </p:sp>
    </p:spTree>
    <p:extLst>
      <p:ext uri="{BB962C8B-B14F-4D97-AF65-F5344CB8AC3E}">
        <p14:creationId xmlns:p14="http://schemas.microsoft.com/office/powerpoint/2010/main" val="40524446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2.3.4 </a:t>
            </a:r>
            <a:r>
              <a:rPr lang="zh-CN" altLang="en-US" kern="0" dirty="0" smtClean="0">
                <a:solidFill>
                  <a:sysClr val="window" lastClr="FFFFFF"/>
                </a:solidFill>
                <a:latin typeface="微软雅黑" pitchFamily="34" charset="-122"/>
                <a:ea typeface="微软雅黑"/>
              </a:rPr>
              <a:t>参数化实例</a:t>
            </a:r>
            <a:endParaRPr lang="zh-CN" altLang="en-US" kern="0" dirty="0">
              <a:solidFill>
                <a:sysClr val="window" lastClr="FFFFFF"/>
              </a:solidFill>
              <a:latin typeface="微软雅黑" pitchFamily="34" charset="-122"/>
              <a:ea typeface="微软雅黑"/>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1" name="矩形 10"/>
          <p:cNvSpPr/>
          <p:nvPr/>
        </p:nvSpPr>
        <p:spPr>
          <a:xfrm>
            <a:off x="688002" y="1052736"/>
            <a:ext cx="10950544" cy="5386090"/>
          </a:xfrm>
          <a:prstGeom prst="rect">
            <a:avLst/>
          </a:prstGeom>
        </p:spPr>
        <p:txBody>
          <a:bodyPr wrap="square">
            <a:spAutoFit/>
          </a:bodyPr>
          <a:lstStyle/>
          <a:p>
            <a:pPr indent="-342900" fontAlgn="base">
              <a:lnSpc>
                <a:spcPct val="200000"/>
              </a:lnSpc>
              <a:spcBef>
                <a:spcPct val="0"/>
              </a:spcBef>
              <a:spcAft>
                <a:spcPct val="0"/>
              </a:spcAft>
            </a:pPr>
            <a:r>
              <a:rPr lang="zh-CN" altLang="en-US" dirty="0" smtClean="0">
                <a:solidFill>
                  <a:srgbClr val="4D4D4D"/>
                </a:solidFill>
                <a:latin typeface="Microsoft YaHei" panose="020B0503020204020204" pitchFamily="34" charset="-122"/>
                <a:ea typeface="Microsoft YaHei" panose="020B0503020204020204" pitchFamily="34" charset="-122"/>
              </a:rPr>
              <a:t>实例准备</a:t>
            </a:r>
            <a:endParaRPr lang="en-US" altLang="zh-CN" sz="1400" dirty="0" smtClean="0"/>
          </a:p>
          <a:p>
            <a:pPr>
              <a:lnSpc>
                <a:spcPct val="200000"/>
              </a:lnSpc>
            </a:pPr>
            <a:r>
              <a:rPr lang="zh-CN" altLang="en-US" sz="1400" dirty="0" smtClean="0"/>
              <a:t>数据：</a:t>
            </a:r>
            <a:r>
              <a:rPr lang="en-US" altLang="zh-CN" sz="1400" dirty="0" smtClean="0"/>
              <a:t>A</a:t>
            </a:r>
            <a:r>
              <a:rPr lang="zh-CN" altLang="en-US" sz="1400" dirty="0" smtClean="0"/>
              <a:t>、</a:t>
            </a:r>
            <a:r>
              <a:rPr lang="en-US" altLang="zh-CN" sz="1400" dirty="0" smtClean="0"/>
              <a:t>B</a:t>
            </a:r>
            <a:r>
              <a:rPr lang="zh-CN" altLang="en-US" sz="1400" dirty="0" smtClean="0"/>
              <a:t>、</a:t>
            </a:r>
            <a:r>
              <a:rPr lang="en-US" altLang="zh-CN" sz="1400" dirty="0" smtClean="0"/>
              <a:t>C</a:t>
            </a:r>
            <a:br>
              <a:rPr lang="en-US" altLang="zh-CN" sz="1400" dirty="0" smtClean="0"/>
            </a:br>
            <a:r>
              <a:rPr lang="zh-CN" altLang="en-US" sz="1400" dirty="0" smtClean="0"/>
              <a:t>脚本中参数出现三次，脚本迭代三次</a:t>
            </a:r>
            <a:endParaRPr lang="en-US" altLang="zh-CN" sz="1400" dirty="0" smtClean="0"/>
          </a:p>
          <a:p>
            <a:pPr>
              <a:lnSpc>
                <a:spcPct val="200000"/>
              </a:lnSpc>
            </a:pPr>
            <a:r>
              <a:rPr lang="zh-CN" altLang="en-US" sz="1400" dirty="0"/>
              <a:t>虚拟用户：</a:t>
            </a:r>
            <a:r>
              <a:rPr lang="en-US" altLang="zh-CN" sz="1400" dirty="0"/>
              <a:t>Vuser1</a:t>
            </a:r>
            <a:r>
              <a:rPr lang="zh-CN" altLang="en-US" sz="1400" dirty="0"/>
              <a:t>、</a:t>
            </a:r>
            <a:r>
              <a:rPr lang="en-US" altLang="zh-CN" sz="1400" dirty="0"/>
              <a:t>Vuser2</a:t>
            </a:r>
            <a:r>
              <a:rPr lang="zh-CN" altLang="en-US" sz="1400" dirty="0"/>
              <a:t>、</a:t>
            </a:r>
            <a:r>
              <a:rPr lang="en-US" altLang="zh-CN" sz="1400" dirty="0"/>
              <a:t>Vuser3</a:t>
            </a:r>
            <a:r>
              <a:rPr lang="zh-CN" altLang="en-US" sz="1400" dirty="0" smtClean="0"/>
              <a:t/>
            </a:r>
            <a:br>
              <a:rPr lang="zh-CN" altLang="en-US" sz="1400" dirty="0" smtClean="0"/>
            </a:br>
            <a:r>
              <a:rPr lang="zh-CN" altLang="en-US" sz="1400" b="1" dirty="0" smtClean="0"/>
              <a:t>怎样取下一行数据？</a:t>
            </a:r>
            <a:br>
              <a:rPr lang="zh-CN" altLang="en-US" sz="1400" b="1" dirty="0" smtClean="0"/>
            </a:br>
            <a:r>
              <a:rPr lang="en-US" altLang="zh-CN" sz="1400" dirty="0" smtClean="0"/>
              <a:t>Sequential</a:t>
            </a:r>
            <a:r>
              <a:rPr lang="zh-CN" altLang="en-US" sz="1400" dirty="0" smtClean="0"/>
              <a:t>：顺序，所有虚拟用户按照顺序读取数据表</a:t>
            </a:r>
            <a:br>
              <a:rPr lang="zh-CN" altLang="en-US" sz="1400" dirty="0" smtClean="0"/>
            </a:br>
            <a:r>
              <a:rPr lang="en-US" altLang="zh-CN" sz="1400" dirty="0" smtClean="0"/>
              <a:t>Random</a:t>
            </a:r>
            <a:r>
              <a:rPr lang="zh-CN" altLang="en-US" sz="1400" dirty="0" smtClean="0"/>
              <a:t>：随机，所有虚拟用户随机形式读取数据表</a:t>
            </a:r>
            <a:br>
              <a:rPr lang="zh-CN" altLang="en-US" sz="1400" dirty="0" smtClean="0"/>
            </a:br>
            <a:r>
              <a:rPr lang="en-US" altLang="zh-CN" sz="1400" dirty="0" smtClean="0"/>
              <a:t>Unique</a:t>
            </a:r>
            <a:r>
              <a:rPr lang="zh-CN" altLang="en-US" sz="1400" dirty="0" smtClean="0"/>
              <a:t>：唯一，所有虚拟用户每次各取一值（不重复）</a:t>
            </a:r>
            <a:br>
              <a:rPr lang="zh-CN" altLang="en-US" sz="1400" dirty="0" smtClean="0"/>
            </a:br>
            <a:r>
              <a:rPr lang="zh-CN" altLang="en-US" sz="1400" b="1" dirty="0" smtClean="0"/>
              <a:t>什么时候访问数据表完成数据更新？</a:t>
            </a:r>
            <a:br>
              <a:rPr lang="zh-CN" altLang="en-US" sz="1400" b="1" dirty="0" smtClean="0"/>
            </a:br>
            <a:r>
              <a:rPr lang="en-US" altLang="zh-CN" sz="1400" dirty="0" smtClean="0"/>
              <a:t>Each iteration</a:t>
            </a:r>
            <a:r>
              <a:rPr lang="zh-CN" altLang="en-US" sz="1400" dirty="0" smtClean="0"/>
              <a:t>：每次迭代以后</a:t>
            </a:r>
            <a:br>
              <a:rPr lang="zh-CN" altLang="en-US" sz="1400" dirty="0" smtClean="0"/>
            </a:br>
            <a:r>
              <a:rPr lang="en-US" altLang="zh-CN" sz="1400" dirty="0" smtClean="0"/>
              <a:t>Each occurrence</a:t>
            </a:r>
            <a:r>
              <a:rPr lang="zh-CN" altLang="en-US" sz="1400" dirty="0" smtClean="0"/>
              <a:t>：每次出现参数</a:t>
            </a:r>
            <a:br>
              <a:rPr lang="zh-CN" altLang="en-US" sz="1400" dirty="0" smtClean="0"/>
            </a:br>
            <a:r>
              <a:rPr lang="en-US" altLang="zh-CN" sz="1400" dirty="0" smtClean="0"/>
              <a:t>Once</a:t>
            </a:r>
            <a:r>
              <a:rPr lang="zh-CN" altLang="en-US" sz="1400" dirty="0" smtClean="0"/>
              <a:t>：每出现一个虚拟用户</a:t>
            </a:r>
            <a:endParaRPr lang="zh-CN" altLang="en-US" sz="1400" dirty="0"/>
          </a:p>
        </p:txBody>
      </p:sp>
    </p:spTree>
    <p:extLst>
      <p:ext uri="{BB962C8B-B14F-4D97-AF65-F5344CB8AC3E}">
        <p14:creationId xmlns:p14="http://schemas.microsoft.com/office/powerpoint/2010/main" val="66886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5303912" y="2243770"/>
            <a:ext cx="5464623" cy="1077218"/>
          </a:xfrm>
          <a:prstGeom prst="rect">
            <a:avLst/>
          </a:prstGeom>
          <a:noFill/>
        </p:spPr>
        <p:txBody>
          <a:bodyPr wrap="square" rtlCol="0">
            <a:spAutoFit/>
          </a:bodyPr>
          <a:lstStyle/>
          <a:p>
            <a:pPr algn="ctr"/>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rPr>
              <a:t>第一章  </a:t>
            </a:r>
            <a:r>
              <a:rPr lang="en-US" altLang="zh-CN" sz="3200" b="1" dirty="0" err="1" smtClean="0">
                <a:solidFill>
                  <a:schemeClr val="tx1">
                    <a:lumMod val="65000"/>
                    <a:lumOff val="35000"/>
                  </a:schemeClr>
                </a:solidFill>
                <a:latin typeface="微软雅黑" panose="020B0503020204020204" pitchFamily="34" charset="-122"/>
                <a:ea typeface="微软雅黑" panose="020B0503020204020204" pitchFamily="34" charset="-122"/>
              </a:rPr>
              <a:t>Loadrunner</a:t>
            </a:r>
            <a:r>
              <a:rPr lang="zh-CN" altLang="en-US" sz="3200" b="1" dirty="0" smtClean="0">
                <a:solidFill>
                  <a:schemeClr val="tx1">
                    <a:lumMod val="65000"/>
                    <a:lumOff val="35000"/>
                  </a:schemeClr>
                </a:solidFill>
                <a:latin typeface="微软雅黑" panose="020B0503020204020204" pitchFamily="34" charset="-122"/>
                <a:ea typeface="微软雅黑" panose="020B0503020204020204" pitchFamily="34" charset="-122"/>
              </a:rPr>
              <a:t>简介、安装及运行</a:t>
            </a:r>
            <a:endParaRPr lang="zh-CN" altLang="en-US" sz="3200" b="1"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pic>
        <p:nvPicPr>
          <p:cNvPr id="6" name="Picture 9" descr="C:\Users\user\Desktop\讲师png.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63552" y="2060848"/>
            <a:ext cx="2024209" cy="252028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go语言”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9649805"/>
      </p:ext>
    </p:extLst>
  </p:cSld>
  <p:clrMapOvr>
    <a:masterClrMapping/>
  </p:clrMapOvr>
  <mc:AlternateContent xmlns:mc="http://schemas.openxmlformats.org/markup-compatibility/2006" xmlns:p14="http://schemas.microsoft.com/office/powerpoint/2010/main">
    <mc:Choice Requires="p14">
      <p:transition spd="med">
        <p14:switch dir="r"/>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1" name="矩形 10"/>
          <p:cNvSpPr/>
          <p:nvPr/>
        </p:nvSpPr>
        <p:spPr>
          <a:xfrm>
            <a:off x="623392" y="919172"/>
            <a:ext cx="10950544" cy="4768293"/>
          </a:xfrm>
          <a:prstGeom prst="rect">
            <a:avLst/>
          </a:prstGeom>
        </p:spPr>
        <p:txBody>
          <a:bodyPr wrap="square">
            <a:spAutoFit/>
          </a:bodyPr>
          <a:lstStyle/>
          <a:p>
            <a:pPr>
              <a:lnSpc>
                <a:spcPct val="200000"/>
              </a:lnSpc>
            </a:pPr>
            <a:r>
              <a:rPr lang="zh-CN" altLang="en-US" sz="1400" b="1" dirty="0" smtClean="0"/>
              <a:t>按次序的（顺序）</a:t>
            </a:r>
            <a:r>
              <a:rPr lang="zh-CN" altLang="en-US" sz="1400" dirty="0" smtClean="0"/>
              <a:t/>
            </a:r>
            <a:br>
              <a:rPr lang="zh-CN" altLang="en-US" sz="1400" dirty="0" smtClean="0"/>
            </a:br>
            <a:r>
              <a:rPr lang="en-US" sz="1400" dirty="0" smtClean="0"/>
              <a:t>Sequential + Each iteration</a:t>
            </a:r>
            <a:br>
              <a:rPr lang="en-US" sz="1400" dirty="0" smtClean="0"/>
            </a:br>
            <a:r>
              <a:rPr lang="zh-CN" altLang="en-US" sz="1400" dirty="0" smtClean="0"/>
              <a:t>第一次迭代 无论参数任何时候出现 </a:t>
            </a:r>
            <a:r>
              <a:rPr lang="en-US" sz="1400" dirty="0" smtClean="0"/>
              <a:t>Vuser1、Vuser2、Vuser3 </a:t>
            </a:r>
            <a:r>
              <a:rPr lang="zh-CN" altLang="en-US" sz="1400" dirty="0" smtClean="0"/>
              <a:t>取</a:t>
            </a:r>
            <a:r>
              <a:rPr lang="en-US" sz="1400" dirty="0" smtClean="0"/>
              <a:t>A</a:t>
            </a:r>
            <a:br>
              <a:rPr lang="en-US" sz="1400" dirty="0" smtClean="0"/>
            </a:br>
            <a:r>
              <a:rPr lang="zh-CN" altLang="en-US" sz="1400" dirty="0" smtClean="0"/>
              <a:t>第二次迭代 无论参数任何时候出现 </a:t>
            </a:r>
            <a:r>
              <a:rPr lang="en-US" sz="1400" dirty="0" smtClean="0"/>
              <a:t>Vuser1、Vuser2、Vuser3 </a:t>
            </a:r>
            <a:r>
              <a:rPr lang="zh-CN" altLang="en-US" sz="1400" dirty="0" smtClean="0"/>
              <a:t>取</a:t>
            </a:r>
            <a:r>
              <a:rPr lang="en-US" sz="1400" dirty="0" smtClean="0"/>
              <a:t>B</a:t>
            </a:r>
            <a:br>
              <a:rPr lang="en-US" sz="1400" dirty="0" smtClean="0"/>
            </a:br>
            <a:r>
              <a:rPr lang="zh-CN" altLang="en-US" sz="1400" dirty="0" smtClean="0"/>
              <a:t>第三次迭代 无论参数任何时候出现</a:t>
            </a:r>
            <a:r>
              <a:rPr lang="en-US" sz="1400" dirty="0" smtClean="0"/>
              <a:t>Vuser1、Vuser2、Vuser3 </a:t>
            </a:r>
            <a:r>
              <a:rPr lang="zh-CN" altLang="en-US" sz="1400" dirty="0" smtClean="0"/>
              <a:t>取</a:t>
            </a:r>
            <a:r>
              <a:rPr lang="en-US" sz="1400" dirty="0" smtClean="0"/>
              <a:t>C</a:t>
            </a:r>
            <a:br>
              <a:rPr lang="en-US" sz="1400" dirty="0" smtClean="0"/>
            </a:br>
            <a:r>
              <a:rPr lang="en-US" sz="1400" dirty="0" smtClean="0"/>
              <a:t>Sequential + Each occurrence</a:t>
            </a:r>
            <a:br>
              <a:rPr lang="en-US" sz="1400" dirty="0" smtClean="0"/>
            </a:br>
            <a:r>
              <a:rPr lang="zh-CN" altLang="en-US" sz="1400" dirty="0" smtClean="0"/>
              <a:t>第</a:t>
            </a:r>
            <a:r>
              <a:rPr lang="en-US" sz="1400" dirty="0" smtClean="0"/>
              <a:t>N</a:t>
            </a:r>
            <a:r>
              <a:rPr lang="zh-CN" altLang="en-US" sz="1400" dirty="0" smtClean="0"/>
              <a:t>次迭代 参数第一次出现 </a:t>
            </a:r>
            <a:r>
              <a:rPr lang="en-US" sz="1400" dirty="0" smtClean="0"/>
              <a:t>Vuser1、Vuser2、Vuser3 </a:t>
            </a:r>
            <a:r>
              <a:rPr lang="zh-CN" altLang="en-US" sz="1400" dirty="0" smtClean="0"/>
              <a:t>取</a:t>
            </a:r>
            <a:r>
              <a:rPr lang="en-US" sz="1400" dirty="0" smtClean="0"/>
              <a:t>A</a:t>
            </a:r>
            <a:br>
              <a:rPr lang="en-US" sz="1400" dirty="0" smtClean="0"/>
            </a:br>
            <a:r>
              <a:rPr lang="zh-CN" altLang="en-US" sz="1400" dirty="0" smtClean="0"/>
              <a:t>第</a:t>
            </a:r>
            <a:r>
              <a:rPr lang="en-US" sz="1400" dirty="0" smtClean="0"/>
              <a:t>N</a:t>
            </a:r>
            <a:r>
              <a:rPr lang="zh-CN" altLang="en-US" sz="1400" dirty="0" smtClean="0"/>
              <a:t>次迭代 参数第二次出现 </a:t>
            </a:r>
            <a:r>
              <a:rPr lang="en-US" sz="1400" dirty="0" smtClean="0"/>
              <a:t>Vuser1、Vuser2、Vuser3 </a:t>
            </a:r>
            <a:r>
              <a:rPr lang="zh-CN" altLang="en-US" sz="1400" dirty="0" smtClean="0"/>
              <a:t>取</a:t>
            </a:r>
            <a:r>
              <a:rPr lang="en-US" sz="1400" dirty="0" smtClean="0"/>
              <a:t>B</a:t>
            </a:r>
            <a:br>
              <a:rPr lang="en-US" sz="1400" dirty="0" smtClean="0"/>
            </a:br>
            <a:r>
              <a:rPr lang="zh-CN" altLang="en-US" sz="1400" dirty="0" smtClean="0"/>
              <a:t>第</a:t>
            </a:r>
            <a:r>
              <a:rPr lang="en-US" sz="1400" dirty="0" smtClean="0"/>
              <a:t>N</a:t>
            </a:r>
            <a:r>
              <a:rPr lang="zh-CN" altLang="en-US" sz="1400" dirty="0" smtClean="0"/>
              <a:t>次迭代 参数第三次出现 </a:t>
            </a:r>
            <a:r>
              <a:rPr lang="en-US" sz="1400" dirty="0" smtClean="0"/>
              <a:t>Vuser1、Vuser2、Vuser3 </a:t>
            </a:r>
            <a:r>
              <a:rPr lang="zh-CN" altLang="en-US" sz="1400" dirty="0" smtClean="0"/>
              <a:t>取</a:t>
            </a:r>
            <a:r>
              <a:rPr lang="en-US" sz="1400" dirty="0" smtClean="0"/>
              <a:t>C</a:t>
            </a:r>
            <a:br>
              <a:rPr lang="en-US" sz="1400" dirty="0" smtClean="0"/>
            </a:br>
            <a:r>
              <a:rPr lang="en-US" sz="1400" dirty="0" smtClean="0"/>
              <a:t>Sequential + Once</a:t>
            </a:r>
            <a:br>
              <a:rPr lang="en-US" sz="1400" dirty="0" smtClean="0"/>
            </a:br>
            <a:r>
              <a:rPr lang="zh-CN" altLang="en-US" sz="1400" dirty="0" smtClean="0"/>
              <a:t>无论如何所有用户都取</a:t>
            </a:r>
            <a:r>
              <a:rPr lang="en-US" sz="1400" dirty="0" smtClean="0"/>
              <a:t>A</a:t>
            </a:r>
          </a:p>
        </p:txBody>
      </p:sp>
      <p:sp>
        <p:nvSpPr>
          <p:cNvPr id="6" name="矩形 5"/>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2.3.4 </a:t>
            </a:r>
            <a:r>
              <a:rPr lang="zh-CN" altLang="en-US" kern="0" dirty="0" smtClean="0">
                <a:solidFill>
                  <a:sysClr val="window" lastClr="FFFFFF"/>
                </a:solidFill>
                <a:latin typeface="微软雅黑" pitchFamily="34" charset="-122"/>
                <a:ea typeface="微软雅黑"/>
              </a:rPr>
              <a:t>参数化实例</a:t>
            </a:r>
            <a:endParaRPr lang="zh-CN" altLang="en-US"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37609148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1" name="矩形 10"/>
          <p:cNvSpPr/>
          <p:nvPr/>
        </p:nvSpPr>
        <p:spPr>
          <a:xfrm>
            <a:off x="623392" y="982096"/>
            <a:ext cx="10950544" cy="5909310"/>
          </a:xfrm>
          <a:prstGeom prst="rect">
            <a:avLst/>
          </a:prstGeom>
        </p:spPr>
        <p:txBody>
          <a:bodyPr wrap="square">
            <a:spAutoFit/>
          </a:bodyPr>
          <a:lstStyle/>
          <a:p>
            <a:pPr>
              <a:lnSpc>
                <a:spcPct val="150000"/>
              </a:lnSpc>
            </a:pPr>
            <a:r>
              <a:rPr lang="zh-CN" altLang="en-US" sz="1400" b="1" dirty="0" smtClean="0"/>
              <a:t>随机</a:t>
            </a:r>
            <a:r>
              <a:rPr lang="zh-CN" altLang="en-US" sz="1400" b="1" dirty="0"/>
              <a:t>抽取</a:t>
            </a:r>
            <a:r>
              <a:rPr lang="zh-CN" altLang="en-US" sz="1400" dirty="0" smtClean="0"/>
              <a:t/>
            </a:r>
            <a:br>
              <a:rPr lang="zh-CN" altLang="en-US" sz="1400" dirty="0" smtClean="0"/>
            </a:br>
            <a:r>
              <a:rPr lang="zh-CN" altLang="en-US" sz="1400" dirty="0" smtClean="0"/>
              <a:t> </a:t>
            </a:r>
            <a:r>
              <a:rPr lang="en-US" altLang="zh-CN" sz="1400" dirty="0" smtClean="0"/>
              <a:t>Random + Each iteration</a:t>
            </a:r>
            <a:br>
              <a:rPr lang="en-US" altLang="zh-CN" sz="1400" dirty="0" smtClean="0"/>
            </a:br>
            <a:r>
              <a:rPr lang="zh-CN" altLang="en-US" sz="1400" dirty="0" smtClean="0"/>
              <a:t>第</a:t>
            </a:r>
            <a:r>
              <a:rPr lang="en-US" altLang="zh-CN" sz="1400" dirty="0" smtClean="0"/>
              <a:t>N</a:t>
            </a:r>
            <a:r>
              <a:rPr lang="zh-CN" altLang="en-US" sz="1400" dirty="0" smtClean="0"/>
              <a:t>次迭代 无论遇到该参数多少次 </a:t>
            </a:r>
            <a:r>
              <a:rPr lang="en-US" altLang="zh-CN" sz="1400" dirty="0" smtClean="0"/>
              <a:t>Vuser1</a:t>
            </a:r>
            <a:r>
              <a:rPr lang="zh-CN" altLang="en-US" sz="1400" dirty="0" smtClean="0"/>
              <a:t>都只取</a:t>
            </a:r>
            <a:r>
              <a:rPr lang="en-US" altLang="zh-CN" sz="1400" dirty="0" smtClean="0"/>
              <a:t>A</a:t>
            </a:r>
            <a:r>
              <a:rPr lang="zh-CN" altLang="en-US" sz="1400" dirty="0" smtClean="0"/>
              <a:t>，或者</a:t>
            </a:r>
            <a:r>
              <a:rPr lang="en-US" altLang="zh-CN" sz="1400" dirty="0" smtClean="0"/>
              <a:t>B</a:t>
            </a:r>
            <a:r>
              <a:rPr lang="zh-CN" altLang="en-US" sz="1400" dirty="0" smtClean="0"/>
              <a:t>，又或者</a:t>
            </a:r>
            <a:r>
              <a:rPr lang="en-US" altLang="zh-CN" sz="1400" dirty="0" smtClean="0"/>
              <a:t>C</a:t>
            </a:r>
            <a:r>
              <a:rPr lang="zh-CN" altLang="en-US" sz="1400" dirty="0" smtClean="0"/>
              <a:t>，本次迭代不再更新</a:t>
            </a:r>
            <a:br>
              <a:rPr lang="zh-CN" altLang="en-US" sz="1400" dirty="0" smtClean="0"/>
            </a:br>
            <a:r>
              <a:rPr lang="zh-CN" altLang="en-US" sz="1400" dirty="0" smtClean="0"/>
              <a:t>第</a:t>
            </a:r>
            <a:r>
              <a:rPr lang="en-US" altLang="zh-CN" sz="1400" dirty="0" smtClean="0"/>
              <a:t>N</a:t>
            </a:r>
            <a:r>
              <a:rPr lang="zh-CN" altLang="en-US" sz="1400" dirty="0" smtClean="0"/>
              <a:t>次迭代 无论遇到该参数多少次 </a:t>
            </a:r>
            <a:r>
              <a:rPr lang="en-US" altLang="zh-CN" sz="1400" dirty="0" smtClean="0"/>
              <a:t>Vuser2</a:t>
            </a:r>
            <a:r>
              <a:rPr lang="zh-CN" altLang="en-US" sz="1400" dirty="0" smtClean="0"/>
              <a:t>都只取</a:t>
            </a:r>
            <a:r>
              <a:rPr lang="en-US" altLang="zh-CN" sz="1400" dirty="0" smtClean="0"/>
              <a:t>A</a:t>
            </a:r>
            <a:r>
              <a:rPr lang="zh-CN" altLang="en-US" sz="1400" dirty="0" smtClean="0"/>
              <a:t>，或者</a:t>
            </a:r>
            <a:r>
              <a:rPr lang="en-US" altLang="zh-CN" sz="1400" dirty="0" smtClean="0"/>
              <a:t>B</a:t>
            </a:r>
            <a:r>
              <a:rPr lang="zh-CN" altLang="en-US" sz="1400" dirty="0" smtClean="0"/>
              <a:t>，又或者</a:t>
            </a:r>
            <a:r>
              <a:rPr lang="en-US" altLang="zh-CN" sz="1400" dirty="0" smtClean="0"/>
              <a:t>C</a:t>
            </a:r>
            <a:r>
              <a:rPr lang="zh-CN" altLang="en-US" sz="1400" dirty="0" smtClean="0"/>
              <a:t>，本次迭代不再更新</a:t>
            </a:r>
            <a:br>
              <a:rPr lang="zh-CN" altLang="en-US" sz="1400" dirty="0" smtClean="0"/>
            </a:br>
            <a:r>
              <a:rPr lang="zh-CN" altLang="en-US" sz="1400" dirty="0" smtClean="0"/>
              <a:t>第</a:t>
            </a:r>
            <a:r>
              <a:rPr lang="en-US" altLang="zh-CN" sz="1400" dirty="0" smtClean="0"/>
              <a:t>N</a:t>
            </a:r>
            <a:r>
              <a:rPr lang="zh-CN" altLang="en-US" sz="1400" dirty="0" smtClean="0"/>
              <a:t>次迭代 无论遇到该参数多少次 </a:t>
            </a:r>
            <a:r>
              <a:rPr lang="en-US" altLang="zh-CN" sz="1400" dirty="0" smtClean="0"/>
              <a:t>Vuser3</a:t>
            </a:r>
            <a:r>
              <a:rPr lang="zh-CN" altLang="en-US" sz="1400" dirty="0" smtClean="0"/>
              <a:t>都只取</a:t>
            </a:r>
            <a:r>
              <a:rPr lang="en-US" altLang="zh-CN" sz="1400" dirty="0" smtClean="0"/>
              <a:t>A</a:t>
            </a:r>
            <a:r>
              <a:rPr lang="zh-CN" altLang="en-US" sz="1400" dirty="0" smtClean="0"/>
              <a:t>，或者</a:t>
            </a:r>
            <a:r>
              <a:rPr lang="en-US" altLang="zh-CN" sz="1400" dirty="0" smtClean="0"/>
              <a:t>B</a:t>
            </a:r>
            <a:r>
              <a:rPr lang="zh-CN" altLang="en-US" sz="1400" dirty="0" smtClean="0"/>
              <a:t>，又或者</a:t>
            </a:r>
            <a:r>
              <a:rPr lang="en-US" altLang="zh-CN" sz="1400" dirty="0" smtClean="0"/>
              <a:t>C</a:t>
            </a:r>
            <a:r>
              <a:rPr lang="zh-CN" altLang="en-US" sz="1400" dirty="0" smtClean="0"/>
              <a:t>，本次迭代不再更新</a:t>
            </a:r>
            <a:br>
              <a:rPr lang="zh-CN" altLang="en-US" sz="1400" dirty="0" smtClean="0"/>
            </a:br>
            <a:r>
              <a:rPr lang="zh-CN" altLang="en-US" sz="1400" dirty="0" smtClean="0"/>
              <a:t>在</a:t>
            </a:r>
            <a:r>
              <a:rPr lang="en-US" altLang="zh-CN" sz="1400" dirty="0" smtClean="0"/>
              <a:t>N+1</a:t>
            </a:r>
            <a:r>
              <a:rPr lang="zh-CN" altLang="en-US" sz="1400" dirty="0" smtClean="0"/>
              <a:t>次迭代，每个</a:t>
            </a:r>
            <a:r>
              <a:rPr lang="en-US" altLang="zh-CN" sz="1400" dirty="0" err="1" smtClean="0"/>
              <a:t>Vuser</a:t>
            </a:r>
            <a:r>
              <a:rPr lang="zh-CN" altLang="en-US" sz="1400" dirty="0" smtClean="0"/>
              <a:t>重新随机抽取数据</a:t>
            </a:r>
            <a:br>
              <a:rPr lang="zh-CN" altLang="en-US" sz="1400" dirty="0" smtClean="0"/>
            </a:br>
            <a:r>
              <a:rPr lang="en-US" altLang="zh-CN" sz="1400" dirty="0" smtClean="0"/>
              <a:t>Random + Each occurrence</a:t>
            </a:r>
            <a:br>
              <a:rPr lang="en-US" altLang="zh-CN" sz="1400" dirty="0" smtClean="0"/>
            </a:br>
            <a:r>
              <a:rPr lang="zh-CN" altLang="en-US" sz="1400" dirty="0" smtClean="0"/>
              <a:t>第</a:t>
            </a:r>
            <a:r>
              <a:rPr lang="en-US" altLang="zh-CN" sz="1400" dirty="0" smtClean="0"/>
              <a:t>N</a:t>
            </a:r>
            <a:r>
              <a:rPr lang="zh-CN" altLang="en-US" sz="1400" dirty="0" smtClean="0"/>
              <a:t>次迭代 第一次遇到该参数 </a:t>
            </a:r>
            <a:r>
              <a:rPr lang="en-US" altLang="zh-CN" sz="1400" dirty="0" smtClean="0"/>
              <a:t>Vuser1</a:t>
            </a:r>
            <a:r>
              <a:rPr lang="zh-CN" altLang="en-US" sz="1400" dirty="0" smtClean="0"/>
              <a:t>、</a:t>
            </a:r>
            <a:r>
              <a:rPr lang="en-US" altLang="zh-CN" sz="1400" dirty="0" smtClean="0"/>
              <a:t>Vuser2</a:t>
            </a:r>
            <a:r>
              <a:rPr lang="zh-CN" altLang="en-US" sz="1400" dirty="0" smtClean="0"/>
              <a:t>、</a:t>
            </a:r>
            <a:r>
              <a:rPr lang="en-US" altLang="zh-CN" sz="1400" dirty="0" smtClean="0"/>
              <a:t>Vuser3</a:t>
            </a:r>
            <a:r>
              <a:rPr lang="zh-CN" altLang="en-US" sz="1400" dirty="0" smtClean="0"/>
              <a:t>在</a:t>
            </a:r>
            <a:r>
              <a:rPr lang="en-US" altLang="zh-CN" sz="1400" dirty="0" smtClean="0"/>
              <a:t>A</a:t>
            </a:r>
            <a:r>
              <a:rPr lang="zh-CN" altLang="en-US" sz="1400" dirty="0" smtClean="0"/>
              <a:t>、</a:t>
            </a:r>
            <a:r>
              <a:rPr lang="en-US" altLang="zh-CN" sz="1400" dirty="0" smtClean="0"/>
              <a:t>B</a:t>
            </a:r>
            <a:r>
              <a:rPr lang="zh-CN" altLang="en-US" sz="1400" dirty="0" smtClean="0"/>
              <a:t>、</a:t>
            </a:r>
            <a:r>
              <a:rPr lang="en-US" altLang="zh-CN" sz="1400" dirty="0" smtClean="0"/>
              <a:t>C</a:t>
            </a:r>
            <a:r>
              <a:rPr lang="zh-CN" altLang="en-US" sz="1400" dirty="0" smtClean="0"/>
              <a:t>中随机抽取一个</a:t>
            </a:r>
            <a:br>
              <a:rPr lang="zh-CN" altLang="en-US" sz="1400" dirty="0" smtClean="0"/>
            </a:br>
            <a:r>
              <a:rPr lang="zh-CN" altLang="en-US" sz="1400" dirty="0" smtClean="0"/>
              <a:t>第</a:t>
            </a:r>
            <a:r>
              <a:rPr lang="en-US" altLang="zh-CN" sz="1400" dirty="0" smtClean="0"/>
              <a:t>N</a:t>
            </a:r>
            <a:r>
              <a:rPr lang="zh-CN" altLang="en-US" sz="1400" dirty="0" smtClean="0"/>
              <a:t>次迭代 第二次遇到该参数 </a:t>
            </a:r>
            <a:r>
              <a:rPr lang="en-US" altLang="zh-CN" sz="1400" dirty="0" smtClean="0"/>
              <a:t>Vuser1</a:t>
            </a:r>
            <a:r>
              <a:rPr lang="zh-CN" altLang="en-US" sz="1400" dirty="0" smtClean="0"/>
              <a:t>、</a:t>
            </a:r>
            <a:r>
              <a:rPr lang="en-US" altLang="zh-CN" sz="1400" dirty="0" smtClean="0"/>
              <a:t>Vuser2</a:t>
            </a:r>
            <a:r>
              <a:rPr lang="zh-CN" altLang="en-US" sz="1400" dirty="0" smtClean="0"/>
              <a:t>、</a:t>
            </a:r>
            <a:r>
              <a:rPr lang="en-US" altLang="zh-CN" sz="1400" dirty="0" smtClean="0"/>
              <a:t>Vuser3</a:t>
            </a:r>
            <a:r>
              <a:rPr lang="zh-CN" altLang="en-US" sz="1400" dirty="0" smtClean="0"/>
              <a:t>重新在</a:t>
            </a:r>
            <a:r>
              <a:rPr lang="en-US" altLang="zh-CN" sz="1400" dirty="0" smtClean="0"/>
              <a:t>A</a:t>
            </a:r>
            <a:r>
              <a:rPr lang="zh-CN" altLang="en-US" sz="1400" dirty="0" smtClean="0"/>
              <a:t>、</a:t>
            </a:r>
            <a:r>
              <a:rPr lang="en-US" altLang="zh-CN" sz="1400" dirty="0" smtClean="0"/>
              <a:t>B</a:t>
            </a:r>
            <a:r>
              <a:rPr lang="zh-CN" altLang="en-US" sz="1400" dirty="0" smtClean="0"/>
              <a:t>、</a:t>
            </a:r>
            <a:r>
              <a:rPr lang="en-US" altLang="zh-CN" sz="1400" dirty="0" smtClean="0"/>
              <a:t>C</a:t>
            </a:r>
            <a:r>
              <a:rPr lang="zh-CN" altLang="en-US" sz="1400" dirty="0" smtClean="0"/>
              <a:t>中随机抽取一个</a:t>
            </a:r>
            <a:br>
              <a:rPr lang="zh-CN" altLang="en-US" sz="1400" dirty="0" smtClean="0"/>
            </a:br>
            <a:r>
              <a:rPr lang="zh-CN" altLang="en-US" sz="1400" dirty="0" smtClean="0"/>
              <a:t>第</a:t>
            </a:r>
            <a:r>
              <a:rPr lang="en-US" altLang="zh-CN" sz="1400" dirty="0" smtClean="0"/>
              <a:t>N</a:t>
            </a:r>
            <a:r>
              <a:rPr lang="zh-CN" altLang="en-US" sz="1400" dirty="0" smtClean="0"/>
              <a:t>次迭代 第三次遇到该参数 </a:t>
            </a:r>
            <a:r>
              <a:rPr lang="en-US" altLang="zh-CN" sz="1400" dirty="0" smtClean="0"/>
              <a:t>Vuser1</a:t>
            </a:r>
            <a:r>
              <a:rPr lang="zh-CN" altLang="en-US" sz="1400" dirty="0" smtClean="0"/>
              <a:t>、</a:t>
            </a:r>
            <a:r>
              <a:rPr lang="en-US" altLang="zh-CN" sz="1400" dirty="0" smtClean="0"/>
              <a:t>Vuser2</a:t>
            </a:r>
            <a:r>
              <a:rPr lang="zh-CN" altLang="en-US" sz="1400" dirty="0" smtClean="0"/>
              <a:t>、</a:t>
            </a:r>
            <a:r>
              <a:rPr lang="en-US" altLang="zh-CN" sz="1400" dirty="0" smtClean="0"/>
              <a:t>Vuser3</a:t>
            </a:r>
            <a:r>
              <a:rPr lang="zh-CN" altLang="en-US" sz="1400" dirty="0" smtClean="0"/>
              <a:t>重新在</a:t>
            </a:r>
            <a:r>
              <a:rPr lang="en-US" altLang="zh-CN" sz="1400" dirty="0" smtClean="0"/>
              <a:t>A</a:t>
            </a:r>
            <a:r>
              <a:rPr lang="zh-CN" altLang="en-US" sz="1400" dirty="0" smtClean="0"/>
              <a:t>、</a:t>
            </a:r>
            <a:r>
              <a:rPr lang="en-US" altLang="zh-CN" sz="1400" dirty="0" smtClean="0"/>
              <a:t>B</a:t>
            </a:r>
            <a:r>
              <a:rPr lang="zh-CN" altLang="en-US" sz="1400" dirty="0" smtClean="0"/>
              <a:t>、</a:t>
            </a:r>
            <a:r>
              <a:rPr lang="en-US" altLang="zh-CN" sz="1400" dirty="0" smtClean="0"/>
              <a:t>C</a:t>
            </a:r>
            <a:r>
              <a:rPr lang="zh-CN" altLang="en-US" sz="1400" dirty="0" smtClean="0"/>
              <a:t>中随机抽取一个</a:t>
            </a:r>
            <a:br>
              <a:rPr lang="zh-CN" altLang="en-US" sz="1400" dirty="0" smtClean="0"/>
            </a:br>
            <a:r>
              <a:rPr lang="zh-CN" altLang="en-US" sz="1400" dirty="0" smtClean="0"/>
              <a:t>在</a:t>
            </a:r>
            <a:r>
              <a:rPr lang="en-US" altLang="zh-CN" sz="1400" dirty="0" smtClean="0"/>
              <a:t>N+1</a:t>
            </a:r>
            <a:r>
              <a:rPr lang="zh-CN" altLang="en-US" sz="1400" dirty="0" smtClean="0"/>
              <a:t>次迭代，每个</a:t>
            </a:r>
            <a:r>
              <a:rPr lang="en-US" altLang="zh-CN" sz="1400" dirty="0" err="1" smtClean="0"/>
              <a:t>Vuser</a:t>
            </a:r>
            <a:r>
              <a:rPr lang="zh-CN" altLang="en-US" sz="1400" dirty="0" smtClean="0"/>
              <a:t>继续保持每遇到一次参数就重新抽取一次数据</a:t>
            </a:r>
            <a:br>
              <a:rPr lang="zh-CN" altLang="en-US" sz="1400" dirty="0" smtClean="0"/>
            </a:br>
            <a:r>
              <a:rPr lang="en-US" altLang="zh-CN" sz="1400" dirty="0" smtClean="0"/>
              <a:t>Random + Once</a:t>
            </a:r>
            <a:br>
              <a:rPr lang="en-US" altLang="zh-CN" sz="1400" dirty="0" smtClean="0"/>
            </a:br>
            <a:r>
              <a:rPr lang="zh-CN" altLang="en-US" sz="1400" dirty="0" smtClean="0"/>
              <a:t>第</a:t>
            </a:r>
            <a:r>
              <a:rPr lang="en-US" altLang="zh-CN" sz="1400" dirty="0" smtClean="0"/>
              <a:t>N</a:t>
            </a:r>
            <a:r>
              <a:rPr lang="zh-CN" altLang="en-US" sz="1400" dirty="0" smtClean="0"/>
              <a:t>次迭代 无论遇到该参数多少次 </a:t>
            </a:r>
            <a:r>
              <a:rPr lang="en-US" altLang="zh-CN" sz="1400" dirty="0" smtClean="0"/>
              <a:t>Vuser1</a:t>
            </a:r>
            <a:r>
              <a:rPr lang="zh-CN" altLang="en-US" sz="1400" dirty="0" smtClean="0"/>
              <a:t>都只取</a:t>
            </a:r>
            <a:r>
              <a:rPr lang="en-US" altLang="zh-CN" sz="1400" dirty="0" smtClean="0"/>
              <a:t>A</a:t>
            </a:r>
            <a:r>
              <a:rPr lang="zh-CN" altLang="en-US" sz="1400" dirty="0" smtClean="0"/>
              <a:t>，或者</a:t>
            </a:r>
            <a:r>
              <a:rPr lang="en-US" altLang="zh-CN" sz="1400" dirty="0" smtClean="0"/>
              <a:t>B</a:t>
            </a:r>
            <a:r>
              <a:rPr lang="zh-CN" altLang="en-US" sz="1400" dirty="0" smtClean="0"/>
              <a:t>，又或者</a:t>
            </a:r>
            <a:r>
              <a:rPr lang="en-US" altLang="zh-CN" sz="1400" dirty="0" smtClean="0"/>
              <a:t>C</a:t>
            </a:r>
            <a:br>
              <a:rPr lang="en-US" altLang="zh-CN" sz="1400" dirty="0" smtClean="0"/>
            </a:br>
            <a:r>
              <a:rPr lang="zh-CN" altLang="en-US" sz="1400" dirty="0" smtClean="0"/>
              <a:t>第</a:t>
            </a:r>
            <a:r>
              <a:rPr lang="en-US" altLang="zh-CN" sz="1400" dirty="0" smtClean="0"/>
              <a:t>N</a:t>
            </a:r>
            <a:r>
              <a:rPr lang="zh-CN" altLang="en-US" sz="1400" dirty="0" smtClean="0"/>
              <a:t>次迭代 无论遇到该参数多少次 </a:t>
            </a:r>
            <a:r>
              <a:rPr lang="en-US" altLang="zh-CN" sz="1400" dirty="0" smtClean="0"/>
              <a:t>Vuser2</a:t>
            </a:r>
            <a:r>
              <a:rPr lang="zh-CN" altLang="en-US" sz="1400" dirty="0" smtClean="0"/>
              <a:t>都只取</a:t>
            </a:r>
            <a:r>
              <a:rPr lang="en-US" altLang="zh-CN" sz="1400" dirty="0" smtClean="0"/>
              <a:t>A</a:t>
            </a:r>
            <a:r>
              <a:rPr lang="zh-CN" altLang="en-US" sz="1400" dirty="0" smtClean="0"/>
              <a:t>，或者</a:t>
            </a:r>
            <a:r>
              <a:rPr lang="en-US" altLang="zh-CN" sz="1400" dirty="0" smtClean="0"/>
              <a:t>B</a:t>
            </a:r>
            <a:r>
              <a:rPr lang="zh-CN" altLang="en-US" sz="1400" dirty="0" smtClean="0"/>
              <a:t>，又或者</a:t>
            </a:r>
            <a:r>
              <a:rPr lang="en-US" altLang="zh-CN" sz="1400" dirty="0" smtClean="0"/>
              <a:t>C</a:t>
            </a:r>
            <a:br>
              <a:rPr lang="en-US" altLang="zh-CN" sz="1400" dirty="0" smtClean="0"/>
            </a:br>
            <a:r>
              <a:rPr lang="zh-CN" altLang="en-US" sz="1400" dirty="0" smtClean="0"/>
              <a:t>第</a:t>
            </a:r>
            <a:r>
              <a:rPr lang="en-US" altLang="zh-CN" sz="1400" dirty="0" smtClean="0"/>
              <a:t>N</a:t>
            </a:r>
            <a:r>
              <a:rPr lang="zh-CN" altLang="en-US" sz="1400" dirty="0" smtClean="0"/>
              <a:t>次迭代 无论遇到该参数多少次 </a:t>
            </a:r>
            <a:r>
              <a:rPr lang="en-US" altLang="zh-CN" sz="1400" dirty="0" smtClean="0"/>
              <a:t>Vuser3</a:t>
            </a:r>
            <a:r>
              <a:rPr lang="zh-CN" altLang="en-US" sz="1400" dirty="0" smtClean="0"/>
              <a:t>都只取</a:t>
            </a:r>
            <a:r>
              <a:rPr lang="en-US" altLang="zh-CN" sz="1400" dirty="0" smtClean="0"/>
              <a:t>A</a:t>
            </a:r>
            <a:r>
              <a:rPr lang="zh-CN" altLang="en-US" sz="1400" dirty="0" smtClean="0"/>
              <a:t>，或者</a:t>
            </a:r>
            <a:r>
              <a:rPr lang="en-US" altLang="zh-CN" sz="1400" dirty="0" smtClean="0"/>
              <a:t>B</a:t>
            </a:r>
            <a:r>
              <a:rPr lang="zh-CN" altLang="en-US" sz="1400" dirty="0" smtClean="0"/>
              <a:t>，又或者</a:t>
            </a:r>
            <a:r>
              <a:rPr lang="en-US" altLang="zh-CN" sz="1400" dirty="0" smtClean="0"/>
              <a:t>C</a:t>
            </a:r>
            <a:br>
              <a:rPr lang="en-US" altLang="zh-CN" sz="1400" dirty="0" smtClean="0"/>
            </a:br>
            <a:r>
              <a:rPr lang="zh-CN" altLang="en-US" sz="1400" dirty="0" smtClean="0"/>
              <a:t>在</a:t>
            </a:r>
            <a:r>
              <a:rPr lang="en-US" altLang="zh-CN" sz="1400" dirty="0" smtClean="0"/>
              <a:t>N+1</a:t>
            </a:r>
            <a:r>
              <a:rPr lang="zh-CN" altLang="en-US" sz="1400" dirty="0" smtClean="0"/>
              <a:t>次迭代，每个</a:t>
            </a:r>
            <a:r>
              <a:rPr lang="en-US" altLang="zh-CN" sz="1400" dirty="0" err="1" smtClean="0"/>
              <a:t>Vuser</a:t>
            </a:r>
            <a:r>
              <a:rPr lang="zh-CN" altLang="en-US" sz="1400" dirty="0" smtClean="0"/>
              <a:t>不会重新抽取数据</a:t>
            </a:r>
            <a:endParaRPr lang="en-US" sz="1400" dirty="0" smtClean="0"/>
          </a:p>
          <a:p>
            <a:pPr>
              <a:lnSpc>
                <a:spcPct val="150000"/>
              </a:lnSpc>
            </a:pPr>
            <a:r>
              <a:rPr lang="en-US" sz="1400" dirty="0" smtClean="0"/>
              <a:t> </a:t>
            </a:r>
          </a:p>
          <a:p>
            <a:pPr>
              <a:lnSpc>
                <a:spcPct val="150000"/>
              </a:lnSpc>
            </a:pPr>
            <a:endParaRPr lang="zh-CN" altLang="en-US" sz="1400" dirty="0"/>
          </a:p>
        </p:txBody>
      </p:sp>
      <p:sp>
        <p:nvSpPr>
          <p:cNvPr id="6" name="矩形 5"/>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2.3.4 </a:t>
            </a:r>
            <a:r>
              <a:rPr lang="zh-CN" altLang="en-US" kern="0" dirty="0" smtClean="0">
                <a:solidFill>
                  <a:sysClr val="window" lastClr="FFFFFF"/>
                </a:solidFill>
                <a:latin typeface="微软雅黑" pitchFamily="34" charset="-122"/>
                <a:ea typeface="微软雅黑"/>
              </a:rPr>
              <a:t>参数化实例</a:t>
            </a:r>
            <a:endParaRPr lang="zh-CN" altLang="en-US"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27267926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1" name="矩形 10"/>
          <p:cNvSpPr/>
          <p:nvPr/>
        </p:nvSpPr>
        <p:spPr>
          <a:xfrm>
            <a:off x="673641" y="980728"/>
            <a:ext cx="10950544" cy="4902945"/>
          </a:xfrm>
          <a:prstGeom prst="rect">
            <a:avLst/>
          </a:prstGeom>
        </p:spPr>
        <p:txBody>
          <a:bodyPr wrap="square">
            <a:spAutoFit/>
          </a:bodyPr>
          <a:lstStyle/>
          <a:p>
            <a:pPr>
              <a:lnSpc>
                <a:spcPct val="150000"/>
              </a:lnSpc>
            </a:pPr>
            <a:r>
              <a:rPr lang="zh-CN" altLang="en-US" sz="1400" b="1" dirty="0" smtClean="0"/>
              <a:t>唯一</a:t>
            </a:r>
            <a:r>
              <a:rPr lang="zh-CN" altLang="en-US" sz="1400" dirty="0" smtClean="0"/>
              <a:t/>
            </a:r>
            <a:br>
              <a:rPr lang="zh-CN" altLang="en-US" sz="1400" dirty="0" smtClean="0"/>
            </a:br>
            <a:r>
              <a:rPr lang="zh-CN" altLang="en-US" sz="1400" dirty="0" smtClean="0"/>
              <a:t>注意：使用该</a:t>
            </a:r>
            <a:r>
              <a:rPr lang="en-US" altLang="zh-CN" sz="1400" dirty="0" smtClean="0"/>
              <a:t>Unique</a:t>
            </a:r>
            <a:r>
              <a:rPr lang="zh-CN" altLang="en-US" sz="1400" dirty="0" smtClean="0"/>
              <a:t>类型必须注意数据表有足够多的数。</a:t>
            </a:r>
            <a:br>
              <a:rPr lang="zh-CN" altLang="en-US" sz="1400" dirty="0" smtClean="0"/>
            </a:br>
            <a:r>
              <a:rPr lang="zh-CN" altLang="en-US" sz="1400" dirty="0" smtClean="0"/>
              <a:t>比如</a:t>
            </a:r>
            <a:r>
              <a:rPr lang="en-US" altLang="zh-CN" sz="1400" dirty="0" smtClean="0"/>
              <a:t>Controller </a:t>
            </a:r>
            <a:r>
              <a:rPr lang="zh-CN" altLang="en-US" sz="1400" dirty="0" smtClean="0"/>
              <a:t>中设定</a:t>
            </a:r>
            <a:r>
              <a:rPr lang="en-US" altLang="zh-CN" sz="1400" dirty="0" smtClean="0"/>
              <a:t>20 </a:t>
            </a:r>
            <a:r>
              <a:rPr lang="zh-CN" altLang="en-US" sz="1400" dirty="0" smtClean="0"/>
              <a:t>个虚拟用户进行</a:t>
            </a:r>
            <a:r>
              <a:rPr lang="en-US" altLang="zh-CN" sz="1400" dirty="0" smtClean="0"/>
              <a:t>5 </a:t>
            </a:r>
            <a:r>
              <a:rPr lang="zh-CN" altLang="en-US" sz="1400" dirty="0" smtClean="0"/>
              <a:t>次循环，那么编号为</a:t>
            </a:r>
            <a:r>
              <a:rPr lang="en-US" altLang="zh-CN" sz="1400" dirty="0" smtClean="0"/>
              <a:t>1 </a:t>
            </a:r>
            <a:r>
              <a:rPr lang="zh-CN" altLang="en-US" sz="1400" dirty="0" smtClean="0"/>
              <a:t>的虚拟用户取前</a:t>
            </a:r>
            <a:r>
              <a:rPr lang="en-US" altLang="zh-CN" sz="1400" dirty="0" smtClean="0"/>
              <a:t>5</a:t>
            </a:r>
            <a:r>
              <a:rPr lang="zh-CN" altLang="en-US" sz="1400" dirty="0" smtClean="0"/>
              <a:t>个数，编号为</a:t>
            </a:r>
            <a:r>
              <a:rPr lang="en-US" altLang="zh-CN" sz="1400" dirty="0" smtClean="0"/>
              <a:t>2 </a:t>
            </a:r>
            <a:r>
              <a:rPr lang="zh-CN" altLang="en-US" sz="1400" dirty="0" smtClean="0"/>
              <a:t>的虚拟用户取</a:t>
            </a:r>
            <a:r>
              <a:rPr lang="en-US" altLang="zh-CN" sz="1400" dirty="0" smtClean="0"/>
              <a:t>6-10 </a:t>
            </a:r>
            <a:r>
              <a:rPr lang="zh-CN" altLang="en-US" sz="1400" dirty="0" smtClean="0"/>
              <a:t>的数，依次类推，这样数据表中至少要有</a:t>
            </a:r>
            <a:r>
              <a:rPr lang="en-US" altLang="zh-CN" sz="1400" dirty="0" smtClean="0"/>
              <a:t>100</a:t>
            </a:r>
            <a:r>
              <a:rPr lang="zh-CN" altLang="en-US" sz="1400" dirty="0" smtClean="0"/>
              <a:t>个数据，否则</a:t>
            </a:r>
            <a:r>
              <a:rPr lang="en-US" altLang="zh-CN" sz="1400" dirty="0" smtClean="0"/>
              <a:t>Controller </a:t>
            </a:r>
            <a:r>
              <a:rPr lang="zh-CN" altLang="en-US" sz="1400" dirty="0" smtClean="0"/>
              <a:t>运行过程中会返回一个错误。</a:t>
            </a:r>
            <a:br>
              <a:rPr lang="zh-CN" altLang="en-US" sz="1400" dirty="0" smtClean="0"/>
            </a:br>
            <a:r>
              <a:rPr lang="zh-CN" altLang="en-US" sz="1400" dirty="0" smtClean="0"/>
              <a:t>因此上述例子在数据表中加入数据</a:t>
            </a:r>
            <a:r>
              <a:rPr lang="en-US" altLang="zh-CN" sz="1400" dirty="0" smtClean="0"/>
              <a:t>D</a:t>
            </a:r>
            <a:r>
              <a:rPr lang="zh-CN" altLang="en-US" sz="1400" dirty="0" smtClean="0"/>
              <a:t>、</a:t>
            </a:r>
            <a:r>
              <a:rPr lang="en-US" altLang="zh-CN" sz="1400" dirty="0" smtClean="0"/>
              <a:t>E</a:t>
            </a:r>
            <a:r>
              <a:rPr lang="zh-CN" altLang="en-US" sz="1400" dirty="0" smtClean="0"/>
              <a:t>、</a:t>
            </a:r>
            <a:r>
              <a:rPr lang="en-US" altLang="zh-CN" sz="1400" dirty="0" smtClean="0"/>
              <a:t>F</a:t>
            </a:r>
            <a:r>
              <a:rPr lang="zh-CN" altLang="en-US" sz="1400" dirty="0" smtClean="0"/>
              <a:t>、</a:t>
            </a:r>
            <a:r>
              <a:rPr lang="en-US" altLang="zh-CN" sz="1400" dirty="0" smtClean="0"/>
              <a:t>G</a:t>
            </a:r>
            <a:r>
              <a:rPr lang="zh-CN" altLang="en-US" sz="1400" dirty="0" smtClean="0"/>
              <a:t>、</a:t>
            </a:r>
            <a:r>
              <a:rPr lang="en-US" altLang="zh-CN" sz="1400" dirty="0" smtClean="0"/>
              <a:t>H</a:t>
            </a:r>
            <a:r>
              <a:rPr lang="zh-CN" altLang="en-US" sz="1400" dirty="0" smtClean="0"/>
              <a:t>、</a:t>
            </a:r>
            <a:r>
              <a:rPr lang="en-US" altLang="zh-CN" sz="1400" dirty="0" smtClean="0"/>
              <a:t>I</a:t>
            </a:r>
            <a:r>
              <a:rPr lang="zh-CN" altLang="en-US" sz="1400" dirty="0" smtClean="0"/>
              <a:t>。</a:t>
            </a:r>
            <a:br>
              <a:rPr lang="zh-CN" altLang="en-US" sz="1400" dirty="0" smtClean="0"/>
            </a:br>
            <a:r>
              <a:rPr lang="en-US" altLang="zh-CN" sz="1400" dirty="0" smtClean="0"/>
              <a:t>Unique + Each iteration</a:t>
            </a:r>
            <a:br>
              <a:rPr lang="en-US" altLang="zh-CN" sz="1400" dirty="0" smtClean="0"/>
            </a:br>
            <a:r>
              <a:rPr lang="zh-CN" altLang="en-US" sz="1400" dirty="0" smtClean="0"/>
              <a:t>第一次迭代 无论参数出现多少次 </a:t>
            </a:r>
            <a:r>
              <a:rPr lang="en-US" altLang="zh-CN" sz="1400" dirty="0" smtClean="0"/>
              <a:t>Vuser1</a:t>
            </a:r>
            <a:r>
              <a:rPr lang="zh-CN" altLang="en-US" sz="1400" dirty="0" smtClean="0"/>
              <a:t>取</a:t>
            </a:r>
            <a:r>
              <a:rPr lang="en-US" altLang="zh-CN" sz="1400" dirty="0" smtClean="0"/>
              <a:t>A Vuser2</a:t>
            </a:r>
            <a:r>
              <a:rPr lang="zh-CN" altLang="en-US" sz="1400" dirty="0" smtClean="0"/>
              <a:t>取</a:t>
            </a:r>
            <a:r>
              <a:rPr lang="en-US" altLang="zh-CN" sz="1400" dirty="0" smtClean="0"/>
              <a:t>D Vuser3</a:t>
            </a:r>
            <a:r>
              <a:rPr lang="zh-CN" altLang="en-US" sz="1400" dirty="0" smtClean="0"/>
              <a:t>取</a:t>
            </a:r>
            <a:r>
              <a:rPr lang="en-US" altLang="zh-CN" sz="1400" dirty="0" smtClean="0"/>
              <a:t>G</a:t>
            </a:r>
            <a:br>
              <a:rPr lang="en-US" altLang="zh-CN" sz="1400" dirty="0" smtClean="0"/>
            </a:br>
            <a:r>
              <a:rPr lang="zh-CN" altLang="en-US" sz="1400" dirty="0" smtClean="0"/>
              <a:t>第二次迭代 无论参数出现多少次 </a:t>
            </a:r>
            <a:r>
              <a:rPr lang="en-US" altLang="zh-CN" sz="1400" dirty="0" smtClean="0"/>
              <a:t>Vuser1</a:t>
            </a:r>
            <a:r>
              <a:rPr lang="zh-CN" altLang="en-US" sz="1400" dirty="0" smtClean="0"/>
              <a:t>取</a:t>
            </a:r>
            <a:r>
              <a:rPr lang="en-US" altLang="zh-CN" sz="1400" dirty="0" smtClean="0"/>
              <a:t>B Vuser2</a:t>
            </a:r>
            <a:r>
              <a:rPr lang="zh-CN" altLang="en-US" sz="1400" dirty="0" smtClean="0"/>
              <a:t>取</a:t>
            </a:r>
            <a:r>
              <a:rPr lang="en-US" altLang="zh-CN" sz="1400" dirty="0" smtClean="0"/>
              <a:t>E Vuser3</a:t>
            </a:r>
            <a:r>
              <a:rPr lang="zh-CN" altLang="en-US" sz="1400" dirty="0" smtClean="0"/>
              <a:t>取</a:t>
            </a:r>
            <a:r>
              <a:rPr lang="en-US" altLang="zh-CN" sz="1400" dirty="0" smtClean="0"/>
              <a:t>H</a:t>
            </a:r>
            <a:br>
              <a:rPr lang="en-US" altLang="zh-CN" sz="1400" dirty="0" smtClean="0"/>
            </a:br>
            <a:r>
              <a:rPr lang="zh-CN" altLang="en-US" sz="1400" dirty="0" smtClean="0"/>
              <a:t>第三次迭代 无论参数出现多少次 </a:t>
            </a:r>
            <a:r>
              <a:rPr lang="en-US" altLang="zh-CN" sz="1400" dirty="0" smtClean="0"/>
              <a:t>Vuser1</a:t>
            </a:r>
            <a:r>
              <a:rPr lang="zh-CN" altLang="en-US" sz="1400" dirty="0" smtClean="0"/>
              <a:t>取</a:t>
            </a:r>
            <a:r>
              <a:rPr lang="en-US" altLang="zh-CN" sz="1400" dirty="0" smtClean="0"/>
              <a:t>C Vuser2</a:t>
            </a:r>
            <a:r>
              <a:rPr lang="zh-CN" altLang="en-US" sz="1400" dirty="0" smtClean="0"/>
              <a:t>取</a:t>
            </a:r>
            <a:r>
              <a:rPr lang="en-US" altLang="zh-CN" sz="1400" dirty="0" smtClean="0"/>
              <a:t>F Vuser3</a:t>
            </a:r>
            <a:r>
              <a:rPr lang="zh-CN" altLang="en-US" sz="1400" dirty="0" smtClean="0"/>
              <a:t>取</a:t>
            </a:r>
            <a:r>
              <a:rPr lang="en-US" altLang="zh-CN" sz="1400" dirty="0" smtClean="0"/>
              <a:t>I</a:t>
            </a:r>
            <a:br>
              <a:rPr lang="en-US" altLang="zh-CN" sz="1400" dirty="0" smtClean="0"/>
            </a:br>
            <a:r>
              <a:rPr lang="en-US" altLang="zh-CN" sz="1400" dirty="0" smtClean="0"/>
              <a:t>Unique + Each occurrence</a:t>
            </a:r>
            <a:br>
              <a:rPr lang="en-US" altLang="zh-CN" sz="1400" dirty="0" smtClean="0"/>
            </a:br>
            <a:r>
              <a:rPr lang="zh-CN" altLang="en-US" sz="1400" dirty="0" smtClean="0"/>
              <a:t>第一次迭代 第一次出现该参数 </a:t>
            </a:r>
            <a:r>
              <a:rPr lang="en-US" altLang="zh-CN" sz="1400" dirty="0" smtClean="0"/>
              <a:t>Vuser1</a:t>
            </a:r>
            <a:r>
              <a:rPr lang="zh-CN" altLang="en-US" sz="1400" dirty="0" smtClean="0"/>
              <a:t>取</a:t>
            </a:r>
            <a:r>
              <a:rPr lang="en-US" altLang="zh-CN" sz="1400" dirty="0" smtClean="0"/>
              <a:t>A Vuser2</a:t>
            </a:r>
            <a:r>
              <a:rPr lang="zh-CN" altLang="en-US" sz="1400" dirty="0" smtClean="0"/>
              <a:t>取</a:t>
            </a:r>
            <a:r>
              <a:rPr lang="en-US" altLang="zh-CN" sz="1400" dirty="0" smtClean="0"/>
              <a:t>D Vuser3</a:t>
            </a:r>
            <a:r>
              <a:rPr lang="zh-CN" altLang="en-US" sz="1400" dirty="0" smtClean="0"/>
              <a:t>取</a:t>
            </a:r>
            <a:r>
              <a:rPr lang="en-US" altLang="zh-CN" sz="1400" dirty="0" smtClean="0"/>
              <a:t>G</a:t>
            </a:r>
            <a:br>
              <a:rPr lang="en-US" altLang="zh-CN" sz="1400" dirty="0" smtClean="0"/>
            </a:br>
            <a:r>
              <a:rPr lang="zh-CN" altLang="en-US" sz="1400" dirty="0" smtClean="0"/>
              <a:t>第一次迭代 第二次出现该参数 </a:t>
            </a:r>
            <a:r>
              <a:rPr lang="en-US" altLang="zh-CN" sz="1400" dirty="0" smtClean="0"/>
              <a:t>Vuser1</a:t>
            </a:r>
            <a:r>
              <a:rPr lang="zh-CN" altLang="en-US" sz="1400" dirty="0" smtClean="0"/>
              <a:t>取</a:t>
            </a:r>
            <a:r>
              <a:rPr lang="en-US" altLang="zh-CN" sz="1400" dirty="0" smtClean="0"/>
              <a:t>B Vuser2</a:t>
            </a:r>
            <a:r>
              <a:rPr lang="zh-CN" altLang="en-US" sz="1400" dirty="0" smtClean="0"/>
              <a:t>取</a:t>
            </a:r>
            <a:r>
              <a:rPr lang="en-US" altLang="zh-CN" sz="1400" dirty="0" smtClean="0"/>
              <a:t>E Vuser3</a:t>
            </a:r>
            <a:r>
              <a:rPr lang="zh-CN" altLang="en-US" sz="1400" dirty="0" smtClean="0"/>
              <a:t>取</a:t>
            </a:r>
            <a:r>
              <a:rPr lang="en-US" altLang="zh-CN" sz="1400" dirty="0" smtClean="0"/>
              <a:t>H</a:t>
            </a:r>
            <a:br>
              <a:rPr lang="en-US" altLang="zh-CN" sz="1400" dirty="0" smtClean="0"/>
            </a:br>
            <a:r>
              <a:rPr lang="zh-CN" altLang="en-US" sz="1400" dirty="0" smtClean="0"/>
              <a:t>第一次迭代 第三次出现该参数 </a:t>
            </a:r>
            <a:r>
              <a:rPr lang="en-US" altLang="zh-CN" sz="1400" dirty="0" smtClean="0"/>
              <a:t>Vuser1</a:t>
            </a:r>
            <a:r>
              <a:rPr lang="zh-CN" altLang="en-US" sz="1400" dirty="0" smtClean="0"/>
              <a:t>取</a:t>
            </a:r>
            <a:r>
              <a:rPr lang="en-US" altLang="zh-CN" sz="1400" dirty="0" smtClean="0"/>
              <a:t>C Vuser2</a:t>
            </a:r>
            <a:r>
              <a:rPr lang="zh-CN" altLang="en-US" sz="1400" dirty="0" smtClean="0"/>
              <a:t>取</a:t>
            </a:r>
            <a:r>
              <a:rPr lang="en-US" altLang="zh-CN" sz="1400" dirty="0" smtClean="0"/>
              <a:t>F Vuser3</a:t>
            </a:r>
            <a:r>
              <a:rPr lang="zh-CN" altLang="en-US" sz="1400" dirty="0" smtClean="0"/>
              <a:t>取</a:t>
            </a:r>
            <a:r>
              <a:rPr lang="en-US" altLang="zh-CN" sz="1400" dirty="0" smtClean="0"/>
              <a:t>I</a:t>
            </a:r>
            <a:br>
              <a:rPr lang="en-US" altLang="zh-CN" sz="1400" dirty="0" smtClean="0"/>
            </a:br>
            <a:r>
              <a:rPr lang="en-US" altLang="zh-CN" sz="1400" dirty="0" smtClean="0"/>
              <a:t>Unique + Once</a:t>
            </a:r>
            <a:br>
              <a:rPr lang="en-US" altLang="zh-CN" sz="1400" dirty="0" smtClean="0"/>
            </a:br>
            <a:r>
              <a:rPr lang="zh-CN" altLang="en-US" sz="1400" dirty="0" smtClean="0"/>
              <a:t>无论进行多少次迭代 无论参数任何时候出现 </a:t>
            </a:r>
            <a:r>
              <a:rPr lang="en-US" altLang="zh-CN" sz="1400" dirty="0" smtClean="0"/>
              <a:t>Vuser1</a:t>
            </a:r>
            <a:r>
              <a:rPr lang="zh-CN" altLang="en-US" sz="1400" dirty="0" smtClean="0"/>
              <a:t>取</a:t>
            </a:r>
            <a:r>
              <a:rPr lang="en-US" altLang="zh-CN" sz="1400" dirty="0" smtClean="0"/>
              <a:t>A Vuser2</a:t>
            </a:r>
            <a:r>
              <a:rPr lang="zh-CN" altLang="en-US" sz="1400" dirty="0" smtClean="0"/>
              <a:t>取</a:t>
            </a:r>
            <a:r>
              <a:rPr lang="en-US" altLang="zh-CN" sz="1400" dirty="0" smtClean="0"/>
              <a:t>B Vuser3</a:t>
            </a:r>
            <a:r>
              <a:rPr lang="zh-CN" altLang="en-US" sz="1400" dirty="0" smtClean="0"/>
              <a:t>取</a:t>
            </a:r>
            <a:r>
              <a:rPr lang="en-US" altLang="zh-CN" sz="1400" dirty="0" smtClean="0"/>
              <a:t>C</a:t>
            </a:r>
            <a:endParaRPr lang="en-US" sz="1400" dirty="0" smtClean="0"/>
          </a:p>
        </p:txBody>
      </p:sp>
      <p:sp>
        <p:nvSpPr>
          <p:cNvPr id="6" name="矩形 5"/>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2.3.4 </a:t>
            </a:r>
            <a:r>
              <a:rPr lang="zh-CN" altLang="en-US" kern="0" dirty="0" smtClean="0">
                <a:solidFill>
                  <a:sysClr val="window" lastClr="FFFFFF"/>
                </a:solidFill>
                <a:latin typeface="微软雅黑" pitchFamily="34" charset="-122"/>
                <a:ea typeface="微软雅黑"/>
              </a:rPr>
              <a:t>参数化实例</a:t>
            </a:r>
            <a:endParaRPr lang="zh-CN" altLang="en-US"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37555579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5400" y="980728"/>
            <a:ext cx="10950544" cy="5770811"/>
          </a:xfrm>
          <a:prstGeom prst="rect">
            <a:avLst/>
          </a:prstGeom>
        </p:spPr>
        <p:txBody>
          <a:bodyPr wrap="square">
            <a:spAutoFit/>
          </a:bodyPr>
          <a:lstStyle/>
          <a:p>
            <a:pPr indent="-342900" fontAlgn="base">
              <a:lnSpc>
                <a:spcPct val="200000"/>
              </a:lnSpc>
              <a:spcBef>
                <a:spcPct val="0"/>
              </a:spcBef>
              <a:spcAft>
                <a:spcPct val="0"/>
              </a:spcAft>
            </a:pPr>
            <a:r>
              <a:rPr lang="zh-CN" altLang="en-US" dirty="0" smtClean="0">
                <a:solidFill>
                  <a:srgbClr val="4D4D4D"/>
                </a:solidFill>
                <a:latin typeface="Microsoft YaHei" panose="020B0503020204020204" pitchFamily="34" charset="-122"/>
                <a:ea typeface="Microsoft YaHei" panose="020B0503020204020204" pitchFamily="34" charset="-122"/>
              </a:rPr>
              <a:t>常用参数化类型</a:t>
            </a:r>
            <a:endParaRPr lang="en-US" altLang="zh-CN" sz="1400" b="1" dirty="0" smtClean="0"/>
          </a:p>
          <a:p>
            <a:pPr>
              <a:lnSpc>
                <a:spcPct val="150000"/>
              </a:lnSpc>
            </a:pPr>
            <a:r>
              <a:rPr lang="en-US" altLang="zh-CN" sz="1400" b="1" dirty="0" smtClean="0"/>
              <a:t>File</a:t>
            </a:r>
            <a:r>
              <a:rPr lang="zh-CN" altLang="en-US" sz="1400" b="1" dirty="0" smtClean="0"/>
              <a:t>：</a:t>
            </a:r>
            <a:r>
              <a:rPr lang="zh-CN" altLang="en-US" dirty="0"/>
              <a:t> </a:t>
            </a:r>
            <a:r>
              <a:rPr lang="zh-CN" altLang="en-US" sz="1400" dirty="0"/>
              <a:t>需要在属性设置中编辑文件，添加内容，也可以从现在的数据库中取数据。</a:t>
            </a:r>
            <a:endParaRPr lang="en-US" altLang="zh-CN" sz="1400" dirty="0"/>
          </a:p>
          <a:p>
            <a:pPr>
              <a:lnSpc>
                <a:spcPct val="150000"/>
              </a:lnSpc>
            </a:pPr>
            <a:r>
              <a:rPr lang="en-US" altLang="zh-CN" sz="1400" b="1" dirty="0" smtClean="0"/>
              <a:t>Date/Time</a:t>
            </a:r>
            <a:r>
              <a:rPr lang="zh-CN" altLang="en-US" sz="1400" dirty="0" smtClean="0"/>
              <a:t> ：用当前的日期和时间替换参数。要指定日期</a:t>
            </a:r>
            <a:r>
              <a:rPr lang="en-US" altLang="zh-CN" sz="1400" dirty="0" smtClean="0"/>
              <a:t>/</a:t>
            </a:r>
            <a:r>
              <a:rPr lang="zh-CN" altLang="en-US" sz="1400" dirty="0" smtClean="0"/>
              <a:t>时间的格式，可以从格式列表中选择一个格式，也可以自定义。</a:t>
            </a:r>
            <a:endParaRPr lang="en-US" altLang="zh-CN" sz="1400" dirty="0" smtClean="0"/>
          </a:p>
          <a:p>
            <a:pPr>
              <a:lnSpc>
                <a:spcPct val="150000"/>
              </a:lnSpc>
            </a:pPr>
            <a:r>
              <a:rPr lang="en-US" altLang="zh-CN" sz="1400" dirty="0" smtClean="0"/>
              <a:t>Iteration Number</a:t>
            </a:r>
            <a:r>
              <a:rPr lang="zh-CN" altLang="en-US" sz="1400" dirty="0" smtClean="0"/>
              <a:t> ：在实际运行中，</a:t>
            </a:r>
            <a:r>
              <a:rPr lang="en-US" altLang="zh-CN" sz="1400" dirty="0" err="1" smtClean="0"/>
              <a:t>LoadRunner</a:t>
            </a:r>
            <a:r>
              <a:rPr lang="en-US" altLang="zh-CN" sz="1400" dirty="0" smtClean="0"/>
              <a:t> </a:t>
            </a:r>
            <a:r>
              <a:rPr lang="zh-CN" altLang="en-US" sz="1400" dirty="0" smtClean="0"/>
              <a:t>使用该测试脚本当前循环的次数来代替。</a:t>
            </a:r>
            <a:endParaRPr lang="en-US" altLang="zh-CN" sz="1400" dirty="0" smtClean="0"/>
          </a:p>
          <a:p>
            <a:pPr>
              <a:lnSpc>
                <a:spcPct val="150000"/>
              </a:lnSpc>
            </a:pPr>
            <a:r>
              <a:rPr lang="en-US" altLang="zh-CN" sz="1400" dirty="0" smtClean="0"/>
              <a:t>Random Number</a:t>
            </a:r>
            <a:r>
              <a:rPr lang="zh-CN" altLang="en-US" sz="1400" dirty="0" smtClean="0"/>
              <a:t>： 随机数。在属性设置中可以设置产生随机数的范围。</a:t>
            </a:r>
            <a:endParaRPr lang="en-US" altLang="zh-CN" sz="1400" dirty="0" smtClean="0"/>
          </a:p>
          <a:p>
            <a:pPr>
              <a:lnSpc>
                <a:spcPct val="150000"/>
              </a:lnSpc>
            </a:pPr>
            <a:r>
              <a:rPr lang="zh-CN" altLang="en-US" sz="1400" b="1" dirty="0" smtClean="0"/>
              <a:t>唯一编号</a:t>
            </a:r>
            <a:r>
              <a:rPr lang="zh-CN" altLang="en-US" sz="1400" dirty="0" smtClean="0"/>
              <a:t>：“</a:t>
            </a:r>
            <a:r>
              <a:rPr lang="en-US" altLang="zh-CN" sz="1400" dirty="0" smtClean="0"/>
              <a:t>Parameter type”</a:t>
            </a:r>
            <a:r>
              <a:rPr lang="zh-CN" altLang="en-US" sz="1400" dirty="0" smtClean="0"/>
              <a:t>中您可以选择</a:t>
            </a:r>
            <a:r>
              <a:rPr lang="en-US" altLang="zh-CN" sz="1400" dirty="0" smtClean="0"/>
              <a:t>Unique Number</a:t>
            </a:r>
            <a:r>
              <a:rPr lang="zh-CN" altLang="en-US" sz="1400" dirty="0" smtClean="0"/>
              <a:t>，用一个唯一编号替换参数。指定起始编号和块大小。块大小指明分配给每个</a:t>
            </a:r>
            <a:r>
              <a:rPr lang="en-US" altLang="zh-CN" sz="1400" dirty="0" err="1" smtClean="0"/>
              <a:t>Vuser</a:t>
            </a:r>
            <a:r>
              <a:rPr lang="zh-CN" altLang="en-US" sz="1400" dirty="0" smtClean="0"/>
              <a:t>的编号块的大小。每个</a:t>
            </a:r>
            <a:r>
              <a:rPr lang="en-US" altLang="zh-CN" sz="1400" dirty="0" err="1" smtClean="0"/>
              <a:t>Vuser</a:t>
            </a:r>
            <a:r>
              <a:rPr lang="zh-CN" altLang="en-US" sz="1400" dirty="0" smtClean="0"/>
              <a:t>都从其范围的下限开始，在每次迭代时递增该参数值。</a:t>
            </a:r>
            <a:endParaRPr lang="en-US" altLang="zh-CN" sz="1400" dirty="0" smtClean="0"/>
          </a:p>
          <a:p>
            <a:pPr>
              <a:lnSpc>
                <a:spcPct val="150000"/>
              </a:lnSpc>
            </a:pPr>
            <a:r>
              <a:rPr lang="zh-CN" altLang="en-US" sz="1400" b="1" dirty="0" smtClean="0"/>
              <a:t>示例代码：</a:t>
            </a:r>
            <a:endParaRPr lang="en-US" altLang="zh-CN" sz="1400" b="1" dirty="0" smtClean="0"/>
          </a:p>
          <a:p>
            <a:pPr>
              <a:lnSpc>
                <a:spcPct val="150000"/>
              </a:lnSpc>
            </a:pPr>
            <a:r>
              <a:rPr lang="en-US" altLang="zh-CN" sz="1200" dirty="0" smtClean="0"/>
              <a:t>Action(){</a:t>
            </a:r>
          </a:p>
          <a:p>
            <a:pPr>
              <a:lnSpc>
                <a:spcPct val="150000"/>
              </a:lnSpc>
            </a:pPr>
            <a:r>
              <a:rPr lang="en-US" altLang="zh-CN" sz="1200" dirty="0" smtClean="0"/>
              <a:t>    //</a:t>
            </a:r>
            <a:r>
              <a:rPr lang="en-US" altLang="zh-CN" sz="1200" dirty="0" err="1" smtClean="0"/>
              <a:t>lr_output_message</a:t>
            </a:r>
            <a:r>
              <a:rPr lang="en-US" altLang="zh-CN" sz="1200" dirty="0" smtClean="0"/>
              <a:t>(</a:t>
            </a:r>
            <a:r>
              <a:rPr lang="en-US" altLang="zh-CN" sz="1200" dirty="0" err="1" smtClean="0"/>
              <a:t>lr_eval_string</a:t>
            </a:r>
            <a:r>
              <a:rPr lang="en-US" altLang="zh-CN" sz="1200" dirty="0" smtClean="0"/>
              <a:t>("</a:t>
            </a:r>
            <a:r>
              <a:rPr lang="en-US" altLang="zh-CN" sz="1200" dirty="0" err="1" smtClean="0"/>
              <a:t>DateTime</a:t>
            </a:r>
            <a:r>
              <a:rPr lang="en-US" altLang="zh-CN" sz="1200" dirty="0" smtClean="0"/>
              <a:t> is {</a:t>
            </a:r>
            <a:r>
              <a:rPr lang="en-US" altLang="zh-CN" sz="1200" dirty="0" err="1" smtClean="0"/>
              <a:t>datetime</a:t>
            </a:r>
            <a:r>
              <a:rPr lang="en-US" altLang="zh-CN" sz="1200" dirty="0" smtClean="0"/>
              <a:t>}"));    //</a:t>
            </a:r>
            <a:r>
              <a:rPr lang="zh-CN" altLang="en-US" sz="1200" dirty="0" smtClean="0"/>
              <a:t>系统内置日期参数类型</a:t>
            </a:r>
          </a:p>
          <a:p>
            <a:pPr>
              <a:lnSpc>
                <a:spcPct val="150000"/>
              </a:lnSpc>
            </a:pPr>
            <a:r>
              <a:rPr lang="zh-CN" altLang="en-US" sz="1200" dirty="0" smtClean="0"/>
              <a:t>    </a:t>
            </a:r>
            <a:r>
              <a:rPr lang="en-US" altLang="zh-CN" sz="1200" dirty="0" smtClean="0"/>
              <a:t>//</a:t>
            </a:r>
            <a:r>
              <a:rPr lang="en-US" altLang="zh-CN" sz="1200" dirty="0" err="1" smtClean="0"/>
              <a:t>lr_save_datetime</a:t>
            </a:r>
            <a:r>
              <a:rPr lang="en-US" altLang="zh-CN" sz="1200" dirty="0" smtClean="0"/>
              <a:t>("Today is %Y %B %d ", DATE_NOW, "</a:t>
            </a:r>
            <a:r>
              <a:rPr lang="en-US" altLang="zh-CN" sz="1200" dirty="0" err="1" smtClean="0"/>
              <a:t>DateTime</a:t>
            </a:r>
            <a:r>
              <a:rPr lang="en-US" altLang="zh-CN" sz="1200" dirty="0" smtClean="0"/>
              <a:t>"); //</a:t>
            </a:r>
            <a:r>
              <a:rPr lang="zh-CN" altLang="en-US" sz="1200" dirty="0" smtClean="0"/>
              <a:t>日期函数</a:t>
            </a:r>
          </a:p>
          <a:p>
            <a:pPr>
              <a:lnSpc>
                <a:spcPct val="150000"/>
              </a:lnSpc>
            </a:pPr>
            <a:r>
              <a:rPr lang="zh-CN" altLang="en-US" sz="1200" dirty="0" smtClean="0"/>
              <a:t>    </a:t>
            </a:r>
            <a:r>
              <a:rPr lang="en-US" altLang="zh-CN" sz="1200" dirty="0" smtClean="0"/>
              <a:t>//</a:t>
            </a:r>
            <a:r>
              <a:rPr lang="en-US" altLang="zh-CN" sz="1200" dirty="0" err="1" smtClean="0"/>
              <a:t>lr_output_message</a:t>
            </a:r>
            <a:r>
              <a:rPr lang="en-US" altLang="zh-CN" sz="1200" dirty="0" smtClean="0"/>
              <a:t>(</a:t>
            </a:r>
            <a:r>
              <a:rPr lang="en-US" altLang="zh-CN" sz="1200" dirty="0" err="1" smtClean="0"/>
              <a:t>lr_eval_string</a:t>
            </a:r>
            <a:r>
              <a:rPr lang="en-US" altLang="zh-CN" sz="1200" dirty="0" smtClean="0"/>
              <a:t>("{</a:t>
            </a:r>
            <a:r>
              <a:rPr lang="en-US" altLang="zh-CN" sz="1200" dirty="0" err="1" smtClean="0"/>
              <a:t>DateTime</a:t>
            </a:r>
            <a:r>
              <a:rPr lang="en-US" altLang="zh-CN" sz="1200" dirty="0" smtClean="0"/>
              <a:t>}"));</a:t>
            </a:r>
          </a:p>
          <a:p>
            <a:pPr>
              <a:lnSpc>
                <a:spcPct val="150000"/>
              </a:lnSpc>
            </a:pPr>
            <a:r>
              <a:rPr lang="en-US" altLang="zh-CN" sz="1200" dirty="0" smtClean="0"/>
              <a:t>    //</a:t>
            </a:r>
            <a:r>
              <a:rPr lang="en-US" altLang="zh-CN" sz="1200" dirty="0" err="1" smtClean="0"/>
              <a:t>lr_output_message</a:t>
            </a:r>
            <a:r>
              <a:rPr lang="en-US" altLang="zh-CN" sz="1200" dirty="0" smtClean="0"/>
              <a:t>(</a:t>
            </a:r>
            <a:r>
              <a:rPr lang="en-US" altLang="zh-CN" sz="1200" dirty="0" err="1" smtClean="0"/>
              <a:t>lr_eval_string</a:t>
            </a:r>
            <a:r>
              <a:rPr lang="en-US" altLang="zh-CN" sz="1200" dirty="0" smtClean="0"/>
              <a:t>("Group is {group}"));              //</a:t>
            </a:r>
            <a:r>
              <a:rPr lang="zh-CN" altLang="en-US" sz="1200" dirty="0" smtClean="0"/>
              <a:t>组名</a:t>
            </a:r>
          </a:p>
          <a:p>
            <a:pPr>
              <a:lnSpc>
                <a:spcPct val="150000"/>
              </a:lnSpc>
            </a:pPr>
            <a:r>
              <a:rPr lang="zh-CN" altLang="en-US" sz="1200" dirty="0" smtClean="0"/>
              <a:t>    </a:t>
            </a:r>
            <a:r>
              <a:rPr lang="en-US" altLang="zh-CN" sz="1200" dirty="0" smtClean="0"/>
              <a:t>//</a:t>
            </a:r>
            <a:r>
              <a:rPr lang="en-US" altLang="zh-CN" sz="1200" dirty="0" err="1" smtClean="0"/>
              <a:t>lr_output_message</a:t>
            </a:r>
            <a:r>
              <a:rPr lang="en-US" altLang="zh-CN" sz="1200" dirty="0" smtClean="0"/>
              <a:t>(</a:t>
            </a:r>
            <a:r>
              <a:rPr lang="en-US" altLang="zh-CN" sz="1200" dirty="0" err="1" smtClean="0"/>
              <a:t>lr_eval_string</a:t>
            </a:r>
            <a:r>
              <a:rPr lang="en-US" altLang="zh-CN" sz="1200" dirty="0" smtClean="0"/>
              <a:t>("Iteration is {iteration}"));    //</a:t>
            </a:r>
            <a:r>
              <a:rPr lang="zh-CN" altLang="en-US" sz="1200" dirty="0" smtClean="0"/>
              <a:t>迭代编号参数化</a:t>
            </a:r>
          </a:p>
          <a:p>
            <a:pPr>
              <a:lnSpc>
                <a:spcPct val="150000"/>
              </a:lnSpc>
            </a:pPr>
            <a:r>
              <a:rPr lang="zh-CN" altLang="en-US" sz="1200" dirty="0" smtClean="0"/>
              <a:t>    </a:t>
            </a:r>
            <a:r>
              <a:rPr lang="en-US" altLang="zh-CN" sz="1200" dirty="0" smtClean="0"/>
              <a:t>//</a:t>
            </a:r>
            <a:r>
              <a:rPr lang="en-US" altLang="zh-CN" sz="1200" dirty="0" err="1" smtClean="0"/>
              <a:t>lr_output_message</a:t>
            </a:r>
            <a:r>
              <a:rPr lang="en-US" altLang="zh-CN" sz="1200" dirty="0" smtClean="0"/>
              <a:t>(</a:t>
            </a:r>
            <a:r>
              <a:rPr lang="en-US" altLang="zh-CN" sz="1200" dirty="0" err="1" smtClean="0"/>
              <a:t>lr_eval_string</a:t>
            </a:r>
            <a:r>
              <a:rPr lang="en-US" altLang="zh-CN" sz="1200" dirty="0" smtClean="0"/>
              <a:t>("random is {random}"));            //</a:t>
            </a:r>
            <a:r>
              <a:rPr lang="zh-CN" altLang="en-US" sz="1200" dirty="0" smtClean="0"/>
              <a:t>随机数参数化</a:t>
            </a:r>
          </a:p>
          <a:p>
            <a:pPr>
              <a:lnSpc>
                <a:spcPct val="150000"/>
              </a:lnSpc>
            </a:pPr>
            <a:r>
              <a:rPr lang="zh-CN" altLang="en-US" sz="1200" dirty="0" smtClean="0"/>
              <a:t>    </a:t>
            </a:r>
            <a:r>
              <a:rPr lang="en-US" altLang="zh-CN" sz="1200" dirty="0" smtClean="0"/>
              <a:t>//</a:t>
            </a:r>
            <a:r>
              <a:rPr lang="en-US" altLang="zh-CN" sz="1200" dirty="0" err="1" smtClean="0"/>
              <a:t>lr_output_message</a:t>
            </a:r>
            <a:r>
              <a:rPr lang="en-US" altLang="zh-CN" sz="1200" dirty="0" smtClean="0"/>
              <a:t>(</a:t>
            </a:r>
            <a:r>
              <a:rPr lang="en-US" altLang="zh-CN" sz="1200" dirty="0" err="1" smtClean="0"/>
              <a:t>lr_eval_string</a:t>
            </a:r>
            <a:r>
              <a:rPr lang="en-US" altLang="zh-CN" sz="1200" dirty="0" smtClean="0"/>
              <a:t>("Unique is {unique}"));            //</a:t>
            </a:r>
            <a:r>
              <a:rPr lang="zh-CN" altLang="en-US" sz="1200" dirty="0" smtClean="0"/>
              <a:t>唯一编号参数化</a:t>
            </a:r>
          </a:p>
          <a:p>
            <a:pPr>
              <a:lnSpc>
                <a:spcPct val="150000"/>
              </a:lnSpc>
            </a:pPr>
            <a:r>
              <a:rPr lang="zh-CN" altLang="en-US" sz="1200" dirty="0" smtClean="0"/>
              <a:t>    </a:t>
            </a:r>
            <a:r>
              <a:rPr lang="en-US" altLang="zh-CN" sz="1200" dirty="0" smtClean="0"/>
              <a:t>return 0;</a:t>
            </a:r>
          </a:p>
          <a:p>
            <a:pPr>
              <a:lnSpc>
                <a:spcPct val="150000"/>
              </a:lnSpc>
            </a:pPr>
            <a:r>
              <a:rPr lang="en-US" altLang="zh-CN" sz="1200" dirty="0" smtClean="0"/>
              <a:t>}</a:t>
            </a:r>
            <a:endParaRPr lang="zh-CN" altLang="en-US" sz="1600" b="1" dirty="0" smtClean="0"/>
          </a:p>
        </p:txBody>
      </p:sp>
      <p:sp>
        <p:nvSpPr>
          <p:cNvPr id="7" name="矩形 6"/>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2.3.4 </a:t>
            </a:r>
            <a:r>
              <a:rPr lang="zh-CN" altLang="en-US" kern="0" dirty="0" smtClean="0">
                <a:solidFill>
                  <a:sysClr val="window" lastClr="FFFFFF"/>
                </a:solidFill>
                <a:latin typeface="微软雅黑" pitchFamily="34" charset="-122"/>
                <a:ea typeface="微软雅黑"/>
              </a:rPr>
              <a:t>参数化实例</a:t>
            </a:r>
            <a:endParaRPr lang="zh-CN" altLang="en-US"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37787267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4583832" y="2674657"/>
            <a:ext cx="7248128" cy="646331"/>
          </a:xfrm>
          <a:prstGeom prst="rect">
            <a:avLst/>
          </a:prstGeom>
          <a:noFill/>
        </p:spPr>
        <p:txBody>
          <a:bodyPr wrap="square" rtlCol="0">
            <a:spAutoFit/>
          </a:bodyPr>
          <a:lstStyle/>
          <a:p>
            <a:pPr algn="ctr"/>
            <a:r>
              <a:rPr lang="zh-CN" altLang="en-US" sz="3600" b="1" dirty="0" smtClean="0">
                <a:solidFill>
                  <a:schemeClr val="tx1">
                    <a:lumMod val="65000"/>
                    <a:lumOff val="35000"/>
                  </a:schemeClr>
                </a:solidFill>
                <a:latin typeface="微软雅黑" panose="020B0503020204020204" pitchFamily="34" charset="-122"/>
                <a:ea typeface="微软雅黑" panose="020B0503020204020204" pitchFamily="34" charset="-122"/>
              </a:rPr>
              <a:t>第</a:t>
            </a:r>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三</a:t>
            </a:r>
            <a:r>
              <a:rPr lang="zh-CN" altLang="en-US" sz="3600" b="1" dirty="0" smtClean="0">
                <a:solidFill>
                  <a:schemeClr val="tx1">
                    <a:lumMod val="65000"/>
                    <a:lumOff val="35000"/>
                  </a:schemeClr>
                </a:solidFill>
                <a:latin typeface="微软雅黑" panose="020B0503020204020204" pitchFamily="34" charset="-122"/>
                <a:ea typeface="微软雅黑" panose="020B0503020204020204" pitchFamily="34" charset="-122"/>
              </a:rPr>
              <a:t>章  关联及检查点</a:t>
            </a:r>
            <a:endParaRPr lang="zh-CN" altLang="en-US" sz="3600" b="1"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pic>
        <p:nvPicPr>
          <p:cNvPr id="6" name="Picture 9" descr="C:\Users\user\Desktop\讲师png.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63552" y="2060848"/>
            <a:ext cx="2024209" cy="252028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go语言”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90313151"/>
      </p:ext>
    </p:extLst>
  </p:cSld>
  <p:clrMapOvr>
    <a:masterClrMapping/>
  </p:clrMapOvr>
  <mc:AlternateContent xmlns:mc="http://schemas.openxmlformats.org/markup-compatibility/2006" xmlns:p14="http://schemas.microsoft.com/office/powerpoint/2010/main">
    <mc:Choice Requires="p14">
      <p:transition spd="med">
        <p14:switch dir="r"/>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38276"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3.1 </a:t>
            </a:r>
            <a:r>
              <a:rPr lang="zh-CN" altLang="en-US" kern="0" dirty="0" smtClean="0">
                <a:solidFill>
                  <a:sysClr val="window" lastClr="FFFFFF"/>
                </a:solidFill>
                <a:latin typeface="微软雅黑" pitchFamily="34" charset="-122"/>
                <a:ea typeface="微软雅黑"/>
              </a:rPr>
              <a:t>对关联的理解</a:t>
            </a:r>
            <a:endParaRPr lang="zh-CN" altLang="en-US" kern="0" dirty="0">
              <a:solidFill>
                <a:sysClr val="window" lastClr="FFFFFF"/>
              </a:solidFill>
              <a:latin typeface="微软雅黑" pitchFamily="34" charset="-122"/>
              <a:ea typeface="微软雅黑"/>
            </a:endParaRPr>
          </a:p>
        </p:txBody>
      </p:sp>
      <p:sp>
        <p:nvSpPr>
          <p:cNvPr id="2" name="Rectangle 2"/>
          <p:cNvSpPr>
            <a:spLocks noChangeArrowheads="1"/>
          </p:cNvSpPr>
          <p:nvPr/>
        </p:nvSpPr>
        <p:spPr bwMode="auto">
          <a:xfrm>
            <a:off x="6670924"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9" name="矩形 8"/>
          <p:cNvSpPr/>
          <p:nvPr/>
        </p:nvSpPr>
        <p:spPr>
          <a:xfrm>
            <a:off x="838276" y="1268760"/>
            <a:ext cx="10010252" cy="4739759"/>
          </a:xfrm>
          <a:prstGeom prst="rect">
            <a:avLst/>
          </a:prstGeom>
        </p:spPr>
        <p:txBody>
          <a:bodyPr wrap="square">
            <a:spAutoFit/>
          </a:bodyPr>
          <a:lstStyle/>
          <a:p>
            <a:pPr indent="-342900" fontAlgn="base">
              <a:lnSpc>
                <a:spcPct val="200000"/>
              </a:lnSpc>
              <a:spcBef>
                <a:spcPct val="0"/>
              </a:spcBef>
              <a:spcAft>
                <a:spcPct val="0"/>
              </a:spcAft>
            </a:pPr>
            <a:r>
              <a:rPr lang="zh-CN" altLang="en-US" dirty="0">
                <a:solidFill>
                  <a:srgbClr val="4D4D4D"/>
                </a:solidFill>
                <a:latin typeface="Microsoft YaHei" panose="020B0503020204020204" pitchFamily="34" charset="-122"/>
                <a:ea typeface="Microsoft YaHei" panose="020B0503020204020204" pitchFamily="34" charset="-122"/>
              </a:rPr>
              <a:t>一、 关联</a:t>
            </a:r>
            <a:endParaRPr lang="en-US" altLang="zh-CN" dirty="0">
              <a:solidFill>
                <a:srgbClr val="4D4D4D"/>
              </a:solidFill>
              <a:latin typeface="Microsoft YaHei" panose="020B0503020204020204" pitchFamily="34" charset="-122"/>
              <a:ea typeface="Microsoft YaHei" panose="020B0503020204020204" pitchFamily="34" charset="-122"/>
            </a:endParaRPr>
          </a:p>
          <a:p>
            <a:pPr>
              <a:lnSpc>
                <a:spcPct val="150000"/>
              </a:lnSpc>
            </a:pPr>
            <a:r>
              <a:rPr lang="zh-CN" altLang="en-US" sz="1400" dirty="0" smtClean="0"/>
              <a:t>关联（</a:t>
            </a:r>
            <a:r>
              <a:rPr lang="en-US" altLang="zh-CN" sz="1400" dirty="0" smtClean="0"/>
              <a:t>Correlation</a:t>
            </a:r>
            <a:r>
              <a:rPr lang="zh-CN" altLang="en-US" sz="1400" dirty="0" smtClean="0"/>
              <a:t>）也是</a:t>
            </a:r>
            <a:r>
              <a:rPr lang="en-US" altLang="zh-CN" sz="1400" dirty="0" err="1" smtClean="0"/>
              <a:t>LoadRunner</a:t>
            </a:r>
            <a:r>
              <a:rPr lang="zh-CN" altLang="en-US" sz="1400" dirty="0" smtClean="0"/>
              <a:t>中常用的技巧之一。</a:t>
            </a:r>
            <a:endParaRPr lang="en-US" altLang="zh-CN" sz="1400" dirty="0"/>
          </a:p>
          <a:p>
            <a:pPr>
              <a:lnSpc>
                <a:spcPct val="150000"/>
              </a:lnSpc>
            </a:pPr>
            <a:r>
              <a:rPr lang="zh-CN" altLang="en-US" sz="1400" dirty="0" smtClean="0"/>
              <a:t>很多架构都采用了</a:t>
            </a:r>
            <a:r>
              <a:rPr lang="en-US" altLang="zh-CN" sz="1400" dirty="0" err="1" smtClean="0"/>
              <a:t>SessionID</a:t>
            </a:r>
            <a:r>
              <a:rPr lang="zh-CN" altLang="en-US" sz="1400" dirty="0" smtClean="0"/>
              <a:t>、</a:t>
            </a:r>
            <a:r>
              <a:rPr lang="en-US" altLang="zh-CN" sz="1400" dirty="0" err="1" smtClean="0"/>
              <a:t>SeqID</a:t>
            </a:r>
            <a:r>
              <a:rPr lang="zh-CN" altLang="en-US" sz="1400" dirty="0" smtClean="0"/>
              <a:t>等方法来标识不同的任务和数据报，应用在每次运行时发送的数据并不完全相同。在这种情况下就要用到关联来实现。</a:t>
            </a:r>
            <a:endParaRPr lang="en-US" altLang="zh-CN" sz="1400" dirty="0" smtClean="0"/>
          </a:p>
          <a:p>
            <a:pPr>
              <a:lnSpc>
                <a:spcPct val="150000"/>
              </a:lnSpc>
            </a:pPr>
            <a:endParaRPr lang="en-US" altLang="zh-CN" sz="1400" dirty="0"/>
          </a:p>
          <a:p>
            <a:pPr>
              <a:lnSpc>
                <a:spcPct val="150000"/>
              </a:lnSpc>
            </a:pPr>
            <a:r>
              <a:rPr lang="zh-CN" altLang="en-US" sz="1400" dirty="0"/>
              <a:t>需要对脚本进行关联操作的</a:t>
            </a:r>
            <a:r>
              <a:rPr lang="zh-CN" altLang="en-US" sz="1400" dirty="0" smtClean="0"/>
              <a:t>条件：</a:t>
            </a:r>
            <a:endParaRPr lang="en-US" altLang="zh-CN" sz="1400" dirty="0" smtClean="0"/>
          </a:p>
          <a:p>
            <a:pPr>
              <a:lnSpc>
                <a:spcPct val="150000"/>
              </a:lnSpc>
            </a:pPr>
            <a:r>
              <a:rPr lang="zh-CN" altLang="en-US" sz="1400" dirty="0" smtClean="0"/>
              <a:t>客户端</a:t>
            </a:r>
            <a:r>
              <a:rPr lang="zh-CN" altLang="en-US" sz="1400" dirty="0"/>
              <a:t>需要从服务端返回的数据中选取需要进行关联的数据，并将这部分数据处理后作为自己下一次请求的一部分发送</a:t>
            </a:r>
            <a:r>
              <a:rPr lang="zh-CN" altLang="en-US" sz="1400" dirty="0" smtClean="0"/>
              <a:t>。</a:t>
            </a:r>
            <a:endParaRPr lang="en-US" altLang="zh-CN" sz="1400" dirty="0" smtClean="0"/>
          </a:p>
          <a:p>
            <a:pPr>
              <a:lnSpc>
                <a:spcPct val="150000"/>
              </a:lnSpc>
            </a:pPr>
            <a:endParaRPr lang="en-US" altLang="zh-CN" sz="1400" dirty="0"/>
          </a:p>
          <a:p>
            <a:pPr>
              <a:lnSpc>
                <a:spcPct val="150000"/>
              </a:lnSpc>
            </a:pPr>
            <a:r>
              <a:rPr lang="zh-CN" altLang="en-US" sz="1400" dirty="0" smtClean="0"/>
              <a:t>一般</a:t>
            </a:r>
            <a:r>
              <a:rPr lang="zh-CN" altLang="en-US" sz="1400" dirty="0"/>
              <a:t>关联</a:t>
            </a:r>
            <a:r>
              <a:rPr lang="zh-CN" altLang="en-US" sz="1400" dirty="0" smtClean="0"/>
              <a:t>按</a:t>
            </a:r>
            <a:r>
              <a:rPr lang="zh-CN" altLang="en-US" sz="1400" dirty="0"/>
              <a:t>操作步骤可以描述如下：</a:t>
            </a:r>
            <a:endParaRPr lang="en-US" altLang="zh-CN" sz="1400" dirty="0"/>
          </a:p>
          <a:p>
            <a:pPr>
              <a:lnSpc>
                <a:spcPct val="150000"/>
              </a:lnSpc>
            </a:pPr>
            <a:r>
              <a:rPr lang="en-US" altLang="zh-CN" sz="1400" dirty="0"/>
              <a:t>      1</a:t>
            </a:r>
            <a:r>
              <a:rPr lang="zh-CN" altLang="en-US" sz="1400" dirty="0"/>
              <a:t>）从服务器返回数据中选取需要进行关联的数据</a:t>
            </a:r>
            <a:endParaRPr lang="en-US" altLang="zh-CN" sz="1400" dirty="0"/>
          </a:p>
          <a:p>
            <a:pPr>
              <a:lnSpc>
                <a:spcPct val="150000"/>
              </a:lnSpc>
            </a:pPr>
            <a:r>
              <a:rPr lang="en-US" altLang="zh-CN" sz="1400" dirty="0"/>
              <a:t>      2</a:t>
            </a:r>
            <a:r>
              <a:rPr lang="zh-CN" altLang="en-US" sz="1400" dirty="0"/>
              <a:t>）将该数据存入脚本的一个参数中</a:t>
            </a:r>
            <a:endParaRPr lang="en-US" altLang="zh-CN" sz="1400" dirty="0"/>
          </a:p>
          <a:p>
            <a:pPr>
              <a:lnSpc>
                <a:spcPct val="150000"/>
              </a:lnSpc>
            </a:pPr>
            <a:r>
              <a:rPr lang="en-US" altLang="zh-CN" sz="1400" dirty="0"/>
              <a:t>      3</a:t>
            </a:r>
            <a:r>
              <a:rPr lang="zh-CN" altLang="en-US" sz="1400" dirty="0"/>
              <a:t>）将脚本中需要使用该数据的地方用参数来</a:t>
            </a:r>
            <a:r>
              <a:rPr lang="zh-CN" altLang="en-US" sz="1400" dirty="0" smtClean="0"/>
              <a:t>替代</a:t>
            </a:r>
            <a:endParaRPr lang="en-US" altLang="zh-CN" sz="1400" dirty="0" smtClean="0"/>
          </a:p>
          <a:p>
            <a:pPr>
              <a:lnSpc>
                <a:spcPct val="150000"/>
              </a:lnSpc>
            </a:pPr>
            <a:r>
              <a:rPr lang="zh-CN" altLang="en-US" sz="1400" dirty="0"/>
              <a:t>在具体的操作过程中，</a:t>
            </a:r>
            <a:r>
              <a:rPr lang="en-US" altLang="zh-CN" sz="1400" dirty="0" err="1"/>
              <a:t>LoadRunner</a:t>
            </a:r>
            <a:r>
              <a:rPr lang="zh-CN" altLang="en-US" sz="1400" dirty="0"/>
              <a:t>允许通过“手动”和“自动”两种方式进行关联操作</a:t>
            </a:r>
            <a:r>
              <a:rPr lang="zh-CN" altLang="en-US" sz="1400" dirty="0" smtClean="0"/>
              <a:t>。</a:t>
            </a:r>
            <a:endParaRPr lang="en-US" altLang="zh-CN" sz="1400" dirty="0"/>
          </a:p>
          <a:p>
            <a:endParaRPr lang="en-US" altLang="zh-CN" sz="1400" dirty="0" smtClean="0"/>
          </a:p>
        </p:txBody>
      </p:sp>
    </p:spTree>
    <p:extLst>
      <p:ext uri="{BB962C8B-B14F-4D97-AF65-F5344CB8AC3E}">
        <p14:creationId xmlns:p14="http://schemas.microsoft.com/office/powerpoint/2010/main" val="32819564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6712" y="1000108"/>
            <a:ext cx="10950544" cy="461665"/>
          </a:xfrm>
          <a:prstGeom prst="rect">
            <a:avLst/>
          </a:prstGeom>
        </p:spPr>
        <p:txBody>
          <a:bodyPr wrap="square">
            <a:spAutoFit/>
          </a:bodyPr>
          <a:lstStyle/>
          <a:p>
            <a:pPr>
              <a:lnSpc>
                <a:spcPct val="150000"/>
              </a:lnSpc>
            </a:pPr>
            <a:r>
              <a:rPr lang="zh-CN" altLang="en-US" sz="1600" b="1" dirty="0" smtClean="0"/>
              <a:t>自动关联</a:t>
            </a:r>
            <a:r>
              <a:rPr lang="zh-CN" altLang="en-US" sz="1600" dirty="0" smtClean="0"/>
              <a:t>：</a:t>
            </a:r>
            <a:endParaRPr lang="en-US" altLang="zh-CN" sz="1600" dirty="0" smtClean="0"/>
          </a:p>
        </p:txBody>
      </p:sp>
      <p:sp>
        <p:nvSpPr>
          <p:cNvPr id="5" name="矩形 4"/>
          <p:cNvSpPr/>
          <p:nvPr/>
        </p:nvSpPr>
        <p:spPr>
          <a:xfrm>
            <a:off x="661812" y="1476232"/>
            <a:ext cx="10950544" cy="1061829"/>
          </a:xfrm>
          <a:prstGeom prst="rect">
            <a:avLst/>
          </a:prstGeom>
        </p:spPr>
        <p:txBody>
          <a:bodyPr wrap="square">
            <a:spAutoFit/>
          </a:bodyPr>
          <a:lstStyle/>
          <a:p>
            <a:pPr marL="342900" indent="-342900">
              <a:lnSpc>
                <a:spcPct val="150000"/>
              </a:lnSpc>
              <a:buFont typeface="+mj-lt"/>
              <a:buAutoNum type="arabicPeriod"/>
            </a:pPr>
            <a:r>
              <a:rPr lang="zh-CN" altLang="en-US" sz="1400" dirty="0" smtClean="0"/>
              <a:t>首先</a:t>
            </a:r>
            <a:r>
              <a:rPr lang="zh-CN" altLang="en-US" sz="1400" dirty="0"/>
              <a:t>要录</a:t>
            </a:r>
            <a:r>
              <a:rPr lang="zh-CN" altLang="en-US" sz="1400" dirty="0" smtClean="0"/>
              <a:t>脚本。</a:t>
            </a:r>
            <a:endParaRPr lang="en-US" altLang="zh-CN" sz="1400" dirty="0" smtClean="0"/>
          </a:p>
          <a:p>
            <a:pPr marL="342900" indent="-342900">
              <a:lnSpc>
                <a:spcPct val="150000"/>
              </a:lnSpc>
              <a:buFont typeface="+mj-lt"/>
              <a:buAutoNum type="arabicPeriod"/>
            </a:pPr>
            <a:r>
              <a:rPr lang="zh-CN" altLang="en-US" sz="1400" dirty="0" smtClean="0"/>
              <a:t>回放脚本查看结果。（</a:t>
            </a:r>
            <a:r>
              <a:rPr lang="zh-CN" altLang="en-US" sz="1400" dirty="0"/>
              <a:t>确保</a:t>
            </a:r>
            <a:r>
              <a:rPr lang="en-US" altLang="zh-CN" sz="1400" dirty="0"/>
              <a:t>Enable correlation during recording </a:t>
            </a:r>
            <a:r>
              <a:rPr lang="zh-CN" altLang="en-US" sz="1400" dirty="0"/>
              <a:t>选项处于勾选</a:t>
            </a:r>
            <a:r>
              <a:rPr lang="zh-CN" altLang="en-US" sz="1400" dirty="0" smtClean="0"/>
              <a:t>状态）如下</a:t>
            </a:r>
            <a:r>
              <a:rPr lang="zh-CN" altLang="en-US" sz="1400" dirty="0"/>
              <a:t>图，</a:t>
            </a:r>
            <a:r>
              <a:rPr lang="en-US" altLang="zh-CN" sz="1400" dirty="0"/>
              <a:t>web tours</a:t>
            </a:r>
            <a:r>
              <a:rPr lang="zh-CN" altLang="en-US" sz="1400" dirty="0"/>
              <a:t>提示我们可能是因为</a:t>
            </a:r>
            <a:r>
              <a:rPr lang="en-US" altLang="zh-CN" sz="1400" dirty="0"/>
              <a:t>session</a:t>
            </a:r>
            <a:r>
              <a:rPr lang="zh-CN" altLang="en-US" sz="1400" dirty="0"/>
              <a:t>的原因。通常出现</a:t>
            </a:r>
            <a:r>
              <a:rPr lang="en-US" altLang="zh-CN" sz="1400" dirty="0" err="1"/>
              <a:t>sessionID</a:t>
            </a:r>
            <a:r>
              <a:rPr lang="zh-CN" altLang="en-US" sz="1400" dirty="0"/>
              <a:t>这些动态信息的时候，我们就需要找出关联值，做</a:t>
            </a:r>
            <a:r>
              <a:rPr lang="zh-CN" altLang="en-US" sz="1400" dirty="0" smtClean="0"/>
              <a:t>关联操作</a:t>
            </a:r>
            <a:endParaRPr lang="zh-CN" altLang="en-US" sz="1400" dirty="0"/>
          </a:p>
        </p:txBody>
      </p:sp>
      <p:sp>
        <p:nvSpPr>
          <p:cNvPr id="7" name="矩形 6"/>
          <p:cNvSpPr/>
          <p:nvPr/>
        </p:nvSpPr>
        <p:spPr>
          <a:xfrm>
            <a:off x="670559" y="4418986"/>
            <a:ext cx="10950544" cy="378630"/>
          </a:xfrm>
          <a:prstGeom prst="rect">
            <a:avLst/>
          </a:prstGeom>
        </p:spPr>
        <p:txBody>
          <a:bodyPr wrap="square">
            <a:spAutoFit/>
          </a:bodyPr>
          <a:lstStyle/>
          <a:p>
            <a:pPr>
              <a:lnSpc>
                <a:spcPct val="150000"/>
              </a:lnSpc>
            </a:pPr>
            <a:r>
              <a:rPr lang="en-US" altLang="zh-CN" sz="1400" dirty="0"/>
              <a:t>3.   </a:t>
            </a:r>
            <a:r>
              <a:rPr lang="zh-CN" altLang="en-US" sz="1400" dirty="0"/>
              <a:t>这时候我们可以通过扫描脚本查找关联值</a:t>
            </a:r>
            <a:r>
              <a:rPr lang="zh-CN" altLang="en-US" sz="1400" dirty="0" smtClean="0"/>
              <a:t>，点击</a:t>
            </a:r>
            <a:r>
              <a:rPr lang="zh-CN" altLang="en-US" sz="1400" dirty="0"/>
              <a:t>“</a:t>
            </a:r>
            <a:r>
              <a:rPr lang="en-US" altLang="zh-CN" sz="1400" dirty="0"/>
              <a:t>Scan script for Correlations”</a:t>
            </a:r>
            <a:r>
              <a:rPr lang="zh-CN" altLang="en-US" sz="1400" dirty="0"/>
              <a:t>，也可以用快捷键</a:t>
            </a:r>
            <a:r>
              <a:rPr lang="en-US" altLang="zh-CN" sz="1400" dirty="0"/>
              <a:t>ctrl+F8</a:t>
            </a:r>
            <a:endParaRPr lang="zh-CN" altLang="en-US" sz="1400" dirty="0"/>
          </a:p>
        </p:txBody>
      </p:sp>
      <p:pic>
        <p:nvPicPr>
          <p:cNvPr id="9" name="图片 8"/>
          <p:cNvPicPr>
            <a:picLocks noChangeAspect="1"/>
          </p:cNvPicPr>
          <p:nvPr/>
        </p:nvPicPr>
        <p:blipFill>
          <a:blip r:embed="rId2"/>
          <a:stretch>
            <a:fillRect/>
          </a:stretch>
        </p:blipFill>
        <p:spPr>
          <a:xfrm>
            <a:off x="1037330" y="4991599"/>
            <a:ext cx="8201025" cy="1076325"/>
          </a:xfrm>
          <a:prstGeom prst="rect">
            <a:avLst/>
          </a:prstGeom>
        </p:spPr>
      </p:pic>
      <p:pic>
        <p:nvPicPr>
          <p:cNvPr id="11" name="图片 10"/>
          <p:cNvPicPr>
            <a:picLocks noChangeAspect="1"/>
          </p:cNvPicPr>
          <p:nvPr/>
        </p:nvPicPr>
        <p:blipFill>
          <a:blip r:embed="rId3"/>
          <a:stretch>
            <a:fillRect/>
          </a:stretch>
        </p:blipFill>
        <p:spPr>
          <a:xfrm>
            <a:off x="1037330" y="2793563"/>
            <a:ext cx="7943850" cy="1514475"/>
          </a:xfrm>
          <a:prstGeom prst="rect">
            <a:avLst/>
          </a:prstGeom>
        </p:spPr>
      </p:pic>
      <p:sp>
        <p:nvSpPr>
          <p:cNvPr id="8" name="矩形 7"/>
          <p:cNvSpPr/>
          <p:nvPr/>
        </p:nvSpPr>
        <p:spPr>
          <a:xfrm>
            <a:off x="838276"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3.2 </a:t>
            </a:r>
            <a:r>
              <a:rPr lang="zh-CN" altLang="en-US" kern="0" dirty="0">
                <a:solidFill>
                  <a:sysClr val="window" lastClr="FFFFFF"/>
                </a:solidFill>
                <a:latin typeface="微软雅黑" pitchFamily="34" charset="-122"/>
                <a:ea typeface="微软雅黑"/>
              </a:rPr>
              <a:t>添加</a:t>
            </a:r>
            <a:r>
              <a:rPr lang="zh-CN" altLang="en-US" kern="0" dirty="0" smtClean="0">
                <a:solidFill>
                  <a:sysClr val="window" lastClr="FFFFFF"/>
                </a:solidFill>
                <a:latin typeface="微软雅黑" pitchFamily="34" charset="-122"/>
                <a:ea typeface="微软雅黑"/>
              </a:rPr>
              <a:t>关联 </a:t>
            </a:r>
            <a:r>
              <a:rPr lang="en-US" altLang="zh-CN" kern="0" dirty="0" smtClean="0">
                <a:solidFill>
                  <a:sysClr val="window" lastClr="FFFFFF"/>
                </a:solidFill>
                <a:latin typeface="微软雅黑" pitchFamily="34" charset="-122"/>
                <a:ea typeface="微软雅黑"/>
              </a:rPr>
              <a:t>– </a:t>
            </a:r>
            <a:r>
              <a:rPr lang="zh-CN" altLang="en-US" kern="0" dirty="0" smtClean="0">
                <a:solidFill>
                  <a:sysClr val="window" lastClr="FFFFFF"/>
                </a:solidFill>
                <a:latin typeface="微软雅黑" pitchFamily="34" charset="-122"/>
                <a:ea typeface="微软雅黑"/>
              </a:rPr>
              <a:t>自动关联</a:t>
            </a:r>
            <a:endParaRPr lang="zh-CN" altLang="en-US"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4753453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23392" y="1052736"/>
            <a:ext cx="10539699" cy="701795"/>
          </a:xfrm>
          <a:prstGeom prst="rect">
            <a:avLst/>
          </a:prstGeom>
        </p:spPr>
        <p:txBody>
          <a:bodyPr wrap="square">
            <a:spAutoFit/>
          </a:bodyPr>
          <a:lstStyle/>
          <a:p>
            <a:pPr>
              <a:lnSpc>
                <a:spcPct val="150000"/>
              </a:lnSpc>
            </a:pPr>
            <a:r>
              <a:rPr lang="zh-CN" altLang="en-US" sz="1400" dirty="0"/>
              <a:t>如下图，在扫描结果中我们找到了</a:t>
            </a:r>
            <a:r>
              <a:rPr lang="en-US" altLang="zh-CN" sz="1400" dirty="0" err="1" smtClean="0"/>
              <a:t>sessionID</a:t>
            </a:r>
            <a:r>
              <a:rPr lang="zh-CN" altLang="en-US" sz="1400" dirty="0" smtClean="0"/>
              <a:t>（</a:t>
            </a:r>
            <a:r>
              <a:rPr lang="zh-CN" altLang="en-US" sz="1400" dirty="0"/>
              <a:t>服务器返回的需要进行关联的数据可能存放与返回数据的任何位置，对于</a:t>
            </a:r>
            <a:r>
              <a:rPr lang="en-US" altLang="zh-CN" sz="1400" dirty="0"/>
              <a:t>Web</a:t>
            </a:r>
            <a:r>
              <a:rPr lang="zh-CN" altLang="en-US" sz="1400" dirty="0"/>
              <a:t>应用来说，一般会用</a:t>
            </a:r>
            <a:r>
              <a:rPr lang="en-US" altLang="zh-CN" sz="1400" dirty="0"/>
              <a:t>hidden</a:t>
            </a:r>
            <a:r>
              <a:rPr lang="zh-CN" altLang="en-US" sz="1400" dirty="0"/>
              <a:t>的</a:t>
            </a:r>
            <a:r>
              <a:rPr lang="en-US" altLang="zh-CN" sz="1400" dirty="0"/>
              <a:t>Field</a:t>
            </a:r>
            <a:r>
              <a:rPr lang="zh-CN" altLang="en-US" sz="1400" dirty="0"/>
              <a:t>存放</a:t>
            </a:r>
            <a:r>
              <a:rPr lang="zh-CN" altLang="en-US" sz="1400" dirty="0" smtClean="0"/>
              <a:t>）</a:t>
            </a:r>
            <a:endParaRPr lang="zh-CN" altLang="en-US" sz="1400" dirty="0"/>
          </a:p>
        </p:txBody>
      </p:sp>
      <p:pic>
        <p:nvPicPr>
          <p:cNvPr id="9" name="图片 8"/>
          <p:cNvPicPr>
            <a:picLocks noChangeAspect="1"/>
          </p:cNvPicPr>
          <p:nvPr/>
        </p:nvPicPr>
        <p:blipFill>
          <a:blip r:embed="rId2"/>
          <a:stretch>
            <a:fillRect/>
          </a:stretch>
        </p:blipFill>
        <p:spPr>
          <a:xfrm>
            <a:off x="839416" y="1988840"/>
            <a:ext cx="7415960" cy="4229844"/>
          </a:xfrm>
          <a:prstGeom prst="rect">
            <a:avLst/>
          </a:prstGeom>
        </p:spPr>
      </p:pic>
      <p:sp>
        <p:nvSpPr>
          <p:cNvPr id="4" name="矩形 3"/>
          <p:cNvSpPr/>
          <p:nvPr/>
        </p:nvSpPr>
        <p:spPr>
          <a:xfrm>
            <a:off x="838276"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3.2 </a:t>
            </a:r>
            <a:r>
              <a:rPr lang="zh-CN" altLang="en-US" kern="0" dirty="0">
                <a:solidFill>
                  <a:sysClr val="window" lastClr="FFFFFF"/>
                </a:solidFill>
                <a:latin typeface="微软雅黑" pitchFamily="34" charset="-122"/>
                <a:ea typeface="微软雅黑"/>
              </a:rPr>
              <a:t>添加</a:t>
            </a:r>
            <a:r>
              <a:rPr lang="zh-CN" altLang="en-US" kern="0" dirty="0" smtClean="0">
                <a:solidFill>
                  <a:sysClr val="window" lastClr="FFFFFF"/>
                </a:solidFill>
                <a:latin typeface="微软雅黑" pitchFamily="34" charset="-122"/>
                <a:ea typeface="微软雅黑"/>
              </a:rPr>
              <a:t>关联 </a:t>
            </a:r>
            <a:r>
              <a:rPr lang="en-US" altLang="zh-CN" kern="0" dirty="0" smtClean="0">
                <a:solidFill>
                  <a:sysClr val="window" lastClr="FFFFFF"/>
                </a:solidFill>
                <a:latin typeface="微软雅黑" pitchFamily="34" charset="-122"/>
                <a:ea typeface="微软雅黑"/>
              </a:rPr>
              <a:t>– </a:t>
            </a:r>
            <a:r>
              <a:rPr lang="zh-CN" altLang="en-US" kern="0" dirty="0" smtClean="0">
                <a:solidFill>
                  <a:sysClr val="window" lastClr="FFFFFF"/>
                </a:solidFill>
                <a:latin typeface="微软雅黑" pitchFamily="34" charset="-122"/>
                <a:ea typeface="微软雅黑"/>
              </a:rPr>
              <a:t>自动关联</a:t>
            </a:r>
            <a:endParaRPr lang="zh-CN" altLang="en-US"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9608439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36733" y="1124744"/>
            <a:ext cx="10419292" cy="701795"/>
          </a:xfrm>
          <a:prstGeom prst="rect">
            <a:avLst/>
          </a:prstGeom>
        </p:spPr>
        <p:txBody>
          <a:bodyPr wrap="square">
            <a:spAutoFit/>
          </a:bodyPr>
          <a:lstStyle/>
          <a:p>
            <a:pPr>
              <a:lnSpc>
                <a:spcPct val="150000"/>
              </a:lnSpc>
            </a:pPr>
            <a:r>
              <a:rPr lang="zh-CN" altLang="en-US" sz="1400" dirty="0"/>
              <a:t>下面我们对这个</a:t>
            </a:r>
            <a:r>
              <a:rPr lang="en-US" altLang="zh-CN" sz="1400" dirty="0" err="1"/>
              <a:t>sessionId</a:t>
            </a:r>
            <a:r>
              <a:rPr lang="zh-CN" altLang="en-US" sz="1400" dirty="0"/>
              <a:t>做关联，选中这一大串</a:t>
            </a:r>
            <a:r>
              <a:rPr lang="en-US" altLang="zh-CN" sz="1400" dirty="0" err="1"/>
              <a:t>sessionID</a:t>
            </a:r>
            <a:r>
              <a:rPr lang="zh-CN" altLang="en-US" sz="1400" dirty="0"/>
              <a:t>，然后右键点击“</a:t>
            </a:r>
            <a:r>
              <a:rPr lang="en-US" altLang="zh-CN" sz="1400" dirty="0"/>
              <a:t>Create Correlation</a:t>
            </a:r>
            <a:r>
              <a:rPr lang="en-US" altLang="zh-CN" sz="1400" dirty="0" smtClean="0"/>
              <a:t>”</a:t>
            </a:r>
            <a:r>
              <a:rPr lang="zh-CN" altLang="en-US" sz="1400" dirty="0" smtClean="0"/>
              <a:t>，然后</a:t>
            </a:r>
            <a:r>
              <a:rPr lang="zh-CN" altLang="en-US" sz="1400" dirty="0"/>
              <a:t>回到脚本中可以看到已经生成了一块函数</a:t>
            </a:r>
            <a:r>
              <a:rPr lang="en-US" altLang="zh-CN" sz="1400" dirty="0" err="1"/>
              <a:t>web_reg_save_param_ex</a:t>
            </a:r>
            <a:r>
              <a:rPr lang="zh-CN" altLang="en-US" sz="1400" dirty="0"/>
              <a:t>，被保存的参数名为“</a:t>
            </a:r>
            <a:r>
              <a:rPr lang="en-US" altLang="zh-CN" sz="1400" dirty="0"/>
              <a:t>CorrelationParameter_1</a:t>
            </a:r>
            <a:r>
              <a:rPr lang="en-US" altLang="zh-CN" sz="1400" dirty="0" smtClean="0"/>
              <a:t>”</a:t>
            </a:r>
            <a:endParaRPr lang="zh-CN" altLang="en-US" sz="1400" dirty="0"/>
          </a:p>
        </p:txBody>
      </p:sp>
      <p:pic>
        <p:nvPicPr>
          <p:cNvPr id="9" name="图片 8"/>
          <p:cNvPicPr>
            <a:picLocks noChangeAspect="1"/>
          </p:cNvPicPr>
          <p:nvPr/>
        </p:nvPicPr>
        <p:blipFill>
          <a:blip r:embed="rId2"/>
          <a:stretch>
            <a:fillRect/>
          </a:stretch>
        </p:blipFill>
        <p:spPr>
          <a:xfrm>
            <a:off x="921954" y="1997431"/>
            <a:ext cx="9848850" cy="1562100"/>
          </a:xfrm>
          <a:prstGeom prst="rect">
            <a:avLst/>
          </a:prstGeom>
        </p:spPr>
      </p:pic>
      <p:sp>
        <p:nvSpPr>
          <p:cNvPr id="10" name="矩形 9"/>
          <p:cNvSpPr/>
          <p:nvPr/>
        </p:nvSpPr>
        <p:spPr>
          <a:xfrm>
            <a:off x="636733" y="3662359"/>
            <a:ext cx="10419292" cy="701795"/>
          </a:xfrm>
          <a:prstGeom prst="rect">
            <a:avLst/>
          </a:prstGeom>
        </p:spPr>
        <p:txBody>
          <a:bodyPr wrap="square">
            <a:spAutoFit/>
          </a:bodyPr>
          <a:lstStyle/>
          <a:p>
            <a:pPr>
              <a:lnSpc>
                <a:spcPct val="150000"/>
              </a:lnSpc>
            </a:pPr>
            <a:r>
              <a:rPr lang="zh-CN" altLang="en-US" sz="1400" dirty="0"/>
              <a:t>下面我们对这个</a:t>
            </a:r>
            <a:r>
              <a:rPr lang="en-US" altLang="zh-CN" sz="1400" dirty="0" err="1"/>
              <a:t>sessionId</a:t>
            </a:r>
            <a:r>
              <a:rPr lang="zh-CN" altLang="en-US" sz="1400" dirty="0"/>
              <a:t>做关联，选中这一大串</a:t>
            </a:r>
            <a:r>
              <a:rPr lang="en-US" altLang="zh-CN" sz="1400" dirty="0" err="1"/>
              <a:t>sessionID</a:t>
            </a:r>
            <a:r>
              <a:rPr lang="zh-CN" altLang="en-US" sz="1400" dirty="0"/>
              <a:t>，然后右键点击“</a:t>
            </a:r>
            <a:r>
              <a:rPr lang="en-US" altLang="zh-CN" sz="1400" dirty="0"/>
              <a:t>Create Correlation</a:t>
            </a:r>
            <a:r>
              <a:rPr lang="en-US" altLang="zh-CN" sz="1400" dirty="0" smtClean="0"/>
              <a:t>”</a:t>
            </a:r>
            <a:r>
              <a:rPr lang="zh-CN" altLang="en-US" sz="1400" dirty="0" smtClean="0"/>
              <a:t>，然后</a:t>
            </a:r>
            <a:r>
              <a:rPr lang="zh-CN" altLang="en-US" sz="1400" dirty="0"/>
              <a:t>回到脚本中可以看到已经生成了一块函数</a:t>
            </a:r>
            <a:r>
              <a:rPr lang="en-US" altLang="zh-CN" sz="1400" dirty="0" err="1"/>
              <a:t>web_reg_save_param_ex</a:t>
            </a:r>
            <a:r>
              <a:rPr lang="zh-CN" altLang="en-US" sz="1400" dirty="0"/>
              <a:t>，被保存的参数名为“</a:t>
            </a:r>
            <a:r>
              <a:rPr lang="en-US" altLang="zh-CN" sz="1400" dirty="0"/>
              <a:t>CorrelationParameter_1</a:t>
            </a:r>
            <a:r>
              <a:rPr lang="en-US" altLang="zh-CN" sz="1400" dirty="0" smtClean="0"/>
              <a:t>”</a:t>
            </a:r>
            <a:endParaRPr lang="zh-CN" altLang="en-US" sz="1400" dirty="0"/>
          </a:p>
        </p:txBody>
      </p:sp>
      <p:pic>
        <p:nvPicPr>
          <p:cNvPr id="13" name="图片 12"/>
          <p:cNvPicPr>
            <a:picLocks noChangeAspect="1"/>
          </p:cNvPicPr>
          <p:nvPr/>
        </p:nvPicPr>
        <p:blipFill>
          <a:blip r:embed="rId3"/>
          <a:stretch>
            <a:fillRect/>
          </a:stretch>
        </p:blipFill>
        <p:spPr>
          <a:xfrm>
            <a:off x="921954" y="4553993"/>
            <a:ext cx="5000625" cy="1276350"/>
          </a:xfrm>
          <a:prstGeom prst="rect">
            <a:avLst/>
          </a:prstGeom>
        </p:spPr>
      </p:pic>
      <p:sp>
        <p:nvSpPr>
          <p:cNvPr id="14" name="矩形 13"/>
          <p:cNvSpPr/>
          <p:nvPr/>
        </p:nvSpPr>
        <p:spPr>
          <a:xfrm>
            <a:off x="712933" y="5961293"/>
            <a:ext cx="10419292" cy="378630"/>
          </a:xfrm>
          <a:prstGeom prst="rect">
            <a:avLst/>
          </a:prstGeom>
        </p:spPr>
        <p:txBody>
          <a:bodyPr wrap="square">
            <a:spAutoFit/>
          </a:bodyPr>
          <a:lstStyle/>
          <a:p>
            <a:pPr>
              <a:lnSpc>
                <a:spcPct val="150000"/>
              </a:lnSpc>
            </a:pPr>
            <a:r>
              <a:rPr lang="zh-CN" altLang="en-US" sz="1400" dirty="0" smtClean="0"/>
              <a:t>再次回放脚本，顺利通过。</a:t>
            </a:r>
            <a:endParaRPr lang="zh-CN" altLang="en-US" sz="1400" dirty="0"/>
          </a:p>
        </p:txBody>
      </p:sp>
      <p:sp>
        <p:nvSpPr>
          <p:cNvPr id="8" name="矩形 7"/>
          <p:cNvSpPr/>
          <p:nvPr/>
        </p:nvSpPr>
        <p:spPr>
          <a:xfrm>
            <a:off x="838276"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3.2 </a:t>
            </a:r>
            <a:r>
              <a:rPr lang="zh-CN" altLang="en-US" kern="0" dirty="0">
                <a:solidFill>
                  <a:sysClr val="window" lastClr="FFFFFF"/>
                </a:solidFill>
                <a:latin typeface="微软雅黑" pitchFamily="34" charset="-122"/>
                <a:ea typeface="微软雅黑"/>
              </a:rPr>
              <a:t>添加</a:t>
            </a:r>
            <a:r>
              <a:rPr lang="zh-CN" altLang="en-US" kern="0" dirty="0" smtClean="0">
                <a:solidFill>
                  <a:sysClr val="window" lastClr="FFFFFF"/>
                </a:solidFill>
                <a:latin typeface="微软雅黑" pitchFamily="34" charset="-122"/>
                <a:ea typeface="微软雅黑"/>
              </a:rPr>
              <a:t>关联 </a:t>
            </a:r>
            <a:r>
              <a:rPr lang="en-US" altLang="zh-CN" kern="0" dirty="0" smtClean="0">
                <a:solidFill>
                  <a:sysClr val="window" lastClr="FFFFFF"/>
                </a:solidFill>
                <a:latin typeface="微软雅黑" pitchFamily="34" charset="-122"/>
                <a:ea typeface="微软雅黑"/>
              </a:rPr>
              <a:t>– </a:t>
            </a:r>
            <a:r>
              <a:rPr lang="zh-CN" altLang="en-US" kern="0" dirty="0" smtClean="0">
                <a:solidFill>
                  <a:sysClr val="window" lastClr="FFFFFF"/>
                </a:solidFill>
                <a:latin typeface="微软雅黑" pitchFamily="34" charset="-122"/>
                <a:ea typeface="微软雅黑"/>
              </a:rPr>
              <a:t>自动关联</a:t>
            </a:r>
            <a:endParaRPr lang="zh-CN" altLang="en-US"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5588933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1384" y="1052736"/>
            <a:ext cx="10950544" cy="1321196"/>
          </a:xfrm>
          <a:prstGeom prst="rect">
            <a:avLst/>
          </a:prstGeom>
        </p:spPr>
        <p:txBody>
          <a:bodyPr wrap="square">
            <a:spAutoFit/>
          </a:bodyPr>
          <a:lstStyle/>
          <a:p>
            <a:pPr>
              <a:lnSpc>
                <a:spcPct val="200000"/>
              </a:lnSpc>
            </a:pPr>
            <a:r>
              <a:rPr lang="zh-CN" altLang="en-US" sz="1400" b="1" dirty="0"/>
              <a:t>设置关联规则，生成关联</a:t>
            </a:r>
          </a:p>
          <a:p>
            <a:pPr>
              <a:lnSpc>
                <a:spcPct val="200000"/>
              </a:lnSpc>
            </a:pPr>
            <a:r>
              <a:rPr lang="zh-CN" altLang="en-US" sz="1400" dirty="0"/>
              <a:t>如果我们预先知道要关联的内容，那么我们可以自己设置关联规则，这样在录制的过程中脚本就会自动生成关联。</a:t>
            </a:r>
          </a:p>
          <a:p>
            <a:pPr>
              <a:lnSpc>
                <a:spcPct val="200000"/>
              </a:lnSpc>
            </a:pPr>
            <a:r>
              <a:rPr lang="en-US" altLang="zh-CN" sz="1400" dirty="0"/>
              <a:t>Recording Options &gt; Correlation &gt; New Application</a:t>
            </a:r>
            <a:r>
              <a:rPr lang="zh-CN" altLang="en-US" sz="1400" dirty="0"/>
              <a:t>（添加</a:t>
            </a:r>
            <a:r>
              <a:rPr lang="en-US" altLang="zh-CN" sz="1400" dirty="0"/>
              <a:t>"web tours"</a:t>
            </a:r>
            <a:r>
              <a:rPr lang="zh-CN" altLang="en-US" sz="1400" dirty="0"/>
              <a:t>） </a:t>
            </a:r>
            <a:r>
              <a:rPr lang="en-US" altLang="zh-CN" sz="1400" dirty="0"/>
              <a:t>&gt; New Rule</a:t>
            </a:r>
            <a:r>
              <a:rPr lang="zh-CN" altLang="en-US" sz="1400" dirty="0"/>
              <a:t>设置规则。如下图为我们设置好的关联</a:t>
            </a:r>
            <a:r>
              <a:rPr lang="zh-CN" altLang="en-US" sz="1400" dirty="0" smtClean="0"/>
              <a:t>规则</a:t>
            </a:r>
            <a:endParaRPr lang="zh-CN" altLang="en-US" sz="1400" dirty="0"/>
          </a:p>
        </p:txBody>
      </p:sp>
      <p:pic>
        <p:nvPicPr>
          <p:cNvPr id="1026" name="Picture 2" descr="https://images2015.cnblogs.com/blog/1087925/201701/1087925-20170117095233286-15879291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32" y="2564904"/>
            <a:ext cx="5314950" cy="404812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38276"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3.2 </a:t>
            </a:r>
            <a:r>
              <a:rPr lang="zh-CN" altLang="en-US" kern="0" dirty="0">
                <a:solidFill>
                  <a:sysClr val="window" lastClr="FFFFFF"/>
                </a:solidFill>
                <a:latin typeface="微软雅黑" pitchFamily="34" charset="-122"/>
                <a:ea typeface="微软雅黑"/>
              </a:rPr>
              <a:t>添加</a:t>
            </a:r>
            <a:r>
              <a:rPr lang="zh-CN" altLang="en-US" kern="0" dirty="0" smtClean="0">
                <a:solidFill>
                  <a:sysClr val="window" lastClr="FFFFFF"/>
                </a:solidFill>
                <a:latin typeface="微软雅黑" pitchFamily="34" charset="-122"/>
                <a:ea typeface="微软雅黑"/>
              </a:rPr>
              <a:t>关联 </a:t>
            </a:r>
            <a:r>
              <a:rPr lang="en-US" altLang="zh-CN" kern="0" dirty="0" smtClean="0">
                <a:solidFill>
                  <a:sysClr val="window" lastClr="FFFFFF"/>
                </a:solidFill>
                <a:latin typeface="微软雅黑" pitchFamily="34" charset="-122"/>
                <a:ea typeface="微软雅黑"/>
              </a:rPr>
              <a:t>– </a:t>
            </a:r>
            <a:r>
              <a:rPr lang="zh-CN" altLang="en-US" kern="0" dirty="0" smtClean="0">
                <a:solidFill>
                  <a:sysClr val="window" lastClr="FFFFFF"/>
                </a:solidFill>
                <a:latin typeface="微软雅黑" pitchFamily="34" charset="-122"/>
                <a:ea typeface="微软雅黑"/>
              </a:rPr>
              <a:t>自动关联</a:t>
            </a:r>
            <a:endParaRPr lang="zh-CN" altLang="en-US"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133808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1.1 </a:t>
            </a:r>
            <a:r>
              <a:rPr lang="zh-CN" altLang="en-US" kern="0" dirty="0" smtClean="0">
                <a:solidFill>
                  <a:sysClr val="window" lastClr="FFFFFF"/>
                </a:solidFill>
                <a:latin typeface="微软雅黑" pitchFamily="34" charset="-122"/>
                <a:ea typeface="微软雅黑"/>
              </a:rPr>
              <a:t>认识</a:t>
            </a:r>
            <a:r>
              <a:rPr lang="en-US" altLang="zh-CN" kern="0" dirty="0" err="1" smtClean="0">
                <a:solidFill>
                  <a:sysClr val="window" lastClr="FFFFFF"/>
                </a:solidFill>
                <a:latin typeface="微软雅黑" pitchFamily="34" charset="-122"/>
                <a:ea typeface="微软雅黑"/>
              </a:rPr>
              <a:t>LoadRunner</a:t>
            </a:r>
            <a:endParaRPr lang="zh-CN" altLang="en-US" kern="0" dirty="0">
              <a:solidFill>
                <a:sysClr val="window" lastClr="FFFFFF"/>
              </a:solidFill>
              <a:latin typeface="微软雅黑" pitchFamily="34" charset="-122"/>
              <a:ea typeface="微软雅黑"/>
            </a:endParaRPr>
          </a:p>
        </p:txBody>
      </p:sp>
      <p:sp>
        <p:nvSpPr>
          <p:cNvPr id="6" name="文本框 5"/>
          <p:cNvSpPr txBox="1"/>
          <p:nvPr/>
        </p:nvSpPr>
        <p:spPr>
          <a:xfrm>
            <a:off x="695400" y="1460683"/>
            <a:ext cx="10297144" cy="4524315"/>
          </a:xfrm>
          <a:prstGeom prst="rect">
            <a:avLst/>
          </a:prstGeom>
          <a:noFill/>
        </p:spPr>
        <p:txBody>
          <a:bodyPr wrap="square" rtlCol="0">
            <a:spAutoFit/>
          </a:bodyPr>
          <a:lstStyle/>
          <a:p>
            <a:pPr>
              <a:lnSpc>
                <a:spcPct val="150000"/>
              </a:lnSpc>
            </a:pPr>
            <a:r>
              <a:rPr lang="en-US" altLang="zh-CN" sz="1600" b="1" dirty="0" err="1" smtClean="0">
                <a:solidFill>
                  <a:srgbClr val="4F4F4F"/>
                </a:solidFill>
                <a:latin typeface="Microsoft YaHei" panose="020B0503020204020204" pitchFamily="34" charset="-122"/>
                <a:ea typeface="Microsoft YaHei" panose="020B0503020204020204" pitchFamily="34" charset="-122"/>
              </a:rPr>
              <a:t>LoadRunner</a:t>
            </a:r>
            <a:r>
              <a:rPr lang="zh-CN" altLang="en-US" sz="1600" b="1" dirty="0" smtClean="0">
                <a:solidFill>
                  <a:srgbClr val="4F4F4F"/>
                </a:solidFill>
                <a:latin typeface="Microsoft YaHei" panose="020B0503020204020204" pitchFamily="34" charset="-122"/>
                <a:ea typeface="Microsoft YaHei" panose="020B0503020204020204" pitchFamily="34" charset="-122"/>
              </a:rPr>
              <a:t>简介</a:t>
            </a:r>
            <a:endParaRPr lang="en-US" altLang="zh-CN" sz="1600" b="1" dirty="0" smtClean="0">
              <a:solidFill>
                <a:srgbClr val="4F4F4F"/>
              </a:solidFill>
              <a:latin typeface="Microsoft YaHei" panose="020B0503020204020204" pitchFamily="34" charset="-122"/>
              <a:ea typeface="Microsoft YaHei" panose="020B0503020204020204" pitchFamily="34" charset="-122"/>
            </a:endParaRPr>
          </a:p>
          <a:p>
            <a:pPr>
              <a:lnSpc>
                <a:spcPct val="150000"/>
              </a:lnSpc>
            </a:pPr>
            <a:endParaRPr lang="en-US" altLang="zh-CN" sz="1600" b="1" dirty="0" smtClean="0">
              <a:solidFill>
                <a:srgbClr val="4F4F4F"/>
              </a:solidFill>
              <a:latin typeface="Microsoft YaHei" panose="020B0503020204020204" pitchFamily="34" charset="-122"/>
              <a:ea typeface="Microsoft YaHei" panose="020B0503020204020204" pitchFamily="34" charset="-122"/>
            </a:endParaRPr>
          </a:p>
          <a:p>
            <a:pPr>
              <a:lnSpc>
                <a:spcPct val="150000"/>
              </a:lnSpc>
            </a:pPr>
            <a:r>
              <a:rPr lang="en-US" altLang="zh-CN" sz="1600" dirty="0" err="1" smtClean="0"/>
              <a:t>Loadrunner</a:t>
            </a:r>
            <a:r>
              <a:rPr lang="zh-CN" altLang="en-US" sz="1600" dirty="0" smtClean="0"/>
              <a:t>是</a:t>
            </a:r>
            <a:r>
              <a:rPr lang="en-US" altLang="zh-CN" sz="1600" dirty="0"/>
              <a:t>HP</a:t>
            </a:r>
            <a:r>
              <a:rPr lang="zh-CN" altLang="en-US" sz="1600" dirty="0"/>
              <a:t>公司提供的一款性能测试工具，通过模拟成千上万个用户实施</a:t>
            </a:r>
            <a:r>
              <a:rPr lang="zh-CN" altLang="en-US" sz="1600" dirty="0" smtClean="0"/>
              <a:t>并发操作来测试</a:t>
            </a:r>
            <a:r>
              <a:rPr lang="zh-CN" altLang="en-US" sz="1600" dirty="0"/>
              <a:t>系统的</a:t>
            </a:r>
            <a:r>
              <a:rPr lang="zh-CN" altLang="en-US" sz="1600" dirty="0" smtClean="0"/>
              <a:t>性能。</a:t>
            </a:r>
            <a:r>
              <a:rPr lang="en-US" altLang="zh-CN" sz="1600" dirty="0" err="1" smtClean="0"/>
              <a:t>Loadrunner</a:t>
            </a:r>
            <a:r>
              <a:rPr lang="zh-CN" altLang="en-US" sz="1600" dirty="0"/>
              <a:t>的优势在于节约了人力成本和</a:t>
            </a:r>
            <a:r>
              <a:rPr lang="zh-CN" altLang="en-US" sz="1600" dirty="0" smtClean="0"/>
              <a:t>时间，</a:t>
            </a:r>
            <a:r>
              <a:rPr lang="zh-CN" altLang="en-US" sz="1600" dirty="0"/>
              <a:t>纯人工进行并发测试，不仅需要大量的人手和机器，还需要测试人员进行充分的沟通，默契的进行操作。使用</a:t>
            </a:r>
            <a:r>
              <a:rPr lang="en-US" altLang="zh-CN" sz="1600" dirty="0" err="1"/>
              <a:t>Loadrunner</a:t>
            </a:r>
            <a:r>
              <a:rPr lang="zh-CN" altLang="en-US" sz="1600" dirty="0"/>
              <a:t>就可以一个人模拟上万个用户，压缩了成本，也提高了效率</a:t>
            </a:r>
            <a:r>
              <a:rPr lang="zh-CN" altLang="en-US" sz="1600" dirty="0" smtClean="0"/>
              <a:t>。</a:t>
            </a:r>
            <a:endParaRPr lang="en-US" altLang="zh-CN" sz="1600" dirty="0" smtClean="0"/>
          </a:p>
          <a:p>
            <a:pPr>
              <a:lnSpc>
                <a:spcPct val="150000"/>
              </a:lnSpc>
            </a:pPr>
            <a:endParaRPr lang="en-US" altLang="zh-CN" sz="1600" dirty="0" smtClean="0"/>
          </a:p>
          <a:p>
            <a:pPr>
              <a:lnSpc>
                <a:spcPct val="150000"/>
              </a:lnSpc>
            </a:pPr>
            <a:endParaRPr lang="en-US" altLang="zh-CN" sz="1600" dirty="0" smtClean="0"/>
          </a:p>
          <a:p>
            <a:pPr>
              <a:lnSpc>
                <a:spcPct val="150000"/>
              </a:lnSpc>
            </a:pPr>
            <a:r>
              <a:rPr lang="en-US" altLang="zh-CN" sz="1600" b="1" dirty="0" err="1" smtClean="0">
                <a:solidFill>
                  <a:srgbClr val="4F4F4F"/>
                </a:solidFill>
                <a:latin typeface="Microsoft YaHei" panose="020B0503020204020204" pitchFamily="34" charset="-122"/>
                <a:ea typeface="Microsoft YaHei" panose="020B0503020204020204" pitchFamily="34" charset="-122"/>
              </a:rPr>
              <a:t>LoadRunner</a:t>
            </a:r>
            <a:r>
              <a:rPr lang="zh-CN" altLang="en-US" sz="1600" b="1" dirty="0" smtClean="0">
                <a:solidFill>
                  <a:srgbClr val="4F4F4F"/>
                </a:solidFill>
                <a:latin typeface="Microsoft YaHei" panose="020B0503020204020204" pitchFamily="34" charset="-122"/>
                <a:ea typeface="Microsoft YaHei" panose="020B0503020204020204" pitchFamily="34" charset="-122"/>
              </a:rPr>
              <a:t>常用来做什么</a:t>
            </a:r>
            <a:endParaRPr lang="en-US" altLang="zh-CN" sz="1600" b="1" dirty="0" smtClean="0">
              <a:solidFill>
                <a:srgbClr val="4F4F4F"/>
              </a:solidFill>
              <a:latin typeface="Microsoft YaHei" panose="020B0503020204020204" pitchFamily="34" charset="-122"/>
              <a:ea typeface="Microsoft YaHei" panose="020B0503020204020204" pitchFamily="34" charset="-122"/>
            </a:endParaRPr>
          </a:p>
          <a:p>
            <a:pPr>
              <a:lnSpc>
                <a:spcPct val="150000"/>
              </a:lnSpc>
            </a:pPr>
            <a:endParaRPr lang="zh-CN" altLang="en-US" sz="1600" b="1" dirty="0" smtClean="0">
              <a:solidFill>
                <a:srgbClr val="4F4F4F"/>
              </a:solidFill>
              <a:latin typeface="Microsoft YaHei" panose="020B0503020204020204" pitchFamily="34" charset="-122"/>
              <a:ea typeface="Microsoft YaHei" panose="020B0503020204020204" pitchFamily="34" charset="-122"/>
            </a:endParaRPr>
          </a:p>
          <a:p>
            <a:pPr>
              <a:lnSpc>
                <a:spcPct val="150000"/>
              </a:lnSpc>
            </a:pPr>
            <a:r>
              <a:rPr lang="zh-CN" altLang="en-US" sz="1600" dirty="0" smtClean="0"/>
              <a:t>验证某系统在某环境下是否满足性能需求。</a:t>
            </a:r>
          </a:p>
          <a:p>
            <a:pPr>
              <a:lnSpc>
                <a:spcPct val="150000"/>
              </a:lnSpc>
            </a:pPr>
            <a:r>
              <a:rPr lang="zh-CN" altLang="en-US" sz="1600" dirty="0" smtClean="0"/>
              <a:t>通过测试，调整系统环境，使性能达到最优。</a:t>
            </a:r>
          </a:p>
          <a:p>
            <a:pPr>
              <a:lnSpc>
                <a:spcPct val="150000"/>
              </a:lnSpc>
            </a:pPr>
            <a:endParaRPr lang="zh-CN" altLang="en-US" sz="1600" dirty="0"/>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4" name="Rectangle 4"/>
          <p:cNvSpPr>
            <a:spLocks noChangeArrowheads="1"/>
          </p:cNvSpPr>
          <p:nvPr/>
        </p:nvSpPr>
        <p:spPr bwMode="auto">
          <a:xfrm>
            <a:off x="6965988" y="36450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Tree>
    <p:extLst>
      <p:ext uri="{BB962C8B-B14F-4D97-AF65-F5344CB8AC3E}">
        <p14:creationId xmlns:p14="http://schemas.microsoft.com/office/powerpoint/2010/main" val="22614060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6712" y="1000108"/>
            <a:ext cx="10950544" cy="378630"/>
          </a:xfrm>
          <a:prstGeom prst="rect">
            <a:avLst/>
          </a:prstGeom>
        </p:spPr>
        <p:txBody>
          <a:bodyPr wrap="square">
            <a:spAutoFit/>
          </a:bodyPr>
          <a:lstStyle/>
          <a:p>
            <a:pPr>
              <a:lnSpc>
                <a:spcPct val="150000"/>
              </a:lnSpc>
            </a:pPr>
            <a:r>
              <a:rPr lang="zh-CN" altLang="en-US" sz="1400" b="1" dirty="0"/>
              <a:t>手动</a:t>
            </a:r>
            <a:r>
              <a:rPr lang="zh-CN" altLang="en-US" sz="1400" b="1" dirty="0" smtClean="0"/>
              <a:t>关联</a:t>
            </a:r>
            <a:r>
              <a:rPr lang="zh-CN" altLang="en-US" sz="1400" dirty="0" smtClean="0"/>
              <a:t>：</a:t>
            </a:r>
            <a:endParaRPr lang="en-US" altLang="zh-CN" sz="1400" dirty="0" smtClean="0"/>
          </a:p>
        </p:txBody>
      </p:sp>
      <p:sp>
        <p:nvSpPr>
          <p:cNvPr id="3" name="矩形 2"/>
          <p:cNvSpPr/>
          <p:nvPr/>
        </p:nvSpPr>
        <p:spPr>
          <a:xfrm>
            <a:off x="666712" y="1378738"/>
            <a:ext cx="10541856" cy="890308"/>
          </a:xfrm>
          <a:prstGeom prst="rect">
            <a:avLst/>
          </a:prstGeom>
        </p:spPr>
        <p:txBody>
          <a:bodyPr wrap="square">
            <a:spAutoFit/>
          </a:bodyPr>
          <a:lstStyle/>
          <a:p>
            <a:pPr marL="342900" indent="-342900">
              <a:lnSpc>
                <a:spcPct val="200000"/>
              </a:lnSpc>
              <a:buFont typeface="+mj-lt"/>
              <a:buAutoNum type="arabicPeriod"/>
            </a:pPr>
            <a:r>
              <a:rPr lang="zh-CN" altLang="en-US" sz="1400" dirty="0" smtClean="0"/>
              <a:t>对</a:t>
            </a:r>
            <a:r>
              <a:rPr lang="zh-CN" altLang="en-US" sz="1400" dirty="0"/>
              <a:t>同一操作录制两个脚本</a:t>
            </a:r>
            <a:r>
              <a:rPr lang="zh-CN" altLang="en-US" sz="1400" dirty="0" smtClean="0"/>
              <a:t>；</a:t>
            </a:r>
            <a:endParaRPr lang="en-US" altLang="zh-CN" sz="1400" dirty="0" smtClean="0"/>
          </a:p>
          <a:p>
            <a:pPr marL="342900" indent="-342900">
              <a:lnSpc>
                <a:spcPct val="200000"/>
              </a:lnSpc>
              <a:buFont typeface="+mj-lt"/>
              <a:buAutoNum type="arabicPeriod"/>
            </a:pPr>
            <a:r>
              <a:rPr lang="zh-CN" altLang="en-US" sz="1400" dirty="0" smtClean="0"/>
              <a:t>使用</a:t>
            </a:r>
            <a:r>
              <a:rPr lang="en-US" altLang="zh-CN" sz="1400" dirty="0"/>
              <a:t>LR</a:t>
            </a:r>
            <a:r>
              <a:rPr lang="zh-CN" altLang="en-US" sz="1400" dirty="0"/>
              <a:t>自带的脚本对比工具</a:t>
            </a:r>
            <a:r>
              <a:rPr lang="en-US" altLang="zh-CN" sz="1400" dirty="0" err="1"/>
              <a:t>WDiff</a:t>
            </a:r>
            <a:r>
              <a:rPr lang="zh-CN" altLang="en-US" sz="1400" dirty="0"/>
              <a:t>：</a:t>
            </a:r>
            <a:r>
              <a:rPr lang="en-US" altLang="zh-CN" sz="1400" dirty="0"/>
              <a:t>Tool &gt; compare with Script...</a:t>
            </a:r>
            <a:r>
              <a:rPr lang="zh-CN" altLang="en-US" sz="1400" dirty="0"/>
              <a:t>，打开如下图所</a:t>
            </a:r>
            <a:r>
              <a:rPr lang="zh-CN" altLang="en-US" sz="1400" dirty="0" smtClean="0"/>
              <a:t>示</a:t>
            </a:r>
            <a:endParaRPr lang="zh-CN" altLang="en-US" sz="1400" dirty="0"/>
          </a:p>
        </p:txBody>
      </p:sp>
      <p:pic>
        <p:nvPicPr>
          <p:cNvPr id="4" name="图片 3"/>
          <p:cNvPicPr>
            <a:picLocks noChangeAspect="1"/>
          </p:cNvPicPr>
          <p:nvPr/>
        </p:nvPicPr>
        <p:blipFill>
          <a:blip r:embed="rId2"/>
          <a:stretch>
            <a:fillRect/>
          </a:stretch>
        </p:blipFill>
        <p:spPr>
          <a:xfrm>
            <a:off x="911424" y="2492896"/>
            <a:ext cx="9433048" cy="3911022"/>
          </a:xfrm>
          <a:prstGeom prst="rect">
            <a:avLst/>
          </a:prstGeom>
        </p:spPr>
      </p:pic>
      <p:sp>
        <p:nvSpPr>
          <p:cNvPr id="5" name="矩形 4"/>
          <p:cNvSpPr/>
          <p:nvPr/>
        </p:nvSpPr>
        <p:spPr>
          <a:xfrm>
            <a:off x="838276"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3.2 </a:t>
            </a:r>
            <a:r>
              <a:rPr lang="zh-CN" altLang="en-US" kern="0" dirty="0">
                <a:solidFill>
                  <a:sysClr val="window" lastClr="FFFFFF"/>
                </a:solidFill>
                <a:latin typeface="微软雅黑" pitchFamily="34" charset="-122"/>
                <a:ea typeface="微软雅黑"/>
              </a:rPr>
              <a:t>添加</a:t>
            </a:r>
            <a:r>
              <a:rPr lang="zh-CN" altLang="en-US" kern="0" dirty="0" smtClean="0">
                <a:solidFill>
                  <a:sysClr val="window" lastClr="FFFFFF"/>
                </a:solidFill>
                <a:latin typeface="微软雅黑" pitchFamily="34" charset="-122"/>
                <a:ea typeface="微软雅黑"/>
              </a:rPr>
              <a:t>关联 </a:t>
            </a:r>
            <a:r>
              <a:rPr lang="en-US" altLang="zh-CN" kern="0" dirty="0" smtClean="0">
                <a:solidFill>
                  <a:sysClr val="window" lastClr="FFFFFF"/>
                </a:solidFill>
                <a:latin typeface="微软雅黑" pitchFamily="34" charset="-122"/>
                <a:ea typeface="微软雅黑"/>
              </a:rPr>
              <a:t>– </a:t>
            </a:r>
            <a:r>
              <a:rPr lang="zh-CN" altLang="en-US" kern="0" dirty="0" smtClean="0">
                <a:solidFill>
                  <a:sysClr val="window" lastClr="FFFFFF"/>
                </a:solidFill>
                <a:latin typeface="微软雅黑" pitchFamily="34" charset="-122"/>
                <a:ea typeface="微软雅黑"/>
              </a:rPr>
              <a:t>手动关联</a:t>
            </a:r>
            <a:endParaRPr lang="zh-CN" altLang="en-US"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32921935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5400" y="1052736"/>
            <a:ext cx="9721080" cy="1321196"/>
          </a:xfrm>
          <a:prstGeom prst="rect">
            <a:avLst/>
          </a:prstGeom>
        </p:spPr>
        <p:txBody>
          <a:bodyPr wrap="square">
            <a:spAutoFit/>
          </a:bodyPr>
          <a:lstStyle/>
          <a:p>
            <a:pPr marL="342900" indent="-342900">
              <a:lnSpc>
                <a:spcPct val="200000"/>
              </a:lnSpc>
              <a:buFont typeface="+mj-lt"/>
              <a:buAutoNum type="arabicPeriod"/>
            </a:pPr>
            <a:r>
              <a:rPr lang="zh-CN" altLang="en-US" sz="1400" dirty="0"/>
              <a:t>对比两个脚本，找到需要关联的内容（这时候需要注意，脚本不一至的内容不一定需要关联）</a:t>
            </a:r>
            <a:r>
              <a:rPr lang="zh-CN" altLang="en-US" sz="1400" dirty="0" smtClean="0"/>
              <a:t>；</a:t>
            </a:r>
            <a:endParaRPr lang="en-US" altLang="zh-CN" sz="1400" dirty="0" smtClean="0"/>
          </a:p>
          <a:p>
            <a:pPr marL="342900" indent="-342900">
              <a:lnSpc>
                <a:spcPct val="200000"/>
              </a:lnSpc>
              <a:buFont typeface="+mj-lt"/>
              <a:buAutoNum type="arabicPeriod"/>
            </a:pPr>
            <a:r>
              <a:rPr lang="zh-CN" altLang="en-US" sz="1400" dirty="0"/>
              <a:t>使用</a:t>
            </a:r>
            <a:r>
              <a:rPr lang="en-US" altLang="zh-CN" sz="1400" dirty="0" err="1"/>
              <a:t>web_reg_save_param</a:t>
            </a:r>
            <a:r>
              <a:rPr lang="zh-CN" altLang="en-US" sz="1400" dirty="0"/>
              <a:t>进行关联：</a:t>
            </a:r>
            <a:r>
              <a:rPr lang="en-US" altLang="zh-CN" sz="1400" dirty="0"/>
              <a:t>Insert .&gt; New Step...</a:t>
            </a:r>
            <a:r>
              <a:rPr lang="zh-CN" altLang="en-US" sz="1400" dirty="0"/>
              <a:t>，找到</a:t>
            </a:r>
            <a:r>
              <a:rPr lang="en-US" altLang="zh-CN" sz="1400" dirty="0" err="1"/>
              <a:t>web_reg_save_param</a:t>
            </a:r>
            <a:r>
              <a:rPr lang="zh-CN" altLang="en-US" sz="1400" dirty="0" smtClean="0"/>
              <a:t>函数</a:t>
            </a:r>
            <a:endParaRPr lang="en-US" altLang="zh-CN" sz="1400" dirty="0" smtClean="0"/>
          </a:p>
          <a:p>
            <a:pPr marL="342900" indent="-342900">
              <a:lnSpc>
                <a:spcPct val="200000"/>
              </a:lnSpc>
              <a:buFont typeface="+mj-lt"/>
              <a:buAutoNum type="arabicPeriod"/>
            </a:pPr>
            <a:r>
              <a:rPr lang="zh-CN" altLang="en-US" sz="1400" dirty="0"/>
              <a:t>填写参数名左右边界等信息</a:t>
            </a:r>
          </a:p>
        </p:txBody>
      </p:sp>
      <p:pic>
        <p:nvPicPr>
          <p:cNvPr id="3" name="图片 2"/>
          <p:cNvPicPr>
            <a:picLocks noChangeAspect="1"/>
          </p:cNvPicPr>
          <p:nvPr/>
        </p:nvPicPr>
        <p:blipFill>
          <a:blip r:embed="rId2"/>
          <a:stretch>
            <a:fillRect/>
          </a:stretch>
        </p:blipFill>
        <p:spPr>
          <a:xfrm>
            <a:off x="1199456" y="2564904"/>
            <a:ext cx="6847987" cy="3890754"/>
          </a:xfrm>
          <a:prstGeom prst="rect">
            <a:avLst/>
          </a:prstGeom>
        </p:spPr>
      </p:pic>
      <p:sp>
        <p:nvSpPr>
          <p:cNvPr id="5" name="矩形 4"/>
          <p:cNvSpPr/>
          <p:nvPr/>
        </p:nvSpPr>
        <p:spPr>
          <a:xfrm>
            <a:off x="838276"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3.2 </a:t>
            </a:r>
            <a:r>
              <a:rPr lang="zh-CN" altLang="en-US" kern="0" dirty="0">
                <a:solidFill>
                  <a:sysClr val="window" lastClr="FFFFFF"/>
                </a:solidFill>
                <a:latin typeface="微软雅黑" pitchFamily="34" charset="-122"/>
                <a:ea typeface="微软雅黑"/>
              </a:rPr>
              <a:t>添加</a:t>
            </a:r>
            <a:r>
              <a:rPr lang="zh-CN" altLang="en-US" kern="0" dirty="0" smtClean="0">
                <a:solidFill>
                  <a:sysClr val="window" lastClr="FFFFFF"/>
                </a:solidFill>
                <a:latin typeface="微软雅黑" pitchFamily="34" charset="-122"/>
                <a:ea typeface="微软雅黑"/>
              </a:rPr>
              <a:t>关联 </a:t>
            </a:r>
            <a:r>
              <a:rPr lang="en-US" altLang="zh-CN" kern="0" dirty="0" smtClean="0">
                <a:solidFill>
                  <a:sysClr val="window" lastClr="FFFFFF"/>
                </a:solidFill>
                <a:latin typeface="微软雅黑" pitchFamily="34" charset="-122"/>
                <a:ea typeface="微软雅黑"/>
              </a:rPr>
              <a:t>– </a:t>
            </a:r>
            <a:r>
              <a:rPr lang="zh-CN" altLang="en-US" kern="0" dirty="0" smtClean="0">
                <a:solidFill>
                  <a:sysClr val="window" lastClr="FFFFFF"/>
                </a:solidFill>
                <a:latin typeface="微软雅黑" pitchFamily="34" charset="-122"/>
                <a:ea typeface="微软雅黑"/>
              </a:rPr>
              <a:t>手动关联</a:t>
            </a:r>
            <a:endParaRPr lang="zh-CN" altLang="en-US"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9236324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7408" y="1268760"/>
            <a:ext cx="3150734" cy="369332"/>
          </a:xfrm>
          <a:prstGeom prst="rect">
            <a:avLst/>
          </a:prstGeom>
        </p:spPr>
        <p:txBody>
          <a:bodyPr wrap="none">
            <a:spAutoFit/>
          </a:bodyPr>
          <a:lstStyle/>
          <a:p>
            <a:r>
              <a:rPr lang="en-US" altLang="zh-CN" b="1" dirty="0" err="1">
                <a:solidFill>
                  <a:srgbClr val="4F4F4F"/>
                </a:solidFill>
                <a:latin typeface="Microsoft YaHei" panose="020B0503020204020204" pitchFamily="34" charset="-122"/>
                <a:ea typeface="Microsoft YaHei" panose="020B0503020204020204" pitchFamily="34" charset="-122"/>
              </a:rPr>
              <a:t>web_reg_save_param</a:t>
            </a:r>
            <a:r>
              <a:rPr lang="en-US" altLang="zh-CN" b="1" dirty="0">
                <a:solidFill>
                  <a:srgbClr val="4F4F4F"/>
                </a:solidFill>
                <a:latin typeface="Microsoft YaHei" panose="020B0503020204020204" pitchFamily="34" charset="-122"/>
                <a:ea typeface="Microsoft YaHei" panose="020B0503020204020204" pitchFamily="34" charset="-122"/>
              </a:rPr>
              <a:t> </a:t>
            </a:r>
            <a:r>
              <a:rPr lang="zh-CN" altLang="en-US" b="1" dirty="0">
                <a:solidFill>
                  <a:srgbClr val="4F4F4F"/>
                </a:solidFill>
                <a:latin typeface="Microsoft YaHei" panose="020B0503020204020204" pitchFamily="34" charset="-122"/>
                <a:ea typeface="Microsoft YaHei" panose="020B0503020204020204" pitchFamily="34" charset="-122"/>
              </a:rPr>
              <a:t>函数</a:t>
            </a:r>
            <a:endParaRPr lang="zh-CN" altLang="en-US" b="1" i="0" dirty="0">
              <a:solidFill>
                <a:srgbClr val="4F4F4F"/>
              </a:solidFill>
              <a:effectLst/>
              <a:latin typeface="Microsoft YaHei" panose="020B0503020204020204" pitchFamily="34" charset="-122"/>
              <a:ea typeface="Microsoft YaHei" panose="020B0503020204020204" pitchFamily="34" charset="-122"/>
            </a:endParaRPr>
          </a:p>
        </p:txBody>
      </p:sp>
      <p:sp>
        <p:nvSpPr>
          <p:cNvPr id="5" name="矩形 4"/>
          <p:cNvSpPr/>
          <p:nvPr/>
        </p:nvSpPr>
        <p:spPr>
          <a:xfrm>
            <a:off x="767408" y="1700808"/>
            <a:ext cx="8568952" cy="369332"/>
          </a:xfrm>
          <a:prstGeom prst="rect">
            <a:avLst/>
          </a:prstGeom>
        </p:spPr>
        <p:txBody>
          <a:bodyPr wrap="square">
            <a:spAutoFit/>
          </a:bodyPr>
          <a:lstStyle/>
          <a:p>
            <a:r>
              <a:rPr lang="en-US" altLang="zh-CN" dirty="0" err="1"/>
              <a:t>int</a:t>
            </a:r>
            <a:r>
              <a:rPr lang="en-US" altLang="zh-CN" dirty="0"/>
              <a:t> </a:t>
            </a:r>
            <a:r>
              <a:rPr lang="en-US" altLang="zh-CN" dirty="0" err="1"/>
              <a:t>web_reg_save_param</a:t>
            </a:r>
            <a:r>
              <a:rPr lang="en-US" altLang="zh-CN" dirty="0"/>
              <a:t>(</a:t>
            </a:r>
            <a:r>
              <a:rPr lang="en-US" altLang="zh-CN" dirty="0" err="1"/>
              <a:t>const</a:t>
            </a:r>
            <a:r>
              <a:rPr lang="en-US" altLang="zh-CN" dirty="0"/>
              <a:t> char *</a:t>
            </a:r>
            <a:r>
              <a:rPr lang="en-US" altLang="zh-CN" dirty="0" err="1"/>
              <a:t>ParamName</a:t>
            </a:r>
            <a:r>
              <a:rPr lang="en-US" altLang="zh-CN" dirty="0"/>
              <a:t>, &lt;list of Attributes&gt;, LAST);</a:t>
            </a:r>
            <a:endParaRPr lang="zh-CN" altLang="en-US" dirty="0"/>
          </a:p>
        </p:txBody>
      </p:sp>
      <p:sp>
        <p:nvSpPr>
          <p:cNvPr id="6" name="矩形 5"/>
          <p:cNvSpPr/>
          <p:nvPr/>
        </p:nvSpPr>
        <p:spPr>
          <a:xfrm>
            <a:off x="796117" y="2195572"/>
            <a:ext cx="9906378" cy="2613857"/>
          </a:xfrm>
          <a:prstGeom prst="rect">
            <a:avLst/>
          </a:prstGeom>
        </p:spPr>
        <p:txBody>
          <a:bodyPr wrap="square">
            <a:spAutoFit/>
          </a:bodyPr>
          <a:lstStyle/>
          <a:p>
            <a:pPr>
              <a:lnSpc>
                <a:spcPct val="200000"/>
              </a:lnSpc>
            </a:pPr>
            <a:r>
              <a:rPr lang="zh-CN" altLang="en-US" sz="1400" dirty="0"/>
              <a:t>LB( Left Boundary ) : 返回信息的左边界字串。该属性必须有，并且区分大小写</a:t>
            </a:r>
            <a:r>
              <a:rPr lang="zh-CN" altLang="en-US" sz="1400" dirty="0" smtClean="0"/>
              <a:t>。</a:t>
            </a:r>
            <a:endParaRPr lang="en-US" altLang="zh-CN" sz="1400" dirty="0" smtClean="0"/>
          </a:p>
          <a:p>
            <a:pPr>
              <a:lnSpc>
                <a:spcPct val="200000"/>
              </a:lnSpc>
            </a:pPr>
            <a:r>
              <a:rPr lang="zh-CN" altLang="en-US" sz="1400" dirty="0" smtClean="0"/>
              <a:t>RB</a:t>
            </a:r>
            <a:r>
              <a:rPr lang="zh-CN" altLang="en-US" sz="1400" dirty="0"/>
              <a:t>( Right Boundary ): 返回信息的右边界字串。该属性必须有，并且区分大小写</a:t>
            </a:r>
            <a:r>
              <a:rPr lang="zh-CN" altLang="en-US" sz="1400" dirty="0" smtClean="0"/>
              <a:t>。</a:t>
            </a:r>
            <a:endParaRPr lang="en-US" altLang="zh-CN" sz="1400" dirty="0" smtClean="0"/>
          </a:p>
          <a:p>
            <a:pPr>
              <a:lnSpc>
                <a:spcPct val="200000"/>
              </a:lnSpc>
            </a:pPr>
            <a:r>
              <a:rPr lang="zh-CN" altLang="en-US" sz="1400" dirty="0" smtClean="0"/>
              <a:t>Search </a:t>
            </a:r>
            <a:r>
              <a:rPr lang="zh-CN" altLang="en-US" sz="1400" dirty="0"/>
              <a:t>: 返回信息的查找范围。可以是Headers，Body，Noresource，All(缺省)。该属性质可有可无。SaveOffSet:偏移量，指从左侧偏移几个位置后开始存储该数据</a:t>
            </a:r>
            <a:r>
              <a:rPr lang="zh-CN" altLang="en-US" sz="1400" dirty="0" smtClean="0"/>
              <a:t>。</a:t>
            </a:r>
            <a:endParaRPr lang="en-US" altLang="zh-CN" sz="1400" dirty="0" smtClean="0"/>
          </a:p>
          <a:p>
            <a:pPr>
              <a:lnSpc>
                <a:spcPct val="200000"/>
              </a:lnSpc>
            </a:pPr>
            <a:r>
              <a:rPr lang="zh-CN" altLang="en-US" sz="1400" dirty="0" smtClean="0"/>
              <a:t>SaveLen</a:t>
            </a:r>
            <a:r>
              <a:rPr lang="zh-CN" altLang="en-US" sz="1400" dirty="0"/>
              <a:t>:存储长度，指从左侧开始，存储长度为多少的数据</a:t>
            </a:r>
            <a:r>
              <a:rPr lang="zh-CN" altLang="en-US" sz="1400" dirty="0" smtClean="0"/>
              <a:t>。</a:t>
            </a:r>
            <a:endParaRPr lang="en-US" altLang="zh-CN" sz="1400" dirty="0" smtClean="0"/>
          </a:p>
          <a:p>
            <a:pPr>
              <a:lnSpc>
                <a:spcPct val="200000"/>
              </a:lnSpc>
            </a:pPr>
            <a:r>
              <a:rPr lang="zh-CN" altLang="en-US" sz="1400" dirty="0" smtClean="0"/>
              <a:t>ORD</a:t>
            </a:r>
            <a:r>
              <a:rPr lang="zh-CN" altLang="en-US" sz="1400" dirty="0"/>
              <a:t>:假如通过LB,RB取到了多个数据，通过此参数可以定位到底是要哪一个数据，默认为第一个</a:t>
            </a:r>
            <a:r>
              <a:rPr lang="zh-CN" altLang="en-US" sz="1400" dirty="0" smtClean="0"/>
              <a:t>。</a:t>
            </a:r>
            <a:endParaRPr lang="zh-CN" altLang="en-US" sz="1400" dirty="0"/>
          </a:p>
        </p:txBody>
      </p:sp>
      <p:sp>
        <p:nvSpPr>
          <p:cNvPr id="7" name="矩形 6"/>
          <p:cNvSpPr/>
          <p:nvPr/>
        </p:nvSpPr>
        <p:spPr>
          <a:xfrm>
            <a:off x="838276"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3.2 </a:t>
            </a:r>
            <a:r>
              <a:rPr lang="zh-CN" altLang="en-US" kern="0" dirty="0">
                <a:solidFill>
                  <a:sysClr val="window" lastClr="FFFFFF"/>
                </a:solidFill>
                <a:latin typeface="微软雅黑" pitchFamily="34" charset="-122"/>
                <a:ea typeface="微软雅黑"/>
              </a:rPr>
              <a:t>添加</a:t>
            </a:r>
            <a:r>
              <a:rPr lang="zh-CN" altLang="en-US" kern="0" dirty="0" smtClean="0">
                <a:solidFill>
                  <a:sysClr val="window" lastClr="FFFFFF"/>
                </a:solidFill>
                <a:latin typeface="微软雅黑" pitchFamily="34" charset="-122"/>
                <a:ea typeface="微软雅黑"/>
              </a:rPr>
              <a:t>关联 </a:t>
            </a:r>
            <a:r>
              <a:rPr lang="en-US" altLang="zh-CN" kern="0" dirty="0" smtClean="0">
                <a:solidFill>
                  <a:sysClr val="window" lastClr="FFFFFF"/>
                </a:solidFill>
                <a:latin typeface="微软雅黑" pitchFamily="34" charset="-122"/>
                <a:ea typeface="微软雅黑"/>
              </a:rPr>
              <a:t>– </a:t>
            </a:r>
            <a:r>
              <a:rPr lang="zh-CN" altLang="en-US" kern="0" dirty="0" smtClean="0">
                <a:solidFill>
                  <a:sysClr val="window" lastClr="FFFFFF"/>
                </a:solidFill>
                <a:latin typeface="微软雅黑" pitchFamily="34" charset="-122"/>
                <a:ea typeface="微软雅黑"/>
              </a:rPr>
              <a:t>手动关联</a:t>
            </a:r>
            <a:endParaRPr lang="zh-CN" altLang="en-US"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5125372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3.3 </a:t>
            </a:r>
            <a:r>
              <a:rPr lang="zh-CN" altLang="en-US" kern="0" dirty="0" smtClean="0">
                <a:solidFill>
                  <a:sysClr val="window" lastClr="FFFFFF"/>
                </a:solidFill>
                <a:latin typeface="微软雅黑" pitchFamily="34" charset="-122"/>
                <a:ea typeface="微软雅黑"/>
              </a:rPr>
              <a:t>检查点</a:t>
            </a:r>
            <a:endParaRPr lang="zh-CN" altLang="en-US" kern="0" dirty="0">
              <a:solidFill>
                <a:sysClr val="window" lastClr="FFFFFF"/>
              </a:solidFill>
              <a:latin typeface="微软雅黑" pitchFamily="34" charset="-122"/>
              <a:ea typeface="微软雅黑"/>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9" name="矩形 8"/>
          <p:cNvSpPr/>
          <p:nvPr/>
        </p:nvSpPr>
        <p:spPr>
          <a:xfrm>
            <a:off x="695345" y="1124744"/>
            <a:ext cx="10111518" cy="2908489"/>
          </a:xfrm>
          <a:prstGeom prst="rect">
            <a:avLst/>
          </a:prstGeom>
        </p:spPr>
        <p:txBody>
          <a:bodyPr wrap="square">
            <a:spAutoFit/>
          </a:bodyPr>
          <a:lstStyle/>
          <a:p>
            <a:pPr indent="-342900" fontAlgn="base">
              <a:lnSpc>
                <a:spcPct val="200000"/>
              </a:lnSpc>
              <a:spcBef>
                <a:spcPct val="0"/>
              </a:spcBef>
              <a:spcAft>
                <a:spcPct val="0"/>
              </a:spcAft>
            </a:pPr>
            <a:r>
              <a:rPr lang="zh-CN" altLang="en-US" dirty="0">
                <a:solidFill>
                  <a:srgbClr val="4D4D4D"/>
                </a:solidFill>
                <a:latin typeface="Microsoft YaHei" panose="020B0503020204020204" pitchFamily="34" charset="-122"/>
                <a:ea typeface="Microsoft YaHei" panose="020B0503020204020204" pitchFamily="34" charset="-122"/>
              </a:rPr>
              <a:t>二、检查点</a:t>
            </a:r>
            <a:endParaRPr lang="en-US" altLang="zh-CN" dirty="0">
              <a:solidFill>
                <a:srgbClr val="4D4D4D"/>
              </a:solidFill>
              <a:latin typeface="Microsoft YaHei" panose="020B0503020204020204" pitchFamily="34" charset="-122"/>
              <a:ea typeface="Microsoft YaHei" panose="020B0503020204020204" pitchFamily="34" charset="-122"/>
            </a:endParaRPr>
          </a:p>
          <a:p>
            <a:pPr>
              <a:lnSpc>
                <a:spcPct val="150000"/>
              </a:lnSpc>
            </a:pPr>
            <a:r>
              <a:rPr lang="zh-CN" altLang="en-US" sz="1400" dirty="0" smtClean="0"/>
              <a:t>在进行压力测试时，为了检查</a:t>
            </a:r>
            <a:r>
              <a:rPr lang="en-US" altLang="zh-CN" sz="1400" dirty="0" smtClean="0"/>
              <a:t>Web</a:t>
            </a:r>
            <a:r>
              <a:rPr lang="zh-CN" altLang="en-US" sz="1400" dirty="0" smtClean="0"/>
              <a:t>服务器返回的网页是否准确，</a:t>
            </a:r>
            <a:r>
              <a:rPr lang="en-US" altLang="zh-CN" sz="1400" dirty="0" err="1" smtClean="0"/>
              <a:t>VuGen</a:t>
            </a:r>
            <a:r>
              <a:rPr lang="zh-CN" altLang="en-US" sz="1400" dirty="0" smtClean="0"/>
              <a:t>允许插入</a:t>
            </a:r>
            <a:r>
              <a:rPr lang="en-US" altLang="zh-CN" sz="1400" dirty="0" smtClean="0"/>
              <a:t>Text/Image</a:t>
            </a:r>
            <a:r>
              <a:rPr lang="zh-CN" altLang="en-US" sz="1400" dirty="0" smtClean="0"/>
              <a:t>检查点，这些检查点验证网页上是否存在指定的</a:t>
            </a:r>
            <a:r>
              <a:rPr lang="en-US" altLang="zh-CN" sz="1400" dirty="0" smtClean="0"/>
              <a:t>Text</a:t>
            </a:r>
            <a:r>
              <a:rPr lang="zh-CN" altLang="en-US" sz="1400" dirty="0" smtClean="0"/>
              <a:t>或者</a:t>
            </a:r>
            <a:r>
              <a:rPr lang="en-US" altLang="zh-CN" sz="1400" dirty="0" smtClean="0"/>
              <a:t>Image</a:t>
            </a:r>
            <a:r>
              <a:rPr lang="zh-CN" altLang="en-US" sz="1400" dirty="0" smtClean="0"/>
              <a:t>，还可以测试在比较大压力的测试环境中，被测的网站功能是否保持正确。</a:t>
            </a:r>
            <a:endParaRPr lang="en-US" altLang="zh-CN" sz="1400" dirty="0" smtClean="0"/>
          </a:p>
          <a:p>
            <a:pPr>
              <a:lnSpc>
                <a:spcPct val="150000"/>
              </a:lnSpc>
            </a:pPr>
            <a:endParaRPr lang="en-US" altLang="zh-CN" sz="1400" dirty="0" smtClean="0"/>
          </a:p>
          <a:p>
            <a:pPr>
              <a:lnSpc>
                <a:spcPct val="150000"/>
              </a:lnSpc>
            </a:pPr>
            <a:r>
              <a:rPr lang="zh-CN" altLang="en-US" sz="1400" dirty="0" smtClean="0"/>
              <a:t>录制过程中可以添加文本检查点。具体方法是：</a:t>
            </a:r>
            <a:endParaRPr lang="en-US" altLang="zh-CN" sz="1400" dirty="0" smtClean="0"/>
          </a:p>
          <a:p>
            <a:pPr>
              <a:lnSpc>
                <a:spcPct val="150000"/>
              </a:lnSpc>
            </a:pPr>
            <a:r>
              <a:rPr lang="en-US" altLang="zh-CN" sz="1400" dirty="0" smtClean="0"/>
              <a:t> 1</a:t>
            </a:r>
            <a:r>
              <a:rPr lang="zh-CN" altLang="en-US" sz="1400" dirty="0" smtClean="0"/>
              <a:t>）选中需要检查的文本内容</a:t>
            </a:r>
            <a:endParaRPr lang="en-US" altLang="zh-CN" sz="1400" dirty="0" smtClean="0"/>
          </a:p>
          <a:p>
            <a:pPr>
              <a:lnSpc>
                <a:spcPct val="150000"/>
              </a:lnSpc>
            </a:pPr>
            <a:r>
              <a:rPr lang="en-US" altLang="zh-CN" sz="1400" dirty="0" smtClean="0"/>
              <a:t>2</a:t>
            </a:r>
            <a:r>
              <a:rPr lang="zh-CN" altLang="en-US" sz="1400" dirty="0" smtClean="0"/>
              <a:t>）单机录制工具条上的“插入文本检查点”按钮</a:t>
            </a:r>
            <a:endParaRPr lang="en-US" altLang="zh-CN" sz="1400" dirty="0" smtClean="0"/>
          </a:p>
          <a:p>
            <a:pPr>
              <a:lnSpc>
                <a:spcPct val="150000"/>
              </a:lnSpc>
            </a:pPr>
            <a:endParaRPr lang="en-US" altLang="zh-CN" sz="1400" dirty="0" smtClean="0"/>
          </a:p>
        </p:txBody>
      </p:sp>
      <p:sp>
        <p:nvSpPr>
          <p:cNvPr id="4" name="矩形 3"/>
          <p:cNvSpPr/>
          <p:nvPr/>
        </p:nvSpPr>
        <p:spPr>
          <a:xfrm>
            <a:off x="726487" y="4272963"/>
            <a:ext cx="3949379" cy="1708160"/>
          </a:xfrm>
          <a:prstGeom prst="rect">
            <a:avLst/>
          </a:prstGeom>
        </p:spPr>
        <p:txBody>
          <a:bodyPr wrap="square">
            <a:spAutoFit/>
          </a:bodyPr>
          <a:lstStyle/>
          <a:p>
            <a:pPr>
              <a:lnSpc>
                <a:spcPct val="150000"/>
              </a:lnSpc>
            </a:pPr>
            <a:r>
              <a:rPr lang="zh-CN" altLang="en-US" sz="1400" dirty="0"/>
              <a:t>如果要在录制结束后添加检查点，首先切换到</a:t>
            </a:r>
            <a:r>
              <a:rPr lang="en-US" altLang="zh-CN" sz="1400" dirty="0" err="1"/>
              <a:t>TreeView</a:t>
            </a:r>
            <a:r>
              <a:rPr lang="zh-CN" altLang="en-US" sz="1400" dirty="0"/>
              <a:t>视图，然后从属性菜单栏中选择要插入检查点的选项，单击鼠标右键，选择将检查点插入到该操作执行前（</a:t>
            </a:r>
            <a:r>
              <a:rPr lang="en-US" altLang="zh-CN" sz="1400" dirty="0" err="1"/>
              <a:t>InsertBefore</a:t>
            </a:r>
            <a:r>
              <a:rPr lang="zh-CN" altLang="en-US" sz="1400" dirty="0"/>
              <a:t>）或者执行后（</a:t>
            </a:r>
            <a:r>
              <a:rPr lang="en-US" altLang="zh-CN" sz="1400" dirty="0" err="1"/>
              <a:t>InsertAfter</a:t>
            </a:r>
            <a:r>
              <a:rPr lang="zh-CN" altLang="en-US" sz="1400" dirty="0"/>
              <a:t>） </a:t>
            </a:r>
            <a:r>
              <a:rPr lang="zh-CN" altLang="en-US" sz="1400" dirty="0" smtClean="0"/>
              <a:t>。如右图。</a:t>
            </a:r>
            <a:endParaRPr lang="en-US" altLang="zh-CN" sz="1400" dirty="0"/>
          </a:p>
        </p:txBody>
      </p:sp>
      <p:pic>
        <p:nvPicPr>
          <p:cNvPr id="6" name="图片 5"/>
          <p:cNvPicPr>
            <a:picLocks noChangeAspect="1"/>
          </p:cNvPicPr>
          <p:nvPr/>
        </p:nvPicPr>
        <p:blipFill>
          <a:blip r:embed="rId2"/>
          <a:stretch>
            <a:fillRect/>
          </a:stretch>
        </p:blipFill>
        <p:spPr>
          <a:xfrm>
            <a:off x="5303912" y="2658239"/>
            <a:ext cx="5841050" cy="3322884"/>
          </a:xfrm>
          <a:prstGeom prst="rect">
            <a:avLst/>
          </a:prstGeom>
        </p:spPr>
      </p:pic>
    </p:spTree>
    <p:extLst>
      <p:ext uri="{BB962C8B-B14F-4D97-AF65-F5344CB8AC3E}">
        <p14:creationId xmlns:p14="http://schemas.microsoft.com/office/powerpoint/2010/main" val="15185480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25041" y="5281310"/>
            <a:ext cx="10369152" cy="701795"/>
          </a:xfrm>
          <a:prstGeom prst="rect">
            <a:avLst/>
          </a:prstGeom>
        </p:spPr>
        <p:txBody>
          <a:bodyPr wrap="square">
            <a:spAutoFit/>
          </a:bodyPr>
          <a:lstStyle/>
          <a:p>
            <a:pPr>
              <a:lnSpc>
                <a:spcPct val="150000"/>
              </a:lnSpc>
            </a:pPr>
            <a:r>
              <a:rPr lang="zh-CN" altLang="en-US" sz="1400" dirty="0"/>
              <a:t>注意</a:t>
            </a:r>
            <a:r>
              <a:rPr lang="zh-CN" altLang="en-US" sz="1400" dirty="0" smtClean="0"/>
              <a:t>：在</a:t>
            </a:r>
            <a:r>
              <a:rPr lang="zh-CN" altLang="en-US" sz="1400" dirty="0"/>
              <a:t>回放脚本时，必须确定</a:t>
            </a:r>
            <a:r>
              <a:rPr lang="en-US" altLang="zh-CN" sz="1400" dirty="0"/>
              <a:t>run-time setting</a:t>
            </a:r>
            <a:r>
              <a:rPr lang="zh-CN" altLang="en-US" sz="1400" dirty="0"/>
              <a:t>中勾选了“</a:t>
            </a:r>
            <a:r>
              <a:rPr lang="en-US" altLang="zh-CN" sz="1400" dirty="0"/>
              <a:t>Enable Image and text check”</a:t>
            </a:r>
            <a:r>
              <a:rPr lang="zh-CN" altLang="en-US" sz="1400" dirty="0"/>
              <a:t>选项，如下图所示。如果不勾选此项，脚本回放将不会执行检查点函数</a:t>
            </a:r>
            <a:endParaRPr lang="en-US" altLang="zh-CN" sz="1400" dirty="0"/>
          </a:p>
        </p:txBody>
      </p:sp>
      <p:sp>
        <p:nvSpPr>
          <p:cNvPr id="4" name="矩形 3"/>
          <p:cNvSpPr/>
          <p:nvPr/>
        </p:nvSpPr>
        <p:spPr>
          <a:xfrm>
            <a:off x="685601" y="1187823"/>
            <a:ext cx="10111518" cy="378630"/>
          </a:xfrm>
          <a:prstGeom prst="rect">
            <a:avLst/>
          </a:prstGeom>
        </p:spPr>
        <p:txBody>
          <a:bodyPr wrap="square">
            <a:spAutoFit/>
          </a:bodyPr>
          <a:lstStyle/>
          <a:p>
            <a:pPr>
              <a:lnSpc>
                <a:spcPct val="150000"/>
              </a:lnSpc>
            </a:pPr>
            <a:r>
              <a:rPr lang="zh-CN" altLang="en-US" sz="1400" dirty="0" smtClean="0"/>
              <a:t>也</a:t>
            </a:r>
            <a:r>
              <a:rPr lang="zh-CN" altLang="en-US" sz="1400" dirty="0"/>
              <a:t>可以使用函数实现添加检查点，检查点一般是设置</a:t>
            </a:r>
            <a:r>
              <a:rPr lang="en-US" altLang="zh-CN" sz="1400" b="1" dirty="0" err="1"/>
              <a:t>web_find</a:t>
            </a:r>
            <a:r>
              <a:rPr lang="en-US" altLang="zh-CN" sz="1400" b="1" dirty="0"/>
              <a:t>()</a:t>
            </a:r>
            <a:r>
              <a:rPr lang="zh-CN" altLang="en-US" sz="1400" dirty="0"/>
              <a:t>函数和</a:t>
            </a:r>
            <a:r>
              <a:rPr lang="en-US" altLang="zh-CN" sz="1400" b="1" dirty="0" err="1"/>
              <a:t>web_reg_find</a:t>
            </a:r>
            <a:r>
              <a:rPr lang="zh-CN" altLang="en-US" sz="1400" dirty="0"/>
              <a:t>函数</a:t>
            </a:r>
            <a:r>
              <a:rPr lang="zh-CN" altLang="en-US" sz="1400" dirty="0" smtClean="0"/>
              <a:t>。</a:t>
            </a:r>
            <a:endParaRPr lang="zh-CN" altLang="en-US" sz="1400" dirty="0"/>
          </a:p>
        </p:txBody>
      </p:sp>
      <p:pic>
        <p:nvPicPr>
          <p:cNvPr id="5" name="图片 4"/>
          <p:cNvPicPr>
            <a:picLocks noChangeAspect="1"/>
          </p:cNvPicPr>
          <p:nvPr/>
        </p:nvPicPr>
        <p:blipFill>
          <a:blip r:embed="rId2"/>
          <a:stretch>
            <a:fillRect/>
          </a:stretch>
        </p:blipFill>
        <p:spPr>
          <a:xfrm>
            <a:off x="5231904" y="1988840"/>
            <a:ext cx="5454749" cy="2923806"/>
          </a:xfrm>
          <a:prstGeom prst="rect">
            <a:avLst/>
          </a:prstGeom>
        </p:spPr>
      </p:pic>
      <p:sp>
        <p:nvSpPr>
          <p:cNvPr id="6" name="矩形 5"/>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3.3 </a:t>
            </a:r>
            <a:r>
              <a:rPr lang="zh-CN" altLang="en-US" kern="0" dirty="0" smtClean="0">
                <a:solidFill>
                  <a:sysClr val="window" lastClr="FFFFFF"/>
                </a:solidFill>
                <a:latin typeface="微软雅黑" pitchFamily="34" charset="-122"/>
                <a:ea typeface="微软雅黑"/>
              </a:rPr>
              <a:t>检查点</a:t>
            </a:r>
            <a:endParaRPr lang="zh-CN" altLang="en-US" kern="0" dirty="0">
              <a:solidFill>
                <a:sysClr val="window" lastClr="FFFFFF"/>
              </a:solidFill>
              <a:latin typeface="微软雅黑" pitchFamily="34" charset="-122"/>
              <a:ea typeface="微软雅黑"/>
            </a:endParaRPr>
          </a:p>
        </p:txBody>
      </p:sp>
      <p:sp>
        <p:nvSpPr>
          <p:cNvPr id="8" name="矩形 7"/>
          <p:cNvSpPr/>
          <p:nvPr/>
        </p:nvSpPr>
        <p:spPr>
          <a:xfrm>
            <a:off x="695400" y="2636912"/>
            <a:ext cx="3736032" cy="1061829"/>
          </a:xfrm>
          <a:prstGeom prst="rect">
            <a:avLst/>
          </a:prstGeom>
        </p:spPr>
        <p:txBody>
          <a:bodyPr wrap="square">
            <a:spAutoFit/>
          </a:bodyPr>
          <a:lstStyle/>
          <a:p>
            <a:pPr>
              <a:lnSpc>
                <a:spcPct val="150000"/>
              </a:lnSpc>
            </a:pPr>
            <a:r>
              <a:rPr lang="zh-CN" altLang="en-US" sz="1400" dirty="0" smtClean="0"/>
              <a:t>函数</a:t>
            </a:r>
            <a:r>
              <a:rPr lang="zh-CN" altLang="en-US" sz="1400" dirty="0"/>
              <a:t>是在查找页面中的内容，所以要放在要查找的内容的后面；该函数只能在基于</a:t>
            </a:r>
            <a:r>
              <a:rPr lang="en-US" altLang="zh-CN" sz="1400" dirty="0"/>
              <a:t>HTML</a:t>
            </a:r>
            <a:r>
              <a:rPr lang="zh-CN" altLang="en-US" sz="1400" dirty="0"/>
              <a:t>模式录制的脚本中进行</a:t>
            </a:r>
            <a:r>
              <a:rPr lang="zh-CN" altLang="en-US" sz="1400" dirty="0" smtClean="0"/>
              <a:t>查找</a:t>
            </a:r>
            <a:endParaRPr lang="en-US" altLang="zh-CN" sz="1400" dirty="0" smtClean="0"/>
          </a:p>
        </p:txBody>
      </p:sp>
    </p:spTree>
    <p:extLst>
      <p:ext uri="{BB962C8B-B14F-4D97-AF65-F5344CB8AC3E}">
        <p14:creationId xmlns:p14="http://schemas.microsoft.com/office/powerpoint/2010/main" val="35758471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4114716"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3.4 </a:t>
            </a:r>
            <a:r>
              <a:rPr lang="zh-CN" altLang="en-US" kern="0" dirty="0" smtClean="0">
                <a:solidFill>
                  <a:sysClr val="window" lastClr="FFFFFF"/>
                </a:solidFill>
                <a:latin typeface="微软雅黑" pitchFamily="34" charset="-122"/>
                <a:ea typeface="微软雅黑"/>
              </a:rPr>
              <a:t>检查点</a:t>
            </a:r>
            <a:r>
              <a:rPr lang="en-US" altLang="zh-CN" kern="0" dirty="0" smtClean="0">
                <a:solidFill>
                  <a:sysClr val="window" lastClr="FFFFFF"/>
                </a:solidFill>
                <a:latin typeface="微软雅黑" pitchFamily="34" charset="-122"/>
                <a:ea typeface="微软雅黑"/>
              </a:rPr>
              <a:t>-</a:t>
            </a:r>
            <a:r>
              <a:rPr lang="en-US" b="1" dirty="0" smtClean="0"/>
              <a:t> </a:t>
            </a:r>
            <a:r>
              <a:rPr lang="en-US" altLang="zh-CN" kern="0" dirty="0" err="1" smtClean="0">
                <a:solidFill>
                  <a:sysClr val="window" lastClr="FFFFFF"/>
                </a:solidFill>
                <a:latin typeface="微软雅黑" pitchFamily="34" charset="-122"/>
                <a:ea typeface="微软雅黑"/>
              </a:rPr>
              <a:t>web_find</a:t>
            </a:r>
            <a:r>
              <a:rPr lang="en-US" altLang="zh-CN" kern="0" dirty="0" smtClean="0">
                <a:solidFill>
                  <a:sysClr val="window" lastClr="FFFFFF"/>
                </a:solidFill>
                <a:latin typeface="微软雅黑" pitchFamily="34" charset="-122"/>
                <a:ea typeface="微软雅黑"/>
              </a:rPr>
              <a:t>()</a:t>
            </a:r>
            <a:r>
              <a:rPr lang="zh-CN" altLang="en-US" kern="0" dirty="0" smtClean="0">
                <a:solidFill>
                  <a:sysClr val="window" lastClr="FFFFFF"/>
                </a:solidFill>
                <a:latin typeface="微软雅黑" pitchFamily="34" charset="-122"/>
                <a:ea typeface="微软雅黑"/>
              </a:rPr>
              <a:t>函数</a:t>
            </a: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9" name="矩形 8"/>
          <p:cNvSpPr/>
          <p:nvPr/>
        </p:nvSpPr>
        <p:spPr>
          <a:xfrm>
            <a:off x="695400" y="1196752"/>
            <a:ext cx="9429816" cy="4201150"/>
          </a:xfrm>
          <a:prstGeom prst="rect">
            <a:avLst/>
          </a:prstGeom>
        </p:spPr>
        <p:txBody>
          <a:bodyPr wrap="square">
            <a:spAutoFit/>
          </a:bodyPr>
          <a:lstStyle/>
          <a:p>
            <a:pPr indent="-342900" fontAlgn="base">
              <a:lnSpc>
                <a:spcPct val="200000"/>
              </a:lnSpc>
              <a:spcBef>
                <a:spcPct val="0"/>
              </a:spcBef>
              <a:spcAft>
                <a:spcPct val="0"/>
              </a:spcAft>
            </a:pPr>
            <a:r>
              <a:rPr lang="zh-CN" altLang="en-US" dirty="0">
                <a:solidFill>
                  <a:srgbClr val="4D4D4D"/>
                </a:solidFill>
                <a:latin typeface="Microsoft YaHei" panose="020B0503020204020204" pitchFamily="34" charset="-122"/>
                <a:ea typeface="Microsoft YaHei" panose="020B0503020204020204" pitchFamily="34" charset="-122"/>
              </a:rPr>
              <a:t>三、</a:t>
            </a:r>
            <a:r>
              <a:rPr lang="en-US" altLang="zh-CN" dirty="0" err="1">
                <a:solidFill>
                  <a:srgbClr val="4D4D4D"/>
                </a:solidFill>
                <a:latin typeface="Microsoft YaHei" panose="020B0503020204020204" pitchFamily="34" charset="-122"/>
                <a:ea typeface="Microsoft YaHei" panose="020B0503020204020204" pitchFamily="34" charset="-122"/>
              </a:rPr>
              <a:t>web_find</a:t>
            </a:r>
            <a:r>
              <a:rPr lang="en-US" altLang="zh-CN" dirty="0">
                <a:solidFill>
                  <a:srgbClr val="4D4D4D"/>
                </a:solidFill>
                <a:latin typeface="Microsoft YaHei" panose="020B0503020204020204" pitchFamily="34" charset="-122"/>
                <a:ea typeface="Microsoft YaHei" panose="020B0503020204020204" pitchFamily="34" charset="-122"/>
              </a:rPr>
              <a:t>()</a:t>
            </a:r>
            <a:r>
              <a:rPr lang="zh-CN" altLang="en-US" dirty="0">
                <a:solidFill>
                  <a:srgbClr val="4D4D4D"/>
                </a:solidFill>
                <a:latin typeface="Microsoft YaHei" panose="020B0503020204020204" pitchFamily="34" charset="-122"/>
                <a:ea typeface="Microsoft YaHei" panose="020B0503020204020204" pitchFamily="34" charset="-122"/>
              </a:rPr>
              <a:t>函数</a:t>
            </a:r>
          </a:p>
          <a:p>
            <a:pPr>
              <a:lnSpc>
                <a:spcPct val="150000"/>
              </a:lnSpc>
            </a:pPr>
            <a:endParaRPr lang="en-US" sz="1400" b="1" dirty="0" smtClean="0"/>
          </a:p>
          <a:p>
            <a:pPr>
              <a:lnSpc>
                <a:spcPct val="150000"/>
              </a:lnSpc>
            </a:pPr>
            <a:r>
              <a:rPr lang="en-US" sz="1400" b="1" dirty="0" smtClean="0"/>
              <a:t>web find("web_find"，"</a:t>
            </a:r>
            <a:r>
              <a:rPr lang="en-US" sz="1400" b="1" dirty="0" err="1" smtClean="0"/>
              <a:t>RighOf</a:t>
            </a:r>
            <a:r>
              <a:rPr lang="en-US" sz="1400" b="1" dirty="0" smtClean="0"/>
              <a:t>=a"，"</a:t>
            </a:r>
            <a:r>
              <a:rPr lang="en-US" sz="1400" b="1" dirty="0" err="1" smtClean="0"/>
              <a:t>LeftOf</a:t>
            </a:r>
            <a:r>
              <a:rPr lang="en-US" sz="1400" b="1" dirty="0" smtClean="0"/>
              <a:t>=b"，"What=name"，LAST);</a:t>
            </a:r>
          </a:p>
          <a:p>
            <a:pPr>
              <a:lnSpc>
                <a:spcPct val="150000"/>
              </a:lnSpc>
            </a:pPr>
            <a:endParaRPr lang="en-US" sz="1400" b="1" dirty="0" smtClean="0"/>
          </a:p>
          <a:p>
            <a:pPr>
              <a:lnSpc>
                <a:spcPct val="150000"/>
              </a:lnSpc>
            </a:pPr>
            <a:r>
              <a:rPr lang="zh-CN" altLang="en-US" sz="1400" dirty="0" smtClean="0"/>
              <a:t>参数解释：</a:t>
            </a:r>
            <a:endParaRPr lang="en-US" altLang="zh-CN" sz="1400" dirty="0" smtClean="0"/>
          </a:p>
          <a:p>
            <a:pPr>
              <a:lnSpc>
                <a:spcPct val="150000"/>
              </a:lnSpc>
            </a:pPr>
            <a:r>
              <a:rPr lang="en-US" altLang="zh-CN" sz="1400" dirty="0" smtClean="0"/>
              <a:t>"</a:t>
            </a:r>
            <a:r>
              <a:rPr lang="en-US" sz="1400" dirty="0" err="1" smtClean="0"/>
              <a:t>web_find</a:t>
            </a:r>
            <a:r>
              <a:rPr lang="en-US" sz="1400" dirty="0" smtClean="0"/>
              <a:t>"</a:t>
            </a:r>
            <a:r>
              <a:rPr lang="zh-CN" altLang="en-US" sz="1400" dirty="0" smtClean="0"/>
              <a:t>定义该查找函数的名称；</a:t>
            </a:r>
            <a:endParaRPr lang="en-US" altLang="zh-CN" sz="1400" dirty="0" smtClean="0"/>
          </a:p>
          <a:p>
            <a:pPr>
              <a:lnSpc>
                <a:spcPct val="150000"/>
              </a:lnSpc>
            </a:pPr>
            <a:r>
              <a:rPr lang="zh-CN" altLang="en-US" sz="1400" dirty="0" smtClean="0"/>
              <a:t>“</a:t>
            </a:r>
            <a:r>
              <a:rPr lang="en-US" sz="1400" dirty="0" err="1" smtClean="0"/>
              <a:t>LeftOf</a:t>
            </a:r>
            <a:r>
              <a:rPr lang="en-US" sz="1400" dirty="0" smtClean="0"/>
              <a:t>”</a:t>
            </a:r>
            <a:r>
              <a:rPr lang="zh-CN" altLang="en-US" sz="1400" dirty="0" smtClean="0"/>
              <a:t>和“</a:t>
            </a:r>
            <a:r>
              <a:rPr lang="en-US" sz="1400" dirty="0" err="1" smtClean="0"/>
              <a:t>RighOf</a:t>
            </a:r>
            <a:r>
              <a:rPr lang="en-US" sz="1400" dirty="0" smtClean="0"/>
              <a:t>=”</a:t>
            </a:r>
            <a:r>
              <a:rPr lang="zh-CN" altLang="en-US" sz="1400" dirty="0" smtClean="0"/>
              <a:t>用来定义查找字符的左右边界；</a:t>
            </a:r>
            <a:endParaRPr lang="en-US" altLang="zh-CN" sz="1400" dirty="0" smtClean="0"/>
          </a:p>
          <a:p>
            <a:pPr>
              <a:lnSpc>
                <a:spcPct val="150000"/>
              </a:lnSpc>
            </a:pPr>
            <a:r>
              <a:rPr lang="zh-CN" altLang="en-US" sz="1400" dirty="0" smtClean="0"/>
              <a:t>“</a:t>
            </a:r>
            <a:r>
              <a:rPr lang="en-US" sz="1400" dirty="0" smtClean="0"/>
              <a:t>What=”</a:t>
            </a:r>
            <a:r>
              <a:rPr lang="zh-CN" altLang="en-US" sz="1400" dirty="0" smtClean="0"/>
              <a:t>定义查找内容；</a:t>
            </a:r>
            <a:endParaRPr lang="en-US" altLang="zh-CN" sz="1400" dirty="0" smtClean="0"/>
          </a:p>
          <a:p>
            <a:pPr>
              <a:lnSpc>
                <a:spcPct val="150000"/>
              </a:lnSpc>
            </a:pPr>
            <a:endParaRPr lang="zh-CN" altLang="en-US" sz="1400" dirty="0" smtClean="0"/>
          </a:p>
          <a:p>
            <a:pPr>
              <a:lnSpc>
                <a:spcPct val="150000"/>
              </a:lnSpc>
            </a:pPr>
            <a:r>
              <a:rPr lang="zh-CN" altLang="en-US" sz="1400" dirty="0" smtClean="0"/>
              <a:t>例如上述参数举例中的意思就是在页面中查找左边界为</a:t>
            </a:r>
            <a:r>
              <a:rPr lang="en-US" sz="1400" dirty="0" smtClean="0"/>
              <a:t>b，</a:t>
            </a:r>
            <a:r>
              <a:rPr lang="zh-CN" altLang="en-US" sz="1400" dirty="0" smtClean="0"/>
              <a:t>右边界为</a:t>
            </a:r>
            <a:r>
              <a:rPr lang="en-US" sz="1400" dirty="0" smtClean="0"/>
              <a:t>a，</a:t>
            </a:r>
            <a:r>
              <a:rPr lang="zh-CN" altLang="en-US" sz="1400" dirty="0" smtClean="0"/>
              <a:t>内容为</a:t>
            </a:r>
            <a:r>
              <a:rPr lang="en-US" sz="1400" dirty="0" smtClean="0"/>
              <a:t>name</a:t>
            </a:r>
            <a:r>
              <a:rPr lang="zh-CN" altLang="en-US" sz="1400" dirty="0" smtClean="0"/>
              <a:t>的信息；</a:t>
            </a:r>
            <a:endParaRPr lang="en-US" altLang="zh-CN" sz="1400" dirty="0" smtClean="0"/>
          </a:p>
          <a:p>
            <a:pPr>
              <a:lnSpc>
                <a:spcPct val="150000"/>
              </a:lnSpc>
            </a:pPr>
            <a:endParaRPr lang="zh-CN" altLang="en-US" sz="1400" dirty="0" smtClean="0"/>
          </a:p>
          <a:p>
            <a:pPr>
              <a:lnSpc>
                <a:spcPct val="150000"/>
              </a:lnSpc>
            </a:pPr>
            <a:endParaRPr lang="zh-CN" altLang="en-US" sz="1400" dirty="0"/>
          </a:p>
        </p:txBody>
      </p:sp>
    </p:spTree>
    <p:extLst>
      <p:ext uri="{BB962C8B-B14F-4D97-AF65-F5344CB8AC3E}">
        <p14:creationId xmlns:p14="http://schemas.microsoft.com/office/powerpoint/2010/main" val="15185480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4114716"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3.5 </a:t>
            </a:r>
            <a:r>
              <a:rPr lang="zh-CN" altLang="en-US" kern="0" dirty="0" smtClean="0">
                <a:solidFill>
                  <a:sysClr val="window" lastClr="FFFFFF"/>
                </a:solidFill>
                <a:latin typeface="微软雅黑" pitchFamily="34" charset="-122"/>
                <a:ea typeface="微软雅黑"/>
              </a:rPr>
              <a:t>检查点</a:t>
            </a:r>
            <a:r>
              <a:rPr lang="en-US" altLang="zh-CN" kern="0" dirty="0" smtClean="0">
                <a:solidFill>
                  <a:sysClr val="window" lastClr="FFFFFF"/>
                </a:solidFill>
                <a:latin typeface="微软雅黑" pitchFamily="34" charset="-122"/>
                <a:ea typeface="微软雅黑"/>
              </a:rPr>
              <a:t>-</a:t>
            </a:r>
            <a:r>
              <a:rPr lang="en-US" b="1" dirty="0" smtClean="0"/>
              <a:t> </a:t>
            </a:r>
            <a:r>
              <a:rPr lang="en-US" altLang="en-US" kern="0" dirty="0" err="1" smtClean="0">
                <a:solidFill>
                  <a:sysClr val="window" lastClr="FFFFFF"/>
                </a:solidFill>
                <a:latin typeface="微软雅黑" pitchFamily="34" charset="-122"/>
                <a:ea typeface="微软雅黑"/>
              </a:rPr>
              <a:t>web_reg_find</a:t>
            </a:r>
            <a:r>
              <a:rPr lang="en-US" altLang="en-US" kern="0" dirty="0" smtClean="0">
                <a:solidFill>
                  <a:sysClr val="window" lastClr="FFFFFF"/>
                </a:solidFill>
                <a:latin typeface="微软雅黑" pitchFamily="34" charset="-122"/>
                <a:ea typeface="微软雅黑"/>
              </a:rPr>
              <a:t>()</a:t>
            </a:r>
            <a:r>
              <a:rPr lang="zh-CN" altLang="en-US" kern="0" dirty="0" smtClean="0">
                <a:solidFill>
                  <a:sysClr val="window" lastClr="FFFFFF"/>
                </a:solidFill>
                <a:latin typeface="微软雅黑" pitchFamily="34" charset="-122"/>
                <a:ea typeface="微软雅黑"/>
              </a:rPr>
              <a:t>函数</a:t>
            </a: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9" name="矩形 8"/>
          <p:cNvSpPr/>
          <p:nvPr/>
        </p:nvSpPr>
        <p:spPr>
          <a:xfrm>
            <a:off x="695400" y="1128519"/>
            <a:ext cx="6186698" cy="3554819"/>
          </a:xfrm>
          <a:prstGeom prst="rect">
            <a:avLst/>
          </a:prstGeom>
        </p:spPr>
        <p:txBody>
          <a:bodyPr wrap="square">
            <a:spAutoFit/>
          </a:bodyPr>
          <a:lstStyle/>
          <a:p>
            <a:pPr indent="-342900" fontAlgn="base">
              <a:lnSpc>
                <a:spcPct val="200000"/>
              </a:lnSpc>
              <a:spcBef>
                <a:spcPct val="0"/>
              </a:spcBef>
              <a:spcAft>
                <a:spcPct val="0"/>
              </a:spcAft>
            </a:pPr>
            <a:r>
              <a:rPr lang="zh-CN" altLang="en-US" dirty="0">
                <a:solidFill>
                  <a:srgbClr val="4D4D4D"/>
                </a:solidFill>
                <a:latin typeface="Microsoft YaHei" panose="020B0503020204020204" pitchFamily="34" charset="-122"/>
                <a:ea typeface="Microsoft YaHei" panose="020B0503020204020204" pitchFamily="34" charset="-122"/>
              </a:rPr>
              <a:t>四、</a:t>
            </a:r>
            <a:r>
              <a:rPr lang="en-US" altLang="zh-CN" dirty="0" err="1">
                <a:solidFill>
                  <a:srgbClr val="4D4D4D"/>
                </a:solidFill>
                <a:latin typeface="Microsoft YaHei" panose="020B0503020204020204" pitchFamily="34" charset="-122"/>
                <a:ea typeface="Microsoft YaHei" panose="020B0503020204020204" pitchFamily="34" charset="-122"/>
              </a:rPr>
              <a:t>web_reg_find</a:t>
            </a:r>
            <a:r>
              <a:rPr lang="en-US" altLang="zh-CN" dirty="0">
                <a:solidFill>
                  <a:srgbClr val="4D4D4D"/>
                </a:solidFill>
                <a:latin typeface="Microsoft YaHei" panose="020B0503020204020204" pitchFamily="34" charset="-122"/>
                <a:ea typeface="Microsoft YaHei" panose="020B0503020204020204" pitchFamily="34" charset="-122"/>
              </a:rPr>
              <a:t>()</a:t>
            </a:r>
            <a:r>
              <a:rPr lang="zh-CN" altLang="en-US" dirty="0">
                <a:solidFill>
                  <a:srgbClr val="4D4D4D"/>
                </a:solidFill>
                <a:latin typeface="Microsoft YaHei" panose="020B0503020204020204" pitchFamily="34" charset="-122"/>
                <a:ea typeface="Microsoft YaHei" panose="020B0503020204020204" pitchFamily="34" charset="-122"/>
              </a:rPr>
              <a:t>函数</a:t>
            </a:r>
          </a:p>
          <a:p>
            <a:pPr>
              <a:lnSpc>
                <a:spcPct val="150000"/>
              </a:lnSpc>
            </a:pPr>
            <a:endParaRPr lang="en-US" sz="1400" b="1" dirty="0" smtClean="0"/>
          </a:p>
          <a:p>
            <a:pPr>
              <a:lnSpc>
                <a:spcPct val="150000"/>
              </a:lnSpc>
            </a:pPr>
            <a:r>
              <a:rPr lang="en-US" sz="1400" b="1" dirty="0" err="1" smtClean="0"/>
              <a:t>web_reg_find</a:t>
            </a:r>
            <a:r>
              <a:rPr lang="en-US" sz="1400" b="1" dirty="0" smtClean="0"/>
              <a:t>("Search=Body"，"</a:t>
            </a:r>
            <a:r>
              <a:rPr lang="en-US" sz="1400" b="1" dirty="0" err="1" smtClean="0"/>
              <a:t>SaveCount</a:t>
            </a:r>
            <a:r>
              <a:rPr lang="en-US" sz="1400" b="1" dirty="0" smtClean="0"/>
              <a:t>=</a:t>
            </a:r>
            <a:r>
              <a:rPr lang="en-US" sz="1400" b="1" dirty="0" err="1" smtClean="0"/>
              <a:t>ddd</a:t>
            </a:r>
            <a:r>
              <a:rPr lang="en-US" sz="1400" b="1" dirty="0" smtClean="0"/>
              <a:t>"，"Test=</a:t>
            </a:r>
            <a:r>
              <a:rPr lang="en-US" sz="1400" b="1" dirty="0" err="1" smtClean="0"/>
              <a:t>aaa</a:t>
            </a:r>
            <a:r>
              <a:rPr lang="en-US" sz="1400" b="1" dirty="0" smtClean="0"/>
              <a:t>"，LAST);</a:t>
            </a:r>
          </a:p>
          <a:p>
            <a:pPr>
              <a:lnSpc>
                <a:spcPct val="150000"/>
              </a:lnSpc>
            </a:pPr>
            <a:endParaRPr lang="en-US" altLang="zh-CN" sz="1400" dirty="0" smtClean="0"/>
          </a:p>
          <a:p>
            <a:pPr>
              <a:lnSpc>
                <a:spcPct val="150000"/>
              </a:lnSpc>
            </a:pPr>
            <a:r>
              <a:rPr lang="zh-CN" altLang="en-US" sz="1400" dirty="0" smtClean="0"/>
              <a:t>参数解释：</a:t>
            </a:r>
            <a:endParaRPr lang="en-US" altLang="zh-CN" sz="1400" dirty="0" smtClean="0"/>
          </a:p>
          <a:p>
            <a:pPr>
              <a:lnSpc>
                <a:spcPct val="150000"/>
              </a:lnSpc>
            </a:pPr>
            <a:r>
              <a:rPr lang="en-US" altLang="zh-CN" sz="1400" dirty="0" smtClean="0"/>
              <a:t>Search</a:t>
            </a:r>
            <a:r>
              <a:rPr lang="zh-CN" altLang="en-US" sz="1400" dirty="0" smtClean="0"/>
              <a:t>用来定义查找范围，</a:t>
            </a:r>
            <a:endParaRPr lang="en-US" altLang="zh-CN" sz="1400" dirty="0" smtClean="0"/>
          </a:p>
          <a:p>
            <a:pPr>
              <a:lnSpc>
                <a:spcPct val="150000"/>
              </a:lnSpc>
            </a:pPr>
            <a:r>
              <a:rPr lang="en-US" altLang="zh-CN" sz="1400" dirty="0" err="1" smtClean="0"/>
              <a:t>SaveCount</a:t>
            </a:r>
            <a:r>
              <a:rPr lang="zh-CN" altLang="en-US" sz="1400" dirty="0" smtClean="0"/>
              <a:t>定义查找计数变量名称，该参数可以记录在缓存中查找内容出现的次数，可以使用该值，来判断要查找的内容是否被找到；</a:t>
            </a:r>
            <a:endParaRPr lang="en-US" altLang="zh-CN" sz="1400" dirty="0" smtClean="0"/>
          </a:p>
          <a:p>
            <a:pPr>
              <a:lnSpc>
                <a:spcPct val="150000"/>
              </a:lnSpc>
            </a:pPr>
            <a:endParaRPr lang="zh-CN" altLang="en-US" sz="1400" dirty="0" smtClean="0"/>
          </a:p>
          <a:p>
            <a:pPr>
              <a:lnSpc>
                <a:spcPct val="150000"/>
              </a:lnSpc>
            </a:pPr>
            <a:endParaRPr lang="zh-CN" altLang="en-US" sz="1400" dirty="0"/>
          </a:p>
        </p:txBody>
      </p:sp>
      <p:sp>
        <p:nvSpPr>
          <p:cNvPr id="3" name="矩形 2"/>
          <p:cNvSpPr/>
          <p:nvPr/>
        </p:nvSpPr>
        <p:spPr>
          <a:xfrm>
            <a:off x="695400" y="4365104"/>
            <a:ext cx="10455602" cy="1994457"/>
          </a:xfrm>
          <a:prstGeom prst="rect">
            <a:avLst/>
          </a:prstGeom>
        </p:spPr>
        <p:txBody>
          <a:bodyPr wrap="square">
            <a:spAutoFit/>
          </a:bodyPr>
          <a:lstStyle/>
          <a:p>
            <a:pPr>
              <a:lnSpc>
                <a:spcPct val="150000"/>
              </a:lnSpc>
            </a:pPr>
            <a:r>
              <a:rPr lang="zh-CN" altLang="en-US" sz="1400" dirty="0"/>
              <a:t>例如上述参数举例中的意思就是</a:t>
            </a:r>
            <a:r>
              <a:rPr lang="en-US" altLang="zh-CN" sz="1400" dirty="0"/>
              <a:t>Body</a:t>
            </a:r>
            <a:r>
              <a:rPr lang="zh-CN" altLang="en-US" sz="1400" dirty="0"/>
              <a:t>中查找内容为</a:t>
            </a:r>
            <a:r>
              <a:rPr lang="en-US" altLang="zh-CN" sz="1400" dirty="0" err="1"/>
              <a:t>aaa</a:t>
            </a:r>
            <a:r>
              <a:rPr lang="zh-CN" altLang="en-US" sz="1400" dirty="0"/>
              <a:t>的信息，并将出现次数记录在变量</a:t>
            </a:r>
            <a:r>
              <a:rPr lang="en-US" altLang="zh-CN" sz="1400" dirty="0" err="1"/>
              <a:t>ddd</a:t>
            </a:r>
            <a:r>
              <a:rPr lang="zh-CN" altLang="en-US" sz="1400" dirty="0"/>
              <a:t>中；</a:t>
            </a:r>
          </a:p>
          <a:p>
            <a:pPr>
              <a:lnSpc>
                <a:spcPct val="150000"/>
              </a:lnSpc>
            </a:pPr>
            <a:r>
              <a:rPr lang="zh-CN" altLang="en-US" sz="1400" dirty="0"/>
              <a:t>使用该函数注意事项：该函数是在缓存中查找相应的内容，所以要放在查找内容之前；通常情况下写在如下六个函数之 前：</a:t>
            </a:r>
            <a:r>
              <a:rPr lang="en-US" altLang="zh-CN" sz="1400" dirty="0" err="1"/>
              <a:t>Web_castom_request</a:t>
            </a:r>
            <a:r>
              <a:rPr lang="en-US" altLang="zh-CN" sz="1400" dirty="0"/>
              <a:t>(); </a:t>
            </a:r>
            <a:r>
              <a:rPr lang="en-US" altLang="zh-CN" sz="1400" dirty="0" err="1"/>
              <a:t>web_image</a:t>
            </a:r>
            <a:r>
              <a:rPr lang="en-US" altLang="zh-CN" sz="1400" dirty="0"/>
              <a:t>(); </a:t>
            </a:r>
            <a:r>
              <a:rPr lang="en-US" altLang="zh-CN" sz="1400" dirty="0" err="1"/>
              <a:t>web_link</a:t>
            </a:r>
            <a:r>
              <a:rPr lang="en-US" altLang="zh-CN" sz="1400" dirty="0"/>
              <a:t>(); </a:t>
            </a:r>
            <a:r>
              <a:rPr lang="en-US" altLang="zh-CN" sz="1400" dirty="0" err="1"/>
              <a:t>web_submit_data</a:t>
            </a:r>
            <a:r>
              <a:rPr lang="en-US" altLang="zh-CN" sz="1400" dirty="0"/>
              <a:t>(); </a:t>
            </a:r>
            <a:r>
              <a:rPr lang="en-US" altLang="zh-CN" sz="1400" dirty="0" err="1"/>
              <a:t>web_submit_form</a:t>
            </a:r>
            <a:r>
              <a:rPr lang="en-US" altLang="zh-CN" sz="1400" dirty="0"/>
              <a:t>(); </a:t>
            </a:r>
            <a:r>
              <a:rPr lang="en-US" altLang="zh-CN" sz="1400" dirty="0" err="1"/>
              <a:t>web_url</a:t>
            </a:r>
            <a:r>
              <a:rPr lang="en-US" altLang="zh-CN" sz="1400" dirty="0"/>
              <a:t>()</a:t>
            </a:r>
            <a:r>
              <a:rPr lang="zh-CN" altLang="en-US" sz="1400" dirty="0"/>
              <a:t>；</a:t>
            </a:r>
            <a:endParaRPr lang="en-US" altLang="zh-CN" sz="1400" dirty="0"/>
          </a:p>
          <a:p>
            <a:pPr>
              <a:lnSpc>
                <a:spcPct val="150000"/>
              </a:lnSpc>
            </a:pPr>
            <a:endParaRPr lang="zh-CN" altLang="en-US" sz="1400" dirty="0"/>
          </a:p>
          <a:p>
            <a:pPr>
              <a:lnSpc>
                <a:spcPct val="150000"/>
              </a:lnSpc>
            </a:pPr>
            <a:r>
              <a:rPr lang="zh-CN" altLang="en-US" sz="1400" dirty="0"/>
              <a:t>使用技巧：在该函数的参数中有个“</a:t>
            </a:r>
            <a:r>
              <a:rPr lang="en-US" altLang="zh-CN" sz="1400" dirty="0" err="1"/>
              <a:t>SaveCount</a:t>
            </a:r>
            <a:r>
              <a:rPr lang="en-US" altLang="zh-CN" sz="1400" dirty="0"/>
              <a:t>”</a:t>
            </a:r>
            <a:r>
              <a:rPr lang="zh-CN" altLang="en-US" sz="1400" dirty="0"/>
              <a:t>，该参数可以记录在缓存中查找内容出现的次数，我们可以使用该值，来判断要查找的内容是否被找到。</a:t>
            </a:r>
          </a:p>
        </p:txBody>
      </p:sp>
    </p:spTree>
    <p:extLst>
      <p:ext uri="{BB962C8B-B14F-4D97-AF65-F5344CB8AC3E}">
        <p14:creationId xmlns:p14="http://schemas.microsoft.com/office/powerpoint/2010/main" val="15185480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6043542"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3.6 </a:t>
            </a:r>
            <a:r>
              <a:rPr lang="zh-CN" altLang="en-US" kern="0" dirty="0" smtClean="0">
                <a:solidFill>
                  <a:sysClr val="window" lastClr="FFFFFF"/>
                </a:solidFill>
                <a:latin typeface="微软雅黑" pitchFamily="34" charset="-122"/>
                <a:ea typeface="微软雅黑"/>
              </a:rPr>
              <a:t>检查点</a:t>
            </a:r>
            <a:r>
              <a:rPr lang="en-US" altLang="zh-CN" kern="0" dirty="0" smtClean="0">
                <a:solidFill>
                  <a:sysClr val="window" lastClr="FFFFFF"/>
                </a:solidFill>
                <a:latin typeface="微软雅黑" pitchFamily="34" charset="-122"/>
                <a:ea typeface="微软雅黑"/>
              </a:rPr>
              <a:t>-</a:t>
            </a:r>
            <a:r>
              <a:rPr lang="en-US" b="1" dirty="0" smtClean="0"/>
              <a:t> </a:t>
            </a:r>
            <a:r>
              <a:rPr lang="en-US" altLang="zh-CN" kern="0" dirty="0" err="1" smtClean="0">
                <a:solidFill>
                  <a:sysClr val="window" lastClr="FFFFFF"/>
                </a:solidFill>
                <a:latin typeface="微软雅黑" pitchFamily="34" charset="-122"/>
                <a:ea typeface="微软雅黑"/>
              </a:rPr>
              <a:t>web_find</a:t>
            </a:r>
            <a:r>
              <a:rPr lang="zh-CN" altLang="en-US" kern="0" dirty="0" smtClean="0">
                <a:solidFill>
                  <a:sysClr val="window" lastClr="FFFFFF"/>
                </a:solidFill>
                <a:latin typeface="微软雅黑" pitchFamily="34" charset="-122"/>
                <a:ea typeface="微软雅黑"/>
              </a:rPr>
              <a:t>与</a:t>
            </a:r>
            <a:r>
              <a:rPr lang="en-US" altLang="zh-CN" kern="0" dirty="0" err="1" smtClean="0">
                <a:solidFill>
                  <a:sysClr val="window" lastClr="FFFFFF"/>
                </a:solidFill>
                <a:latin typeface="微软雅黑" pitchFamily="34" charset="-122"/>
                <a:ea typeface="微软雅黑"/>
              </a:rPr>
              <a:t>web_reg_find</a:t>
            </a:r>
            <a:r>
              <a:rPr lang="zh-CN" altLang="en-US" kern="0" dirty="0" smtClean="0">
                <a:solidFill>
                  <a:sysClr val="window" lastClr="FFFFFF"/>
                </a:solidFill>
                <a:latin typeface="微软雅黑" pitchFamily="34" charset="-122"/>
                <a:ea typeface="微软雅黑"/>
              </a:rPr>
              <a:t>函数比较</a:t>
            </a: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9" name="矩形 8"/>
          <p:cNvSpPr/>
          <p:nvPr/>
        </p:nvSpPr>
        <p:spPr>
          <a:xfrm>
            <a:off x="695400" y="1196752"/>
            <a:ext cx="9429816" cy="3662541"/>
          </a:xfrm>
          <a:prstGeom prst="rect">
            <a:avLst/>
          </a:prstGeom>
        </p:spPr>
        <p:txBody>
          <a:bodyPr wrap="square">
            <a:spAutoFit/>
          </a:bodyPr>
          <a:lstStyle/>
          <a:p>
            <a:pPr indent="-342900" fontAlgn="base">
              <a:lnSpc>
                <a:spcPct val="200000"/>
              </a:lnSpc>
              <a:spcBef>
                <a:spcPct val="0"/>
              </a:spcBef>
              <a:spcAft>
                <a:spcPct val="0"/>
              </a:spcAft>
            </a:pPr>
            <a:r>
              <a:rPr lang="zh-CN" altLang="en-US" dirty="0">
                <a:solidFill>
                  <a:srgbClr val="4D4D4D"/>
                </a:solidFill>
                <a:latin typeface="Microsoft YaHei" panose="020B0503020204020204" pitchFamily="34" charset="-122"/>
                <a:ea typeface="Microsoft YaHei" panose="020B0503020204020204" pitchFamily="34" charset="-122"/>
              </a:rPr>
              <a:t>五</a:t>
            </a:r>
            <a:r>
              <a:rPr lang="zh-CN" altLang="en-US" dirty="0" smtClean="0">
                <a:solidFill>
                  <a:srgbClr val="4D4D4D"/>
                </a:solidFill>
                <a:latin typeface="Microsoft YaHei" panose="020B0503020204020204" pitchFamily="34" charset="-122"/>
                <a:ea typeface="Microsoft YaHei" panose="020B0503020204020204" pitchFamily="34" charset="-122"/>
              </a:rPr>
              <a:t>、区别</a:t>
            </a:r>
            <a:endParaRPr lang="en-US" altLang="zh-CN" dirty="0" smtClean="0">
              <a:solidFill>
                <a:srgbClr val="4D4D4D"/>
              </a:solidFill>
              <a:latin typeface="Microsoft YaHei" panose="020B0503020204020204" pitchFamily="34" charset="-122"/>
              <a:ea typeface="Microsoft YaHei" panose="020B0503020204020204" pitchFamily="34" charset="-122"/>
            </a:endParaRPr>
          </a:p>
          <a:p>
            <a:pPr indent="-342900" fontAlgn="base">
              <a:lnSpc>
                <a:spcPct val="200000"/>
              </a:lnSpc>
              <a:spcBef>
                <a:spcPct val="0"/>
              </a:spcBef>
              <a:spcAft>
                <a:spcPct val="0"/>
              </a:spcAft>
            </a:pPr>
            <a:r>
              <a:rPr lang="zh-CN" altLang="en-US" sz="1400" dirty="0" smtClean="0"/>
              <a:t>这两个函数函数类型不同，</a:t>
            </a:r>
            <a:r>
              <a:rPr lang="en-US" sz="1400" dirty="0" smtClean="0"/>
              <a:t>WEB_FIND</a:t>
            </a:r>
            <a:r>
              <a:rPr lang="zh-CN" altLang="en-US" sz="1400" dirty="0" smtClean="0"/>
              <a:t>是普通函数，</a:t>
            </a:r>
            <a:r>
              <a:rPr lang="en-US" sz="1400" dirty="0" smtClean="0"/>
              <a:t>WEB_REG_FIND</a:t>
            </a:r>
            <a:r>
              <a:rPr lang="zh-CN" altLang="en-US" sz="1400" dirty="0" smtClean="0"/>
              <a:t>是注册函数；</a:t>
            </a:r>
          </a:p>
          <a:p>
            <a:pPr>
              <a:lnSpc>
                <a:spcPct val="200000"/>
              </a:lnSpc>
            </a:pPr>
            <a:r>
              <a:rPr lang="en-US" sz="1400" dirty="0" smtClean="0"/>
              <a:t>WEB_FIND</a:t>
            </a:r>
            <a:r>
              <a:rPr lang="zh-CN" altLang="en-US" sz="1400" dirty="0" smtClean="0"/>
              <a:t>使用时必须开启内容检查选项，而</a:t>
            </a:r>
            <a:r>
              <a:rPr lang="en-US" sz="1400" dirty="0" smtClean="0"/>
              <a:t>WEB_REG_FIND</a:t>
            </a:r>
            <a:r>
              <a:rPr lang="zh-CN" altLang="en-US" sz="1400" dirty="0" smtClean="0"/>
              <a:t>则不没有此限制；</a:t>
            </a:r>
          </a:p>
          <a:p>
            <a:pPr>
              <a:lnSpc>
                <a:spcPct val="200000"/>
              </a:lnSpc>
            </a:pPr>
            <a:r>
              <a:rPr lang="en-US" sz="1400" dirty="0" smtClean="0"/>
              <a:t>WEB_FIND</a:t>
            </a:r>
            <a:r>
              <a:rPr lang="zh-CN" altLang="en-US" sz="1400" dirty="0" smtClean="0"/>
              <a:t>只能用在基于</a:t>
            </a:r>
            <a:r>
              <a:rPr lang="en-US" sz="1400" dirty="0" smtClean="0"/>
              <a:t>HTML</a:t>
            </a:r>
            <a:r>
              <a:rPr lang="zh-CN" altLang="en-US" sz="1400" dirty="0" smtClean="0"/>
              <a:t>模式录制的脚本中，而</a:t>
            </a:r>
            <a:r>
              <a:rPr lang="en-US" sz="1400" dirty="0" smtClean="0"/>
              <a:t>WEB_REG_FIND</a:t>
            </a:r>
            <a:r>
              <a:rPr lang="zh-CN" altLang="en-US" sz="1400" dirty="0" smtClean="0"/>
              <a:t>没有此限制；</a:t>
            </a:r>
          </a:p>
          <a:p>
            <a:pPr>
              <a:lnSpc>
                <a:spcPct val="200000"/>
              </a:lnSpc>
            </a:pPr>
            <a:r>
              <a:rPr lang="en-US" sz="1400" dirty="0" smtClean="0"/>
              <a:t>WEB_FIND</a:t>
            </a:r>
            <a:r>
              <a:rPr lang="zh-CN" altLang="en-US" sz="1400" dirty="0" smtClean="0"/>
              <a:t>是在返回的页面中进行内容查找，</a:t>
            </a:r>
            <a:r>
              <a:rPr lang="en-US" sz="1400" dirty="0" smtClean="0"/>
              <a:t>WEB_REG_FIND</a:t>
            </a:r>
            <a:r>
              <a:rPr lang="zh-CN" altLang="en-US" sz="1400" dirty="0" smtClean="0"/>
              <a:t>是在缓存中进行查找；</a:t>
            </a:r>
          </a:p>
          <a:p>
            <a:pPr>
              <a:lnSpc>
                <a:spcPct val="200000"/>
              </a:lnSpc>
            </a:pPr>
            <a:r>
              <a:rPr lang="en-US" sz="1400" dirty="0" smtClean="0"/>
              <a:t>WEB_FIND</a:t>
            </a:r>
            <a:r>
              <a:rPr lang="zh-CN" altLang="en-US" sz="1400" dirty="0" smtClean="0"/>
              <a:t>在执行效率上不如</a:t>
            </a:r>
            <a:r>
              <a:rPr lang="en-US" sz="1400" dirty="0" smtClean="0"/>
              <a:t>WEB_REG_FIND；</a:t>
            </a:r>
          </a:p>
          <a:p>
            <a:pPr>
              <a:lnSpc>
                <a:spcPct val="200000"/>
              </a:lnSpc>
            </a:pPr>
            <a:r>
              <a:rPr lang="en-US" sz="1400" dirty="0" smtClean="0"/>
              <a:t>WEB_FIND</a:t>
            </a:r>
            <a:r>
              <a:rPr lang="zh-CN" altLang="en-US" sz="1400" dirty="0" smtClean="0"/>
              <a:t>使用时放在检查内容后面；而</a:t>
            </a:r>
            <a:r>
              <a:rPr lang="en-US" sz="1400" dirty="0" smtClean="0"/>
              <a:t>WEB_REG_FIND</a:t>
            </a:r>
            <a:r>
              <a:rPr lang="zh-CN" altLang="en-US" sz="1400" dirty="0" smtClean="0"/>
              <a:t>使用时放在检查内容前面。</a:t>
            </a:r>
          </a:p>
          <a:p>
            <a:pPr>
              <a:lnSpc>
                <a:spcPct val="200000"/>
              </a:lnSpc>
            </a:pPr>
            <a:endParaRPr lang="zh-CN" altLang="en-US" sz="1400" dirty="0"/>
          </a:p>
        </p:txBody>
      </p:sp>
    </p:spTree>
    <p:extLst>
      <p:ext uri="{BB962C8B-B14F-4D97-AF65-F5344CB8AC3E}">
        <p14:creationId xmlns:p14="http://schemas.microsoft.com/office/powerpoint/2010/main" val="15185480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4583832" y="2674657"/>
            <a:ext cx="7248128" cy="646331"/>
          </a:xfrm>
          <a:prstGeom prst="rect">
            <a:avLst/>
          </a:prstGeom>
          <a:noFill/>
        </p:spPr>
        <p:txBody>
          <a:bodyPr wrap="square" rtlCol="0">
            <a:spAutoFit/>
          </a:bodyPr>
          <a:lstStyle/>
          <a:p>
            <a:pPr algn="ctr"/>
            <a:r>
              <a:rPr lang="zh-CN" altLang="en-US" sz="3600" b="1" dirty="0" smtClean="0">
                <a:solidFill>
                  <a:schemeClr val="tx1">
                    <a:lumMod val="65000"/>
                    <a:lumOff val="35000"/>
                  </a:schemeClr>
                </a:solidFill>
                <a:latin typeface="微软雅黑" panose="020B0503020204020204" pitchFamily="34" charset="-122"/>
                <a:ea typeface="微软雅黑" panose="020B0503020204020204" pitchFamily="34" charset="-122"/>
              </a:rPr>
              <a:t>第四章  场景设置</a:t>
            </a:r>
            <a:endParaRPr lang="zh-CN" altLang="en-US" sz="3600" b="1"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pic>
        <p:nvPicPr>
          <p:cNvPr id="6" name="Picture 9" descr="C:\Users\user\Desktop\讲师png.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63552" y="2060848"/>
            <a:ext cx="2024209" cy="252028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go语言”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44152831"/>
      </p:ext>
    </p:extLst>
  </p:cSld>
  <p:clrMapOvr>
    <a:masterClrMapping/>
  </p:clrMapOvr>
  <mc:AlternateContent xmlns:mc="http://schemas.openxmlformats.org/markup-compatibility/2006" xmlns:p14="http://schemas.microsoft.com/office/powerpoint/2010/main">
    <mc:Choice Requires="p14">
      <p:transition spd="med">
        <p14:switch dir="r"/>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blog.csdn.net/20180926213556843?watermark/2/text/aHR0cHM6Ly9ibG9nLmNzZG4ubmV0L2h1anloZndmaDI=/font/5a6L5L2T/fontsize/400/fill/I0JBQkFCMA==/dissolve/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24" y="2420888"/>
            <a:ext cx="5238484" cy="400850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95400" y="1122036"/>
            <a:ext cx="10585176" cy="1061829"/>
          </a:xfrm>
          <a:prstGeom prst="rect">
            <a:avLst/>
          </a:prstGeom>
        </p:spPr>
        <p:txBody>
          <a:bodyPr wrap="square">
            <a:spAutoFit/>
          </a:bodyPr>
          <a:lstStyle/>
          <a:p>
            <a:pPr>
              <a:lnSpc>
                <a:spcPct val="150000"/>
              </a:lnSpc>
            </a:pPr>
            <a:r>
              <a:rPr lang="en-US" altLang="zh-CN" sz="1400" dirty="0"/>
              <a:t>LR</a:t>
            </a:r>
            <a:r>
              <a:rPr lang="zh-CN" altLang="en-US" sz="1400" dirty="0"/>
              <a:t>允许的场景有两种：</a:t>
            </a:r>
          </a:p>
          <a:p>
            <a:pPr>
              <a:lnSpc>
                <a:spcPct val="150000"/>
              </a:lnSpc>
            </a:pPr>
            <a:r>
              <a:rPr lang="en-US" altLang="zh-CN" sz="1400" dirty="0"/>
              <a:t>Goal</a:t>
            </a:r>
            <a:r>
              <a:rPr lang="zh-CN" altLang="en-US" sz="1400" dirty="0"/>
              <a:t>：目标场景</a:t>
            </a:r>
            <a:r>
              <a:rPr lang="en-US" altLang="zh-CN" sz="1400" dirty="0"/>
              <a:t>,</a:t>
            </a:r>
            <a:r>
              <a:rPr lang="zh-CN" altLang="en-US" sz="1400" dirty="0"/>
              <a:t>是以特定的性能指标为驱动来实现的场景，无法控制每一个虚拟用户的具体行为</a:t>
            </a:r>
          </a:p>
          <a:p>
            <a:pPr>
              <a:lnSpc>
                <a:spcPct val="150000"/>
              </a:lnSpc>
            </a:pPr>
            <a:r>
              <a:rPr lang="en-US" altLang="zh-CN" sz="1400" dirty="0"/>
              <a:t>Manual</a:t>
            </a:r>
            <a:r>
              <a:rPr lang="zh-CN" altLang="en-US" sz="1400" dirty="0"/>
              <a:t>：手工场景：允许我们手动控制每一个虚拟用户执行脚本的时间</a:t>
            </a:r>
            <a:r>
              <a:rPr lang="en-US" altLang="zh-CN" sz="1400" dirty="0"/>
              <a:t>(</a:t>
            </a:r>
            <a:r>
              <a:rPr lang="zh-CN" altLang="en-US" sz="1400" dirty="0"/>
              <a:t>包括启动、持续和结束等</a:t>
            </a:r>
            <a:r>
              <a:rPr lang="en-US" altLang="zh-CN" sz="1400" dirty="0"/>
              <a:t>)</a:t>
            </a:r>
          </a:p>
        </p:txBody>
      </p:sp>
      <p:sp>
        <p:nvSpPr>
          <p:cNvPr id="4" name="矩形 3"/>
          <p:cNvSpPr/>
          <p:nvPr/>
        </p:nvSpPr>
        <p:spPr>
          <a:xfrm>
            <a:off x="695400" y="452966"/>
            <a:ext cx="6043542"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4.1 </a:t>
            </a:r>
            <a:r>
              <a:rPr lang="zh-CN" altLang="en-US" kern="0" dirty="0" smtClean="0">
                <a:solidFill>
                  <a:sysClr val="window" lastClr="FFFFFF"/>
                </a:solidFill>
                <a:latin typeface="微软雅黑" pitchFamily="34" charset="-122"/>
                <a:ea typeface="微软雅黑"/>
              </a:rPr>
              <a:t>场景设置</a:t>
            </a:r>
          </a:p>
        </p:txBody>
      </p:sp>
    </p:spTree>
    <p:extLst>
      <p:ext uri="{BB962C8B-B14F-4D97-AF65-F5344CB8AC3E}">
        <p14:creationId xmlns:p14="http://schemas.microsoft.com/office/powerpoint/2010/main" val="1248712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3432" y="1484784"/>
            <a:ext cx="9361040" cy="3970318"/>
          </a:xfrm>
          <a:prstGeom prst="rect">
            <a:avLst/>
          </a:prstGeom>
        </p:spPr>
        <p:txBody>
          <a:bodyPr wrap="square">
            <a:spAutoFit/>
          </a:bodyPr>
          <a:lstStyle/>
          <a:p>
            <a:r>
              <a:rPr lang="zh-CN" altLang="en-US" dirty="0"/>
              <a:t>LoadRunner 包含以下组件：</a:t>
            </a:r>
          </a:p>
          <a:p>
            <a:r>
              <a:rPr lang="zh-CN" altLang="en-US" dirty="0"/>
              <a:t>? Virtual User Generator 录制最终用户业务流程并创建自动化性能测试脚本，</a:t>
            </a:r>
          </a:p>
          <a:p>
            <a:r>
              <a:rPr lang="zh-CN" altLang="en-US" dirty="0"/>
              <a:t>即 Vuser 脚本。</a:t>
            </a:r>
          </a:p>
          <a:p>
            <a:r>
              <a:rPr lang="zh-CN" altLang="en-US" dirty="0"/>
              <a:t>? Controller 组织、驱动、管理并监控负载测试。</a:t>
            </a:r>
          </a:p>
          <a:p>
            <a:r>
              <a:rPr lang="zh-CN" altLang="en-US" dirty="0"/>
              <a:t>? Load Generator 通过运行 Vuser 产生负载。</a:t>
            </a:r>
          </a:p>
          <a:p>
            <a:r>
              <a:rPr lang="zh-CN" altLang="en-US" dirty="0"/>
              <a:t>? Analysis 用于查看、剖析和比较性能结果。</a:t>
            </a:r>
          </a:p>
          <a:p>
            <a:r>
              <a:rPr lang="zh-CN" altLang="en-US" dirty="0"/>
              <a:t>? Launcher 使您可以从单个访问点访问所有 LoadRunner 组件。</a:t>
            </a:r>
          </a:p>
          <a:p>
            <a:endParaRPr lang="zh-CN" altLang="en-US" dirty="0"/>
          </a:p>
          <a:p>
            <a:r>
              <a:rPr lang="zh-CN" altLang="en-US" dirty="0"/>
              <a:t>了解 LoadRunner 术语</a:t>
            </a:r>
          </a:p>
          <a:p>
            <a:r>
              <a:rPr lang="zh-CN" altLang="en-US" dirty="0"/>
              <a:t>场景文件根据性能要求定义每次测试期间发生的事件。</a:t>
            </a:r>
          </a:p>
          <a:p>
            <a:r>
              <a:rPr lang="zh-CN" altLang="en-US" dirty="0"/>
              <a:t>在场景中， LoadRunner 用虚拟用户（或称 Vuser）代替真实用户。Vuser 模仿真</a:t>
            </a:r>
          </a:p>
          <a:p>
            <a:r>
              <a:rPr lang="zh-CN" altLang="en-US" dirty="0"/>
              <a:t>实用户的操作来使用应用系统。一个场景可以包含数十、数百乃至数千个 Vuser。</a:t>
            </a:r>
          </a:p>
          <a:p>
            <a:r>
              <a:rPr lang="zh-CN" altLang="en-US" dirty="0"/>
              <a:t>Vuser 脚本描述 Vuser 在场景中执行的操作。</a:t>
            </a:r>
          </a:p>
          <a:p>
            <a:r>
              <a:rPr lang="zh-CN" altLang="en-US" dirty="0"/>
              <a:t>要评测服务器性能，需要定义事务。事务代表要评测的终端用户业务流程。</a:t>
            </a:r>
          </a:p>
        </p:txBody>
      </p:sp>
    </p:spTree>
    <p:extLst>
      <p:ext uri="{BB962C8B-B14F-4D97-AF65-F5344CB8AC3E}">
        <p14:creationId xmlns:p14="http://schemas.microsoft.com/office/powerpoint/2010/main" val="39877446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529574" y="1628800"/>
            <a:ext cx="7728559" cy="4320480"/>
          </a:xfrm>
          <a:prstGeom prst="rect">
            <a:avLst/>
          </a:prstGeom>
        </p:spPr>
      </p:pic>
      <p:sp>
        <p:nvSpPr>
          <p:cNvPr id="4" name="矩形 3"/>
          <p:cNvSpPr/>
          <p:nvPr/>
        </p:nvSpPr>
        <p:spPr>
          <a:xfrm>
            <a:off x="551384" y="1196752"/>
            <a:ext cx="3107068" cy="2246769"/>
          </a:xfrm>
          <a:prstGeom prst="rect">
            <a:avLst/>
          </a:prstGeom>
        </p:spPr>
        <p:txBody>
          <a:bodyPr wrap="square">
            <a:spAutoFit/>
          </a:bodyPr>
          <a:lstStyle/>
          <a:p>
            <a:pPr>
              <a:lnSpc>
                <a:spcPct val="200000"/>
              </a:lnSpc>
            </a:pPr>
            <a:r>
              <a:rPr lang="zh-CN" altLang="en-US" sz="1400" dirty="0">
                <a:solidFill>
                  <a:srgbClr val="333333"/>
                </a:solidFill>
                <a:latin typeface="Microsoft Yahei" panose="020B0503020204020204" pitchFamily="34" charset="-122"/>
                <a:ea typeface="Microsoft Yahei" panose="020B0503020204020204" pitchFamily="34" charset="-122"/>
              </a:rPr>
              <a:t>进入主页面，分为四个</a:t>
            </a:r>
            <a:r>
              <a:rPr lang="zh-CN" altLang="en-US" sz="1400" dirty="0" smtClean="0">
                <a:solidFill>
                  <a:srgbClr val="333333"/>
                </a:solidFill>
                <a:latin typeface="Microsoft Yahei" panose="020B0503020204020204" pitchFamily="34" charset="-122"/>
                <a:ea typeface="Microsoft Yahei" panose="020B0503020204020204" pitchFamily="34" charset="-122"/>
              </a:rPr>
              <a:t>模块：</a:t>
            </a:r>
            <a:endParaRPr lang="en-US" altLang="zh-CN" sz="1400" dirty="0" smtClean="0">
              <a:solidFill>
                <a:srgbClr val="333333"/>
              </a:solidFill>
              <a:latin typeface="Microsoft Yahei" panose="020B0503020204020204" pitchFamily="34" charset="-122"/>
              <a:ea typeface="Microsoft Yahei" panose="020B0503020204020204" pitchFamily="34" charset="-122"/>
            </a:endParaRPr>
          </a:p>
          <a:p>
            <a:pPr>
              <a:lnSpc>
                <a:spcPct val="200000"/>
              </a:lnSpc>
            </a:pPr>
            <a:r>
              <a:rPr lang="zh-CN" altLang="en-US" sz="1400" dirty="0" smtClean="0">
                <a:solidFill>
                  <a:srgbClr val="333333"/>
                </a:solidFill>
                <a:latin typeface="Microsoft Yahei" panose="020B0503020204020204" pitchFamily="34" charset="-122"/>
                <a:ea typeface="Microsoft Yahei" panose="020B0503020204020204" pitchFamily="34" charset="-122"/>
              </a:rPr>
              <a:t>第一</a:t>
            </a:r>
            <a:r>
              <a:rPr lang="zh-CN" altLang="en-US" sz="1400" dirty="0">
                <a:solidFill>
                  <a:srgbClr val="333333"/>
                </a:solidFill>
                <a:latin typeface="Microsoft Yahei" panose="020B0503020204020204" pitchFamily="34" charset="-122"/>
                <a:ea typeface="Microsoft Yahei" panose="020B0503020204020204" pitchFamily="34" charset="-122"/>
              </a:rPr>
              <a:t>个模块显示</a:t>
            </a:r>
            <a:r>
              <a:rPr lang="en-US" altLang="zh-CN" sz="1400" dirty="0" err="1">
                <a:solidFill>
                  <a:srgbClr val="333333"/>
                </a:solidFill>
                <a:latin typeface="Microsoft Yahei" panose="020B0503020204020204" pitchFamily="34" charset="-122"/>
                <a:ea typeface="Microsoft Yahei" panose="020B0503020204020204" pitchFamily="34" charset="-122"/>
              </a:rPr>
              <a:t>vuser</a:t>
            </a:r>
            <a:r>
              <a:rPr lang="zh-CN" altLang="en-US" sz="1400" dirty="0">
                <a:solidFill>
                  <a:srgbClr val="333333"/>
                </a:solidFill>
                <a:latin typeface="Microsoft Yahei" panose="020B0503020204020204" pitchFamily="34" charset="-122"/>
                <a:ea typeface="Microsoft Yahei" panose="020B0503020204020204" pitchFamily="34" charset="-122"/>
              </a:rPr>
              <a:t>脚本</a:t>
            </a:r>
            <a:r>
              <a:rPr lang="zh-CN" altLang="en-US" sz="1400" dirty="0" smtClean="0">
                <a:solidFill>
                  <a:srgbClr val="333333"/>
                </a:solidFill>
                <a:latin typeface="Microsoft Yahei" panose="020B0503020204020204" pitchFamily="34" charset="-122"/>
                <a:ea typeface="Microsoft Yahei" panose="020B0503020204020204" pitchFamily="34" charset="-122"/>
              </a:rPr>
              <a:t>列表</a:t>
            </a:r>
            <a:endParaRPr lang="en-US" altLang="zh-CN" sz="1400" dirty="0" smtClean="0">
              <a:solidFill>
                <a:srgbClr val="333333"/>
              </a:solidFill>
              <a:latin typeface="Microsoft Yahei" panose="020B0503020204020204" pitchFamily="34" charset="-122"/>
              <a:ea typeface="Microsoft Yahei" panose="020B0503020204020204" pitchFamily="34" charset="-122"/>
            </a:endParaRPr>
          </a:p>
          <a:p>
            <a:pPr>
              <a:lnSpc>
                <a:spcPct val="200000"/>
              </a:lnSpc>
            </a:pPr>
            <a:r>
              <a:rPr lang="zh-CN" altLang="en-US" sz="1400" dirty="0" smtClean="0">
                <a:solidFill>
                  <a:srgbClr val="333333"/>
                </a:solidFill>
                <a:latin typeface="Microsoft Yahei" panose="020B0503020204020204" pitchFamily="34" charset="-122"/>
                <a:ea typeface="Microsoft Yahei" panose="020B0503020204020204" pitchFamily="34" charset="-122"/>
              </a:rPr>
              <a:t>第二</a:t>
            </a:r>
            <a:r>
              <a:rPr lang="zh-CN" altLang="en-US" sz="1400" dirty="0">
                <a:solidFill>
                  <a:srgbClr val="333333"/>
                </a:solidFill>
                <a:latin typeface="Microsoft Yahei" panose="020B0503020204020204" pitchFamily="34" charset="-122"/>
                <a:ea typeface="Microsoft Yahei" panose="020B0503020204020204" pitchFamily="34" charset="-122"/>
              </a:rPr>
              <a:t>部分服务</a:t>
            </a:r>
            <a:r>
              <a:rPr lang="zh-CN" altLang="en-US" sz="1400" dirty="0" smtClean="0">
                <a:solidFill>
                  <a:srgbClr val="333333"/>
                </a:solidFill>
                <a:latin typeface="Microsoft Yahei" panose="020B0503020204020204" pitchFamily="34" charset="-122"/>
                <a:ea typeface="Microsoft Yahei" panose="020B0503020204020204" pitchFamily="34" charset="-122"/>
              </a:rPr>
              <a:t>协议</a:t>
            </a:r>
            <a:endParaRPr lang="en-US" altLang="zh-CN" sz="1400" dirty="0" smtClean="0">
              <a:solidFill>
                <a:srgbClr val="333333"/>
              </a:solidFill>
              <a:latin typeface="Microsoft Yahei" panose="020B0503020204020204" pitchFamily="34" charset="-122"/>
              <a:ea typeface="Microsoft Yahei" panose="020B0503020204020204" pitchFamily="34" charset="-122"/>
            </a:endParaRPr>
          </a:p>
          <a:p>
            <a:pPr>
              <a:lnSpc>
                <a:spcPct val="200000"/>
              </a:lnSpc>
            </a:pPr>
            <a:r>
              <a:rPr lang="zh-CN" altLang="en-US" sz="1400" dirty="0" smtClean="0">
                <a:solidFill>
                  <a:srgbClr val="333333"/>
                </a:solidFill>
                <a:latin typeface="Microsoft Yahei" panose="020B0503020204020204" pitchFamily="34" charset="-122"/>
                <a:ea typeface="Microsoft Yahei" panose="020B0503020204020204" pitchFamily="34" charset="-122"/>
              </a:rPr>
              <a:t>第三</a:t>
            </a:r>
            <a:r>
              <a:rPr lang="zh-CN" altLang="en-US" sz="1400" dirty="0">
                <a:solidFill>
                  <a:srgbClr val="333333"/>
                </a:solidFill>
                <a:latin typeface="Microsoft Yahei" panose="020B0503020204020204" pitchFamily="34" charset="-122"/>
                <a:ea typeface="Microsoft Yahei" panose="020B0503020204020204" pitchFamily="34" charset="-122"/>
              </a:rPr>
              <a:t>部分设置</a:t>
            </a:r>
            <a:r>
              <a:rPr lang="zh-CN" altLang="en-US" sz="1400" dirty="0" smtClean="0">
                <a:solidFill>
                  <a:srgbClr val="333333"/>
                </a:solidFill>
                <a:latin typeface="Microsoft Yahei" panose="020B0503020204020204" pitchFamily="34" charset="-122"/>
                <a:ea typeface="Microsoft Yahei" panose="020B0503020204020204" pitchFamily="34" charset="-122"/>
              </a:rPr>
              <a:t>方案</a:t>
            </a:r>
            <a:endParaRPr lang="en-US" altLang="zh-CN" sz="1400" dirty="0" smtClean="0">
              <a:solidFill>
                <a:srgbClr val="333333"/>
              </a:solidFill>
              <a:latin typeface="Microsoft Yahei" panose="020B0503020204020204" pitchFamily="34" charset="-122"/>
              <a:ea typeface="Microsoft Yahei" panose="020B0503020204020204" pitchFamily="34" charset="-122"/>
            </a:endParaRPr>
          </a:p>
          <a:p>
            <a:pPr>
              <a:lnSpc>
                <a:spcPct val="200000"/>
              </a:lnSpc>
            </a:pPr>
            <a:r>
              <a:rPr lang="zh-CN" altLang="en-US" sz="1400" dirty="0" smtClean="0">
                <a:solidFill>
                  <a:srgbClr val="333333"/>
                </a:solidFill>
                <a:latin typeface="Microsoft Yahei" panose="020B0503020204020204" pitchFamily="34" charset="-122"/>
                <a:ea typeface="Microsoft Yahei" panose="020B0503020204020204" pitchFamily="34" charset="-122"/>
              </a:rPr>
              <a:t>第四</a:t>
            </a:r>
            <a:r>
              <a:rPr lang="zh-CN" altLang="en-US" sz="1400" dirty="0">
                <a:solidFill>
                  <a:srgbClr val="333333"/>
                </a:solidFill>
                <a:latin typeface="Microsoft Yahei" panose="020B0503020204020204" pitchFamily="34" charset="-122"/>
                <a:ea typeface="Microsoft Yahei" panose="020B0503020204020204" pitchFamily="34" charset="-122"/>
              </a:rPr>
              <a:t>部分方案显示</a:t>
            </a:r>
            <a:r>
              <a:rPr lang="zh-CN" altLang="en-US" sz="1400" dirty="0" smtClean="0">
                <a:solidFill>
                  <a:srgbClr val="333333"/>
                </a:solidFill>
                <a:latin typeface="Microsoft Yahei" panose="020B0503020204020204" pitchFamily="34" charset="-122"/>
                <a:ea typeface="Microsoft Yahei" panose="020B0503020204020204" pitchFamily="34" charset="-122"/>
              </a:rPr>
              <a:t>图</a:t>
            </a:r>
            <a:endParaRPr lang="en-US" altLang="zh-CN" sz="1400" dirty="0">
              <a:solidFill>
                <a:srgbClr val="333333"/>
              </a:solidFill>
              <a:latin typeface="Microsoft Yahei" panose="020B0503020204020204" pitchFamily="34" charset="-122"/>
              <a:ea typeface="Microsoft Yahei" panose="020B0503020204020204" pitchFamily="34" charset="-122"/>
            </a:endParaRPr>
          </a:p>
        </p:txBody>
      </p:sp>
      <p:sp>
        <p:nvSpPr>
          <p:cNvPr id="5" name="矩形 4"/>
          <p:cNvSpPr/>
          <p:nvPr/>
        </p:nvSpPr>
        <p:spPr>
          <a:xfrm>
            <a:off x="695400" y="452966"/>
            <a:ext cx="6043542"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4.1 </a:t>
            </a:r>
            <a:r>
              <a:rPr lang="zh-CN" altLang="en-US" kern="0" dirty="0" smtClean="0">
                <a:solidFill>
                  <a:sysClr val="window" lastClr="FFFFFF"/>
                </a:solidFill>
                <a:latin typeface="微软雅黑" pitchFamily="34" charset="-122"/>
                <a:ea typeface="微软雅黑"/>
              </a:rPr>
              <a:t>场景设置</a:t>
            </a:r>
          </a:p>
        </p:txBody>
      </p:sp>
    </p:spTree>
    <p:extLst>
      <p:ext uri="{BB962C8B-B14F-4D97-AF65-F5344CB8AC3E}">
        <p14:creationId xmlns:p14="http://schemas.microsoft.com/office/powerpoint/2010/main" val="34830628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6043542"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4.1 </a:t>
            </a:r>
            <a:r>
              <a:rPr lang="zh-CN" altLang="en-US" kern="0" dirty="0" smtClean="0">
                <a:solidFill>
                  <a:sysClr val="window" lastClr="FFFFFF"/>
                </a:solidFill>
                <a:latin typeface="微软雅黑" pitchFamily="34" charset="-122"/>
                <a:ea typeface="微软雅黑"/>
              </a:rPr>
              <a:t>场景设置</a:t>
            </a: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 name="Rectangle 1"/>
          <p:cNvSpPr>
            <a:spLocks noChangeArrowheads="1"/>
          </p:cNvSpPr>
          <p:nvPr/>
        </p:nvSpPr>
        <p:spPr bwMode="auto">
          <a:xfrm>
            <a:off x="551384" y="2975073"/>
            <a:ext cx="10441160" cy="523220"/>
          </a:xfrm>
          <a:prstGeom prst="rect">
            <a:avLst/>
          </a:prstGeom>
        </p:spPr>
        <p:txBody>
          <a:bodyPr wrap="square">
            <a:spAutoFit/>
          </a:bodyPr>
          <a:lstStyle/>
          <a:p>
            <a:pPr>
              <a:lnSpc>
                <a:spcPct val="200000"/>
              </a:lnSpc>
            </a:pPr>
            <a:r>
              <a:rPr lang="zh-CN" altLang="zh-CN" sz="1400" dirty="0"/>
              <a:t>   </a:t>
            </a:r>
            <a:r>
              <a:rPr lang="en-US" altLang="zh-CN" sz="1400" dirty="0"/>
              <a:t>Scenario Schedule</a:t>
            </a:r>
            <a:r>
              <a:rPr lang="zh-CN" altLang="en-US" sz="1400" dirty="0"/>
              <a:t>：场景计划，用来控制虚拟用户来实现场景的；（在场景计划的用户组即脚本）</a:t>
            </a:r>
            <a:endParaRPr lang="zh-CN" altLang="zh-CN" sz="1400" dirty="0"/>
          </a:p>
        </p:txBody>
      </p:sp>
      <p:sp>
        <p:nvSpPr>
          <p:cNvPr id="6" name="矩形 5"/>
          <p:cNvSpPr/>
          <p:nvPr/>
        </p:nvSpPr>
        <p:spPr>
          <a:xfrm>
            <a:off x="830434" y="5149250"/>
            <a:ext cx="10153128" cy="890308"/>
          </a:xfrm>
          <a:prstGeom prst="rect">
            <a:avLst/>
          </a:prstGeom>
        </p:spPr>
        <p:txBody>
          <a:bodyPr wrap="square">
            <a:spAutoFit/>
          </a:bodyPr>
          <a:lstStyle/>
          <a:p>
            <a:pPr>
              <a:lnSpc>
                <a:spcPct val="200000"/>
              </a:lnSpc>
            </a:pPr>
            <a:r>
              <a:rPr lang="en-US" altLang="zh-CN" sz="1400" dirty="0"/>
              <a:t>Scenario:</a:t>
            </a:r>
            <a:r>
              <a:rPr lang="zh-CN" altLang="en-US" sz="1400" dirty="0"/>
              <a:t>场景计划，即全局计划，表示该计划用来控制当前场景所有用户组的用户</a:t>
            </a:r>
          </a:p>
          <a:p>
            <a:pPr>
              <a:lnSpc>
                <a:spcPct val="200000"/>
              </a:lnSpc>
            </a:pPr>
            <a:r>
              <a:rPr lang="en-US" altLang="zh-CN" sz="1400" dirty="0"/>
              <a:t>Group</a:t>
            </a:r>
            <a:r>
              <a:rPr lang="zh-CN" altLang="en-US" sz="1400" dirty="0"/>
              <a:t>：组计划，每一个用户组都有独立的计划，互相之间不干扰</a:t>
            </a:r>
          </a:p>
        </p:txBody>
      </p:sp>
      <p:pic>
        <p:nvPicPr>
          <p:cNvPr id="7" name="图片 6"/>
          <p:cNvPicPr>
            <a:picLocks noChangeAspect="1"/>
          </p:cNvPicPr>
          <p:nvPr/>
        </p:nvPicPr>
        <p:blipFill>
          <a:blip r:embed="rId2"/>
          <a:stretch>
            <a:fillRect/>
          </a:stretch>
        </p:blipFill>
        <p:spPr>
          <a:xfrm>
            <a:off x="857568" y="3594256"/>
            <a:ext cx="7354534" cy="1522367"/>
          </a:xfrm>
          <a:prstGeom prst="rect">
            <a:avLst/>
          </a:prstGeom>
        </p:spPr>
      </p:pic>
      <p:sp>
        <p:nvSpPr>
          <p:cNvPr id="11" name="矩形 10"/>
          <p:cNvSpPr/>
          <p:nvPr/>
        </p:nvSpPr>
        <p:spPr>
          <a:xfrm>
            <a:off x="695400" y="1060202"/>
            <a:ext cx="10288162" cy="738664"/>
          </a:xfrm>
          <a:prstGeom prst="rect">
            <a:avLst/>
          </a:prstGeom>
        </p:spPr>
        <p:txBody>
          <a:bodyPr wrap="square">
            <a:spAutoFit/>
          </a:bodyPr>
          <a:lstStyle/>
          <a:p>
            <a:pPr>
              <a:lnSpc>
                <a:spcPct val="150000"/>
              </a:lnSpc>
            </a:pPr>
            <a:r>
              <a:rPr lang="zh-CN" altLang="en-US" sz="1400" dirty="0">
                <a:solidFill>
                  <a:srgbClr val="333333"/>
                </a:solidFill>
                <a:latin typeface="+mj-ea"/>
                <a:ea typeface="+mj-ea"/>
              </a:rPr>
              <a:t>脚本列表：第一列为脚本名称，第二列脚本保存路径，第三列并发数，第四列是负载机。虚拟用户组是执行同一脚本的虚拟用户的集合。因此在</a:t>
            </a:r>
            <a:r>
              <a:rPr lang="en-US" altLang="zh-CN" sz="1400" dirty="0">
                <a:solidFill>
                  <a:srgbClr val="333333"/>
                </a:solidFill>
                <a:latin typeface="+mj-ea"/>
                <a:ea typeface="+mj-ea"/>
              </a:rPr>
              <a:t>Controller</a:t>
            </a:r>
            <a:r>
              <a:rPr lang="zh-CN" altLang="en-US" sz="1400" dirty="0">
                <a:solidFill>
                  <a:srgbClr val="333333"/>
                </a:solidFill>
                <a:latin typeface="+mj-ea"/>
                <a:ea typeface="+mj-ea"/>
              </a:rPr>
              <a:t>中，添加了一个脚本就是添加了一个虚拟用户组</a:t>
            </a:r>
            <a:endParaRPr lang="zh-CN" altLang="en-US" sz="1400" dirty="0">
              <a:latin typeface="+mj-ea"/>
              <a:ea typeface="+mj-ea"/>
            </a:endParaRPr>
          </a:p>
        </p:txBody>
      </p:sp>
      <p:pic>
        <p:nvPicPr>
          <p:cNvPr id="8" name="图片 7"/>
          <p:cNvPicPr>
            <a:picLocks noChangeAspect="1"/>
          </p:cNvPicPr>
          <p:nvPr/>
        </p:nvPicPr>
        <p:blipFill>
          <a:blip r:embed="rId3"/>
          <a:stretch>
            <a:fillRect/>
          </a:stretch>
        </p:blipFill>
        <p:spPr>
          <a:xfrm>
            <a:off x="863267" y="1955898"/>
            <a:ext cx="9639300" cy="1019175"/>
          </a:xfrm>
          <a:prstGeom prst="rect">
            <a:avLst/>
          </a:prstGeom>
        </p:spPr>
      </p:pic>
    </p:spTree>
    <p:extLst>
      <p:ext uri="{BB962C8B-B14F-4D97-AF65-F5344CB8AC3E}">
        <p14:creationId xmlns:p14="http://schemas.microsoft.com/office/powerpoint/2010/main" val="7270028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5400" y="452966"/>
            <a:ext cx="6043542"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4.1 </a:t>
            </a:r>
            <a:r>
              <a:rPr lang="zh-CN" altLang="en-US" kern="0" dirty="0" smtClean="0">
                <a:solidFill>
                  <a:sysClr val="window" lastClr="FFFFFF"/>
                </a:solidFill>
                <a:latin typeface="微软雅黑" pitchFamily="34" charset="-122"/>
                <a:ea typeface="微软雅黑"/>
              </a:rPr>
              <a:t>场景设置</a:t>
            </a:r>
          </a:p>
        </p:txBody>
      </p:sp>
      <p:sp>
        <p:nvSpPr>
          <p:cNvPr id="4" name="Rectangle 1"/>
          <p:cNvSpPr>
            <a:spLocks noChangeArrowheads="1"/>
          </p:cNvSpPr>
          <p:nvPr/>
        </p:nvSpPr>
        <p:spPr bwMode="auto">
          <a:xfrm>
            <a:off x="6456040" y="1557208"/>
            <a:ext cx="4896544" cy="4401205"/>
          </a:xfrm>
          <a:prstGeom prst="rect">
            <a:avLst/>
          </a:prstGeom>
        </p:spPr>
        <p:txBody>
          <a:bodyPr wrap="square">
            <a:spAutoFit/>
          </a:bodyPr>
          <a:lstStyle/>
          <a:p>
            <a:pPr>
              <a:lnSpc>
                <a:spcPct val="200000"/>
              </a:lnSpc>
            </a:pPr>
            <a:r>
              <a:rPr lang="zh-CN" altLang="en-US" sz="1400" dirty="0">
                <a:solidFill>
                  <a:srgbClr val="4D4D4D"/>
                </a:solidFill>
                <a:latin typeface="Microsoft YaHei" panose="020B0503020204020204" pitchFamily="34" charset="-122"/>
                <a:ea typeface="Microsoft YaHei" panose="020B0503020204020204" pitchFamily="34" charset="-122"/>
              </a:rPr>
              <a:t>初始化（</a:t>
            </a:r>
            <a:r>
              <a:rPr lang="zh-CN" altLang="zh-CN" sz="1400" dirty="0">
                <a:solidFill>
                  <a:srgbClr val="4D4D4D"/>
                </a:solidFill>
                <a:latin typeface="Microsoft YaHei" panose="020B0503020204020204" pitchFamily="34" charset="-122"/>
                <a:ea typeface="Microsoft YaHei" panose="020B0503020204020204" pitchFamily="34" charset="-122"/>
              </a:rPr>
              <a:t>initialize</a:t>
            </a:r>
            <a:r>
              <a:rPr lang="zh-CN" altLang="en-US" sz="1400" dirty="0">
                <a:solidFill>
                  <a:srgbClr val="4D4D4D"/>
                </a:solidFill>
                <a:latin typeface="Microsoft YaHei" panose="020B0503020204020204" pitchFamily="34" charset="-122"/>
                <a:ea typeface="Microsoft YaHei" panose="020B0503020204020204" pitchFamily="34" charset="-122"/>
              </a:rPr>
              <a:t>）</a:t>
            </a:r>
            <a:r>
              <a:rPr lang="zh-CN" altLang="zh-CN" sz="1400" dirty="0">
                <a:solidFill>
                  <a:srgbClr val="4D4D4D"/>
                </a:solidFill>
                <a:latin typeface="Microsoft YaHei" panose="020B0503020204020204" pitchFamily="34" charset="-122"/>
                <a:ea typeface="Microsoft YaHei" panose="020B0503020204020204" pitchFamily="34" charset="-122"/>
              </a:rPr>
              <a:t> </a:t>
            </a:r>
            <a:endParaRPr lang="en-US" altLang="zh-CN" sz="1400" dirty="0">
              <a:solidFill>
                <a:srgbClr val="4D4D4D"/>
              </a:solidFill>
              <a:latin typeface="Microsoft YaHei" panose="020B0503020204020204" pitchFamily="34" charset="-122"/>
              <a:ea typeface="Microsoft YaHei" panose="020B0503020204020204" pitchFamily="34" charset="-122"/>
            </a:endParaRPr>
          </a:p>
          <a:p>
            <a:pPr>
              <a:lnSpc>
                <a:spcPct val="200000"/>
              </a:lnSpc>
            </a:pPr>
            <a:r>
              <a:rPr lang="zh-CN" altLang="zh-CN" sz="1400" dirty="0" smtClean="0"/>
              <a:t>设置</a:t>
            </a:r>
            <a:r>
              <a:rPr lang="zh-CN" altLang="zh-CN" sz="1400" dirty="0"/>
              <a:t>脚本运行前如何初始化每个虚拟用户。包含3种方式</a:t>
            </a:r>
            <a:r>
              <a:rPr lang="zh-CN" altLang="zh-CN" sz="1400" dirty="0" smtClean="0"/>
              <a:t>：</a:t>
            </a:r>
            <a:endParaRPr lang="en-US" altLang="zh-CN" sz="1400" dirty="0" smtClean="0"/>
          </a:p>
          <a:p>
            <a:pPr marL="342900" indent="-342900">
              <a:lnSpc>
                <a:spcPct val="200000"/>
              </a:lnSpc>
              <a:buFont typeface="+mj-lt"/>
              <a:buAutoNum type="alphaLcPeriod"/>
            </a:pPr>
            <a:r>
              <a:rPr lang="zh-CN" altLang="zh-CN" sz="1400" dirty="0" smtClean="0"/>
              <a:t>同时</a:t>
            </a:r>
            <a:r>
              <a:rPr lang="zh-CN" altLang="zh-CN" sz="1400" dirty="0"/>
              <a:t>初始化所有虚拟用户</a:t>
            </a:r>
            <a:r>
              <a:rPr lang="zh-CN" altLang="zh-CN" sz="1400" dirty="0" smtClean="0"/>
              <a:t>；</a:t>
            </a:r>
            <a:endParaRPr lang="en-US" altLang="zh-CN" sz="1400" dirty="0"/>
          </a:p>
          <a:p>
            <a:pPr marL="342900" indent="-342900">
              <a:lnSpc>
                <a:spcPct val="200000"/>
              </a:lnSpc>
              <a:buFont typeface="+mj-lt"/>
              <a:buAutoNum type="alphaLcPeriod"/>
            </a:pPr>
            <a:r>
              <a:rPr lang="zh-CN" altLang="zh-CN" sz="1400" dirty="0" smtClean="0"/>
              <a:t>每</a:t>
            </a:r>
            <a:r>
              <a:rPr lang="zh-CN" altLang="zh-CN" sz="1400" dirty="0"/>
              <a:t>隔一段时间初始化一定数量的虚拟用户</a:t>
            </a:r>
            <a:r>
              <a:rPr lang="zh-CN" altLang="zh-CN" sz="1400" dirty="0" smtClean="0"/>
              <a:t>；</a:t>
            </a:r>
            <a:endParaRPr lang="en-US" altLang="zh-CN" sz="1400" dirty="0"/>
          </a:p>
          <a:p>
            <a:pPr marL="342900" indent="-342900">
              <a:lnSpc>
                <a:spcPct val="200000"/>
              </a:lnSpc>
              <a:buFont typeface="+mj-lt"/>
              <a:buAutoNum type="alphaLcPeriod"/>
            </a:pPr>
            <a:r>
              <a:rPr lang="zh-CN" altLang="zh-CN" sz="1400" dirty="0" smtClean="0"/>
              <a:t>在</a:t>
            </a:r>
            <a:r>
              <a:rPr lang="zh-CN" altLang="zh-CN" sz="1400" dirty="0"/>
              <a:t>脚本运行之前初始化所有虚拟用户</a:t>
            </a:r>
            <a:r>
              <a:rPr lang="zh-CN" altLang="zh-CN" sz="1400" dirty="0" smtClean="0"/>
              <a:t>。</a:t>
            </a:r>
            <a:endParaRPr lang="en-US" altLang="zh-CN" sz="1400" dirty="0" smtClean="0"/>
          </a:p>
          <a:p>
            <a:pPr>
              <a:lnSpc>
                <a:spcPct val="200000"/>
              </a:lnSpc>
            </a:pPr>
            <a:r>
              <a:rPr lang="zh-CN" altLang="en-US" sz="1400" dirty="0">
                <a:solidFill>
                  <a:srgbClr val="4D4D4D"/>
                </a:solidFill>
                <a:latin typeface="Microsoft YaHei" panose="020B0503020204020204" pitchFamily="34" charset="-122"/>
                <a:ea typeface="Microsoft YaHei" panose="020B0503020204020204" pitchFamily="34" charset="-122"/>
              </a:rPr>
              <a:t>启动（</a:t>
            </a:r>
            <a:r>
              <a:rPr lang="zh-CN" altLang="zh-CN" sz="1400" dirty="0">
                <a:solidFill>
                  <a:srgbClr val="4D4D4D"/>
                </a:solidFill>
                <a:latin typeface="Microsoft YaHei" panose="020B0503020204020204" pitchFamily="34" charset="-122"/>
                <a:ea typeface="Microsoft YaHei" panose="020B0503020204020204" pitchFamily="34" charset="-122"/>
              </a:rPr>
              <a:t>start vusers </a:t>
            </a:r>
            <a:r>
              <a:rPr lang="zh-CN" altLang="en-US" sz="1400" dirty="0" smtClean="0">
                <a:solidFill>
                  <a:srgbClr val="4D4D4D"/>
                </a:solidFill>
                <a:latin typeface="Microsoft YaHei" panose="020B0503020204020204" pitchFamily="34" charset="-122"/>
                <a:ea typeface="Microsoft YaHei" panose="020B0503020204020204" pitchFamily="34" charset="-122"/>
              </a:rPr>
              <a:t>）</a:t>
            </a:r>
            <a:endParaRPr lang="en-US" altLang="zh-CN" sz="1400" dirty="0" smtClean="0">
              <a:solidFill>
                <a:srgbClr val="4D4D4D"/>
              </a:solidFill>
              <a:latin typeface="Microsoft YaHei" panose="020B0503020204020204" pitchFamily="34" charset="-122"/>
              <a:ea typeface="Microsoft YaHei" panose="020B0503020204020204" pitchFamily="34" charset="-122"/>
            </a:endParaRPr>
          </a:p>
          <a:p>
            <a:pPr>
              <a:lnSpc>
                <a:spcPct val="200000"/>
              </a:lnSpc>
            </a:pPr>
            <a:r>
              <a:rPr lang="zh-CN" altLang="zh-CN" sz="1400" dirty="0" smtClean="0"/>
              <a:t>设置</a:t>
            </a:r>
            <a:r>
              <a:rPr lang="zh-CN" altLang="zh-CN" sz="1400" dirty="0"/>
              <a:t>虚拟用户加载的过程（是指总的虚拟用户数）</a:t>
            </a:r>
            <a:r>
              <a:rPr lang="zh-CN" altLang="zh-CN" sz="1400" dirty="0" smtClean="0"/>
              <a:t>。包含</a:t>
            </a:r>
            <a:r>
              <a:rPr lang="zh-CN" altLang="zh-CN" sz="1400" dirty="0"/>
              <a:t>2种加载</a:t>
            </a:r>
            <a:r>
              <a:rPr lang="zh-CN" altLang="zh-CN" sz="1400" dirty="0" smtClean="0"/>
              <a:t>方式：</a:t>
            </a:r>
            <a:endParaRPr lang="en-US" altLang="zh-CN" sz="1400" dirty="0" smtClean="0"/>
          </a:p>
          <a:p>
            <a:pPr marL="342900" indent="-342900">
              <a:lnSpc>
                <a:spcPct val="200000"/>
              </a:lnSpc>
              <a:buFont typeface="+mj-lt"/>
              <a:buAutoNum type="alphaLcPeriod"/>
            </a:pPr>
            <a:r>
              <a:rPr lang="zh-CN" altLang="zh-CN" sz="1400" dirty="0" smtClean="0"/>
              <a:t>同时加载所有的虚拟用户；</a:t>
            </a:r>
            <a:endParaRPr lang="en-US" altLang="zh-CN" sz="1400" dirty="0" smtClean="0"/>
          </a:p>
          <a:p>
            <a:pPr marL="342900" indent="-342900">
              <a:lnSpc>
                <a:spcPct val="200000"/>
              </a:lnSpc>
              <a:buFont typeface="+mj-lt"/>
              <a:buAutoNum type="alphaLcPeriod"/>
            </a:pPr>
            <a:r>
              <a:rPr lang="zh-CN" altLang="zh-CN" sz="1400" dirty="0" smtClean="0"/>
              <a:t>每</a:t>
            </a:r>
            <a:r>
              <a:rPr lang="zh-CN" altLang="zh-CN" sz="1400" dirty="0"/>
              <a:t>隔一定的时间加载一定数目的虚拟</a:t>
            </a:r>
            <a:r>
              <a:rPr lang="zh-CN" altLang="zh-CN" sz="1400" dirty="0" smtClean="0"/>
              <a:t>用户</a:t>
            </a:r>
            <a:endParaRPr lang="zh-CN" altLang="zh-CN" sz="1400" dirty="0"/>
          </a:p>
        </p:txBody>
      </p:sp>
      <p:pic>
        <p:nvPicPr>
          <p:cNvPr id="2050" name="Picture 2" descr="https://img-blog.csdn.net/20180926221742702?watermark/2/text/aHR0cHM6Ly9ibG9nLmNzZG4ubmV0L2h1anloZndmaDI=/font/5a6L5L2T/fontsize/400/fill/I0JBQkFCMA==/dissolve/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988840"/>
            <a:ext cx="5480911" cy="3091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1144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6043542"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4.2 </a:t>
            </a:r>
            <a:r>
              <a:rPr lang="zh-CN" altLang="en-US" kern="0" dirty="0" smtClean="0">
                <a:solidFill>
                  <a:sysClr val="window" lastClr="FFFFFF"/>
                </a:solidFill>
                <a:latin typeface="微软雅黑" pitchFamily="34" charset="-122"/>
                <a:ea typeface="微软雅黑"/>
              </a:rPr>
              <a:t>持续时间和</a:t>
            </a:r>
            <a:r>
              <a:rPr lang="zh-CN" altLang="zh-CN" kern="0" dirty="0">
                <a:solidFill>
                  <a:sysClr val="window" lastClr="FFFFFF"/>
                </a:solidFill>
                <a:latin typeface="微软雅黑" pitchFamily="34" charset="-122"/>
                <a:ea typeface="微软雅黑"/>
              </a:rPr>
              <a:t>stop vusers </a:t>
            </a:r>
            <a:endParaRPr lang="zh-CN" altLang="en-US" kern="0" dirty="0">
              <a:solidFill>
                <a:sysClr val="window" lastClr="FFFFFF"/>
              </a:solidFill>
              <a:latin typeface="微软雅黑" pitchFamily="34" charset="-122"/>
              <a:ea typeface="微软雅黑"/>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 name="Rectangle 1"/>
          <p:cNvSpPr>
            <a:spLocks noChangeArrowheads="1"/>
          </p:cNvSpPr>
          <p:nvPr/>
        </p:nvSpPr>
        <p:spPr bwMode="auto">
          <a:xfrm>
            <a:off x="803412" y="1340768"/>
            <a:ext cx="5662237" cy="2354491"/>
          </a:xfrm>
          <a:prstGeom prst="rect">
            <a:avLst/>
          </a:prstGeom>
        </p:spPr>
        <p:txBody>
          <a:bodyPr wrap="square">
            <a:spAutoFit/>
          </a:bodyPr>
          <a:lstStyle/>
          <a:p>
            <a:pPr>
              <a:lnSpc>
                <a:spcPct val="150000"/>
              </a:lnSpc>
            </a:pPr>
            <a:r>
              <a:rPr lang="zh-CN" altLang="en-US" sz="1400" dirty="0">
                <a:solidFill>
                  <a:srgbClr val="4D4D4D"/>
                </a:solidFill>
                <a:latin typeface="Microsoft YaHei" panose="020B0503020204020204" pitchFamily="34" charset="-122"/>
                <a:ea typeface="Microsoft YaHei" panose="020B0503020204020204" pitchFamily="34" charset="-122"/>
              </a:rPr>
              <a:t>持续时间（</a:t>
            </a:r>
            <a:r>
              <a:rPr lang="zh-CN" altLang="zh-CN" sz="1400" dirty="0">
                <a:solidFill>
                  <a:srgbClr val="4D4D4D"/>
                </a:solidFill>
                <a:latin typeface="Microsoft YaHei" panose="020B0503020204020204" pitchFamily="34" charset="-122"/>
                <a:ea typeface="Microsoft YaHei" panose="020B0503020204020204" pitchFamily="34" charset="-122"/>
              </a:rPr>
              <a:t>duration </a:t>
            </a:r>
            <a:r>
              <a:rPr lang="zh-CN" altLang="en-US" sz="1400" dirty="0" smtClean="0">
                <a:solidFill>
                  <a:srgbClr val="4D4D4D"/>
                </a:solidFill>
                <a:latin typeface="Microsoft YaHei" panose="020B0503020204020204" pitchFamily="34" charset="-122"/>
                <a:ea typeface="Microsoft YaHei" panose="020B0503020204020204" pitchFamily="34" charset="-122"/>
              </a:rPr>
              <a:t>）</a:t>
            </a:r>
            <a:endParaRPr lang="en-US" altLang="zh-CN" sz="1400" dirty="0" smtClean="0"/>
          </a:p>
          <a:p>
            <a:pPr>
              <a:lnSpc>
                <a:spcPct val="150000"/>
              </a:lnSpc>
            </a:pPr>
            <a:r>
              <a:rPr lang="zh-CN" altLang="zh-CN" sz="1400" dirty="0" smtClean="0"/>
              <a:t>设置</a:t>
            </a:r>
            <a:r>
              <a:rPr lang="zh-CN" altLang="zh-CN" sz="1400" dirty="0"/>
              <a:t>场景执行的时间，包含2种方式：</a:t>
            </a:r>
          </a:p>
          <a:p>
            <a:pPr marL="342900" indent="-342900">
              <a:lnSpc>
                <a:spcPct val="150000"/>
              </a:lnSpc>
              <a:buFont typeface="+mj-lt"/>
              <a:buAutoNum type="alphaLcPeriod"/>
            </a:pPr>
            <a:r>
              <a:rPr lang="zh-CN" altLang="zh-CN" sz="1400" dirty="0" smtClean="0"/>
              <a:t>一直</a:t>
            </a:r>
            <a:r>
              <a:rPr lang="zh-CN" altLang="zh-CN" sz="1400" dirty="0"/>
              <a:t>运行，直到所有的虚拟用户运行完成后，结束整个场景的运行</a:t>
            </a:r>
            <a:r>
              <a:rPr lang="zh-CN" altLang="zh-CN" sz="1400" dirty="0" smtClean="0"/>
              <a:t>；</a:t>
            </a:r>
            <a:endParaRPr lang="en-US" altLang="zh-CN" sz="1400" dirty="0"/>
          </a:p>
          <a:p>
            <a:pPr marL="342900" indent="-342900">
              <a:lnSpc>
                <a:spcPct val="150000"/>
              </a:lnSpc>
              <a:buFont typeface="+mj-lt"/>
              <a:buAutoNum type="alphaLcPeriod"/>
            </a:pPr>
            <a:r>
              <a:rPr lang="zh-CN" altLang="zh-CN" sz="1400" dirty="0" smtClean="0"/>
              <a:t>设置</a:t>
            </a:r>
            <a:r>
              <a:rPr lang="zh-CN" altLang="zh-CN" sz="1400" dirty="0"/>
              <a:t>场景持续运行时间，一般情况下在进行压力测试时，只需测试15~30min即可，但如果需要测试系统的可靠性和稳定性时，则需要持续运行24h或3*24h</a:t>
            </a:r>
            <a:r>
              <a:rPr lang="zh-CN" altLang="zh-CN" sz="1400" dirty="0" smtClean="0"/>
              <a:t>。</a:t>
            </a:r>
            <a:endParaRPr lang="zh-CN" altLang="zh-CN" sz="1400" dirty="0"/>
          </a:p>
        </p:txBody>
      </p:sp>
      <p:pic>
        <p:nvPicPr>
          <p:cNvPr id="4" name="图片 3"/>
          <p:cNvPicPr>
            <a:picLocks noChangeAspect="1"/>
          </p:cNvPicPr>
          <p:nvPr/>
        </p:nvPicPr>
        <p:blipFill>
          <a:blip r:embed="rId2"/>
          <a:stretch>
            <a:fillRect/>
          </a:stretch>
        </p:blipFill>
        <p:spPr>
          <a:xfrm>
            <a:off x="6552437" y="1475025"/>
            <a:ext cx="4400550" cy="2085975"/>
          </a:xfrm>
          <a:prstGeom prst="rect">
            <a:avLst/>
          </a:prstGeom>
        </p:spPr>
      </p:pic>
      <p:sp>
        <p:nvSpPr>
          <p:cNvPr id="6" name="Rectangle 1"/>
          <p:cNvSpPr>
            <a:spLocks noChangeArrowheads="1"/>
          </p:cNvSpPr>
          <p:nvPr/>
        </p:nvSpPr>
        <p:spPr bwMode="auto">
          <a:xfrm>
            <a:off x="803411" y="4151013"/>
            <a:ext cx="5662237" cy="2031325"/>
          </a:xfrm>
          <a:prstGeom prst="rect">
            <a:avLst/>
          </a:prstGeom>
        </p:spPr>
        <p:txBody>
          <a:bodyPr wrap="square">
            <a:spAutoFit/>
          </a:bodyPr>
          <a:lstStyle/>
          <a:p>
            <a:pPr>
              <a:lnSpc>
                <a:spcPct val="150000"/>
              </a:lnSpc>
            </a:pPr>
            <a:r>
              <a:rPr lang="zh-CN" altLang="en-US" sz="1400" dirty="0" smtClean="0">
                <a:solidFill>
                  <a:srgbClr val="4D4D4D"/>
                </a:solidFill>
                <a:latin typeface="Microsoft YaHei" panose="020B0503020204020204" pitchFamily="34" charset="-122"/>
                <a:ea typeface="Microsoft YaHei" panose="020B0503020204020204" pitchFamily="34" charset="-122"/>
              </a:rPr>
              <a:t>停止（</a:t>
            </a:r>
            <a:r>
              <a:rPr lang="zh-CN" altLang="zh-CN" sz="1400" dirty="0" smtClean="0">
                <a:solidFill>
                  <a:srgbClr val="4D4D4D"/>
                </a:solidFill>
                <a:latin typeface="Microsoft YaHei" panose="020B0503020204020204" pitchFamily="34" charset="-122"/>
                <a:ea typeface="Microsoft YaHei" panose="020B0503020204020204" pitchFamily="34" charset="-122"/>
              </a:rPr>
              <a:t>stop vusers </a:t>
            </a:r>
            <a:r>
              <a:rPr lang="zh-CN" altLang="en-US" sz="1400" dirty="0" smtClean="0">
                <a:solidFill>
                  <a:srgbClr val="4D4D4D"/>
                </a:solidFill>
                <a:latin typeface="Microsoft YaHei" panose="020B0503020204020204" pitchFamily="34" charset="-122"/>
                <a:ea typeface="Microsoft YaHei" panose="020B0503020204020204" pitchFamily="34" charset="-122"/>
              </a:rPr>
              <a:t>）</a:t>
            </a:r>
            <a:endParaRPr lang="en-US" altLang="zh-CN" sz="1400" dirty="0" smtClean="0">
              <a:solidFill>
                <a:srgbClr val="4D4D4D"/>
              </a:solidFill>
              <a:latin typeface="Microsoft YaHei" panose="020B0503020204020204" pitchFamily="34" charset="-122"/>
              <a:ea typeface="Microsoft YaHei" panose="020B0503020204020204" pitchFamily="34" charset="-122"/>
            </a:endParaRPr>
          </a:p>
          <a:p>
            <a:pPr>
              <a:lnSpc>
                <a:spcPct val="150000"/>
              </a:lnSpc>
            </a:pPr>
            <a:r>
              <a:rPr lang="zh-CN" altLang="zh-CN" sz="1400" dirty="0" smtClean="0"/>
              <a:t>设置</a:t>
            </a:r>
            <a:r>
              <a:rPr lang="zh-CN" altLang="zh-CN" sz="1400" dirty="0"/>
              <a:t>场景执行完成后虚拟用户如何释放的策略。（</a:t>
            </a:r>
            <a:r>
              <a:rPr lang="zh-CN" altLang="zh-CN" sz="1400" dirty="0" smtClean="0"/>
              <a:t>只有duration设置</a:t>
            </a:r>
            <a:r>
              <a:rPr lang="zh-CN" altLang="zh-CN" sz="1400" dirty="0"/>
              <a:t>为按指定时间运行时才需要设置该项）</a:t>
            </a:r>
          </a:p>
          <a:p>
            <a:pPr marL="342900" indent="-342900">
              <a:lnSpc>
                <a:spcPct val="150000"/>
              </a:lnSpc>
              <a:buFont typeface="+mj-lt"/>
              <a:buAutoNum type="alphaLcPeriod"/>
            </a:pPr>
            <a:r>
              <a:rPr lang="zh-CN" altLang="zh-CN" sz="1400" dirty="0" smtClean="0"/>
              <a:t>当</a:t>
            </a:r>
            <a:r>
              <a:rPr lang="zh-CN" altLang="zh-CN" sz="1400" dirty="0"/>
              <a:t>场景运行结束后，同时释放所有的虚拟用户</a:t>
            </a:r>
            <a:r>
              <a:rPr lang="zh-CN" altLang="zh-CN" sz="1400" dirty="0" smtClean="0"/>
              <a:t>；</a:t>
            </a:r>
            <a:endParaRPr lang="en-US" altLang="zh-CN" sz="1400" dirty="0" smtClean="0"/>
          </a:p>
          <a:p>
            <a:pPr marL="342900" indent="-342900">
              <a:lnSpc>
                <a:spcPct val="150000"/>
              </a:lnSpc>
              <a:buFont typeface="+mj-lt"/>
              <a:buAutoNum type="alphaLcPeriod"/>
            </a:pPr>
            <a:r>
              <a:rPr lang="zh-CN" altLang="zh-CN" sz="1400" dirty="0" smtClean="0"/>
              <a:t>每</a:t>
            </a:r>
            <a:r>
              <a:rPr lang="zh-CN" altLang="zh-CN" sz="1400" dirty="0"/>
              <a:t>隔一段时间就停止一定量的虚拟用户。（一般情况下，虚拟用户如何添加就如何停止）</a:t>
            </a:r>
          </a:p>
        </p:txBody>
      </p:sp>
      <p:pic>
        <p:nvPicPr>
          <p:cNvPr id="7" name="图片 6"/>
          <p:cNvPicPr>
            <a:picLocks noChangeAspect="1"/>
          </p:cNvPicPr>
          <p:nvPr/>
        </p:nvPicPr>
        <p:blipFill>
          <a:blip r:embed="rId3"/>
          <a:stretch>
            <a:fillRect/>
          </a:stretch>
        </p:blipFill>
        <p:spPr>
          <a:xfrm>
            <a:off x="6552437" y="3933056"/>
            <a:ext cx="4400550" cy="2085975"/>
          </a:xfrm>
          <a:prstGeom prst="rect">
            <a:avLst/>
          </a:prstGeom>
        </p:spPr>
      </p:pic>
    </p:spTree>
    <p:extLst>
      <p:ext uri="{BB962C8B-B14F-4D97-AF65-F5344CB8AC3E}">
        <p14:creationId xmlns:p14="http://schemas.microsoft.com/office/powerpoint/2010/main" val="10369437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27448" y="1124744"/>
            <a:ext cx="9507431" cy="5156067"/>
          </a:xfrm>
          <a:prstGeom prst="rect">
            <a:avLst/>
          </a:prstGeom>
        </p:spPr>
      </p:pic>
      <p:sp>
        <p:nvSpPr>
          <p:cNvPr id="3" name="矩形 2"/>
          <p:cNvSpPr/>
          <p:nvPr/>
        </p:nvSpPr>
        <p:spPr>
          <a:xfrm>
            <a:off x="695400" y="452966"/>
            <a:ext cx="6043542"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4.3 </a:t>
            </a:r>
            <a:r>
              <a:rPr lang="zh-CN" altLang="en-US" kern="0" dirty="0" smtClean="0">
                <a:solidFill>
                  <a:sysClr val="window" lastClr="FFFFFF"/>
                </a:solidFill>
                <a:latin typeface="微软雅黑" pitchFamily="34" charset="-122"/>
                <a:ea typeface="微软雅黑"/>
              </a:rPr>
              <a:t>运行结果</a:t>
            </a:r>
            <a:endParaRPr lang="zh-CN" altLang="en-US"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40814481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55440" y="1484784"/>
            <a:ext cx="10009112" cy="3970318"/>
          </a:xfrm>
          <a:prstGeom prst="rect">
            <a:avLst/>
          </a:prstGeom>
        </p:spPr>
        <p:txBody>
          <a:bodyPr wrap="square">
            <a:spAutoFit/>
          </a:bodyPr>
          <a:lstStyle/>
          <a:p>
            <a:pPr>
              <a:lnSpc>
                <a:spcPct val="150000"/>
              </a:lnSpc>
            </a:pPr>
            <a:r>
              <a:rPr lang="zh-CN" altLang="en-US" sz="1400" dirty="0"/>
              <a:t>每设计一种场景，就有可能是一个测试用例的执行（一个场景设计里面可以有多个脚本，场景计划方式可以按组方式，也可以按场景方式）。</a:t>
            </a:r>
            <a:br>
              <a:rPr lang="zh-CN" altLang="en-US" sz="1400" dirty="0"/>
            </a:br>
            <a:r>
              <a:rPr lang="zh-CN" altLang="en-US" sz="1400" dirty="0"/>
              <a:t>　　在</a:t>
            </a:r>
            <a:r>
              <a:rPr lang="en-US" altLang="zh-CN" sz="1400" dirty="0"/>
              <a:t>Controller</a:t>
            </a:r>
            <a:r>
              <a:rPr lang="zh-CN" altLang="en-US" sz="1400" dirty="0"/>
              <a:t>设计场景时需要注意和理解的问题：</a:t>
            </a:r>
            <a:br>
              <a:rPr lang="zh-CN" altLang="en-US" sz="1400" dirty="0"/>
            </a:br>
            <a:r>
              <a:rPr lang="zh-CN" altLang="en-US" sz="1400" dirty="0"/>
              <a:t>　　</a:t>
            </a:r>
            <a:r>
              <a:rPr lang="en-US" altLang="zh-CN" sz="1400" dirty="0"/>
              <a:t>1</a:t>
            </a:r>
            <a:r>
              <a:rPr lang="zh-CN" altLang="en-US" sz="1400" dirty="0"/>
              <a:t>、在场景中持续时间设置将覆盖</a:t>
            </a:r>
            <a:r>
              <a:rPr lang="en-US" altLang="zh-CN" sz="1400" dirty="0" err="1"/>
              <a:t>Vuser</a:t>
            </a:r>
            <a:r>
              <a:rPr lang="zh-CN" altLang="en-US" sz="1400" dirty="0"/>
              <a:t>迭代设置。这意味着，如果将持续时间设置为</a:t>
            </a:r>
            <a:r>
              <a:rPr lang="en-US" altLang="zh-CN" sz="1400" dirty="0"/>
              <a:t>5</a:t>
            </a:r>
            <a:r>
              <a:rPr lang="zh-CN" altLang="en-US" sz="1400" dirty="0"/>
              <a:t>分钟，那么，</a:t>
            </a:r>
            <a:r>
              <a:rPr lang="en-US" altLang="zh-CN" sz="1400" dirty="0" err="1"/>
              <a:t>Vuser</a:t>
            </a:r>
            <a:r>
              <a:rPr lang="zh-CN" altLang="en-US" sz="1400" dirty="0"/>
              <a:t>将继续在</a:t>
            </a:r>
            <a:r>
              <a:rPr lang="en-US" altLang="zh-CN" sz="1400" dirty="0"/>
              <a:t>5</a:t>
            </a:r>
            <a:r>
              <a:rPr lang="zh-CN" altLang="en-US" sz="1400" dirty="0"/>
              <a:t>分钟时间内运行尽可能多的迭代，即便运行时设置的迭代仅指定</a:t>
            </a:r>
            <a:r>
              <a:rPr lang="en-US" altLang="zh-CN" sz="1400" dirty="0"/>
              <a:t>1</a:t>
            </a:r>
            <a:r>
              <a:rPr lang="zh-CN" altLang="en-US" sz="1400" dirty="0"/>
              <a:t>次或</a:t>
            </a:r>
            <a:r>
              <a:rPr lang="en-US" altLang="zh-CN" sz="1400" dirty="0"/>
              <a:t>2</a:t>
            </a:r>
            <a:r>
              <a:rPr lang="zh-CN" altLang="en-US" sz="1400" dirty="0"/>
              <a:t>次。</a:t>
            </a:r>
            <a:br>
              <a:rPr lang="zh-CN" altLang="en-US" sz="1400" dirty="0"/>
            </a:br>
            <a:r>
              <a:rPr lang="zh-CN" altLang="en-US" sz="1400" dirty="0"/>
              <a:t>　　</a:t>
            </a:r>
            <a:r>
              <a:rPr lang="en-US" altLang="zh-CN" sz="1400" dirty="0"/>
              <a:t>2</a:t>
            </a:r>
            <a:r>
              <a:rPr lang="zh-CN" altLang="en-US" sz="1400" dirty="0"/>
              <a:t>、在场景全局计划中的初始化</a:t>
            </a:r>
            <a:r>
              <a:rPr lang="en-US" altLang="zh-CN" sz="1400" dirty="0" err="1"/>
              <a:t>Vuser</a:t>
            </a:r>
            <a:r>
              <a:rPr lang="zh-CN" altLang="en-US" sz="1400" dirty="0"/>
              <a:t>活动的数量会影响超时值。例如，</a:t>
            </a:r>
            <a:r>
              <a:rPr lang="en-US" altLang="zh-CN" sz="1400" dirty="0"/>
              <a:t>100</a:t>
            </a:r>
            <a:r>
              <a:rPr lang="zh-CN" altLang="en-US" sz="1400" dirty="0"/>
              <a:t>个</a:t>
            </a:r>
            <a:r>
              <a:rPr lang="en-US" altLang="zh-CN" sz="1400" dirty="0" err="1"/>
              <a:t>Vuser</a:t>
            </a:r>
            <a:r>
              <a:rPr lang="zh-CN" altLang="en-US" sz="1400" dirty="0"/>
              <a:t>尝试初始化将比</a:t>
            </a:r>
            <a:r>
              <a:rPr lang="en-US" altLang="zh-CN" sz="1400" dirty="0"/>
              <a:t>10</a:t>
            </a:r>
            <a:r>
              <a:rPr lang="zh-CN" altLang="en-US" sz="1400" dirty="0"/>
              <a:t>个</a:t>
            </a:r>
            <a:r>
              <a:rPr lang="en-US" altLang="zh-CN" sz="1400" dirty="0" err="1"/>
              <a:t>Vuser</a:t>
            </a:r>
            <a:r>
              <a:rPr lang="zh-CN" altLang="en-US" sz="1400" dirty="0"/>
              <a:t>尝试初始化花费更长时间。</a:t>
            </a:r>
            <a:r>
              <a:rPr lang="en-US" altLang="zh-CN" sz="1400" dirty="0" err="1"/>
              <a:t>LoadRunner</a:t>
            </a:r>
            <a:r>
              <a:rPr lang="zh-CN" altLang="en-US" sz="1400" dirty="0"/>
              <a:t>将基于活动的</a:t>
            </a:r>
            <a:r>
              <a:rPr lang="en-US" altLang="zh-CN" sz="1400" dirty="0" err="1"/>
              <a:t>Vuser</a:t>
            </a:r>
            <a:r>
              <a:rPr lang="zh-CN" altLang="en-US" sz="1400" dirty="0"/>
              <a:t>的数量向指定的超时值中添加内部值。</a:t>
            </a:r>
            <a:br>
              <a:rPr lang="zh-CN" altLang="en-US" sz="1400" dirty="0"/>
            </a:br>
            <a:r>
              <a:rPr lang="zh-CN" altLang="en-US" sz="1400" dirty="0"/>
              <a:t>　　</a:t>
            </a:r>
            <a:r>
              <a:rPr lang="en-US" altLang="zh-CN" sz="1400" dirty="0"/>
              <a:t>3</a:t>
            </a:r>
            <a:r>
              <a:rPr lang="zh-CN" altLang="en-US" sz="1400" dirty="0"/>
              <a:t>、</a:t>
            </a:r>
            <a:r>
              <a:rPr lang="en-US" altLang="zh-CN" sz="1400" dirty="0" err="1"/>
              <a:t>VuGen</a:t>
            </a:r>
            <a:r>
              <a:rPr lang="zh-CN" altLang="en-US" sz="1400" dirty="0"/>
              <a:t>在脚本中回放过程中将不执行</a:t>
            </a:r>
            <a:r>
              <a:rPr lang="en-US" altLang="zh-CN" sz="1400" dirty="0" err="1"/>
              <a:t>lr_think_Times</a:t>
            </a:r>
            <a:r>
              <a:rPr lang="zh-CN" altLang="en-US" sz="1400" dirty="0"/>
              <a:t>函数，因为这样将给服务器造成更大的压力。推荐在运行时设置中（</a:t>
            </a:r>
            <a:r>
              <a:rPr lang="en-US" altLang="zh-CN" sz="1400" dirty="0"/>
              <a:t>Run-time settings</a:t>
            </a:r>
            <a:r>
              <a:rPr lang="zh-CN" altLang="en-US" sz="1400" dirty="0"/>
              <a:t>）设置合理的思考时间，一般为</a:t>
            </a:r>
            <a:r>
              <a:rPr lang="en-US" altLang="zh-CN" sz="1400" dirty="0"/>
              <a:t>3</a:t>
            </a:r>
            <a:r>
              <a:rPr lang="zh-CN" altLang="en-US" sz="1400" dirty="0"/>
              <a:t>～</a:t>
            </a:r>
            <a:r>
              <a:rPr lang="en-US" altLang="zh-CN" sz="1400" dirty="0"/>
              <a:t>5</a:t>
            </a:r>
            <a:r>
              <a:rPr lang="zh-CN" altLang="en-US" sz="1400" dirty="0"/>
              <a:t>秒。</a:t>
            </a:r>
            <a:br>
              <a:rPr lang="zh-CN" altLang="en-US" sz="1400" dirty="0"/>
            </a:br>
            <a:r>
              <a:rPr lang="zh-CN" altLang="en-US" sz="1400" dirty="0"/>
              <a:t>　　</a:t>
            </a:r>
            <a:r>
              <a:rPr lang="en-US" altLang="zh-CN" sz="1400" dirty="0"/>
              <a:t>4</a:t>
            </a:r>
            <a:r>
              <a:rPr lang="zh-CN" altLang="en-US" sz="1400" dirty="0"/>
              <a:t>、在场景中是否设置添加集合点以及集合点策略都会或多或少影响性能测试结果（前提条件是在脚本中有添加集合点函数），若场景中添加了集合点，测试结果中“每次点击次数”、“总点击次量”、“吞吐量”等数据都会比不添加集合点时多，而响应时间相对来说比较真实能够体现出压力测试的效果，特别是在用户数比较多时做并发。</a:t>
            </a:r>
          </a:p>
        </p:txBody>
      </p:sp>
      <p:sp>
        <p:nvSpPr>
          <p:cNvPr id="4" name="矩形 3"/>
          <p:cNvSpPr/>
          <p:nvPr/>
        </p:nvSpPr>
        <p:spPr>
          <a:xfrm>
            <a:off x="695400" y="452966"/>
            <a:ext cx="6043542"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4.4 </a:t>
            </a:r>
            <a:r>
              <a:rPr lang="zh-CN" altLang="en-US" kern="0" dirty="0" smtClean="0">
                <a:solidFill>
                  <a:sysClr val="window" lastClr="FFFFFF"/>
                </a:solidFill>
                <a:latin typeface="微软雅黑" pitchFamily="34" charset="-122"/>
                <a:ea typeface="微软雅黑"/>
              </a:rPr>
              <a:t>场景设置需要注意</a:t>
            </a:r>
            <a:endParaRPr lang="zh-CN" altLang="en-US"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35412109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4583832" y="2674657"/>
            <a:ext cx="7248128" cy="646331"/>
          </a:xfrm>
          <a:prstGeom prst="rect">
            <a:avLst/>
          </a:prstGeom>
          <a:noFill/>
        </p:spPr>
        <p:txBody>
          <a:bodyPr wrap="square" rtlCol="0">
            <a:spAutoFit/>
          </a:bodyPr>
          <a:lstStyle/>
          <a:p>
            <a:pPr algn="ctr"/>
            <a:r>
              <a:rPr lang="zh-CN" altLang="en-US" sz="3600" b="1" dirty="0" smtClean="0">
                <a:solidFill>
                  <a:schemeClr val="tx1">
                    <a:lumMod val="65000"/>
                    <a:lumOff val="35000"/>
                  </a:schemeClr>
                </a:solidFill>
                <a:latin typeface="微软雅黑" panose="020B0503020204020204" pitchFamily="34" charset="-122"/>
                <a:ea typeface="微软雅黑" panose="020B0503020204020204" pitchFamily="34" charset="-122"/>
              </a:rPr>
              <a:t>第五章  结果分析</a:t>
            </a:r>
            <a:endParaRPr lang="zh-CN" altLang="en-US" sz="3600" b="1"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pic>
        <p:nvPicPr>
          <p:cNvPr id="6" name="Picture 9" descr="C:\Users\user\Desktop\讲师png.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63552" y="2060848"/>
            <a:ext cx="2024209" cy="252028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go语言”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90313151"/>
      </p:ext>
    </p:extLst>
  </p:cSld>
  <p:clrMapOvr>
    <a:masterClrMapping/>
  </p:clrMapOvr>
  <mc:AlternateContent xmlns:mc="http://schemas.openxmlformats.org/markup-compatibility/2006" xmlns:p14="http://schemas.microsoft.com/office/powerpoint/2010/main">
    <mc:Choice Requires="p14">
      <p:transition spd="med">
        <p14:switch dir="r"/>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5.1 </a:t>
            </a:r>
            <a:r>
              <a:rPr lang="zh-CN" altLang="en-US" kern="0" dirty="0" smtClean="0">
                <a:solidFill>
                  <a:sysClr val="window" lastClr="FFFFFF"/>
                </a:solidFill>
                <a:latin typeface="微软雅黑" pitchFamily="34" charset="-122"/>
                <a:ea typeface="微软雅黑"/>
              </a:rPr>
              <a:t>结果分析</a:t>
            </a:r>
            <a:r>
              <a:rPr lang="en-US" altLang="zh-CN" kern="0" dirty="0" smtClean="0">
                <a:solidFill>
                  <a:sysClr val="window" lastClr="FFFFFF"/>
                </a:solidFill>
                <a:latin typeface="微软雅黑" pitchFamily="34" charset="-122"/>
                <a:ea typeface="微软雅黑"/>
              </a:rPr>
              <a:t>  </a:t>
            </a:r>
            <a:endParaRPr lang="zh-CN" altLang="en-US" kern="0" dirty="0">
              <a:solidFill>
                <a:sysClr val="window" lastClr="FFFFFF"/>
              </a:solidFill>
              <a:latin typeface="微软雅黑" pitchFamily="34" charset="-122"/>
              <a:ea typeface="微软雅黑"/>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4" name="矩形 3"/>
          <p:cNvSpPr/>
          <p:nvPr/>
        </p:nvSpPr>
        <p:spPr>
          <a:xfrm>
            <a:off x="695400" y="1340768"/>
            <a:ext cx="2460930" cy="369332"/>
          </a:xfrm>
          <a:prstGeom prst="rect">
            <a:avLst/>
          </a:prstGeom>
        </p:spPr>
        <p:txBody>
          <a:bodyPr wrap="non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使用</a:t>
            </a:r>
            <a:r>
              <a:rPr lang="en-US" dirty="0">
                <a:solidFill>
                  <a:srgbClr val="4D4D4D"/>
                </a:solidFill>
                <a:latin typeface="Microsoft YaHei" panose="020B0503020204020204" pitchFamily="34" charset="-122"/>
                <a:ea typeface="Microsoft YaHei" panose="020B0503020204020204" pitchFamily="34" charset="-122"/>
              </a:rPr>
              <a:t>Analysis</a:t>
            </a:r>
            <a:r>
              <a:rPr lang="zh-CN" altLang="en-US" dirty="0">
                <a:solidFill>
                  <a:srgbClr val="4D4D4D"/>
                </a:solidFill>
                <a:latin typeface="Microsoft YaHei" panose="020B0503020204020204" pitchFamily="34" charset="-122"/>
                <a:ea typeface="Microsoft YaHei" panose="020B0503020204020204" pitchFamily="34" charset="-122"/>
              </a:rPr>
              <a:t>分析</a:t>
            </a:r>
            <a:r>
              <a:rPr lang="zh-CN" altLang="en-US" dirty="0" smtClean="0">
                <a:solidFill>
                  <a:srgbClr val="4D4D4D"/>
                </a:solidFill>
                <a:latin typeface="Microsoft YaHei" panose="020B0503020204020204" pitchFamily="34" charset="-122"/>
                <a:ea typeface="Microsoft YaHei" panose="020B0503020204020204" pitchFamily="34" charset="-122"/>
              </a:rPr>
              <a:t>结果</a:t>
            </a:r>
            <a:endParaRPr lang="zh-CN" altLang="en-US" dirty="0">
              <a:solidFill>
                <a:srgbClr val="4D4D4D"/>
              </a:solidFill>
              <a:latin typeface="Microsoft YaHei" panose="020B0503020204020204" pitchFamily="34" charset="-122"/>
              <a:ea typeface="Microsoft YaHei" panose="020B0503020204020204" pitchFamily="34" charset="-122"/>
            </a:endParaRPr>
          </a:p>
        </p:txBody>
      </p:sp>
      <p:sp>
        <p:nvSpPr>
          <p:cNvPr id="6" name="矩形 5"/>
          <p:cNvSpPr/>
          <p:nvPr/>
        </p:nvSpPr>
        <p:spPr>
          <a:xfrm>
            <a:off x="688976" y="1800606"/>
            <a:ext cx="10441160" cy="2677656"/>
          </a:xfrm>
          <a:prstGeom prst="rect">
            <a:avLst/>
          </a:prstGeom>
        </p:spPr>
        <p:txBody>
          <a:bodyPr wrap="square">
            <a:spAutoFit/>
          </a:bodyPr>
          <a:lstStyle/>
          <a:p>
            <a:pPr>
              <a:lnSpc>
                <a:spcPct val="150000"/>
              </a:lnSpc>
            </a:pPr>
            <a:r>
              <a:rPr lang="zh-CN" altLang="en-US" sz="1400" dirty="0" smtClean="0"/>
              <a:t>在 </a:t>
            </a:r>
            <a:r>
              <a:rPr lang="en-US" altLang="zh-CN" sz="1400" dirty="0" smtClean="0"/>
              <a:t>Analysis </a:t>
            </a:r>
            <a:r>
              <a:rPr lang="zh-CN" altLang="en-US" sz="1400" dirty="0" smtClean="0"/>
              <a:t>会话过程中生成的图和报告提供了有关系统性能的重要信息。使用这些图和报告，可以轻松地标识和确定应用程序中的瓶颈以及提高系统性能所需的改进。从</a:t>
            </a:r>
            <a:r>
              <a:rPr lang="en-US" altLang="zh-CN" sz="1400" dirty="0" err="1" smtClean="0"/>
              <a:t>AnalySis</a:t>
            </a:r>
            <a:r>
              <a:rPr lang="zh-CN" altLang="en-US" sz="1400" dirty="0" smtClean="0"/>
              <a:t>中可以得到用户终端的事务响应时间，事务的平均响应时间，网络和服务器的响应时间等。</a:t>
            </a:r>
            <a:endParaRPr lang="en-US" altLang="zh-CN" sz="1400" dirty="0" smtClean="0"/>
          </a:p>
          <a:p>
            <a:pPr>
              <a:lnSpc>
                <a:spcPct val="150000"/>
              </a:lnSpc>
            </a:pPr>
            <a:r>
              <a:rPr lang="zh-CN" altLang="en-US" sz="1400" dirty="0" smtClean="0"/>
              <a:t>启动从</a:t>
            </a:r>
            <a:r>
              <a:rPr lang="en-US" sz="1400" dirty="0" smtClean="0"/>
              <a:t>Analysis</a:t>
            </a:r>
            <a:r>
              <a:rPr lang="zh-CN" altLang="en-US" sz="1400" dirty="0" smtClean="0"/>
              <a:t>程序的步骤：</a:t>
            </a:r>
            <a:endParaRPr lang="en-US" altLang="zh-CN" sz="1400" dirty="0" smtClean="0"/>
          </a:p>
          <a:p>
            <a:pPr>
              <a:lnSpc>
                <a:spcPct val="150000"/>
              </a:lnSpc>
            </a:pPr>
            <a:endParaRPr lang="en-US" altLang="zh-CN" sz="1400" b="1" dirty="0" smtClean="0"/>
          </a:p>
          <a:p>
            <a:pPr>
              <a:lnSpc>
                <a:spcPct val="150000"/>
              </a:lnSpc>
            </a:pPr>
            <a:r>
              <a:rPr lang="zh-CN" altLang="en-US" sz="1400" b="1" dirty="0" smtClean="0"/>
              <a:t>开始</a:t>
            </a:r>
            <a:r>
              <a:rPr lang="en-US" altLang="zh-CN" sz="1400" b="1" dirty="0" smtClean="0"/>
              <a:t>-&gt;</a:t>
            </a:r>
            <a:r>
              <a:rPr lang="en-US" sz="1400" dirty="0" smtClean="0"/>
              <a:t>Mercury </a:t>
            </a:r>
            <a:r>
              <a:rPr lang="en-US" sz="1400" dirty="0" err="1" smtClean="0"/>
              <a:t>LoadRunner</a:t>
            </a:r>
            <a:r>
              <a:rPr lang="en-US" sz="1400" dirty="0" smtClean="0"/>
              <a:t>-&gt;Applications-&gt;Analysis</a:t>
            </a:r>
            <a:r>
              <a:rPr lang="zh-CN" altLang="en-US" sz="1400" dirty="0" smtClean="0"/>
              <a:t>或</a:t>
            </a:r>
            <a:r>
              <a:rPr lang="zh-CN" altLang="en-US" sz="1400" b="1" dirty="0" smtClean="0"/>
              <a:t>开始</a:t>
            </a:r>
            <a:r>
              <a:rPr lang="en-US" altLang="zh-CN" sz="1400" b="1" dirty="0" smtClean="0"/>
              <a:t>-&gt;</a:t>
            </a:r>
            <a:r>
              <a:rPr lang="en-US" sz="1400" dirty="0" smtClean="0"/>
              <a:t>Mercury </a:t>
            </a:r>
            <a:r>
              <a:rPr lang="en-US" sz="1400" dirty="0" err="1" smtClean="0"/>
              <a:t>LoadRunner</a:t>
            </a:r>
            <a:r>
              <a:rPr lang="en-US" sz="1400" dirty="0" smtClean="0"/>
              <a:t>-&gt;</a:t>
            </a:r>
            <a:r>
              <a:rPr lang="en-US" sz="1400" dirty="0" err="1" smtClean="0"/>
              <a:t>MercuryLoadRunner</a:t>
            </a:r>
            <a:r>
              <a:rPr lang="en-US" sz="1400" dirty="0" smtClean="0"/>
              <a:t>-&gt;</a:t>
            </a:r>
            <a:r>
              <a:rPr lang="en-US" sz="1400" dirty="0" err="1" smtClean="0"/>
              <a:t>LoadTesting</a:t>
            </a:r>
            <a:r>
              <a:rPr lang="en-US" sz="1400" dirty="0" smtClean="0"/>
              <a:t>-&gt;Analyze Load Tests</a:t>
            </a:r>
            <a:endParaRPr lang="zh-CN" altLang="en-US" sz="1400" dirty="0" smtClean="0"/>
          </a:p>
          <a:p>
            <a:pPr>
              <a:lnSpc>
                <a:spcPct val="150000"/>
              </a:lnSpc>
            </a:pPr>
            <a:endParaRPr lang="zh-CN" altLang="en-US" sz="1400" dirty="0" smtClean="0"/>
          </a:p>
          <a:p>
            <a:pPr>
              <a:lnSpc>
                <a:spcPct val="150000"/>
              </a:lnSpc>
            </a:pPr>
            <a:r>
              <a:rPr lang="zh-CN" altLang="en-US" sz="1400" dirty="0" smtClean="0"/>
              <a:t> </a:t>
            </a:r>
            <a:endParaRPr lang="zh-CN" altLang="en-US" sz="1400" dirty="0"/>
          </a:p>
        </p:txBody>
      </p:sp>
      <p:sp>
        <p:nvSpPr>
          <p:cNvPr id="7" name="矩形 6"/>
          <p:cNvSpPr/>
          <p:nvPr/>
        </p:nvSpPr>
        <p:spPr>
          <a:xfrm>
            <a:off x="720552" y="3895517"/>
            <a:ext cx="6096000" cy="2031325"/>
          </a:xfrm>
          <a:prstGeom prst="rect">
            <a:avLst/>
          </a:prstGeom>
        </p:spPr>
        <p:txBody>
          <a:bodyPr wrap="square">
            <a:spAutoFit/>
          </a:bodyPr>
          <a:lstStyle/>
          <a:p>
            <a:pPr>
              <a:lnSpc>
                <a:spcPct val="150000"/>
              </a:lnSpc>
            </a:pPr>
            <a:r>
              <a:rPr lang="en-US" altLang="zh-CN" sz="1400" dirty="0"/>
              <a:t>Analysis</a:t>
            </a:r>
            <a:r>
              <a:rPr lang="zh-CN" altLang="en-US" sz="1400" dirty="0"/>
              <a:t>最常用的五种资源：</a:t>
            </a:r>
          </a:p>
          <a:p>
            <a:pPr>
              <a:lnSpc>
                <a:spcPct val="150000"/>
              </a:lnSpc>
            </a:pPr>
            <a:r>
              <a:rPr lang="en-US" altLang="zh-CN" sz="1400" dirty="0"/>
              <a:t>1.Vuser </a:t>
            </a:r>
          </a:p>
          <a:p>
            <a:pPr>
              <a:lnSpc>
                <a:spcPct val="150000"/>
              </a:lnSpc>
            </a:pPr>
            <a:r>
              <a:rPr lang="en-US" altLang="zh-CN" sz="1400" dirty="0"/>
              <a:t>2.Transactions </a:t>
            </a:r>
          </a:p>
          <a:p>
            <a:pPr>
              <a:lnSpc>
                <a:spcPct val="150000"/>
              </a:lnSpc>
            </a:pPr>
            <a:r>
              <a:rPr lang="en-US" altLang="zh-CN" sz="1400" dirty="0"/>
              <a:t>3.Web Resources </a:t>
            </a:r>
          </a:p>
          <a:p>
            <a:pPr>
              <a:lnSpc>
                <a:spcPct val="150000"/>
              </a:lnSpc>
            </a:pPr>
            <a:r>
              <a:rPr lang="en-US" altLang="zh-CN" sz="1400" dirty="0"/>
              <a:t>4.Web Page Breakdown </a:t>
            </a:r>
          </a:p>
          <a:p>
            <a:pPr>
              <a:lnSpc>
                <a:spcPct val="150000"/>
              </a:lnSpc>
            </a:pPr>
            <a:r>
              <a:rPr lang="en-US" altLang="zh-CN" sz="1400" dirty="0"/>
              <a:t>5.System Resources</a:t>
            </a:r>
          </a:p>
        </p:txBody>
      </p:sp>
    </p:spTree>
    <p:extLst>
      <p:ext uri="{BB962C8B-B14F-4D97-AF65-F5344CB8AC3E}">
        <p14:creationId xmlns:p14="http://schemas.microsoft.com/office/powerpoint/2010/main" val="6802259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6" name="矩形 5"/>
          <p:cNvSpPr/>
          <p:nvPr/>
        </p:nvSpPr>
        <p:spPr>
          <a:xfrm>
            <a:off x="551384" y="1340768"/>
            <a:ext cx="4789161" cy="4385816"/>
          </a:xfrm>
          <a:prstGeom prst="rect">
            <a:avLst/>
          </a:prstGeom>
        </p:spPr>
        <p:txBody>
          <a:bodyPr wrap="square">
            <a:spAutoFit/>
          </a:bodyPr>
          <a:lstStyle/>
          <a:p>
            <a:pPr>
              <a:lnSpc>
                <a:spcPct val="150000"/>
              </a:lnSpc>
            </a:pPr>
            <a:r>
              <a:rPr lang="en-US" altLang="zh-CN" dirty="0">
                <a:solidFill>
                  <a:srgbClr val="4D4D4D"/>
                </a:solidFill>
                <a:latin typeface="Microsoft YaHei" panose="020B0503020204020204" pitchFamily="34" charset="-122"/>
                <a:ea typeface="Microsoft YaHei" panose="020B0503020204020204" pitchFamily="34" charset="-122"/>
              </a:rPr>
              <a:t>Analysis </a:t>
            </a:r>
            <a:r>
              <a:rPr lang="zh-CN" altLang="en-US" dirty="0">
                <a:solidFill>
                  <a:srgbClr val="4D4D4D"/>
                </a:solidFill>
                <a:latin typeface="Microsoft YaHei" panose="020B0503020204020204" pitchFamily="34" charset="-122"/>
                <a:ea typeface="Microsoft YaHei" panose="020B0503020204020204" pitchFamily="34" charset="-122"/>
              </a:rPr>
              <a:t>窗口</a:t>
            </a:r>
            <a:r>
              <a:rPr lang="zh-CN" altLang="en-US" dirty="0" smtClean="0">
                <a:solidFill>
                  <a:srgbClr val="4D4D4D"/>
                </a:solidFill>
                <a:latin typeface="Microsoft YaHei" panose="020B0503020204020204" pitchFamily="34" charset="-122"/>
                <a:ea typeface="Microsoft YaHei" panose="020B0503020204020204" pitchFamily="34" charset="-122"/>
              </a:rPr>
              <a:t>一览</a:t>
            </a:r>
            <a:endParaRPr lang="zh-CN" altLang="en-US" sz="1400" dirty="0"/>
          </a:p>
          <a:p>
            <a:pPr>
              <a:lnSpc>
                <a:spcPct val="150000"/>
              </a:lnSpc>
            </a:pPr>
            <a:r>
              <a:rPr lang="en-US" altLang="zh-CN" sz="1400" dirty="0"/>
              <a:t>Analysis </a:t>
            </a:r>
            <a:r>
              <a:rPr lang="zh-CN" altLang="en-US" sz="1400" dirty="0"/>
              <a:t>包含下列主要窗口</a:t>
            </a:r>
            <a:r>
              <a:rPr lang="zh-CN" altLang="en-US" sz="1400" dirty="0" smtClean="0"/>
              <a:t>：</a:t>
            </a:r>
          </a:p>
          <a:p>
            <a:pPr>
              <a:lnSpc>
                <a:spcPct val="150000"/>
              </a:lnSpc>
            </a:pPr>
            <a:r>
              <a:rPr lang="zh-CN" altLang="en-US" sz="1400" dirty="0" smtClean="0"/>
              <a:t>➤ “会话浏览器”窗格。位于左上方的窗格， </a:t>
            </a:r>
            <a:r>
              <a:rPr lang="en-US" altLang="zh-CN" sz="1400" dirty="0" smtClean="0"/>
              <a:t>Analysis </a:t>
            </a:r>
            <a:r>
              <a:rPr lang="zh-CN" altLang="en-US" sz="1400" dirty="0" smtClean="0"/>
              <a:t>在其中显示已经打开可供查看</a:t>
            </a:r>
            <a:r>
              <a:rPr lang="zh-CN" altLang="en-US" sz="1400" dirty="0"/>
              <a:t>的报告和图</a:t>
            </a:r>
            <a:r>
              <a:rPr lang="zh-CN" altLang="en-US" sz="1400" dirty="0" smtClean="0"/>
              <a:t>。可以</a:t>
            </a:r>
            <a:r>
              <a:rPr lang="zh-CN" altLang="en-US" sz="1400" dirty="0"/>
              <a:t>在此处显示打开 </a:t>
            </a:r>
            <a:r>
              <a:rPr lang="en-US" altLang="zh-CN" sz="1400" dirty="0"/>
              <a:t>Analysis </a:t>
            </a:r>
            <a:r>
              <a:rPr lang="zh-CN" altLang="en-US" sz="1400" dirty="0"/>
              <a:t>时未显示的新报告或图，或者</a:t>
            </a:r>
            <a:r>
              <a:rPr lang="zh-CN" altLang="en-US" sz="1400" dirty="0" smtClean="0"/>
              <a:t>删除</a:t>
            </a:r>
            <a:r>
              <a:rPr lang="zh-CN" altLang="en-US" sz="1400" dirty="0"/>
              <a:t>自己不想再查看的报告或图</a:t>
            </a:r>
            <a:r>
              <a:rPr lang="zh-CN" altLang="en-US" sz="1400" dirty="0" smtClean="0"/>
              <a:t>。  右侧的</a:t>
            </a:r>
            <a:r>
              <a:rPr lang="en-US" altLang="zh-CN" sz="1400" dirty="0" smtClean="0"/>
              <a:t>10s</a:t>
            </a:r>
            <a:r>
              <a:rPr lang="zh-CN" altLang="en-US" sz="1400" dirty="0" smtClean="0"/>
              <a:t>一般情况下是</a:t>
            </a:r>
            <a:r>
              <a:rPr lang="en-US" altLang="zh-CN" sz="1400" dirty="0" smtClean="0"/>
              <a:t>11s</a:t>
            </a:r>
            <a:r>
              <a:rPr lang="zh-CN" altLang="en-US" sz="1400" dirty="0" smtClean="0"/>
              <a:t>，需要加</a:t>
            </a:r>
            <a:r>
              <a:rPr lang="en-US" altLang="zh-CN" sz="1400" dirty="0" smtClean="0"/>
              <a:t>1.</a:t>
            </a:r>
            <a:endParaRPr lang="zh-CN" altLang="en-US" sz="1400" dirty="0"/>
          </a:p>
          <a:p>
            <a:pPr>
              <a:lnSpc>
                <a:spcPct val="150000"/>
              </a:lnSpc>
            </a:pPr>
            <a:r>
              <a:rPr lang="zh-CN" altLang="en-US" sz="1400" dirty="0"/>
              <a:t>➤ “属性”窗格。位于左下方的窗格，属性窗口在其中显示您在会话浏览器中</a:t>
            </a:r>
            <a:r>
              <a:rPr lang="zh-CN" altLang="en-US" sz="1400" dirty="0" smtClean="0"/>
              <a:t>选择的</a:t>
            </a:r>
            <a:r>
              <a:rPr lang="zh-CN" altLang="en-US" sz="1400" dirty="0"/>
              <a:t>图或报告的详细信息。黑色字段是可编辑字段</a:t>
            </a:r>
            <a:r>
              <a:rPr lang="zh-CN" altLang="en-US" sz="1400" dirty="0" smtClean="0"/>
              <a:t>。</a:t>
            </a:r>
            <a:endParaRPr lang="en-US" altLang="zh-CN" sz="1400" dirty="0" smtClean="0"/>
          </a:p>
          <a:p>
            <a:pPr>
              <a:lnSpc>
                <a:spcPct val="150000"/>
              </a:lnSpc>
            </a:pPr>
            <a:r>
              <a:rPr lang="zh-CN" altLang="en-US" sz="1400" dirty="0"/>
              <a:t>➤ 图查看区域。位于右上方的窗格， </a:t>
            </a:r>
            <a:r>
              <a:rPr lang="en-US" altLang="zh-CN" sz="1400" dirty="0"/>
              <a:t>Analysis </a:t>
            </a:r>
            <a:r>
              <a:rPr lang="zh-CN" altLang="en-US" sz="1400" dirty="0"/>
              <a:t>在其中显示图。默认情况下，打开</a:t>
            </a:r>
            <a:r>
              <a:rPr lang="zh-CN" altLang="en-US" sz="1400" dirty="0" smtClean="0"/>
              <a:t>会话</a:t>
            </a:r>
            <a:r>
              <a:rPr lang="zh-CN" altLang="en-US" sz="1400" dirty="0"/>
              <a:t>时，概要报告将显示在此区域。</a:t>
            </a:r>
          </a:p>
          <a:p>
            <a:pPr>
              <a:lnSpc>
                <a:spcPct val="150000"/>
              </a:lnSpc>
            </a:pPr>
            <a:r>
              <a:rPr lang="zh-CN" altLang="en-US" sz="1400" dirty="0"/>
              <a:t>➤ 图例。位于右下方的窗格，在此窗格内，您可以查看所选图中的数据。</a:t>
            </a:r>
          </a:p>
        </p:txBody>
      </p:sp>
      <p:sp>
        <p:nvSpPr>
          <p:cNvPr id="7" name="矩形 6"/>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5.1 </a:t>
            </a:r>
            <a:r>
              <a:rPr lang="zh-CN" altLang="en-US" kern="0" dirty="0" smtClean="0">
                <a:solidFill>
                  <a:sysClr val="window" lastClr="FFFFFF"/>
                </a:solidFill>
                <a:latin typeface="微软雅黑" pitchFamily="34" charset="-122"/>
                <a:ea typeface="微软雅黑"/>
              </a:rPr>
              <a:t>结果分析</a:t>
            </a:r>
            <a:r>
              <a:rPr lang="en-US" altLang="zh-CN" kern="0" dirty="0" smtClean="0">
                <a:solidFill>
                  <a:sysClr val="window" lastClr="FFFFFF"/>
                </a:solidFill>
                <a:latin typeface="微软雅黑" pitchFamily="34" charset="-122"/>
                <a:ea typeface="微软雅黑"/>
              </a:rPr>
              <a:t>  </a:t>
            </a:r>
            <a:endParaRPr lang="zh-CN" altLang="en-US" kern="0" dirty="0">
              <a:solidFill>
                <a:sysClr val="window" lastClr="FFFFFF"/>
              </a:solidFill>
              <a:latin typeface="微软雅黑" pitchFamily="34" charset="-122"/>
              <a:ea typeface="微软雅黑"/>
            </a:endParaRPr>
          </a:p>
        </p:txBody>
      </p:sp>
      <p:pic>
        <p:nvPicPr>
          <p:cNvPr id="8" name="图片 7"/>
          <p:cNvPicPr>
            <a:picLocks noChangeAspect="1"/>
          </p:cNvPicPr>
          <p:nvPr/>
        </p:nvPicPr>
        <p:blipFill>
          <a:blip r:embed="rId2"/>
          <a:stretch>
            <a:fillRect/>
          </a:stretch>
        </p:blipFill>
        <p:spPr>
          <a:xfrm>
            <a:off x="5519936" y="1423753"/>
            <a:ext cx="6033324" cy="4512899"/>
          </a:xfrm>
          <a:prstGeom prst="rect">
            <a:avLst/>
          </a:prstGeom>
        </p:spPr>
      </p:pic>
    </p:spTree>
    <p:extLst>
      <p:ext uri="{BB962C8B-B14F-4D97-AF65-F5344CB8AC3E}">
        <p14:creationId xmlns:p14="http://schemas.microsoft.com/office/powerpoint/2010/main" val="41087407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5400" y="1196752"/>
            <a:ext cx="6096000" cy="2612638"/>
          </a:xfrm>
          <a:prstGeom prst="rect">
            <a:avLst/>
          </a:prstGeom>
        </p:spPr>
        <p:txBody>
          <a:bodyPr>
            <a:spAutoFit/>
          </a:bodyPr>
          <a:lstStyle/>
          <a:p>
            <a:pPr algn="just">
              <a:lnSpc>
                <a:spcPct val="200000"/>
              </a:lnSpc>
            </a:pPr>
            <a:r>
              <a:rPr lang="zh-CN" altLang="en-US" sz="1400" dirty="0">
                <a:solidFill>
                  <a:srgbClr val="333333"/>
                </a:solidFill>
                <a:latin typeface="Microsoft Yahei" panose="020B0503020204020204" pitchFamily="34" charset="-122"/>
                <a:ea typeface="Microsoft Yahei" panose="020B0503020204020204" pitchFamily="34" charset="-122"/>
              </a:rPr>
              <a:t>统计综述（</a:t>
            </a:r>
            <a:r>
              <a:rPr lang="en-US" altLang="zh-CN" sz="1400" dirty="0">
                <a:solidFill>
                  <a:srgbClr val="333333"/>
                </a:solidFill>
                <a:latin typeface="Microsoft Yahei" panose="020B0503020204020204" pitchFamily="34" charset="-122"/>
                <a:ea typeface="Microsoft Yahei" panose="020B0503020204020204" pitchFamily="34" charset="-122"/>
              </a:rPr>
              <a:t>Statistics Summary</a:t>
            </a:r>
            <a:r>
              <a:rPr lang="zh-CN" altLang="en-US" sz="1400" dirty="0">
                <a:solidFill>
                  <a:srgbClr val="333333"/>
                </a:solidFill>
                <a:latin typeface="Microsoft Yahei" panose="020B0503020204020204" pitchFamily="34" charset="-122"/>
                <a:ea typeface="Microsoft Yahei" panose="020B0503020204020204" pitchFamily="34" charset="-122"/>
              </a:rPr>
              <a:t>）：</a:t>
            </a:r>
          </a:p>
          <a:p>
            <a:pPr algn="just">
              <a:lnSpc>
                <a:spcPct val="200000"/>
              </a:lnSpc>
            </a:pPr>
            <a:r>
              <a:rPr lang="en-US" altLang="zh-CN" sz="1400" dirty="0">
                <a:solidFill>
                  <a:srgbClr val="333333"/>
                </a:solidFill>
                <a:latin typeface="Microsoft Yahei" panose="020B0503020204020204" pitchFamily="34" charset="-122"/>
                <a:ea typeface="Microsoft Yahei" panose="020B0503020204020204" pitchFamily="34" charset="-122"/>
              </a:rPr>
              <a:t>Maximum Running </a:t>
            </a:r>
            <a:r>
              <a:rPr lang="en-US" altLang="zh-CN" sz="1400" dirty="0" err="1">
                <a:solidFill>
                  <a:srgbClr val="333333"/>
                </a:solidFill>
                <a:latin typeface="Microsoft Yahei" panose="020B0503020204020204" pitchFamily="34" charset="-122"/>
                <a:ea typeface="Microsoft Yahei" panose="020B0503020204020204" pitchFamily="34" charset="-122"/>
              </a:rPr>
              <a:t>Vusers</a:t>
            </a:r>
            <a:r>
              <a:rPr lang="zh-CN" altLang="en-US" sz="1400" dirty="0">
                <a:solidFill>
                  <a:srgbClr val="333333"/>
                </a:solidFill>
                <a:latin typeface="Microsoft Yahei" panose="020B0503020204020204" pitchFamily="34" charset="-122"/>
                <a:ea typeface="Microsoft Yahei" panose="020B0503020204020204" pitchFamily="34" charset="-122"/>
              </a:rPr>
              <a:t>：最大的运行并发数</a:t>
            </a:r>
          </a:p>
          <a:p>
            <a:pPr algn="just">
              <a:lnSpc>
                <a:spcPct val="200000"/>
              </a:lnSpc>
            </a:pPr>
            <a:r>
              <a:rPr lang="en-US" altLang="zh-CN" sz="1400" dirty="0">
                <a:solidFill>
                  <a:srgbClr val="333333"/>
                </a:solidFill>
                <a:latin typeface="Microsoft Yahei" panose="020B0503020204020204" pitchFamily="34" charset="-122"/>
                <a:ea typeface="Microsoft Yahei" panose="020B0503020204020204" pitchFamily="34" charset="-122"/>
              </a:rPr>
              <a:t>Total Throughput</a:t>
            </a:r>
            <a:r>
              <a:rPr lang="zh-CN" altLang="en-US" sz="1400" dirty="0">
                <a:solidFill>
                  <a:srgbClr val="333333"/>
                </a:solidFill>
                <a:latin typeface="Microsoft Yahei" panose="020B0503020204020204" pitchFamily="34" charset="-122"/>
                <a:ea typeface="Microsoft Yahei" panose="020B0503020204020204" pitchFamily="34" charset="-122"/>
              </a:rPr>
              <a:t>（</a:t>
            </a:r>
            <a:r>
              <a:rPr lang="en-US" altLang="zh-CN" sz="1400" dirty="0">
                <a:solidFill>
                  <a:srgbClr val="333333"/>
                </a:solidFill>
                <a:latin typeface="Microsoft Yahei" panose="020B0503020204020204" pitchFamily="34" charset="-122"/>
                <a:ea typeface="Microsoft Yahei" panose="020B0503020204020204" pitchFamily="34" charset="-122"/>
              </a:rPr>
              <a:t>bytes</a:t>
            </a:r>
            <a:r>
              <a:rPr lang="zh-CN" altLang="en-US" sz="1400" dirty="0">
                <a:solidFill>
                  <a:srgbClr val="333333"/>
                </a:solidFill>
                <a:latin typeface="Microsoft Yahei" panose="020B0503020204020204" pitchFamily="34" charset="-122"/>
                <a:ea typeface="Microsoft Yahei" panose="020B0503020204020204" pitchFamily="34" charset="-122"/>
              </a:rPr>
              <a:t>）：总吞吐量（字节）</a:t>
            </a:r>
          </a:p>
          <a:p>
            <a:pPr algn="just">
              <a:lnSpc>
                <a:spcPct val="200000"/>
              </a:lnSpc>
            </a:pPr>
            <a:r>
              <a:rPr lang="en-US" altLang="zh-CN" sz="1400" dirty="0">
                <a:solidFill>
                  <a:srgbClr val="333333"/>
                </a:solidFill>
                <a:latin typeface="Microsoft Yahei" panose="020B0503020204020204" pitchFamily="34" charset="-122"/>
                <a:ea typeface="Microsoft Yahei" panose="020B0503020204020204" pitchFamily="34" charset="-122"/>
              </a:rPr>
              <a:t>Average Throughput</a:t>
            </a:r>
            <a:r>
              <a:rPr lang="zh-CN" altLang="en-US" sz="1400" dirty="0">
                <a:solidFill>
                  <a:srgbClr val="333333"/>
                </a:solidFill>
                <a:latin typeface="Microsoft Yahei" panose="020B0503020204020204" pitchFamily="34" charset="-122"/>
                <a:ea typeface="Microsoft Yahei" panose="020B0503020204020204" pitchFamily="34" charset="-122"/>
              </a:rPr>
              <a:t>（</a:t>
            </a:r>
            <a:r>
              <a:rPr lang="en-US" altLang="zh-CN" sz="1400" dirty="0">
                <a:solidFill>
                  <a:srgbClr val="333333"/>
                </a:solidFill>
                <a:latin typeface="Microsoft Yahei" panose="020B0503020204020204" pitchFamily="34" charset="-122"/>
                <a:ea typeface="Microsoft Yahei" panose="020B0503020204020204" pitchFamily="34" charset="-122"/>
              </a:rPr>
              <a:t>bytes/second</a:t>
            </a:r>
            <a:r>
              <a:rPr lang="zh-CN" altLang="en-US" sz="1400" dirty="0">
                <a:solidFill>
                  <a:srgbClr val="333333"/>
                </a:solidFill>
                <a:latin typeface="Microsoft Yahei" panose="020B0503020204020204" pitchFamily="34" charset="-122"/>
                <a:ea typeface="Microsoft Yahei" panose="020B0503020204020204" pitchFamily="34" charset="-122"/>
              </a:rPr>
              <a:t>）：平均吞吐量（字节</a:t>
            </a:r>
            <a:r>
              <a:rPr lang="en-US" altLang="zh-CN" sz="1400" dirty="0">
                <a:solidFill>
                  <a:srgbClr val="333333"/>
                </a:solidFill>
                <a:latin typeface="Microsoft Yahei" panose="020B0503020204020204" pitchFamily="34" charset="-122"/>
                <a:ea typeface="Microsoft Yahei" panose="020B0503020204020204" pitchFamily="34" charset="-122"/>
              </a:rPr>
              <a:t>/</a:t>
            </a:r>
            <a:r>
              <a:rPr lang="zh-CN" altLang="en-US" sz="1400" dirty="0">
                <a:solidFill>
                  <a:srgbClr val="333333"/>
                </a:solidFill>
                <a:latin typeface="Microsoft Yahei" panose="020B0503020204020204" pitchFamily="34" charset="-122"/>
                <a:ea typeface="Microsoft Yahei" panose="020B0503020204020204" pitchFamily="34" charset="-122"/>
              </a:rPr>
              <a:t>秒）</a:t>
            </a:r>
          </a:p>
          <a:p>
            <a:pPr algn="just">
              <a:lnSpc>
                <a:spcPct val="200000"/>
              </a:lnSpc>
            </a:pPr>
            <a:r>
              <a:rPr lang="en-US" altLang="zh-CN" sz="1400" dirty="0">
                <a:solidFill>
                  <a:srgbClr val="333333"/>
                </a:solidFill>
                <a:latin typeface="Microsoft Yahei" panose="020B0503020204020204" pitchFamily="34" charset="-122"/>
                <a:ea typeface="Microsoft Yahei" panose="020B0503020204020204" pitchFamily="34" charset="-122"/>
              </a:rPr>
              <a:t>Total Hits</a:t>
            </a:r>
            <a:r>
              <a:rPr lang="zh-CN" altLang="en-US" sz="1400" dirty="0">
                <a:solidFill>
                  <a:srgbClr val="333333"/>
                </a:solidFill>
                <a:latin typeface="Microsoft Yahei" panose="020B0503020204020204" pitchFamily="34" charset="-122"/>
                <a:ea typeface="Microsoft Yahei" panose="020B0503020204020204" pitchFamily="34" charset="-122"/>
              </a:rPr>
              <a:t>：总点击量</a:t>
            </a:r>
          </a:p>
          <a:p>
            <a:pPr algn="just">
              <a:lnSpc>
                <a:spcPct val="200000"/>
              </a:lnSpc>
            </a:pPr>
            <a:r>
              <a:rPr lang="en-US" altLang="zh-CN" sz="1400" dirty="0">
                <a:solidFill>
                  <a:srgbClr val="333333"/>
                </a:solidFill>
                <a:latin typeface="Microsoft Yahei" panose="020B0503020204020204" pitchFamily="34" charset="-122"/>
                <a:ea typeface="Microsoft Yahei" panose="020B0503020204020204" pitchFamily="34" charset="-122"/>
              </a:rPr>
              <a:t>Average Hits per Second</a:t>
            </a:r>
            <a:r>
              <a:rPr lang="zh-CN" altLang="en-US" sz="1400" dirty="0">
                <a:solidFill>
                  <a:srgbClr val="333333"/>
                </a:solidFill>
                <a:latin typeface="Microsoft Yahei" panose="020B0503020204020204" pitchFamily="34" charset="-122"/>
                <a:ea typeface="Microsoft Yahei" panose="020B0503020204020204" pitchFamily="34" charset="-122"/>
              </a:rPr>
              <a:t>：平均每秒点击率</a:t>
            </a:r>
          </a:p>
        </p:txBody>
      </p:sp>
      <p:pic>
        <p:nvPicPr>
          <p:cNvPr id="3" name="图片 2"/>
          <p:cNvPicPr>
            <a:picLocks noChangeAspect="1"/>
          </p:cNvPicPr>
          <p:nvPr/>
        </p:nvPicPr>
        <p:blipFill>
          <a:blip r:embed="rId2"/>
          <a:stretch>
            <a:fillRect/>
          </a:stretch>
        </p:blipFill>
        <p:spPr>
          <a:xfrm>
            <a:off x="4871864" y="3501008"/>
            <a:ext cx="6403830" cy="2376264"/>
          </a:xfrm>
          <a:prstGeom prst="rect">
            <a:avLst/>
          </a:prstGeom>
        </p:spPr>
      </p:pic>
    </p:spTree>
    <p:extLst>
      <p:ext uri="{BB962C8B-B14F-4D97-AF65-F5344CB8AC3E}">
        <p14:creationId xmlns:p14="http://schemas.microsoft.com/office/powerpoint/2010/main" val="2425965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3392" y="980728"/>
            <a:ext cx="8880648" cy="2031325"/>
          </a:xfrm>
          <a:prstGeom prst="rect">
            <a:avLst/>
          </a:prstGeom>
        </p:spPr>
        <p:txBody>
          <a:bodyPr wrap="square">
            <a:spAutoFit/>
          </a:bodyPr>
          <a:lstStyle/>
          <a:p>
            <a:r>
              <a:rPr lang="zh-CN" altLang="en-US" dirty="0"/>
              <a:t>负载测试一般包括 5 个阶段：规划、创建脚本、定义场景、执行场景和分析结果。</a:t>
            </a:r>
          </a:p>
          <a:p>
            <a:r>
              <a:rPr lang="zh-CN" altLang="en-US" dirty="0"/>
              <a:t>? 规划负载测试。定义性能测试要求，例如并发用户数量、典型业务流程和要求的</a:t>
            </a:r>
          </a:p>
          <a:p>
            <a:r>
              <a:rPr lang="zh-CN" altLang="en-US" dirty="0"/>
              <a:t>响应时间。</a:t>
            </a:r>
          </a:p>
          <a:p>
            <a:r>
              <a:rPr lang="zh-CN" altLang="en-US" dirty="0"/>
              <a:t>? 创建 Vuser 脚本。在自动化脚本中录制最终用户活动。</a:t>
            </a:r>
          </a:p>
          <a:p>
            <a:r>
              <a:rPr lang="zh-CN" altLang="en-US" dirty="0"/>
              <a:t>? 定义场景。使用 LoadRunner Controller 设置负载测试环境。</a:t>
            </a:r>
          </a:p>
          <a:p>
            <a:r>
              <a:rPr lang="zh-CN" altLang="en-US" dirty="0"/>
              <a:t>? 运行场景。使用 LoadRunner Controller 驱动、管理并监控负载测试。</a:t>
            </a:r>
          </a:p>
          <a:p>
            <a:r>
              <a:rPr lang="zh-CN" altLang="en-US" dirty="0"/>
              <a:t>? 分析结果。使用 LoadRunner Analysis 创建图和报告并评估性能。</a:t>
            </a:r>
          </a:p>
        </p:txBody>
      </p:sp>
      <p:sp>
        <p:nvSpPr>
          <p:cNvPr id="3" name="矩形 2"/>
          <p:cNvSpPr/>
          <p:nvPr/>
        </p:nvSpPr>
        <p:spPr>
          <a:xfrm>
            <a:off x="695400" y="3356992"/>
            <a:ext cx="9577064" cy="2585323"/>
          </a:xfrm>
          <a:prstGeom prst="rect">
            <a:avLst/>
          </a:prstGeom>
        </p:spPr>
        <p:txBody>
          <a:bodyPr wrap="square">
            <a:spAutoFit/>
          </a:bodyPr>
          <a:lstStyle/>
          <a:p>
            <a:r>
              <a:rPr lang="zh-CN" altLang="en-US" dirty="0"/>
              <a:t>现在您已经熟悉了 HP Web Tours，假设您是负责检验该应用程序是否满足业务需</a:t>
            </a:r>
          </a:p>
          <a:p>
            <a:r>
              <a:rPr lang="zh-CN" altLang="en-US" dirty="0"/>
              <a:t>要的性能工程师。项目经理给您列出了 4 个发行条件：</a:t>
            </a:r>
          </a:p>
          <a:p>
            <a:r>
              <a:rPr lang="zh-CN" altLang="en-US" dirty="0"/>
              <a:t>1 HP Web Tours 必须能够成功处理 10 家旅行社的并发操作。</a:t>
            </a:r>
          </a:p>
          <a:p>
            <a:r>
              <a:rPr lang="zh-CN" altLang="en-US" dirty="0"/>
              <a:t>2 HP Web Tours 必须能够处理 10 个并发的机票预订操作，且响应时间不能超过</a:t>
            </a:r>
          </a:p>
          <a:p>
            <a:r>
              <a:rPr lang="zh-CN" altLang="en-US" dirty="0"/>
              <a:t>90 秒。</a:t>
            </a:r>
          </a:p>
          <a:p>
            <a:r>
              <a:rPr lang="zh-CN" altLang="en-US" dirty="0"/>
              <a:t>3 HP Web Tours 必须能够处理 10 家旅行社的并发航班路线查看操作，且响应时间</a:t>
            </a:r>
          </a:p>
          <a:p>
            <a:r>
              <a:rPr lang="zh-CN" altLang="en-US" dirty="0"/>
              <a:t>不能超过 120 秒。</a:t>
            </a:r>
          </a:p>
          <a:p>
            <a:r>
              <a:rPr lang="zh-CN" altLang="en-US" dirty="0"/>
              <a:t>4 HP Web Tours 必须能够处理 10 家旅行社的并发登录和注销操作，且响应时间不能</a:t>
            </a:r>
          </a:p>
          <a:p>
            <a:r>
              <a:rPr lang="zh-CN" altLang="en-US" dirty="0"/>
              <a:t>超过 10 秒。</a:t>
            </a:r>
          </a:p>
        </p:txBody>
      </p:sp>
    </p:spTree>
    <p:extLst>
      <p:ext uri="{BB962C8B-B14F-4D97-AF65-F5344CB8AC3E}">
        <p14:creationId xmlns:p14="http://schemas.microsoft.com/office/powerpoint/2010/main" val="17949367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1384" y="1052736"/>
            <a:ext cx="6096000" cy="4767074"/>
          </a:xfrm>
          <a:prstGeom prst="rect">
            <a:avLst/>
          </a:prstGeom>
        </p:spPr>
        <p:txBody>
          <a:bodyPr>
            <a:spAutoFit/>
          </a:bodyPr>
          <a:lstStyle/>
          <a:p>
            <a:pPr algn="just">
              <a:lnSpc>
                <a:spcPct val="200000"/>
              </a:lnSpc>
            </a:pPr>
            <a:r>
              <a:rPr lang="zh-CN" altLang="en-US" sz="1400" dirty="0">
                <a:solidFill>
                  <a:srgbClr val="333333"/>
                </a:solidFill>
                <a:latin typeface="Microsoft Yahei" panose="020B0503020204020204" pitchFamily="34" charset="-122"/>
                <a:ea typeface="Microsoft Yahei" panose="020B0503020204020204" pitchFamily="34" charset="-122"/>
              </a:rPr>
              <a:t>事务综述（</a:t>
            </a:r>
            <a:r>
              <a:rPr lang="en-US" altLang="zh-CN" sz="1400" dirty="0">
                <a:solidFill>
                  <a:srgbClr val="333333"/>
                </a:solidFill>
                <a:latin typeface="Microsoft Yahei" panose="020B0503020204020204" pitchFamily="34" charset="-122"/>
                <a:ea typeface="Microsoft Yahei" panose="020B0503020204020204" pitchFamily="34" charset="-122"/>
              </a:rPr>
              <a:t>Transaction Summary</a:t>
            </a:r>
            <a:r>
              <a:rPr lang="zh-CN" altLang="en-US" sz="1400" dirty="0">
                <a:solidFill>
                  <a:srgbClr val="333333"/>
                </a:solidFill>
                <a:latin typeface="Microsoft Yahei" panose="020B0503020204020204" pitchFamily="34" charset="-122"/>
                <a:ea typeface="Microsoft Yahei" panose="020B0503020204020204" pitchFamily="34" charset="-122"/>
              </a:rPr>
              <a:t>）：</a:t>
            </a:r>
          </a:p>
          <a:p>
            <a:pPr algn="just">
              <a:lnSpc>
                <a:spcPct val="200000"/>
              </a:lnSpc>
            </a:pPr>
            <a:r>
              <a:rPr lang="zh-CN" altLang="en-US" sz="1400" dirty="0">
                <a:solidFill>
                  <a:srgbClr val="333333"/>
                </a:solidFill>
                <a:latin typeface="Microsoft Yahei" panose="020B0503020204020204" pitchFamily="34" charset="-122"/>
                <a:ea typeface="Microsoft Yahei" panose="020B0503020204020204" pitchFamily="34" charset="-122"/>
              </a:rPr>
              <a:t>该图可以直观地看出在测试时间内事务的成功与失败情况，所以比第一步更容易判断出被测系统运行是否正常</a:t>
            </a:r>
          </a:p>
          <a:p>
            <a:pPr algn="just">
              <a:lnSpc>
                <a:spcPct val="200000"/>
              </a:lnSpc>
            </a:pPr>
            <a:r>
              <a:rPr lang="en-US" altLang="zh-CN" sz="1400" dirty="0">
                <a:solidFill>
                  <a:srgbClr val="333333"/>
                </a:solidFill>
                <a:latin typeface="Microsoft Yahei" panose="020B0503020204020204" pitchFamily="34" charset="-122"/>
                <a:ea typeface="Microsoft Yahei" panose="020B0503020204020204" pitchFamily="34" charset="-122"/>
              </a:rPr>
              <a:t>Transaction Name</a:t>
            </a:r>
            <a:r>
              <a:rPr lang="zh-CN" altLang="en-US" sz="1400" dirty="0">
                <a:solidFill>
                  <a:srgbClr val="333333"/>
                </a:solidFill>
                <a:latin typeface="Microsoft Yahei" panose="020B0503020204020204" pitchFamily="34" charset="-122"/>
                <a:ea typeface="Microsoft Yahei" panose="020B0503020204020204" pitchFamily="34" charset="-122"/>
              </a:rPr>
              <a:t>：事务名称</a:t>
            </a:r>
          </a:p>
          <a:p>
            <a:pPr algn="just">
              <a:lnSpc>
                <a:spcPct val="200000"/>
              </a:lnSpc>
            </a:pPr>
            <a:r>
              <a:rPr lang="en-US" altLang="zh-CN" sz="1400" dirty="0">
                <a:solidFill>
                  <a:srgbClr val="333333"/>
                </a:solidFill>
                <a:latin typeface="Microsoft Yahei" panose="020B0503020204020204" pitchFamily="34" charset="-122"/>
                <a:ea typeface="Microsoft Yahei" panose="020B0503020204020204" pitchFamily="34" charset="-122"/>
              </a:rPr>
              <a:t>Minimum</a:t>
            </a:r>
            <a:r>
              <a:rPr lang="zh-CN" altLang="en-US" sz="1400" dirty="0">
                <a:solidFill>
                  <a:srgbClr val="333333"/>
                </a:solidFill>
                <a:latin typeface="Microsoft Yahei" panose="020B0503020204020204" pitchFamily="34" charset="-122"/>
                <a:ea typeface="Microsoft Yahei" panose="020B0503020204020204" pitchFamily="34" charset="-122"/>
              </a:rPr>
              <a:t>：最小时间</a:t>
            </a:r>
          </a:p>
          <a:p>
            <a:pPr algn="just">
              <a:lnSpc>
                <a:spcPct val="200000"/>
              </a:lnSpc>
            </a:pPr>
            <a:r>
              <a:rPr lang="en-US" altLang="zh-CN" sz="1400" dirty="0">
                <a:solidFill>
                  <a:srgbClr val="333333"/>
                </a:solidFill>
                <a:latin typeface="Microsoft Yahei" panose="020B0503020204020204" pitchFamily="34" charset="-122"/>
                <a:ea typeface="Microsoft Yahei" panose="020B0503020204020204" pitchFamily="34" charset="-122"/>
              </a:rPr>
              <a:t>Average:</a:t>
            </a:r>
            <a:r>
              <a:rPr lang="zh-CN" altLang="en-US" sz="1400" dirty="0">
                <a:solidFill>
                  <a:srgbClr val="333333"/>
                </a:solidFill>
                <a:latin typeface="Microsoft Yahei" panose="020B0503020204020204" pitchFamily="34" charset="-122"/>
                <a:ea typeface="Microsoft Yahei" panose="020B0503020204020204" pitchFamily="34" charset="-122"/>
              </a:rPr>
              <a:t>平均时间</a:t>
            </a:r>
          </a:p>
          <a:p>
            <a:pPr algn="just">
              <a:lnSpc>
                <a:spcPct val="200000"/>
              </a:lnSpc>
            </a:pPr>
            <a:r>
              <a:rPr lang="en-US" altLang="zh-CN" sz="1400" dirty="0">
                <a:solidFill>
                  <a:srgbClr val="333333"/>
                </a:solidFill>
                <a:latin typeface="Microsoft Yahei" panose="020B0503020204020204" pitchFamily="34" charset="-122"/>
                <a:ea typeface="Microsoft Yahei" panose="020B0503020204020204" pitchFamily="34" charset="-122"/>
              </a:rPr>
              <a:t>Maximum</a:t>
            </a:r>
            <a:r>
              <a:rPr lang="zh-CN" altLang="en-US" sz="1400" dirty="0">
                <a:solidFill>
                  <a:srgbClr val="333333"/>
                </a:solidFill>
                <a:latin typeface="Microsoft Yahei" panose="020B0503020204020204" pitchFamily="34" charset="-122"/>
                <a:ea typeface="Microsoft Yahei" panose="020B0503020204020204" pitchFamily="34" charset="-122"/>
              </a:rPr>
              <a:t>：最大时间</a:t>
            </a:r>
          </a:p>
          <a:p>
            <a:pPr algn="just">
              <a:lnSpc>
                <a:spcPct val="200000"/>
              </a:lnSpc>
            </a:pPr>
            <a:r>
              <a:rPr lang="en-US" altLang="zh-CN" sz="1400" dirty="0">
                <a:solidFill>
                  <a:srgbClr val="333333"/>
                </a:solidFill>
                <a:latin typeface="Microsoft Yahei" panose="020B0503020204020204" pitchFamily="34" charset="-122"/>
                <a:ea typeface="Microsoft Yahei" panose="020B0503020204020204" pitchFamily="34" charset="-122"/>
              </a:rPr>
              <a:t>90 percent</a:t>
            </a:r>
            <a:r>
              <a:rPr lang="zh-CN" altLang="en-US" sz="1400" dirty="0">
                <a:solidFill>
                  <a:srgbClr val="333333"/>
                </a:solidFill>
                <a:latin typeface="Microsoft Yahei" panose="020B0503020204020204" pitchFamily="34" charset="-122"/>
                <a:ea typeface="Microsoft Yahei" panose="020B0503020204020204" pitchFamily="34" charset="-122"/>
              </a:rPr>
              <a:t>：</a:t>
            </a:r>
            <a:r>
              <a:rPr lang="en-US" altLang="zh-CN" sz="1400" dirty="0">
                <a:solidFill>
                  <a:srgbClr val="333333"/>
                </a:solidFill>
                <a:latin typeface="Microsoft Yahei" panose="020B0503020204020204" pitchFamily="34" charset="-122"/>
                <a:ea typeface="Microsoft Yahei" panose="020B0503020204020204" pitchFamily="34" charset="-122"/>
              </a:rPr>
              <a:t>90%</a:t>
            </a:r>
            <a:r>
              <a:rPr lang="zh-CN" altLang="en-US" sz="1400" dirty="0">
                <a:solidFill>
                  <a:srgbClr val="333333"/>
                </a:solidFill>
                <a:latin typeface="Microsoft Yahei" panose="020B0503020204020204" pitchFamily="34" charset="-122"/>
                <a:ea typeface="Microsoft Yahei" panose="020B0503020204020204" pitchFamily="34" charset="-122"/>
              </a:rPr>
              <a:t>的最大时间</a:t>
            </a:r>
          </a:p>
          <a:p>
            <a:pPr algn="just">
              <a:lnSpc>
                <a:spcPct val="200000"/>
              </a:lnSpc>
            </a:pPr>
            <a:r>
              <a:rPr lang="en-US" altLang="zh-CN" sz="1400" dirty="0">
                <a:solidFill>
                  <a:srgbClr val="333333"/>
                </a:solidFill>
                <a:latin typeface="Microsoft Yahei" panose="020B0503020204020204" pitchFamily="34" charset="-122"/>
                <a:ea typeface="Microsoft Yahei" panose="020B0503020204020204" pitchFamily="34" charset="-122"/>
              </a:rPr>
              <a:t>Pass</a:t>
            </a:r>
            <a:r>
              <a:rPr lang="zh-CN" altLang="en-US" sz="1400" dirty="0">
                <a:solidFill>
                  <a:srgbClr val="333333"/>
                </a:solidFill>
                <a:latin typeface="Microsoft Yahei" panose="020B0503020204020204" pitchFamily="34" charset="-122"/>
                <a:ea typeface="Microsoft Yahei" panose="020B0503020204020204" pitchFamily="34" charset="-122"/>
              </a:rPr>
              <a:t>：通过事务数量</a:t>
            </a:r>
          </a:p>
          <a:p>
            <a:pPr algn="just">
              <a:lnSpc>
                <a:spcPct val="200000"/>
              </a:lnSpc>
            </a:pPr>
            <a:r>
              <a:rPr lang="en-US" altLang="zh-CN" sz="1400" dirty="0">
                <a:solidFill>
                  <a:srgbClr val="333333"/>
                </a:solidFill>
                <a:latin typeface="Microsoft Yahei" panose="020B0503020204020204" pitchFamily="34" charset="-122"/>
                <a:ea typeface="Microsoft Yahei" panose="020B0503020204020204" pitchFamily="34" charset="-122"/>
              </a:rPr>
              <a:t>Fail</a:t>
            </a:r>
            <a:r>
              <a:rPr lang="zh-CN" altLang="en-US" sz="1400" dirty="0">
                <a:solidFill>
                  <a:srgbClr val="333333"/>
                </a:solidFill>
                <a:latin typeface="Microsoft Yahei" panose="020B0503020204020204" pitchFamily="34" charset="-122"/>
                <a:ea typeface="Microsoft Yahei" panose="020B0503020204020204" pitchFamily="34" charset="-122"/>
              </a:rPr>
              <a:t>：失败事务数量</a:t>
            </a:r>
          </a:p>
          <a:p>
            <a:pPr algn="just">
              <a:lnSpc>
                <a:spcPct val="200000"/>
              </a:lnSpc>
            </a:pPr>
            <a:r>
              <a:rPr lang="en-US" altLang="zh-CN" sz="1400" dirty="0">
                <a:solidFill>
                  <a:srgbClr val="333333"/>
                </a:solidFill>
                <a:latin typeface="Microsoft Yahei" panose="020B0503020204020204" pitchFamily="34" charset="-122"/>
                <a:ea typeface="Microsoft Yahei" panose="020B0503020204020204" pitchFamily="34" charset="-122"/>
              </a:rPr>
              <a:t>Stop</a:t>
            </a:r>
            <a:r>
              <a:rPr lang="zh-CN" altLang="en-US" sz="1400" dirty="0">
                <a:solidFill>
                  <a:srgbClr val="333333"/>
                </a:solidFill>
                <a:latin typeface="Microsoft Yahei" panose="020B0503020204020204" pitchFamily="34" charset="-122"/>
                <a:ea typeface="Microsoft Yahei" panose="020B0503020204020204" pitchFamily="34" charset="-122"/>
              </a:rPr>
              <a:t>：停止事务个数</a:t>
            </a:r>
          </a:p>
        </p:txBody>
      </p:sp>
      <p:pic>
        <p:nvPicPr>
          <p:cNvPr id="3" name="图片 2"/>
          <p:cNvPicPr>
            <a:picLocks noChangeAspect="1"/>
          </p:cNvPicPr>
          <p:nvPr/>
        </p:nvPicPr>
        <p:blipFill>
          <a:blip r:embed="rId2"/>
          <a:stretch>
            <a:fillRect/>
          </a:stretch>
        </p:blipFill>
        <p:spPr>
          <a:xfrm>
            <a:off x="3791744" y="2708920"/>
            <a:ext cx="7708784" cy="1656184"/>
          </a:xfrm>
          <a:prstGeom prst="rect">
            <a:avLst/>
          </a:prstGeom>
        </p:spPr>
      </p:pic>
    </p:spTree>
    <p:extLst>
      <p:ext uri="{BB962C8B-B14F-4D97-AF65-F5344CB8AC3E}">
        <p14:creationId xmlns:p14="http://schemas.microsoft.com/office/powerpoint/2010/main" val="24411997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9416" y="1340768"/>
            <a:ext cx="6096000" cy="1750864"/>
          </a:xfrm>
          <a:prstGeom prst="rect">
            <a:avLst/>
          </a:prstGeom>
        </p:spPr>
        <p:txBody>
          <a:bodyPr>
            <a:spAutoFit/>
          </a:bodyPr>
          <a:lstStyle/>
          <a:p>
            <a:pPr algn="just">
              <a:lnSpc>
                <a:spcPct val="200000"/>
              </a:lnSpc>
            </a:pPr>
            <a:r>
              <a:rPr lang="en-US" altLang="zh-CN" sz="1400" dirty="0">
                <a:solidFill>
                  <a:srgbClr val="333333"/>
                </a:solidFill>
                <a:latin typeface="Microsoft Yahei" panose="020B0503020204020204" pitchFamily="34" charset="-122"/>
                <a:ea typeface="Microsoft Yahei" panose="020B0503020204020204" pitchFamily="34" charset="-122"/>
              </a:rPr>
              <a:t>HTTP </a:t>
            </a:r>
            <a:r>
              <a:rPr lang="zh-CN" altLang="en-US" sz="1400" dirty="0">
                <a:solidFill>
                  <a:srgbClr val="333333"/>
                </a:solidFill>
                <a:latin typeface="Microsoft Yahei" panose="020B0503020204020204" pitchFamily="34" charset="-122"/>
                <a:ea typeface="Microsoft Yahei" panose="020B0503020204020204" pitchFamily="34" charset="-122"/>
              </a:rPr>
              <a:t>响应综述（</a:t>
            </a:r>
            <a:r>
              <a:rPr lang="en-US" altLang="zh-CN" sz="1400" dirty="0">
                <a:solidFill>
                  <a:srgbClr val="333333"/>
                </a:solidFill>
                <a:latin typeface="Microsoft Yahei" panose="020B0503020204020204" pitchFamily="34" charset="-122"/>
                <a:ea typeface="Microsoft Yahei" panose="020B0503020204020204" pitchFamily="34" charset="-122"/>
              </a:rPr>
              <a:t>HTTP Responses Summary</a:t>
            </a:r>
            <a:r>
              <a:rPr lang="zh-CN" altLang="en-US" sz="1400" dirty="0">
                <a:solidFill>
                  <a:srgbClr val="333333"/>
                </a:solidFill>
                <a:latin typeface="Microsoft Yahei" panose="020B0503020204020204" pitchFamily="34" charset="-122"/>
                <a:ea typeface="Microsoft Yahei" panose="020B0503020204020204" pitchFamily="34" charset="-122"/>
              </a:rPr>
              <a:t>）：</a:t>
            </a:r>
          </a:p>
          <a:p>
            <a:pPr algn="just">
              <a:lnSpc>
                <a:spcPct val="200000"/>
              </a:lnSpc>
            </a:pPr>
            <a:r>
              <a:rPr lang="en-US" altLang="zh-CN" sz="1400" dirty="0">
                <a:solidFill>
                  <a:srgbClr val="333333"/>
                </a:solidFill>
                <a:latin typeface="Microsoft Yahei" panose="020B0503020204020204" pitchFamily="34" charset="-122"/>
                <a:ea typeface="Microsoft Yahei" panose="020B0503020204020204" pitchFamily="34" charset="-122"/>
              </a:rPr>
              <a:t>HTTP Responses Summary</a:t>
            </a:r>
            <a:r>
              <a:rPr lang="zh-CN" altLang="en-US" sz="1400" dirty="0">
                <a:solidFill>
                  <a:srgbClr val="333333"/>
                </a:solidFill>
                <a:latin typeface="Microsoft Yahei" panose="020B0503020204020204" pitchFamily="34" charset="-122"/>
                <a:ea typeface="Microsoft Yahei" panose="020B0503020204020204" pitchFamily="34" charset="-122"/>
              </a:rPr>
              <a:t>：</a:t>
            </a:r>
            <a:r>
              <a:rPr lang="en-US" altLang="zh-CN" sz="1400" dirty="0">
                <a:solidFill>
                  <a:srgbClr val="333333"/>
                </a:solidFill>
                <a:latin typeface="Microsoft Yahei" panose="020B0503020204020204" pitchFamily="34" charset="-122"/>
                <a:ea typeface="Microsoft Yahei" panose="020B0503020204020204" pitchFamily="34" charset="-122"/>
              </a:rPr>
              <a:t>http </a:t>
            </a:r>
            <a:r>
              <a:rPr lang="zh-CN" altLang="en-US" sz="1400" dirty="0">
                <a:solidFill>
                  <a:srgbClr val="333333"/>
                </a:solidFill>
                <a:latin typeface="Microsoft Yahei" panose="020B0503020204020204" pitchFamily="34" charset="-122"/>
                <a:ea typeface="Microsoft Yahei" panose="020B0503020204020204" pitchFamily="34" charset="-122"/>
              </a:rPr>
              <a:t>响应总数</a:t>
            </a:r>
          </a:p>
          <a:p>
            <a:pPr algn="just">
              <a:lnSpc>
                <a:spcPct val="200000"/>
              </a:lnSpc>
            </a:pPr>
            <a:r>
              <a:rPr lang="en-US" altLang="zh-CN" sz="1400" dirty="0">
                <a:solidFill>
                  <a:srgbClr val="333333"/>
                </a:solidFill>
                <a:latin typeface="Microsoft Yahei" panose="020B0503020204020204" pitchFamily="34" charset="-122"/>
                <a:ea typeface="Microsoft Yahei" panose="020B0503020204020204" pitchFamily="34" charset="-122"/>
              </a:rPr>
              <a:t>Total</a:t>
            </a:r>
            <a:r>
              <a:rPr lang="zh-CN" altLang="en-US" sz="1400" dirty="0">
                <a:solidFill>
                  <a:srgbClr val="333333"/>
                </a:solidFill>
                <a:latin typeface="Microsoft Yahei" panose="020B0503020204020204" pitchFamily="34" charset="-122"/>
                <a:ea typeface="Microsoft Yahei" panose="020B0503020204020204" pitchFamily="34" charset="-122"/>
              </a:rPr>
              <a:t>：总数</a:t>
            </a:r>
          </a:p>
          <a:p>
            <a:pPr algn="just">
              <a:lnSpc>
                <a:spcPct val="200000"/>
              </a:lnSpc>
            </a:pPr>
            <a:r>
              <a:rPr lang="en-US" altLang="zh-CN" sz="1400" dirty="0">
                <a:solidFill>
                  <a:srgbClr val="333333"/>
                </a:solidFill>
                <a:latin typeface="Microsoft Yahei" panose="020B0503020204020204" pitchFamily="34" charset="-122"/>
                <a:ea typeface="Microsoft Yahei" panose="020B0503020204020204" pitchFamily="34" charset="-122"/>
              </a:rPr>
              <a:t>Per second</a:t>
            </a:r>
            <a:r>
              <a:rPr lang="zh-CN" altLang="en-US" sz="1400" dirty="0">
                <a:solidFill>
                  <a:srgbClr val="333333"/>
                </a:solidFill>
                <a:latin typeface="Microsoft Yahei" panose="020B0503020204020204" pitchFamily="34" charset="-122"/>
                <a:ea typeface="Microsoft Yahei" panose="020B0503020204020204" pitchFamily="34" charset="-122"/>
              </a:rPr>
              <a:t>：每秒响应数</a:t>
            </a:r>
          </a:p>
        </p:txBody>
      </p:sp>
      <p:pic>
        <p:nvPicPr>
          <p:cNvPr id="3" name="图片 2"/>
          <p:cNvPicPr>
            <a:picLocks noChangeAspect="1"/>
          </p:cNvPicPr>
          <p:nvPr/>
        </p:nvPicPr>
        <p:blipFill>
          <a:blip r:embed="rId2"/>
          <a:stretch>
            <a:fillRect/>
          </a:stretch>
        </p:blipFill>
        <p:spPr>
          <a:xfrm>
            <a:off x="1415480" y="3645024"/>
            <a:ext cx="9763604" cy="1345378"/>
          </a:xfrm>
          <a:prstGeom prst="rect">
            <a:avLst/>
          </a:prstGeom>
        </p:spPr>
      </p:pic>
    </p:spTree>
    <p:extLst>
      <p:ext uri="{BB962C8B-B14F-4D97-AF65-F5344CB8AC3E}">
        <p14:creationId xmlns:p14="http://schemas.microsoft.com/office/powerpoint/2010/main" val="1679734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7408" y="1052736"/>
            <a:ext cx="6096000" cy="523220"/>
          </a:xfrm>
          <a:prstGeom prst="rect">
            <a:avLst/>
          </a:prstGeom>
        </p:spPr>
        <p:txBody>
          <a:bodyPr>
            <a:spAutoFit/>
          </a:bodyPr>
          <a:lstStyle/>
          <a:p>
            <a:r>
              <a:rPr lang="zh-CN" altLang="en-US" sz="1400" dirty="0"/>
              <a:t/>
            </a:r>
            <a:br>
              <a:rPr lang="zh-CN" altLang="en-US" sz="1400" dirty="0"/>
            </a:br>
            <a:r>
              <a:rPr lang="zh-CN" altLang="en-US" sz="1400" dirty="0">
                <a:solidFill>
                  <a:srgbClr val="333333"/>
                </a:solidFill>
                <a:latin typeface="Microsoft Yahei" panose="020B0503020204020204" pitchFamily="34" charset="-122"/>
                <a:ea typeface="Microsoft Yahei" panose="020B0503020204020204" pitchFamily="34" charset="-122"/>
              </a:rPr>
              <a:t>运行用户曲线图：显示运行过程中</a:t>
            </a:r>
            <a:r>
              <a:rPr lang="en-US" altLang="zh-CN" sz="1400" dirty="0" err="1">
                <a:solidFill>
                  <a:srgbClr val="333333"/>
                </a:solidFill>
                <a:latin typeface="Microsoft Yahei" panose="020B0503020204020204" pitchFamily="34" charset="-122"/>
                <a:ea typeface="Microsoft Yahei" panose="020B0503020204020204" pitchFamily="34" charset="-122"/>
              </a:rPr>
              <a:t>vuser</a:t>
            </a:r>
            <a:r>
              <a:rPr lang="zh-CN" altLang="en-US" sz="1400" dirty="0">
                <a:solidFill>
                  <a:srgbClr val="333333"/>
                </a:solidFill>
                <a:latin typeface="Microsoft Yahei" panose="020B0503020204020204" pitchFamily="34" charset="-122"/>
                <a:ea typeface="Microsoft Yahei" panose="020B0503020204020204" pitchFamily="34" charset="-122"/>
              </a:rPr>
              <a:t>的数量变化</a:t>
            </a:r>
            <a:endParaRPr lang="zh-CN" altLang="en-US" sz="1400" dirty="0"/>
          </a:p>
        </p:txBody>
      </p:sp>
      <p:pic>
        <p:nvPicPr>
          <p:cNvPr id="4" name="图片 3"/>
          <p:cNvPicPr>
            <a:picLocks noChangeAspect="1"/>
          </p:cNvPicPr>
          <p:nvPr/>
        </p:nvPicPr>
        <p:blipFill>
          <a:blip r:embed="rId2"/>
          <a:stretch>
            <a:fillRect/>
          </a:stretch>
        </p:blipFill>
        <p:spPr>
          <a:xfrm>
            <a:off x="2855640" y="1678152"/>
            <a:ext cx="5328592" cy="4415594"/>
          </a:xfrm>
          <a:prstGeom prst="rect">
            <a:avLst/>
          </a:prstGeom>
        </p:spPr>
      </p:pic>
    </p:spTree>
    <p:extLst>
      <p:ext uri="{BB962C8B-B14F-4D97-AF65-F5344CB8AC3E}">
        <p14:creationId xmlns:p14="http://schemas.microsoft.com/office/powerpoint/2010/main" val="12450450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2533" y="977176"/>
            <a:ext cx="9998149" cy="2246769"/>
          </a:xfrm>
          <a:prstGeom prst="rect">
            <a:avLst/>
          </a:prstGeom>
        </p:spPr>
        <p:txBody>
          <a:bodyPr wrap="square">
            <a:spAutoFit/>
          </a:bodyPr>
          <a:lstStyle/>
          <a:p>
            <a:pPr algn="just">
              <a:lnSpc>
                <a:spcPct val="200000"/>
              </a:lnSpc>
            </a:pPr>
            <a:r>
              <a:rPr lang="en-US" altLang="zh-CN" sz="1400" dirty="0">
                <a:solidFill>
                  <a:srgbClr val="333333"/>
                </a:solidFill>
                <a:latin typeface="Microsoft Yahei" panose="020B0503020204020204" pitchFamily="34" charset="-122"/>
                <a:ea typeface="Microsoft Yahei" panose="020B0503020204020204" pitchFamily="34" charset="-122"/>
              </a:rPr>
              <a:t>Hits per Second (</a:t>
            </a:r>
            <a:r>
              <a:rPr lang="zh-CN" altLang="en-US" sz="1400" dirty="0">
                <a:solidFill>
                  <a:srgbClr val="333333"/>
                </a:solidFill>
                <a:latin typeface="Microsoft Yahei" panose="020B0503020204020204" pitchFamily="34" charset="-122"/>
                <a:ea typeface="Microsoft Yahei" panose="020B0503020204020204" pitchFamily="34" charset="-122"/>
              </a:rPr>
              <a:t>每秒点击次数</a:t>
            </a:r>
            <a:r>
              <a:rPr lang="en-US" altLang="zh-CN" sz="1400" dirty="0">
                <a:solidFill>
                  <a:srgbClr val="333333"/>
                </a:solidFill>
                <a:latin typeface="Microsoft Yahei" panose="020B0503020204020204" pitchFamily="34" charset="-122"/>
                <a:ea typeface="Microsoft Yahei" panose="020B0503020204020204" pitchFamily="34" charset="-122"/>
              </a:rPr>
              <a:t>)</a:t>
            </a:r>
            <a:r>
              <a:rPr lang="zh-CN" altLang="en-US" sz="1400" dirty="0">
                <a:solidFill>
                  <a:srgbClr val="333333"/>
                </a:solidFill>
                <a:latin typeface="Microsoft Yahei" panose="020B0503020204020204" pitchFamily="34" charset="-122"/>
                <a:ea typeface="Microsoft Yahei" panose="020B0503020204020204" pitchFamily="34" charset="-122"/>
              </a:rPr>
              <a:t>：“ 每秒点击次数 ” ，即使运行场景过程中虚拟用户每秒向 </a:t>
            </a:r>
            <a:r>
              <a:rPr lang="en-US" altLang="zh-CN" sz="1400" dirty="0">
                <a:solidFill>
                  <a:srgbClr val="333333"/>
                </a:solidFill>
                <a:latin typeface="Microsoft Yahei" panose="020B0503020204020204" pitchFamily="34" charset="-122"/>
                <a:ea typeface="Microsoft Yahei" panose="020B0503020204020204" pitchFamily="34" charset="-122"/>
              </a:rPr>
              <a:t>Web </a:t>
            </a:r>
            <a:r>
              <a:rPr lang="zh-CN" altLang="en-US" sz="1400" dirty="0">
                <a:solidFill>
                  <a:srgbClr val="333333"/>
                </a:solidFill>
                <a:latin typeface="Microsoft Yahei" panose="020B0503020204020204" pitchFamily="34" charset="-122"/>
                <a:ea typeface="Microsoft Yahei" panose="020B0503020204020204" pitchFamily="34" charset="-122"/>
              </a:rPr>
              <a:t>服务器提交的 </a:t>
            </a:r>
            <a:r>
              <a:rPr lang="en-US" altLang="zh-CN" sz="1400" dirty="0">
                <a:solidFill>
                  <a:srgbClr val="333333"/>
                </a:solidFill>
                <a:latin typeface="Microsoft Yahei" panose="020B0503020204020204" pitchFamily="34" charset="-122"/>
                <a:ea typeface="Microsoft Yahei" panose="020B0503020204020204" pitchFamily="34" charset="-122"/>
              </a:rPr>
              <a:t>HTTP </a:t>
            </a:r>
            <a:r>
              <a:rPr lang="zh-CN" altLang="en-US" sz="1400" dirty="0">
                <a:solidFill>
                  <a:srgbClr val="333333"/>
                </a:solidFill>
                <a:latin typeface="Microsoft Yahei" panose="020B0503020204020204" pitchFamily="34" charset="-122"/>
                <a:ea typeface="Microsoft Yahei" panose="020B0503020204020204" pitchFamily="34" charset="-122"/>
              </a:rPr>
              <a:t>请求数</a:t>
            </a:r>
            <a:r>
              <a:rPr lang="zh-CN" altLang="en-US" sz="1400" dirty="0" smtClean="0">
                <a:solidFill>
                  <a:srgbClr val="333333"/>
                </a:solidFill>
                <a:latin typeface="Microsoft Yahei" panose="020B0503020204020204" pitchFamily="34" charset="-122"/>
                <a:ea typeface="Microsoft Yahei" panose="020B0503020204020204" pitchFamily="34" charset="-122"/>
              </a:rPr>
              <a:t>。通过</a:t>
            </a:r>
            <a:r>
              <a:rPr lang="zh-CN" altLang="en-US" sz="1400" dirty="0">
                <a:solidFill>
                  <a:srgbClr val="333333"/>
                </a:solidFill>
                <a:latin typeface="Microsoft Yahei" panose="020B0503020204020204" pitchFamily="34" charset="-122"/>
                <a:ea typeface="Microsoft Yahei" panose="020B0503020204020204" pitchFamily="34" charset="-122"/>
              </a:rPr>
              <a:t>它可以评估虚拟用户产生的负载量，如将其和 “ 平均事务响应时间 ” 图</a:t>
            </a:r>
            <a:r>
              <a:rPr lang="zh-CN" altLang="en-US" sz="1400" dirty="0" smtClean="0">
                <a:solidFill>
                  <a:srgbClr val="333333"/>
                </a:solidFill>
                <a:latin typeface="Microsoft Yahei" panose="020B0503020204020204" pitchFamily="34" charset="-122"/>
                <a:ea typeface="Microsoft Yahei" panose="020B0503020204020204" pitchFamily="34" charset="-122"/>
              </a:rPr>
              <a:t>比较可以</a:t>
            </a:r>
            <a:r>
              <a:rPr lang="zh-CN" altLang="en-US" sz="1400" dirty="0">
                <a:solidFill>
                  <a:srgbClr val="333333"/>
                </a:solidFill>
                <a:latin typeface="Microsoft Yahei" panose="020B0503020204020204" pitchFamily="34" charset="-122"/>
                <a:ea typeface="Microsoft Yahei" panose="020B0503020204020204" pitchFamily="34" charset="-122"/>
              </a:rPr>
              <a:t>查看点击次数对事务性能产生的影响。</a:t>
            </a:r>
          </a:p>
          <a:p>
            <a:pPr algn="just">
              <a:lnSpc>
                <a:spcPct val="200000"/>
              </a:lnSpc>
            </a:pPr>
            <a:r>
              <a:rPr lang="zh-CN" altLang="en-US" sz="1400" dirty="0" smtClean="0">
                <a:solidFill>
                  <a:srgbClr val="333333"/>
                </a:solidFill>
                <a:latin typeface="Microsoft Yahei" panose="020B0503020204020204" pitchFamily="34" charset="-122"/>
                <a:ea typeface="Microsoft Yahei" panose="020B0503020204020204" pitchFamily="34" charset="-122"/>
              </a:rPr>
              <a:t>通过</a:t>
            </a:r>
            <a:r>
              <a:rPr lang="zh-CN" altLang="en-US" sz="1400" dirty="0">
                <a:solidFill>
                  <a:srgbClr val="333333"/>
                </a:solidFill>
                <a:latin typeface="Microsoft Yahei" panose="020B0503020204020204" pitchFamily="34" charset="-122"/>
                <a:ea typeface="Microsoft Yahei" panose="020B0503020204020204" pitchFamily="34" charset="-122"/>
              </a:rPr>
              <a:t>对查看 “ 每秒点击次数 ” ，可以判断系统是否稳定</a:t>
            </a:r>
            <a:r>
              <a:rPr lang="zh-CN" altLang="en-US" sz="1400" dirty="0" smtClean="0">
                <a:solidFill>
                  <a:srgbClr val="333333"/>
                </a:solidFill>
                <a:latin typeface="Microsoft Yahei" panose="020B0503020204020204" pitchFamily="34" charset="-122"/>
                <a:ea typeface="Microsoft Yahei" panose="020B0503020204020204" pitchFamily="34" charset="-122"/>
              </a:rPr>
              <a:t>。系统</a:t>
            </a:r>
            <a:r>
              <a:rPr lang="zh-CN" altLang="en-US" sz="1400" dirty="0">
                <a:solidFill>
                  <a:srgbClr val="333333"/>
                </a:solidFill>
                <a:latin typeface="Microsoft Yahei" panose="020B0503020204020204" pitchFamily="34" charset="-122"/>
                <a:ea typeface="Microsoft Yahei" panose="020B0503020204020204" pitchFamily="34" charset="-122"/>
              </a:rPr>
              <a:t>点击率下降通常表明服务器的响应速度在变慢，需进一步分析，发现系统瓶颈所在。</a:t>
            </a:r>
          </a:p>
        </p:txBody>
      </p:sp>
      <p:pic>
        <p:nvPicPr>
          <p:cNvPr id="4" name="图片 3"/>
          <p:cNvPicPr>
            <a:picLocks noChangeAspect="1"/>
          </p:cNvPicPr>
          <p:nvPr/>
        </p:nvPicPr>
        <p:blipFill>
          <a:blip r:embed="rId2"/>
          <a:stretch>
            <a:fillRect/>
          </a:stretch>
        </p:blipFill>
        <p:spPr>
          <a:xfrm>
            <a:off x="2783632" y="3068960"/>
            <a:ext cx="5472608" cy="3086248"/>
          </a:xfrm>
          <a:prstGeom prst="rect">
            <a:avLst/>
          </a:prstGeom>
        </p:spPr>
      </p:pic>
    </p:spTree>
    <p:extLst>
      <p:ext uri="{BB962C8B-B14F-4D97-AF65-F5344CB8AC3E}">
        <p14:creationId xmlns:p14="http://schemas.microsoft.com/office/powerpoint/2010/main" val="8865984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7368" y="1484784"/>
            <a:ext cx="5040560" cy="2677656"/>
          </a:xfrm>
          <a:prstGeom prst="rect">
            <a:avLst/>
          </a:prstGeom>
        </p:spPr>
        <p:txBody>
          <a:bodyPr wrap="square">
            <a:spAutoFit/>
          </a:bodyPr>
          <a:lstStyle/>
          <a:p>
            <a:pPr algn="just">
              <a:lnSpc>
                <a:spcPct val="200000"/>
              </a:lnSpc>
            </a:pPr>
            <a:r>
              <a:rPr lang="en-US" altLang="zh-CN" sz="1400" dirty="0">
                <a:solidFill>
                  <a:srgbClr val="333333"/>
                </a:solidFill>
                <a:latin typeface="Microsoft Yahei" panose="020B0503020204020204" pitchFamily="34" charset="-122"/>
                <a:ea typeface="Microsoft Yahei" panose="020B0503020204020204" pitchFamily="34" charset="-122"/>
              </a:rPr>
              <a:t>Throughput (</a:t>
            </a:r>
            <a:r>
              <a:rPr lang="zh-CN" altLang="en-US" sz="1400" dirty="0">
                <a:solidFill>
                  <a:srgbClr val="333333"/>
                </a:solidFill>
                <a:latin typeface="Microsoft Yahei" panose="020B0503020204020204" pitchFamily="34" charset="-122"/>
                <a:ea typeface="Microsoft Yahei" panose="020B0503020204020204" pitchFamily="34" charset="-122"/>
              </a:rPr>
              <a:t>吞吐率</a:t>
            </a:r>
            <a:r>
              <a:rPr lang="en-US" altLang="zh-CN" sz="1400" dirty="0">
                <a:solidFill>
                  <a:srgbClr val="333333"/>
                </a:solidFill>
                <a:latin typeface="Microsoft Yahei" panose="020B0503020204020204" pitchFamily="34" charset="-122"/>
                <a:ea typeface="Microsoft Yahei" panose="020B0503020204020204" pitchFamily="34" charset="-122"/>
              </a:rPr>
              <a:t>)</a:t>
            </a:r>
            <a:r>
              <a:rPr lang="zh-CN" altLang="en-US" sz="1400" dirty="0" smtClean="0">
                <a:solidFill>
                  <a:srgbClr val="333333"/>
                </a:solidFill>
                <a:latin typeface="Microsoft Yahei" panose="020B0503020204020204" pitchFamily="34" charset="-122"/>
                <a:ea typeface="Microsoft Yahei" panose="020B0503020204020204" pitchFamily="34" charset="-122"/>
              </a:rPr>
              <a:t>：</a:t>
            </a:r>
            <a:endParaRPr lang="en-US" altLang="zh-CN" sz="1400" dirty="0" smtClean="0">
              <a:solidFill>
                <a:srgbClr val="333333"/>
              </a:solidFill>
              <a:latin typeface="Microsoft Yahei" panose="020B0503020204020204" pitchFamily="34" charset="-122"/>
              <a:ea typeface="Microsoft Yahei" panose="020B0503020204020204" pitchFamily="34" charset="-122"/>
            </a:endParaRPr>
          </a:p>
          <a:p>
            <a:pPr algn="just">
              <a:lnSpc>
                <a:spcPct val="200000"/>
              </a:lnSpc>
            </a:pPr>
            <a:r>
              <a:rPr lang="zh-CN" altLang="en-US" sz="1400" dirty="0" smtClean="0">
                <a:solidFill>
                  <a:srgbClr val="333333"/>
                </a:solidFill>
                <a:latin typeface="Microsoft Yahei" panose="020B0503020204020204" pitchFamily="34" charset="-122"/>
                <a:ea typeface="Microsoft Yahei" panose="020B0503020204020204" pitchFamily="34" charset="-122"/>
              </a:rPr>
              <a:t>“吞吐率 ” </a:t>
            </a:r>
            <a:r>
              <a:rPr lang="zh-CN" altLang="en-US" sz="1400" dirty="0">
                <a:solidFill>
                  <a:srgbClr val="333333"/>
                </a:solidFill>
                <a:latin typeface="Microsoft Yahei" panose="020B0503020204020204" pitchFamily="34" charset="-122"/>
                <a:ea typeface="Microsoft Yahei" panose="020B0503020204020204" pitchFamily="34" charset="-122"/>
              </a:rPr>
              <a:t>显示的是场景运行过程中服务器的每秒的吞吐量。其度量单位是字节</a:t>
            </a:r>
            <a:r>
              <a:rPr lang="zh-CN" altLang="en-US" sz="1400" dirty="0" smtClean="0">
                <a:solidFill>
                  <a:srgbClr val="333333"/>
                </a:solidFill>
                <a:latin typeface="Microsoft Yahei" panose="020B0503020204020204" pitchFamily="34" charset="-122"/>
                <a:ea typeface="Microsoft Yahei" panose="020B0503020204020204" pitchFamily="34" charset="-122"/>
              </a:rPr>
              <a:t>，表示</a:t>
            </a:r>
            <a:r>
              <a:rPr lang="zh-CN" altLang="en-US" sz="1400" dirty="0">
                <a:solidFill>
                  <a:srgbClr val="333333"/>
                </a:solidFill>
                <a:latin typeface="Microsoft Yahei" panose="020B0503020204020204" pitchFamily="34" charset="-122"/>
                <a:ea typeface="Microsoft Yahei" panose="020B0503020204020204" pitchFamily="34" charset="-122"/>
              </a:rPr>
              <a:t>虚拟用在任何给定的每一秒从服务器获得的数据量。</a:t>
            </a:r>
          </a:p>
          <a:p>
            <a:pPr algn="just">
              <a:lnSpc>
                <a:spcPct val="200000"/>
              </a:lnSpc>
            </a:pPr>
            <a:r>
              <a:rPr lang="zh-CN" altLang="en-US" sz="1400" dirty="0" smtClean="0">
                <a:solidFill>
                  <a:srgbClr val="333333"/>
                </a:solidFill>
                <a:latin typeface="Microsoft Yahei" panose="020B0503020204020204" pitchFamily="34" charset="-122"/>
                <a:ea typeface="Microsoft Yahei" panose="020B0503020204020204" pitchFamily="34" charset="-122"/>
              </a:rPr>
              <a:t>可以</a:t>
            </a:r>
            <a:r>
              <a:rPr lang="zh-CN" altLang="en-US" sz="1400" dirty="0">
                <a:solidFill>
                  <a:srgbClr val="333333"/>
                </a:solidFill>
                <a:latin typeface="Microsoft Yahei" panose="020B0503020204020204" pitchFamily="34" charset="-122"/>
                <a:ea typeface="Microsoft Yahei" panose="020B0503020204020204" pitchFamily="34" charset="-122"/>
              </a:rPr>
              <a:t>依据服务器的吞吐量来评估虚拟用户产生的负载量</a:t>
            </a:r>
            <a:r>
              <a:rPr lang="zh-CN" altLang="en-US" sz="1400" dirty="0" smtClean="0">
                <a:solidFill>
                  <a:srgbClr val="333333"/>
                </a:solidFill>
                <a:latin typeface="Microsoft Yahei" panose="020B0503020204020204" pitchFamily="34" charset="-122"/>
                <a:ea typeface="Microsoft Yahei" panose="020B0503020204020204" pitchFamily="34" charset="-122"/>
              </a:rPr>
              <a:t>，以及</a:t>
            </a:r>
            <a:r>
              <a:rPr lang="zh-CN" altLang="en-US" sz="1400" dirty="0">
                <a:solidFill>
                  <a:srgbClr val="333333"/>
                </a:solidFill>
                <a:latin typeface="Microsoft Yahei" panose="020B0503020204020204" pitchFamily="34" charset="-122"/>
                <a:ea typeface="Microsoft Yahei" panose="020B0503020204020204" pitchFamily="34" charset="-122"/>
              </a:rPr>
              <a:t>看出服务器在流量方面的处理能力以及是否存在瓶颈 </a:t>
            </a:r>
            <a:r>
              <a:rPr lang="zh-CN" altLang="en-US" sz="1400" dirty="0" smtClean="0">
                <a:solidFill>
                  <a:srgbClr val="333333"/>
                </a:solidFill>
                <a:latin typeface="Microsoft Yahei" panose="020B0503020204020204" pitchFamily="34" charset="-122"/>
                <a:ea typeface="Microsoft Yahei" panose="020B0503020204020204" pitchFamily="34" charset="-122"/>
              </a:rPr>
              <a:t>。</a:t>
            </a:r>
            <a:endParaRPr lang="zh-CN" altLang="en-US" sz="1400" dirty="0">
              <a:solidFill>
                <a:srgbClr val="333333"/>
              </a:solidFill>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2"/>
          <a:stretch>
            <a:fillRect/>
          </a:stretch>
        </p:blipFill>
        <p:spPr>
          <a:xfrm>
            <a:off x="5610634" y="1772816"/>
            <a:ext cx="5904656" cy="3601748"/>
          </a:xfrm>
          <a:prstGeom prst="rect">
            <a:avLst/>
          </a:prstGeom>
        </p:spPr>
      </p:pic>
      <p:sp>
        <p:nvSpPr>
          <p:cNvPr id="5" name="矩形 4"/>
          <p:cNvSpPr/>
          <p:nvPr/>
        </p:nvSpPr>
        <p:spPr>
          <a:xfrm>
            <a:off x="263352" y="4162440"/>
            <a:ext cx="5040560" cy="2246769"/>
          </a:xfrm>
          <a:prstGeom prst="rect">
            <a:avLst/>
          </a:prstGeom>
        </p:spPr>
        <p:txBody>
          <a:bodyPr wrap="square">
            <a:spAutoFit/>
          </a:bodyPr>
          <a:lstStyle/>
          <a:p>
            <a:pPr algn="just">
              <a:lnSpc>
                <a:spcPct val="200000"/>
              </a:lnSpc>
            </a:pPr>
            <a:r>
              <a:rPr lang="zh-CN" altLang="en-US" sz="1400" dirty="0" smtClean="0">
                <a:solidFill>
                  <a:srgbClr val="333333"/>
                </a:solidFill>
                <a:latin typeface="Microsoft Yahei" panose="020B0503020204020204" pitchFamily="34" charset="-122"/>
                <a:ea typeface="Microsoft Yahei" panose="020B0503020204020204" pitchFamily="34" charset="-122"/>
              </a:rPr>
              <a:t>“ </a:t>
            </a:r>
            <a:r>
              <a:rPr lang="zh-CN" altLang="en-US" sz="1400" dirty="0">
                <a:solidFill>
                  <a:srgbClr val="333333"/>
                </a:solidFill>
                <a:latin typeface="Microsoft Yahei" panose="020B0503020204020204" pitchFamily="34" charset="-122"/>
                <a:ea typeface="Microsoft Yahei" panose="020B0503020204020204" pitchFamily="34" charset="-122"/>
              </a:rPr>
              <a:t>吞吐率 ” 图和 “ 点击率 ” 图的区别：</a:t>
            </a:r>
          </a:p>
          <a:p>
            <a:pPr algn="just">
              <a:lnSpc>
                <a:spcPct val="200000"/>
              </a:lnSpc>
            </a:pPr>
            <a:r>
              <a:rPr lang="zh-CN" altLang="en-US" sz="1400" dirty="0">
                <a:solidFill>
                  <a:srgbClr val="333333"/>
                </a:solidFill>
                <a:latin typeface="Microsoft Yahei" panose="020B0503020204020204" pitchFamily="34" charset="-122"/>
                <a:ea typeface="Microsoft Yahei" panose="020B0503020204020204" pitchFamily="34" charset="-122"/>
              </a:rPr>
              <a:t>　　“ 点击率 ” 图，是每秒服务器处理的 </a:t>
            </a:r>
            <a:r>
              <a:rPr lang="en-US" altLang="zh-CN" sz="1400" dirty="0">
                <a:solidFill>
                  <a:srgbClr val="333333"/>
                </a:solidFill>
                <a:latin typeface="Microsoft Yahei" panose="020B0503020204020204" pitchFamily="34" charset="-122"/>
                <a:ea typeface="Microsoft Yahei" panose="020B0503020204020204" pitchFamily="34" charset="-122"/>
              </a:rPr>
              <a:t>HTTP </a:t>
            </a:r>
            <a:r>
              <a:rPr lang="zh-CN" altLang="en-US" sz="1400" dirty="0">
                <a:solidFill>
                  <a:srgbClr val="333333"/>
                </a:solidFill>
                <a:latin typeface="Microsoft Yahei" panose="020B0503020204020204" pitchFamily="34" charset="-122"/>
                <a:ea typeface="Microsoft Yahei" panose="020B0503020204020204" pitchFamily="34" charset="-122"/>
              </a:rPr>
              <a:t>申请数</a:t>
            </a:r>
            <a:r>
              <a:rPr lang="zh-CN" altLang="en-US" sz="1400" dirty="0" smtClean="0">
                <a:solidFill>
                  <a:srgbClr val="333333"/>
                </a:solidFill>
                <a:latin typeface="Microsoft Yahei" panose="020B0503020204020204" pitchFamily="34" charset="-122"/>
                <a:ea typeface="Microsoft Yahei" panose="020B0503020204020204" pitchFamily="34" charset="-122"/>
              </a:rPr>
              <a:t>。也就是说，是客户端请求后，服务器需要处理的请求数。</a:t>
            </a:r>
            <a:endParaRPr lang="zh-CN" altLang="en-US" sz="1400" dirty="0">
              <a:solidFill>
                <a:srgbClr val="333333"/>
              </a:solidFill>
              <a:latin typeface="Microsoft Yahei" panose="020B0503020204020204" pitchFamily="34" charset="-122"/>
              <a:ea typeface="Microsoft Yahei" panose="020B0503020204020204" pitchFamily="34" charset="-122"/>
            </a:endParaRPr>
          </a:p>
          <a:p>
            <a:pPr algn="just">
              <a:lnSpc>
                <a:spcPct val="200000"/>
              </a:lnSpc>
            </a:pPr>
            <a:r>
              <a:rPr lang="zh-CN" altLang="en-US" sz="1400" dirty="0" smtClean="0">
                <a:solidFill>
                  <a:srgbClr val="333333"/>
                </a:solidFill>
                <a:latin typeface="Microsoft Yahei" panose="020B0503020204020204" pitchFamily="34" charset="-122"/>
                <a:ea typeface="Microsoft Yahei" panose="020B0503020204020204" pitchFamily="34" charset="-122"/>
              </a:rPr>
              <a:t>      “ </a:t>
            </a:r>
            <a:r>
              <a:rPr lang="zh-CN" altLang="en-US" sz="1400" dirty="0">
                <a:solidFill>
                  <a:srgbClr val="333333"/>
                </a:solidFill>
                <a:latin typeface="Microsoft Yahei" panose="020B0503020204020204" pitchFamily="34" charset="-122"/>
                <a:ea typeface="Microsoft Yahei" panose="020B0503020204020204" pitchFamily="34" charset="-122"/>
              </a:rPr>
              <a:t>吞吐率 ” 图，是客户端每秒从服务器获得的总数据</a:t>
            </a:r>
            <a:r>
              <a:rPr lang="zh-CN" altLang="en-US" sz="1400" dirty="0" smtClean="0">
                <a:solidFill>
                  <a:srgbClr val="333333"/>
                </a:solidFill>
                <a:latin typeface="Microsoft Yahei" panose="020B0503020204020204" pitchFamily="34" charset="-122"/>
                <a:ea typeface="Microsoft Yahei" panose="020B0503020204020204" pitchFamily="34" charset="-122"/>
              </a:rPr>
              <a:t>量。也就是说，服务器响应的数据量。</a:t>
            </a:r>
            <a:endParaRPr lang="zh-CN" altLang="en-US" sz="1400" dirty="0">
              <a:solidFill>
                <a:srgbClr val="333333"/>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338834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376" y="1196752"/>
            <a:ext cx="3744416" cy="1384995"/>
          </a:xfrm>
          <a:prstGeom prst="rect">
            <a:avLst/>
          </a:prstGeom>
        </p:spPr>
        <p:txBody>
          <a:bodyPr wrap="square">
            <a:spAutoFit/>
          </a:bodyPr>
          <a:lstStyle/>
          <a:p>
            <a:pPr algn="just">
              <a:lnSpc>
                <a:spcPct val="200000"/>
              </a:lnSpc>
            </a:pPr>
            <a:r>
              <a:rPr lang="zh-CN" altLang="en-US" sz="1400" dirty="0">
                <a:solidFill>
                  <a:srgbClr val="333333"/>
                </a:solidFill>
                <a:latin typeface="Microsoft Yahei" panose="020B0503020204020204" pitchFamily="34" charset="-122"/>
                <a:ea typeface="Microsoft Yahei" panose="020B0503020204020204" pitchFamily="34" charset="-122"/>
              </a:rPr>
              <a:t>事务综述（</a:t>
            </a:r>
            <a:r>
              <a:rPr lang="en-US" altLang="zh-CN" sz="1400" dirty="0">
                <a:solidFill>
                  <a:srgbClr val="333333"/>
                </a:solidFill>
                <a:latin typeface="Microsoft Yahei" panose="020B0503020204020204" pitchFamily="34" charset="-122"/>
                <a:ea typeface="Microsoft Yahei" panose="020B0503020204020204" pitchFamily="34" charset="-122"/>
              </a:rPr>
              <a:t>Transaction Summary</a:t>
            </a:r>
            <a:r>
              <a:rPr lang="zh-CN" altLang="en-US" sz="1400" dirty="0">
                <a:solidFill>
                  <a:srgbClr val="333333"/>
                </a:solidFill>
                <a:latin typeface="Microsoft Yahei" panose="020B0503020204020204" pitchFamily="34" charset="-122"/>
                <a:ea typeface="Microsoft Yahei" panose="020B0503020204020204" pitchFamily="34" charset="-122"/>
              </a:rPr>
              <a:t>）：</a:t>
            </a:r>
          </a:p>
          <a:p>
            <a:pPr algn="just">
              <a:lnSpc>
                <a:spcPct val="200000"/>
              </a:lnSpc>
            </a:pPr>
            <a:r>
              <a:rPr lang="zh-CN" altLang="en-US" sz="1400" dirty="0">
                <a:solidFill>
                  <a:srgbClr val="333333"/>
                </a:solidFill>
                <a:latin typeface="Microsoft Yahei" panose="020B0503020204020204" pitchFamily="34" charset="-122"/>
                <a:ea typeface="Microsoft Yahei" panose="020B0503020204020204" pitchFamily="34" charset="-122"/>
              </a:rPr>
              <a:t>测试时间内事务的成功与失败情况</a:t>
            </a:r>
            <a:r>
              <a:rPr lang="zh-CN" altLang="en-US" sz="1400" dirty="0" smtClean="0">
                <a:solidFill>
                  <a:srgbClr val="333333"/>
                </a:solidFill>
                <a:latin typeface="Microsoft Yahei" panose="020B0503020204020204" pitchFamily="34" charset="-122"/>
                <a:ea typeface="Microsoft Yahei" panose="020B0503020204020204" pitchFamily="34" charset="-122"/>
              </a:rPr>
              <a:t>，更</a:t>
            </a:r>
            <a:r>
              <a:rPr lang="zh-CN" altLang="en-US" sz="1400" dirty="0">
                <a:solidFill>
                  <a:srgbClr val="333333"/>
                </a:solidFill>
                <a:latin typeface="Microsoft Yahei" panose="020B0503020204020204" pitchFamily="34" charset="-122"/>
                <a:ea typeface="Microsoft Yahei" panose="020B0503020204020204" pitchFamily="34" charset="-122"/>
              </a:rPr>
              <a:t>容易判断出被测系统运行是否正常。</a:t>
            </a:r>
          </a:p>
        </p:txBody>
      </p:sp>
      <p:pic>
        <p:nvPicPr>
          <p:cNvPr id="4" name="图片 3"/>
          <p:cNvPicPr>
            <a:picLocks noChangeAspect="1"/>
          </p:cNvPicPr>
          <p:nvPr/>
        </p:nvPicPr>
        <p:blipFill>
          <a:blip r:embed="rId2"/>
          <a:stretch>
            <a:fillRect/>
          </a:stretch>
        </p:blipFill>
        <p:spPr>
          <a:xfrm>
            <a:off x="4511824" y="1196752"/>
            <a:ext cx="6124575" cy="4981575"/>
          </a:xfrm>
          <a:prstGeom prst="rect">
            <a:avLst/>
          </a:prstGeom>
        </p:spPr>
      </p:pic>
    </p:spTree>
    <p:extLst>
      <p:ext uri="{BB962C8B-B14F-4D97-AF65-F5344CB8AC3E}">
        <p14:creationId xmlns:p14="http://schemas.microsoft.com/office/powerpoint/2010/main" val="27210183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5400" y="1124744"/>
            <a:ext cx="10081120" cy="5570756"/>
          </a:xfrm>
          <a:prstGeom prst="rect">
            <a:avLst/>
          </a:prstGeom>
        </p:spPr>
        <p:txBody>
          <a:bodyPr wrap="square">
            <a:spAutoFit/>
          </a:bodyPr>
          <a:lstStyle/>
          <a:p>
            <a:pPr>
              <a:lnSpc>
                <a:spcPct val="150000"/>
              </a:lnSpc>
            </a:pPr>
            <a:r>
              <a:rPr lang="zh-CN" altLang="en-US" dirty="0">
                <a:solidFill>
                  <a:srgbClr val="4D4D4D"/>
                </a:solidFill>
                <a:latin typeface="Microsoft YaHei" panose="020B0503020204020204" pitchFamily="34" charset="-122"/>
                <a:ea typeface="Microsoft YaHei" panose="020B0503020204020204" pitchFamily="34" charset="-122"/>
              </a:rPr>
              <a:t>常见服务器</a:t>
            </a:r>
            <a:r>
              <a:rPr lang="zh-CN" altLang="en-US" dirty="0" smtClean="0">
                <a:solidFill>
                  <a:srgbClr val="4D4D4D"/>
                </a:solidFill>
                <a:latin typeface="Microsoft YaHei" panose="020B0503020204020204" pitchFamily="34" charset="-122"/>
                <a:ea typeface="Microsoft YaHei" panose="020B0503020204020204" pitchFamily="34" charset="-122"/>
              </a:rPr>
              <a:t>性能指标</a:t>
            </a:r>
            <a:endParaRPr lang="en-US" altLang="zh-CN" dirty="0">
              <a:solidFill>
                <a:srgbClr val="4D4D4D"/>
              </a:solidFill>
              <a:latin typeface="Microsoft YaHei" panose="020B0503020204020204" pitchFamily="34" charset="-122"/>
              <a:ea typeface="Microsoft YaHei" panose="020B0503020204020204" pitchFamily="34" charset="-122"/>
            </a:endParaRPr>
          </a:p>
          <a:p>
            <a:pPr>
              <a:lnSpc>
                <a:spcPct val="200000"/>
              </a:lnSpc>
            </a:pPr>
            <a:r>
              <a:rPr lang="en-US" altLang="zh-CN" sz="1400" dirty="0" smtClean="0"/>
              <a:t>1</a:t>
            </a:r>
            <a:r>
              <a:rPr lang="zh-CN" altLang="en-US" sz="1400" dirty="0" smtClean="0"/>
              <a:t>、响应时间</a:t>
            </a:r>
            <a:r>
              <a:rPr lang="zh-CN" altLang="en-US" sz="1400" dirty="0"/>
              <a:t>＝网络响应时间</a:t>
            </a:r>
            <a:r>
              <a:rPr lang="en-US" altLang="zh-CN" sz="1400" dirty="0"/>
              <a:t>+</a:t>
            </a:r>
            <a:r>
              <a:rPr lang="zh-CN" altLang="en-US" sz="1400" dirty="0"/>
              <a:t>应用程序响应时间。标准可参考国外的</a:t>
            </a:r>
            <a:r>
              <a:rPr lang="en-US" altLang="zh-CN" sz="1400" dirty="0"/>
              <a:t>3/5/10</a:t>
            </a:r>
            <a:r>
              <a:rPr lang="zh-CN" altLang="en-US" sz="1400" dirty="0" smtClean="0"/>
              <a:t>原则</a:t>
            </a:r>
            <a:endParaRPr lang="en-US" altLang="zh-CN" sz="1400" dirty="0" smtClean="0"/>
          </a:p>
          <a:p>
            <a:pPr>
              <a:lnSpc>
                <a:spcPct val="200000"/>
              </a:lnSpc>
            </a:pPr>
            <a:r>
              <a:rPr lang="en-US" altLang="zh-CN" sz="1400" dirty="0" smtClean="0"/>
              <a:t>2</a:t>
            </a:r>
            <a:r>
              <a:rPr lang="zh-CN" altLang="en-US" sz="1400" dirty="0" smtClean="0"/>
              <a:t>、</a:t>
            </a:r>
            <a:r>
              <a:rPr lang="zh-CN" altLang="en-US" sz="1400" dirty="0"/>
              <a:t>事务</a:t>
            </a:r>
            <a:r>
              <a:rPr lang="zh-CN" altLang="en-US" sz="1400" dirty="0" smtClean="0"/>
              <a:t>响应时间</a:t>
            </a:r>
          </a:p>
          <a:p>
            <a:pPr>
              <a:lnSpc>
                <a:spcPct val="200000"/>
              </a:lnSpc>
            </a:pPr>
            <a:r>
              <a:rPr lang="zh-CN" altLang="en-US" sz="1400" dirty="0" smtClean="0"/>
              <a:t>事务可能由一系列请求组成</a:t>
            </a:r>
            <a:r>
              <a:rPr lang="en-US" altLang="zh-CN" sz="1400" dirty="0" smtClean="0"/>
              <a:t>,</a:t>
            </a:r>
            <a:r>
              <a:rPr lang="zh-CN" altLang="en-US" sz="1400" dirty="0" smtClean="0"/>
              <a:t>事务的响应时间主要是针对用户而言</a:t>
            </a:r>
            <a:r>
              <a:rPr lang="en-US" altLang="zh-CN" sz="1400" dirty="0" smtClean="0"/>
              <a:t>,</a:t>
            </a:r>
            <a:r>
              <a:rPr lang="zh-CN" altLang="en-US" sz="1400" dirty="0" smtClean="0"/>
              <a:t>属于宏观上的概念，是为了向用户说明业务响应时间而提出的</a:t>
            </a:r>
            <a:r>
              <a:rPr lang="en-US" altLang="zh-CN" sz="1400" dirty="0" smtClean="0"/>
              <a:t>.</a:t>
            </a:r>
            <a:r>
              <a:rPr lang="zh-CN" altLang="en-US" sz="1400" dirty="0" smtClean="0"/>
              <a:t>例如</a:t>
            </a:r>
            <a:r>
              <a:rPr lang="en-US" altLang="zh-CN" sz="1400" dirty="0" smtClean="0"/>
              <a:t>:</a:t>
            </a:r>
            <a:r>
              <a:rPr lang="zh-CN" altLang="en-US" sz="1400" dirty="0" smtClean="0"/>
              <a:t>跨行取款事务的响应时间就是由一系列的请求组成的</a:t>
            </a:r>
            <a:r>
              <a:rPr lang="en-US" altLang="zh-CN" sz="1400" dirty="0" smtClean="0"/>
              <a:t>.</a:t>
            </a:r>
            <a:r>
              <a:rPr lang="zh-CN" altLang="en-US" sz="1400" dirty="0" smtClean="0"/>
              <a:t>事务响应时间是直接衡量系统性能的参数</a:t>
            </a:r>
          </a:p>
          <a:p>
            <a:pPr>
              <a:lnSpc>
                <a:spcPct val="200000"/>
              </a:lnSpc>
            </a:pPr>
            <a:r>
              <a:rPr lang="en-US" altLang="zh-CN" sz="1400" dirty="0" smtClean="0"/>
              <a:t>3</a:t>
            </a:r>
            <a:r>
              <a:rPr lang="zh-CN" altLang="en-US" sz="1400" dirty="0" smtClean="0"/>
              <a:t>、</a:t>
            </a:r>
            <a:r>
              <a:rPr lang="zh-CN" altLang="en-US" sz="1400" dirty="0"/>
              <a:t>并发用户数</a:t>
            </a:r>
          </a:p>
          <a:p>
            <a:pPr>
              <a:lnSpc>
                <a:spcPct val="200000"/>
              </a:lnSpc>
            </a:pPr>
            <a:r>
              <a:rPr lang="zh-CN" altLang="en-US" sz="1400" dirty="0" smtClean="0"/>
              <a:t>对于</a:t>
            </a:r>
            <a:r>
              <a:rPr lang="en-US" altLang="zh-CN" sz="1400" dirty="0"/>
              <a:t>WEB</a:t>
            </a:r>
            <a:r>
              <a:rPr lang="zh-CN" altLang="en-US" sz="1400" dirty="0"/>
              <a:t>性能测试而言</a:t>
            </a:r>
            <a:r>
              <a:rPr lang="zh-CN" altLang="en-US" sz="1400" dirty="0" smtClean="0"/>
              <a:t>，严格意义上的并发和广义范围的并发都需要测试。通常</a:t>
            </a:r>
            <a:r>
              <a:rPr lang="zh-CN" altLang="en-US" sz="1400" dirty="0"/>
              <a:t>做法是先进行严格意义上的并发测试。严格意义上的用户并发一般发生在 使用比较频繁的模块中，尽管发生的概率不是很大，但是一旦发生性能问题，后果很可能是致命的。严格意义上的并发测试往往和功能测试关联起来，因为并发功能遇到异常通常都是程序问题，这种测试也是健壮性和稳定性测试的一部分。</a:t>
            </a:r>
          </a:p>
          <a:p>
            <a:pPr>
              <a:lnSpc>
                <a:spcPct val="200000"/>
              </a:lnSpc>
            </a:pPr>
            <a:r>
              <a:rPr lang="en-US" altLang="zh-CN" sz="1400" dirty="0" smtClean="0"/>
              <a:t>4</a:t>
            </a:r>
            <a:r>
              <a:rPr lang="zh-CN" altLang="en-US" sz="1400" dirty="0" smtClean="0"/>
              <a:t>、吞吐量</a:t>
            </a:r>
            <a:r>
              <a:rPr lang="en-US" altLang="zh-CN" sz="1400" dirty="0" smtClean="0"/>
              <a:t>:  </a:t>
            </a:r>
            <a:r>
              <a:rPr lang="zh-CN" altLang="en-US" sz="1400" dirty="0" smtClean="0"/>
              <a:t>指</a:t>
            </a:r>
            <a:r>
              <a:rPr lang="zh-CN" altLang="en-US" sz="1400" dirty="0"/>
              <a:t>的是在一次性能测试过程中网络上传输的数据量的总和</a:t>
            </a:r>
            <a:r>
              <a:rPr lang="en-US" altLang="zh-CN" sz="1400" dirty="0"/>
              <a:t>.</a:t>
            </a:r>
            <a:r>
              <a:rPr lang="zh-CN" altLang="en-US" sz="1400" dirty="0"/>
              <a:t>吞吐量</a:t>
            </a:r>
            <a:r>
              <a:rPr lang="en-US" altLang="zh-CN" sz="1400" dirty="0"/>
              <a:t>/</a:t>
            </a:r>
            <a:r>
              <a:rPr lang="zh-CN" altLang="en-US" sz="1400" dirty="0"/>
              <a:t>传输时间</a:t>
            </a:r>
            <a:r>
              <a:rPr lang="en-US" altLang="zh-CN" sz="1400" dirty="0"/>
              <a:t>,</a:t>
            </a:r>
            <a:r>
              <a:rPr lang="zh-CN" altLang="en-US" sz="1400" dirty="0"/>
              <a:t>就是吞吐率</a:t>
            </a:r>
            <a:r>
              <a:rPr lang="en-US" altLang="zh-CN" sz="1400" dirty="0"/>
              <a:t>.</a:t>
            </a:r>
          </a:p>
          <a:p>
            <a:pPr>
              <a:lnSpc>
                <a:spcPct val="200000"/>
              </a:lnSpc>
            </a:pPr>
            <a:r>
              <a:rPr lang="en-US" altLang="zh-CN" sz="1400" dirty="0"/>
              <a:t>5</a:t>
            </a:r>
            <a:r>
              <a:rPr lang="zh-CN" altLang="en-US" sz="1400" dirty="0" smtClean="0"/>
              <a:t>、</a:t>
            </a:r>
            <a:r>
              <a:rPr lang="en-US" altLang="zh-CN" sz="1400" dirty="0"/>
              <a:t>TPS</a:t>
            </a:r>
            <a:r>
              <a:rPr lang="zh-CN" altLang="en-US" sz="1400" dirty="0"/>
              <a:t>（</a:t>
            </a:r>
            <a:r>
              <a:rPr lang="en-US" altLang="zh-CN" sz="1400" dirty="0" err="1"/>
              <a:t>transactionper</a:t>
            </a:r>
            <a:r>
              <a:rPr lang="en-US" altLang="zh-CN" sz="1400" dirty="0"/>
              <a:t> second</a:t>
            </a:r>
            <a:r>
              <a:rPr lang="zh-CN" altLang="en-US" sz="1400" dirty="0" smtClean="0"/>
              <a:t>）</a:t>
            </a:r>
            <a:r>
              <a:rPr lang="en-US" altLang="zh-CN" sz="1400" dirty="0" smtClean="0"/>
              <a:t>:   </a:t>
            </a:r>
            <a:r>
              <a:rPr lang="zh-CN" altLang="en-US" sz="1400" dirty="0" smtClean="0"/>
              <a:t>每</a:t>
            </a:r>
            <a:r>
              <a:rPr lang="zh-CN" altLang="en-US" sz="1400" dirty="0"/>
              <a:t>秒钟系统能够处理的交易或者事务的数量</a:t>
            </a:r>
            <a:r>
              <a:rPr lang="en-US" altLang="zh-CN" sz="1400" dirty="0"/>
              <a:t>.</a:t>
            </a:r>
            <a:r>
              <a:rPr lang="zh-CN" altLang="en-US" sz="1400" dirty="0"/>
              <a:t>它是衡量系统处理能力的重要指标</a:t>
            </a:r>
          </a:p>
          <a:p>
            <a:pPr>
              <a:lnSpc>
                <a:spcPct val="150000"/>
              </a:lnSpc>
            </a:pPr>
            <a:endParaRPr lang="zh-CN" altLang="en-US" sz="1400" dirty="0"/>
          </a:p>
        </p:txBody>
      </p:sp>
      <p:sp>
        <p:nvSpPr>
          <p:cNvPr id="3" name="矩形 2"/>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5.2 </a:t>
            </a:r>
            <a:r>
              <a:rPr lang="zh-CN" altLang="en-US" kern="0" dirty="0" smtClean="0">
                <a:solidFill>
                  <a:sysClr val="window" lastClr="FFFFFF"/>
                </a:solidFill>
                <a:latin typeface="微软雅黑" pitchFamily="34" charset="-122"/>
                <a:ea typeface="微软雅黑"/>
              </a:rPr>
              <a:t>常见</a:t>
            </a:r>
            <a:r>
              <a:rPr lang="zh-CN" altLang="en-US" kern="0" dirty="0">
                <a:solidFill>
                  <a:sysClr val="window" lastClr="FFFFFF"/>
                </a:solidFill>
                <a:latin typeface="微软雅黑" pitchFamily="34" charset="-122"/>
                <a:ea typeface="微软雅黑"/>
              </a:rPr>
              <a:t>服务器</a:t>
            </a:r>
            <a:r>
              <a:rPr lang="zh-CN" altLang="en-US" kern="0" dirty="0" smtClean="0">
                <a:solidFill>
                  <a:sysClr val="window" lastClr="FFFFFF"/>
                </a:solidFill>
                <a:latin typeface="微软雅黑" pitchFamily="34" charset="-122"/>
                <a:ea typeface="微软雅黑"/>
              </a:rPr>
              <a:t>性能指标</a:t>
            </a:r>
            <a:endParaRPr lang="en-US" altLang="zh-CN"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6017953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3472" y="2637577"/>
            <a:ext cx="3024336" cy="307777"/>
          </a:xfrm>
          <a:prstGeom prst="rect">
            <a:avLst/>
          </a:prstGeom>
        </p:spPr>
        <p:txBody>
          <a:bodyPr wrap="square">
            <a:spAutoFit/>
          </a:bodyPr>
          <a:lstStyle/>
          <a:p>
            <a:r>
              <a:rPr lang="zh-CN" altLang="en-US" sz="1400" dirty="0" smtClean="0"/>
              <a:t>常见测试指标：</a:t>
            </a:r>
            <a:endParaRPr lang="en-US" altLang="zh-CN" sz="1400" dirty="0" smtClean="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966" y="3000679"/>
            <a:ext cx="4099486" cy="1500412"/>
          </a:xfrm>
          <a:prstGeom prst="rect">
            <a:avLst/>
          </a:prstGeom>
        </p:spPr>
      </p:pic>
      <p:pic>
        <p:nvPicPr>
          <p:cNvPr id="1026" name="Picture 2" descr="https://s2.51cto.com/oss/201801/04/aaa45c0dcdb482594f89b98eedbe00a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304" y="3293659"/>
            <a:ext cx="3791997" cy="302601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943304" y="2882860"/>
            <a:ext cx="3024336" cy="307777"/>
          </a:xfrm>
          <a:prstGeom prst="rect">
            <a:avLst/>
          </a:prstGeom>
        </p:spPr>
        <p:txBody>
          <a:bodyPr wrap="square">
            <a:spAutoFit/>
          </a:bodyPr>
          <a:lstStyle/>
          <a:p>
            <a:r>
              <a:rPr lang="zh-CN" altLang="en-US" sz="1400" dirty="0" smtClean="0"/>
              <a:t>常见服务器指标：</a:t>
            </a:r>
            <a:endParaRPr lang="en-US" altLang="zh-CN" sz="1400" dirty="0" smtClean="0"/>
          </a:p>
        </p:txBody>
      </p:sp>
      <p:sp>
        <p:nvSpPr>
          <p:cNvPr id="6" name="矩形 5"/>
          <p:cNvSpPr/>
          <p:nvPr/>
        </p:nvSpPr>
        <p:spPr>
          <a:xfrm>
            <a:off x="1343472" y="4675682"/>
            <a:ext cx="3024336" cy="307777"/>
          </a:xfrm>
          <a:prstGeom prst="rect">
            <a:avLst/>
          </a:prstGeom>
        </p:spPr>
        <p:txBody>
          <a:bodyPr wrap="square">
            <a:spAutoFit/>
          </a:bodyPr>
          <a:lstStyle/>
          <a:p>
            <a:r>
              <a:rPr lang="zh-CN" altLang="en-US" sz="1400" dirty="0" smtClean="0"/>
              <a:t>常见测试指标：</a:t>
            </a:r>
            <a:endParaRPr lang="en-US" altLang="zh-CN" sz="1400" dirty="0" smtClean="0"/>
          </a:p>
        </p:txBody>
      </p:sp>
      <p:pic>
        <p:nvPicPr>
          <p:cNvPr id="1028" name="Picture 4" descr="https://s2.51cto.com/oss/201801/04/9e9cadceae4594b3b29cc07d6b62572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966" y="5192672"/>
            <a:ext cx="3996458" cy="112700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92059" y="1068798"/>
            <a:ext cx="9524421" cy="1384995"/>
          </a:xfrm>
          <a:prstGeom prst="rect">
            <a:avLst/>
          </a:prstGeom>
        </p:spPr>
        <p:txBody>
          <a:bodyPr wrap="square">
            <a:spAutoFit/>
          </a:bodyPr>
          <a:lstStyle/>
          <a:p>
            <a:pPr>
              <a:lnSpc>
                <a:spcPct val="200000"/>
              </a:lnSpc>
            </a:pPr>
            <a:r>
              <a:rPr lang="en-US" altLang="zh-CN" sz="1400" dirty="0"/>
              <a:t>6</a:t>
            </a:r>
            <a:r>
              <a:rPr lang="zh-CN" altLang="en-US" sz="1400" dirty="0"/>
              <a:t>、</a:t>
            </a:r>
            <a:r>
              <a:rPr lang="zh-CN" altLang="en-US" sz="1400" dirty="0" smtClean="0"/>
              <a:t>点击率</a:t>
            </a:r>
            <a:r>
              <a:rPr lang="zh-CN" altLang="en-US" sz="1400" dirty="0"/>
              <a:t>：</a:t>
            </a:r>
            <a:r>
              <a:rPr lang="zh-CN" altLang="en-US" sz="1400" dirty="0" smtClean="0"/>
              <a:t>每</a:t>
            </a:r>
            <a:r>
              <a:rPr lang="zh-CN" altLang="en-US" sz="1400" dirty="0"/>
              <a:t>秒钟用户向</a:t>
            </a:r>
            <a:r>
              <a:rPr lang="en-US" altLang="zh-CN" sz="1400" dirty="0"/>
              <a:t>WEB</a:t>
            </a:r>
            <a:r>
              <a:rPr lang="zh-CN" altLang="en-US" sz="1400" dirty="0"/>
              <a:t>服务器提 交的</a:t>
            </a:r>
            <a:r>
              <a:rPr lang="en-US" altLang="zh-CN" sz="1400" dirty="0"/>
              <a:t>HTTP</a:t>
            </a:r>
            <a:r>
              <a:rPr lang="zh-CN" altLang="en-US" sz="1400" dirty="0"/>
              <a:t>请求数</a:t>
            </a:r>
            <a:r>
              <a:rPr lang="en-US" altLang="zh-CN" sz="1400" dirty="0"/>
              <a:t>.</a:t>
            </a:r>
            <a:r>
              <a:rPr lang="zh-CN" altLang="en-US" sz="1400" dirty="0"/>
              <a:t>这个指标是</a:t>
            </a:r>
            <a:r>
              <a:rPr lang="en-US" altLang="zh-CN" sz="1400" dirty="0"/>
              <a:t>WEB</a:t>
            </a:r>
            <a:r>
              <a:rPr lang="zh-CN" altLang="en-US" sz="1400" dirty="0"/>
              <a:t>应用特有的一个指标</a:t>
            </a:r>
          </a:p>
          <a:p>
            <a:pPr>
              <a:lnSpc>
                <a:spcPct val="200000"/>
              </a:lnSpc>
            </a:pPr>
            <a:r>
              <a:rPr lang="en-US" altLang="zh-CN" sz="1400" dirty="0"/>
              <a:t>7</a:t>
            </a:r>
            <a:r>
              <a:rPr lang="zh-CN" altLang="en-US" sz="1400" dirty="0"/>
              <a:t>、资源</a:t>
            </a:r>
            <a:r>
              <a:rPr lang="zh-CN" altLang="en-US" sz="1400" dirty="0" smtClean="0"/>
              <a:t>利用率：指</a:t>
            </a:r>
            <a:r>
              <a:rPr lang="zh-CN" altLang="en-US" sz="1400" dirty="0"/>
              <a:t>的是对不同的系统资源的使用程度</a:t>
            </a:r>
            <a:r>
              <a:rPr lang="en-US" altLang="zh-CN" sz="1400" dirty="0"/>
              <a:t>,</a:t>
            </a:r>
            <a:r>
              <a:rPr lang="zh-CN" altLang="en-US" sz="1400" dirty="0"/>
              <a:t>例如服务器的</a:t>
            </a:r>
            <a:r>
              <a:rPr lang="en-US" altLang="zh-CN" sz="1400" dirty="0"/>
              <a:t>CPU</a:t>
            </a:r>
            <a:r>
              <a:rPr lang="zh-CN" altLang="en-US" sz="1400" dirty="0"/>
              <a:t>利用率</a:t>
            </a:r>
            <a:r>
              <a:rPr lang="en-US" altLang="zh-CN" sz="1400" dirty="0"/>
              <a:t>,</a:t>
            </a:r>
            <a:r>
              <a:rPr lang="zh-CN" altLang="en-US" sz="1400" dirty="0"/>
              <a:t>磁盘利用率等</a:t>
            </a:r>
            <a:r>
              <a:rPr lang="en-US" altLang="zh-CN" sz="1400" dirty="0"/>
              <a:t>.</a:t>
            </a:r>
            <a:r>
              <a:rPr lang="zh-CN" altLang="en-US" sz="1400" dirty="0"/>
              <a:t>资源利用率是分析系统性能指标进而改善性能的主要依据</a:t>
            </a:r>
            <a:r>
              <a:rPr lang="en-US" altLang="zh-CN" sz="1400" dirty="0"/>
              <a:t>,</a:t>
            </a:r>
            <a:r>
              <a:rPr lang="zh-CN" altLang="en-US" sz="1400" dirty="0"/>
              <a:t>因此是</a:t>
            </a:r>
            <a:r>
              <a:rPr lang="en-US" altLang="zh-CN" sz="1400" dirty="0"/>
              <a:t>WEB</a:t>
            </a:r>
            <a:r>
              <a:rPr lang="zh-CN" altLang="en-US" sz="1400" dirty="0"/>
              <a:t>性能测试工作的重点</a:t>
            </a:r>
            <a:endParaRPr lang="en-US" altLang="zh-CN" sz="1400" dirty="0"/>
          </a:p>
        </p:txBody>
      </p:sp>
      <p:sp>
        <p:nvSpPr>
          <p:cNvPr id="9" name="矩形 8"/>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5.2 </a:t>
            </a:r>
            <a:r>
              <a:rPr lang="zh-CN" altLang="en-US" kern="0" dirty="0" smtClean="0">
                <a:solidFill>
                  <a:sysClr val="window" lastClr="FFFFFF"/>
                </a:solidFill>
                <a:latin typeface="微软雅黑" pitchFamily="34" charset="-122"/>
                <a:ea typeface="微软雅黑"/>
              </a:rPr>
              <a:t>常见</a:t>
            </a:r>
            <a:r>
              <a:rPr lang="zh-CN" altLang="en-US" kern="0" dirty="0">
                <a:solidFill>
                  <a:sysClr val="window" lastClr="FFFFFF"/>
                </a:solidFill>
                <a:latin typeface="微软雅黑" pitchFamily="34" charset="-122"/>
                <a:ea typeface="微软雅黑"/>
              </a:rPr>
              <a:t>服务器</a:t>
            </a:r>
            <a:r>
              <a:rPr lang="zh-CN" altLang="en-US" kern="0" dirty="0" smtClean="0">
                <a:solidFill>
                  <a:sysClr val="window" lastClr="FFFFFF"/>
                </a:solidFill>
                <a:latin typeface="微软雅黑" pitchFamily="34" charset="-122"/>
                <a:ea typeface="微软雅黑"/>
              </a:rPr>
              <a:t>性能指标</a:t>
            </a:r>
            <a:endParaRPr lang="en-US" altLang="zh-CN"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39387457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67408" y="1268760"/>
            <a:ext cx="3024336" cy="307777"/>
          </a:xfrm>
          <a:prstGeom prst="rect">
            <a:avLst/>
          </a:prstGeom>
        </p:spPr>
        <p:txBody>
          <a:bodyPr wrap="square">
            <a:spAutoFit/>
          </a:bodyPr>
          <a:lstStyle/>
          <a:p>
            <a:r>
              <a:rPr lang="zh-CN" altLang="en-US" sz="1400" dirty="0" smtClean="0"/>
              <a:t>系统的瓶颈定义：</a:t>
            </a:r>
            <a:endParaRPr lang="en-US" altLang="zh-CN" sz="1400" dirty="0" smtClean="0"/>
          </a:p>
        </p:txBody>
      </p:sp>
      <p:pic>
        <p:nvPicPr>
          <p:cNvPr id="2055" name="Picture 7" descr="https://s5.51cto.com/oss/201801/04/13fba76e226d88505e15711e71ca613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16" y="1850903"/>
            <a:ext cx="4762500" cy="3200401"/>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https://s1.51cto.com/oss/201801/04/f35bcac914644ebafff4f9d8f80c3f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008" y="1850903"/>
            <a:ext cx="4175915" cy="3232159"/>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6168008" y="1268760"/>
            <a:ext cx="3024336" cy="307777"/>
          </a:xfrm>
          <a:prstGeom prst="rect">
            <a:avLst/>
          </a:prstGeom>
        </p:spPr>
        <p:txBody>
          <a:bodyPr wrap="square">
            <a:spAutoFit/>
          </a:bodyPr>
          <a:lstStyle/>
          <a:p>
            <a:r>
              <a:rPr lang="zh-CN" altLang="en-US" sz="1400" dirty="0" smtClean="0"/>
              <a:t>稳定系统的资源状态：</a:t>
            </a:r>
            <a:endParaRPr lang="en-US" altLang="zh-CN" sz="1400" dirty="0" smtClean="0"/>
          </a:p>
        </p:txBody>
      </p:sp>
      <p:sp>
        <p:nvSpPr>
          <p:cNvPr id="6" name="矩形 5"/>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5.2 </a:t>
            </a:r>
            <a:r>
              <a:rPr lang="zh-CN" altLang="en-US" kern="0" dirty="0" smtClean="0">
                <a:solidFill>
                  <a:sysClr val="window" lastClr="FFFFFF"/>
                </a:solidFill>
                <a:latin typeface="微软雅黑" pitchFamily="34" charset="-122"/>
                <a:ea typeface="微软雅黑"/>
              </a:rPr>
              <a:t>常见</a:t>
            </a:r>
            <a:r>
              <a:rPr lang="zh-CN" altLang="en-US" kern="0" dirty="0">
                <a:solidFill>
                  <a:sysClr val="window" lastClr="FFFFFF"/>
                </a:solidFill>
                <a:latin typeface="微软雅黑" pitchFamily="34" charset="-122"/>
                <a:ea typeface="微软雅黑"/>
              </a:rPr>
              <a:t>服务器</a:t>
            </a:r>
            <a:r>
              <a:rPr lang="zh-CN" altLang="en-US" kern="0" dirty="0" smtClean="0">
                <a:solidFill>
                  <a:sysClr val="window" lastClr="FFFFFF"/>
                </a:solidFill>
                <a:latin typeface="微软雅黑" pitchFamily="34" charset="-122"/>
                <a:ea typeface="微软雅黑"/>
              </a:rPr>
              <a:t>性能指标</a:t>
            </a:r>
            <a:endParaRPr lang="en-US" altLang="zh-CN"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18632991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5400" y="1183708"/>
            <a:ext cx="1800493" cy="507831"/>
          </a:xfrm>
          <a:prstGeom prst="rect">
            <a:avLst/>
          </a:prstGeom>
        </p:spPr>
        <p:txBody>
          <a:bodyPr wrap="none">
            <a:spAutoFit/>
          </a:bodyPr>
          <a:lstStyle/>
          <a:p>
            <a:pPr>
              <a:lnSpc>
                <a:spcPct val="150000"/>
              </a:lnSpc>
            </a:pPr>
            <a:r>
              <a:rPr lang="zh-CN" altLang="en-US" dirty="0">
                <a:solidFill>
                  <a:srgbClr val="4D4D4D"/>
                </a:solidFill>
                <a:latin typeface="Microsoft YaHei" panose="020B0503020204020204" pitchFamily="34" charset="-122"/>
                <a:ea typeface="Microsoft YaHei" panose="020B0503020204020204" pitchFamily="34" charset="-122"/>
              </a:rPr>
              <a:t>常见问题及</a:t>
            </a:r>
            <a:r>
              <a:rPr lang="zh-CN" altLang="en-US" dirty="0" smtClean="0">
                <a:solidFill>
                  <a:srgbClr val="4D4D4D"/>
                </a:solidFill>
                <a:latin typeface="Microsoft YaHei" panose="020B0503020204020204" pitchFamily="34" charset="-122"/>
                <a:ea typeface="Microsoft YaHei" panose="020B0503020204020204" pitchFamily="34" charset="-122"/>
              </a:rPr>
              <a:t>处理</a:t>
            </a:r>
            <a:endParaRPr lang="zh-CN" altLang="en-US" dirty="0">
              <a:solidFill>
                <a:srgbClr val="4D4D4D"/>
              </a:solidFill>
              <a:latin typeface="Microsoft YaHei" panose="020B0503020204020204" pitchFamily="34" charset="-122"/>
              <a:ea typeface="Microsoft YaHei" panose="020B0503020204020204" pitchFamily="34" charset="-122"/>
            </a:endParaRPr>
          </a:p>
        </p:txBody>
      </p:sp>
      <p:sp>
        <p:nvSpPr>
          <p:cNvPr id="9" name="矩形 8"/>
          <p:cNvSpPr/>
          <p:nvPr/>
        </p:nvSpPr>
        <p:spPr>
          <a:xfrm>
            <a:off x="684879" y="1916832"/>
            <a:ext cx="9341019" cy="876715"/>
          </a:xfrm>
          <a:prstGeom prst="rect">
            <a:avLst/>
          </a:prstGeom>
        </p:spPr>
        <p:txBody>
          <a:bodyPr wrap="none">
            <a:spAutoFit/>
          </a:bodyPr>
          <a:lstStyle/>
          <a:p>
            <a:pPr>
              <a:lnSpc>
                <a:spcPct val="200000"/>
              </a:lnSpc>
            </a:pPr>
            <a:r>
              <a:rPr lang="en-US" altLang="zh-CN" sz="1400" dirty="0" smtClean="0">
                <a:solidFill>
                  <a:srgbClr val="333333"/>
                </a:solidFill>
                <a:latin typeface="+mn-ea"/>
              </a:rPr>
              <a:t>1</a:t>
            </a:r>
            <a:r>
              <a:rPr lang="zh-CN" altLang="en-US" sz="1400" dirty="0" smtClean="0">
                <a:solidFill>
                  <a:srgbClr val="333333"/>
                </a:solidFill>
                <a:latin typeface="+mn-ea"/>
              </a:rPr>
              <a:t>、录制</a:t>
            </a:r>
            <a:r>
              <a:rPr lang="zh-CN" altLang="en-US" sz="1400" dirty="0">
                <a:solidFill>
                  <a:srgbClr val="333333"/>
                </a:solidFill>
                <a:latin typeface="+mn-ea"/>
              </a:rPr>
              <a:t>脚本后一个请求</a:t>
            </a:r>
            <a:r>
              <a:rPr lang="zh-CN" altLang="en-US" sz="1400" dirty="0" smtClean="0">
                <a:solidFill>
                  <a:srgbClr val="333333"/>
                </a:solidFill>
                <a:latin typeface="+mn-ea"/>
              </a:rPr>
              <a:t>录制生成两份代码：</a:t>
            </a:r>
            <a:r>
              <a:rPr lang="zh-CN" altLang="en-US" sz="1400" dirty="0">
                <a:latin typeface="+mn-ea"/>
              </a:rPr>
              <a:t>https://jingyan.baidu.com/article/d5a880ebbf320d13f147cc15.html</a:t>
            </a:r>
          </a:p>
          <a:p>
            <a:pPr>
              <a:lnSpc>
                <a:spcPct val="200000"/>
              </a:lnSpc>
            </a:pPr>
            <a:r>
              <a:rPr lang="en-US" altLang="zh-CN" sz="1400" b="0" i="0" dirty="0" smtClean="0">
                <a:solidFill>
                  <a:srgbClr val="333333"/>
                </a:solidFill>
                <a:effectLst/>
                <a:latin typeface="+mn-ea"/>
              </a:rPr>
              <a:t>2</a:t>
            </a:r>
            <a:r>
              <a:rPr lang="zh-CN" altLang="en-US" sz="1400" b="0" i="0" dirty="0" smtClean="0">
                <a:solidFill>
                  <a:srgbClr val="333333"/>
                </a:solidFill>
                <a:effectLst/>
                <a:latin typeface="+mn-ea"/>
              </a:rPr>
              <a:t>、</a:t>
            </a:r>
            <a:r>
              <a:rPr lang="zh-CN" altLang="en-US" sz="1400" dirty="0" smtClean="0">
                <a:solidFill>
                  <a:srgbClr val="333333"/>
                </a:solidFill>
                <a:latin typeface="+mn-ea"/>
              </a:rPr>
              <a:t>录制</a:t>
            </a:r>
            <a:r>
              <a:rPr lang="en-US" altLang="zh-CN" sz="1400" dirty="0">
                <a:solidFill>
                  <a:srgbClr val="333333"/>
                </a:solidFill>
                <a:latin typeface="+mn-ea"/>
              </a:rPr>
              <a:t>event</a:t>
            </a:r>
            <a:r>
              <a:rPr lang="zh-CN" altLang="en-US" sz="1400" dirty="0">
                <a:solidFill>
                  <a:srgbClr val="333333"/>
                </a:solidFill>
                <a:latin typeface="+mn-ea"/>
              </a:rPr>
              <a:t>为</a:t>
            </a:r>
            <a:r>
              <a:rPr lang="en-US" altLang="zh-CN" sz="1400" dirty="0">
                <a:solidFill>
                  <a:srgbClr val="333333"/>
                </a:solidFill>
                <a:latin typeface="+mn-ea"/>
              </a:rPr>
              <a:t>0</a:t>
            </a:r>
            <a:r>
              <a:rPr lang="zh-CN" altLang="en-US" sz="1400" dirty="0"/>
              <a:t>：</a:t>
            </a:r>
            <a:r>
              <a:rPr lang="en-US" altLang="zh-CN" sz="1400" dirty="0" smtClean="0">
                <a:solidFill>
                  <a:srgbClr val="333333"/>
                </a:solidFill>
                <a:latin typeface="+mn-ea"/>
              </a:rPr>
              <a:t>https</a:t>
            </a:r>
            <a:r>
              <a:rPr lang="en-US" altLang="zh-CN" sz="1400" dirty="0">
                <a:solidFill>
                  <a:srgbClr val="333333"/>
                </a:solidFill>
                <a:latin typeface="+mn-ea"/>
              </a:rPr>
              <a:t>://blog.csdn.net/maoyeqiu/article/details/50373789</a:t>
            </a:r>
            <a:endParaRPr lang="zh-CN" altLang="en-US" sz="1400" b="0" i="0" dirty="0">
              <a:solidFill>
                <a:srgbClr val="333333"/>
              </a:solidFill>
              <a:effectLst/>
              <a:latin typeface="+mn-ea"/>
            </a:endParaRPr>
          </a:p>
        </p:txBody>
      </p:sp>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5.3 </a:t>
            </a:r>
            <a:r>
              <a:rPr lang="zh-CN" altLang="en-US" kern="0" dirty="0" smtClean="0">
                <a:solidFill>
                  <a:sysClr val="window" lastClr="FFFFFF"/>
                </a:solidFill>
                <a:latin typeface="微软雅黑" pitchFamily="34" charset="-122"/>
                <a:ea typeface="微软雅黑"/>
              </a:rPr>
              <a:t>常见</a:t>
            </a:r>
            <a:r>
              <a:rPr lang="zh-CN" altLang="en-US" kern="0" dirty="0">
                <a:solidFill>
                  <a:sysClr val="window" lastClr="FFFFFF"/>
                </a:solidFill>
                <a:latin typeface="微软雅黑" pitchFamily="34" charset="-122"/>
                <a:ea typeface="微软雅黑"/>
              </a:rPr>
              <a:t>问题及</a:t>
            </a:r>
            <a:r>
              <a:rPr lang="zh-CN" altLang="en-US" kern="0" dirty="0" smtClean="0">
                <a:solidFill>
                  <a:sysClr val="window" lastClr="FFFFFF"/>
                </a:solidFill>
                <a:latin typeface="微软雅黑" pitchFamily="34" charset="-122"/>
                <a:ea typeface="微软雅黑"/>
              </a:rPr>
              <a:t>处理</a:t>
            </a:r>
            <a:endParaRPr lang="zh-CN" altLang="en-US"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537761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5440" y="1412776"/>
            <a:ext cx="8952656" cy="3693319"/>
          </a:xfrm>
          <a:prstGeom prst="rect">
            <a:avLst/>
          </a:prstGeom>
        </p:spPr>
        <p:txBody>
          <a:bodyPr wrap="square">
            <a:spAutoFit/>
          </a:bodyPr>
          <a:lstStyle/>
          <a:p>
            <a:r>
              <a:rPr lang="zh-CN" altLang="en-US" dirty="0"/>
              <a:t>检查关联语句的语法。</a:t>
            </a:r>
          </a:p>
          <a:p>
            <a:r>
              <a:rPr lang="zh-CN" altLang="en-US" dirty="0"/>
              <a:t>选择视图 &gt; 脚本视图，查看脚本中的关联语句。VuGen 添加到脚本中的语句如下：</a:t>
            </a:r>
          </a:p>
          <a:p>
            <a:r>
              <a:rPr lang="zh-CN" altLang="en-US" dirty="0"/>
              <a:t>		web_reg_save_param (“WCSParam_Diff1”,</a:t>
            </a:r>
          </a:p>
          <a:p>
            <a:r>
              <a:rPr lang="zh-CN" altLang="en-US" dirty="0"/>
              <a:t>		“LB=userSession value=”,</a:t>
            </a:r>
          </a:p>
          <a:p>
            <a:r>
              <a:rPr lang="zh-CN" altLang="en-US" dirty="0"/>
              <a:t>		“RB=&gt;”,</a:t>
            </a:r>
          </a:p>
          <a:p>
            <a:r>
              <a:rPr lang="zh-CN" altLang="en-US" dirty="0"/>
              <a:t>		“Ord=1”,</a:t>
            </a:r>
          </a:p>
          <a:p>
            <a:r>
              <a:rPr lang="zh-CN" altLang="en-US" dirty="0"/>
              <a:t>		“RelFrameId=1.2.1”,</a:t>
            </a:r>
          </a:p>
          <a:p>
            <a:r>
              <a:rPr lang="zh-CN" altLang="en-US" dirty="0"/>
              <a:t>		“Search=Body”,</a:t>
            </a:r>
          </a:p>
          <a:p>
            <a:r>
              <a:rPr lang="zh-CN" altLang="en-US" dirty="0"/>
              <a:t>		LAST);</a:t>
            </a:r>
          </a:p>
          <a:p>
            <a:r>
              <a:rPr lang="zh-CN" altLang="en-US" dirty="0"/>
              <a:t>该语句的意思是检查以下两个字符串之间数据的服务器响应：</a:t>
            </a:r>
          </a:p>
          <a:p>
            <a:r>
              <a:rPr lang="zh-CN" altLang="en-US" dirty="0"/>
              <a:t>? 左边界：userSession value=</a:t>
            </a:r>
          </a:p>
          <a:p>
            <a:r>
              <a:rPr lang="zh-CN" altLang="en-US" dirty="0"/>
              <a:t>? 右边界：&gt;</a:t>
            </a:r>
          </a:p>
          <a:p>
            <a:r>
              <a:rPr lang="zh-CN" altLang="en-US" dirty="0"/>
              <a:t>该语句指示 VuGen 将首次出现的此数据保存到参数 WCSParam_Diff1 中。</a:t>
            </a:r>
          </a:p>
        </p:txBody>
      </p:sp>
    </p:spTree>
    <p:extLst>
      <p:ext uri="{BB962C8B-B14F-4D97-AF65-F5344CB8AC3E}">
        <p14:creationId xmlns:p14="http://schemas.microsoft.com/office/powerpoint/2010/main" val="42234185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占位符 15"/>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775788674"/>
      </p:ext>
    </p:extLst>
  </p:cSld>
  <p:clrMapOvr>
    <a:masterClrMapping/>
  </p:clrMapOvr>
  <p:transition>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1.1 </a:t>
            </a:r>
            <a:r>
              <a:rPr lang="zh-CN" altLang="en-US" kern="0" dirty="0" smtClean="0">
                <a:solidFill>
                  <a:sysClr val="window" lastClr="FFFFFF"/>
                </a:solidFill>
                <a:latin typeface="微软雅黑" pitchFamily="34" charset="-122"/>
                <a:ea typeface="微软雅黑"/>
              </a:rPr>
              <a:t>认识</a:t>
            </a:r>
            <a:r>
              <a:rPr lang="en-US" altLang="zh-CN" kern="0" dirty="0" err="1">
                <a:solidFill>
                  <a:sysClr val="window" lastClr="FFFFFF"/>
                </a:solidFill>
                <a:latin typeface="微软雅黑" pitchFamily="34" charset="-122"/>
                <a:ea typeface="微软雅黑"/>
              </a:rPr>
              <a:t>LoadRunner</a:t>
            </a:r>
            <a:endParaRPr lang="zh-CN" altLang="en-US" kern="0" dirty="0">
              <a:solidFill>
                <a:sysClr val="window" lastClr="FFFFFF"/>
              </a:solidFill>
              <a:latin typeface="微软雅黑" pitchFamily="34" charset="-122"/>
              <a:ea typeface="微软雅黑"/>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4" name="Rectangle 4"/>
          <p:cNvSpPr>
            <a:spLocks noChangeArrowheads="1"/>
          </p:cNvSpPr>
          <p:nvPr/>
        </p:nvSpPr>
        <p:spPr bwMode="auto">
          <a:xfrm>
            <a:off x="6965988" y="36450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9" name="矩形 8"/>
          <p:cNvSpPr/>
          <p:nvPr/>
        </p:nvSpPr>
        <p:spPr>
          <a:xfrm>
            <a:off x="666712" y="1776247"/>
            <a:ext cx="10509338" cy="1527469"/>
          </a:xfrm>
          <a:prstGeom prst="rect">
            <a:avLst/>
          </a:prstGeom>
        </p:spPr>
        <p:txBody>
          <a:bodyPr wrap="square">
            <a:spAutoFit/>
          </a:bodyPr>
          <a:lstStyle/>
          <a:p>
            <a:pPr>
              <a:lnSpc>
                <a:spcPct val="150000"/>
              </a:lnSpc>
            </a:pPr>
            <a:r>
              <a:rPr lang="en-US" altLang="zh-CN" sz="1600" dirty="0" smtClean="0"/>
              <a:t>Virtual User Generator</a:t>
            </a:r>
            <a:r>
              <a:rPr lang="zh-CN" altLang="en-US" sz="1600" dirty="0" smtClean="0"/>
              <a:t>：捕捉用户业务流程，并且自动生成脚本；</a:t>
            </a:r>
          </a:p>
          <a:p>
            <a:pPr>
              <a:lnSpc>
                <a:spcPct val="150000"/>
              </a:lnSpc>
            </a:pPr>
            <a:r>
              <a:rPr lang="en-US" altLang="zh-CN" sz="1600" dirty="0" smtClean="0"/>
              <a:t>Controller</a:t>
            </a:r>
            <a:r>
              <a:rPr lang="zh-CN" altLang="en-US" sz="1600" dirty="0" smtClean="0"/>
              <a:t>：设计场景，主要包括设置不同脚本的虚拟用户数量、迭代次数、执行时间等；</a:t>
            </a:r>
          </a:p>
          <a:p>
            <a:pPr>
              <a:lnSpc>
                <a:spcPct val="150000"/>
              </a:lnSpc>
            </a:pPr>
            <a:r>
              <a:rPr lang="en-US" altLang="zh-CN" sz="1600" dirty="0" smtClean="0"/>
              <a:t>Load Generator</a:t>
            </a:r>
            <a:r>
              <a:rPr lang="zh-CN" altLang="en-US" sz="1600" dirty="0" smtClean="0"/>
              <a:t>：模拟用户向服务器发送请求；</a:t>
            </a:r>
          </a:p>
          <a:p>
            <a:pPr>
              <a:lnSpc>
                <a:spcPct val="150000"/>
              </a:lnSpc>
            </a:pPr>
            <a:r>
              <a:rPr lang="en-US" altLang="zh-CN" sz="1600" dirty="0" smtClean="0"/>
              <a:t>Analysis</a:t>
            </a:r>
            <a:r>
              <a:rPr lang="zh-CN" altLang="en-US" sz="1600" dirty="0" smtClean="0"/>
              <a:t>：分析测试结果，辅助测试人员进行测试分析；</a:t>
            </a:r>
          </a:p>
        </p:txBody>
      </p:sp>
      <p:sp>
        <p:nvSpPr>
          <p:cNvPr id="6" name="矩形 5"/>
          <p:cNvSpPr/>
          <p:nvPr/>
        </p:nvSpPr>
        <p:spPr>
          <a:xfrm>
            <a:off x="623392" y="3645024"/>
            <a:ext cx="6096000" cy="418191"/>
          </a:xfrm>
          <a:prstGeom prst="rect">
            <a:avLst/>
          </a:prstGeom>
        </p:spPr>
        <p:txBody>
          <a:bodyPr>
            <a:spAutoFit/>
          </a:bodyPr>
          <a:lstStyle/>
          <a:p>
            <a:pPr>
              <a:lnSpc>
                <a:spcPct val="150000"/>
              </a:lnSpc>
            </a:pPr>
            <a:r>
              <a:rPr lang="zh-CN" altLang="en-US" sz="1600" b="1" dirty="0" smtClean="0">
                <a:solidFill>
                  <a:srgbClr val="4F4F4F"/>
                </a:solidFill>
                <a:latin typeface="Microsoft YaHei" panose="020B0503020204020204" pitchFamily="34" charset="-122"/>
                <a:ea typeface="Microsoft YaHei" panose="020B0503020204020204" pitchFamily="34" charset="-122"/>
              </a:rPr>
              <a:t>了解</a:t>
            </a:r>
            <a:r>
              <a:rPr lang="en-US" altLang="zh-CN" sz="1600" b="1" dirty="0" err="1" smtClean="0">
                <a:solidFill>
                  <a:srgbClr val="4F4F4F"/>
                </a:solidFill>
                <a:latin typeface="Microsoft YaHei" panose="020B0503020204020204" pitchFamily="34" charset="-122"/>
                <a:ea typeface="Microsoft YaHei" panose="020B0503020204020204" pitchFamily="34" charset="-122"/>
              </a:rPr>
              <a:t>Loadrunner</a:t>
            </a:r>
            <a:r>
              <a:rPr lang="zh-CN" altLang="en-US" sz="1600" b="1" dirty="0" smtClean="0">
                <a:solidFill>
                  <a:srgbClr val="4F4F4F"/>
                </a:solidFill>
                <a:latin typeface="Microsoft YaHei" panose="020B0503020204020204" pitchFamily="34" charset="-122"/>
                <a:ea typeface="Microsoft YaHei" panose="020B0503020204020204" pitchFamily="34" charset="-122"/>
              </a:rPr>
              <a:t>术语</a:t>
            </a:r>
            <a:endParaRPr lang="zh-CN" altLang="en-US" sz="1600" b="1" dirty="0">
              <a:solidFill>
                <a:srgbClr val="4F4F4F"/>
              </a:solidFill>
              <a:latin typeface="Microsoft YaHei" panose="020B0503020204020204" pitchFamily="34" charset="-122"/>
              <a:ea typeface="Microsoft YaHei"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78321428"/>
              </p:ext>
            </p:extLst>
          </p:nvPr>
        </p:nvGraphicFramePr>
        <p:xfrm>
          <a:off x="724254" y="4221088"/>
          <a:ext cx="10336814" cy="1691640"/>
        </p:xfrm>
        <a:graphic>
          <a:graphicData uri="http://schemas.openxmlformats.org/drawingml/2006/table">
            <a:tbl>
              <a:tblPr firstRow="1" bandRow="1">
                <a:tableStyleId>{5C22544A-7EE6-4342-B048-85BDC9FD1C3A}</a:tableStyleId>
              </a:tblPr>
              <a:tblGrid>
                <a:gridCol w="1465223">
                  <a:extLst>
                    <a:ext uri="{9D8B030D-6E8A-4147-A177-3AD203B41FA5}">
                      <a16:colId xmlns:a16="http://schemas.microsoft.com/office/drawing/2014/main" xmlns="" val="20000"/>
                    </a:ext>
                  </a:extLst>
                </a:gridCol>
                <a:gridCol w="8871591">
                  <a:extLst>
                    <a:ext uri="{9D8B030D-6E8A-4147-A177-3AD203B41FA5}">
                      <a16:colId xmlns:a16="http://schemas.microsoft.com/office/drawing/2014/main" xmlns="" val="20001"/>
                    </a:ext>
                  </a:extLst>
                </a:gridCol>
              </a:tblGrid>
              <a:tr h="370840">
                <a:tc>
                  <a:txBody>
                    <a:bodyPr/>
                    <a:lstStyle/>
                    <a:p>
                      <a:r>
                        <a:rPr lang="zh-CN" altLang="en-US" sz="1600" b="0" dirty="0" smtClean="0">
                          <a:solidFill>
                            <a:schemeClr val="tx1">
                              <a:alpha val="80000"/>
                            </a:schemeClr>
                          </a:solidFill>
                        </a:rPr>
                        <a:t>场景</a:t>
                      </a:r>
                      <a:endParaRPr lang="zh-CN" altLang="en-US" sz="1600" b="0" dirty="0">
                        <a:solidFill>
                          <a:schemeClr val="tx1">
                            <a:alpha val="8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600" b="0" dirty="0" smtClean="0">
                          <a:solidFill>
                            <a:schemeClr val="tx1">
                              <a:alpha val="80000"/>
                            </a:schemeClr>
                          </a:solidFill>
                        </a:rPr>
                        <a:t>场景文件根据性能要求定义每次测试期间发生的事件</a:t>
                      </a:r>
                      <a:endParaRPr lang="zh-CN" altLang="en-US" sz="1600" b="0" dirty="0">
                        <a:solidFill>
                          <a:schemeClr val="tx1">
                            <a:alpha val="8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r>
                        <a:rPr lang="en-US" altLang="zh-CN" sz="1600" dirty="0" err="1" smtClean="0">
                          <a:solidFill>
                            <a:schemeClr val="tx1">
                              <a:alpha val="80000"/>
                            </a:schemeClr>
                          </a:solidFill>
                        </a:rPr>
                        <a:t>Vuser</a:t>
                      </a:r>
                      <a:endParaRPr lang="zh-CN" altLang="en-US" sz="1600" dirty="0">
                        <a:solidFill>
                          <a:schemeClr val="tx1">
                            <a:alpha val="8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600" dirty="0" smtClean="0">
                          <a:solidFill>
                            <a:schemeClr val="tx1">
                              <a:alpha val="80000"/>
                            </a:schemeClr>
                          </a:solidFill>
                        </a:rPr>
                        <a:t>在</a:t>
                      </a:r>
                      <a:r>
                        <a:rPr lang="zh-CN" altLang="en-US" sz="1600" b="1" dirty="0" smtClean="0">
                          <a:solidFill>
                            <a:schemeClr val="tx1">
                              <a:alpha val="80000"/>
                            </a:schemeClr>
                          </a:solidFill>
                        </a:rPr>
                        <a:t>场景</a:t>
                      </a:r>
                      <a:r>
                        <a:rPr lang="zh-CN" altLang="en-US" sz="1600" dirty="0" smtClean="0">
                          <a:solidFill>
                            <a:schemeClr val="tx1">
                              <a:alpha val="80000"/>
                            </a:schemeClr>
                          </a:solidFill>
                        </a:rPr>
                        <a:t>中，</a:t>
                      </a:r>
                      <a:r>
                        <a:rPr lang="en-US" altLang="zh-CN" sz="1600" dirty="0" err="1" smtClean="0">
                          <a:solidFill>
                            <a:schemeClr val="tx1">
                              <a:alpha val="80000"/>
                            </a:schemeClr>
                          </a:solidFill>
                        </a:rPr>
                        <a:t>Loadrunner</a:t>
                      </a:r>
                      <a:r>
                        <a:rPr lang="zh-CN" altLang="en-US" sz="1600" dirty="0" smtClean="0">
                          <a:solidFill>
                            <a:schemeClr val="tx1">
                              <a:alpha val="80000"/>
                            </a:schemeClr>
                          </a:solidFill>
                        </a:rPr>
                        <a:t>用虚拟用户（或称</a:t>
                      </a:r>
                      <a:r>
                        <a:rPr lang="en-US" altLang="zh-CN" sz="1600" dirty="0" err="1" smtClean="0">
                          <a:solidFill>
                            <a:schemeClr val="tx1">
                              <a:alpha val="80000"/>
                            </a:schemeClr>
                          </a:solidFill>
                        </a:rPr>
                        <a:t>Vuser</a:t>
                      </a:r>
                      <a:r>
                        <a:rPr lang="zh-CN" altLang="en-US" sz="1600" dirty="0" smtClean="0">
                          <a:solidFill>
                            <a:schemeClr val="tx1">
                              <a:alpha val="80000"/>
                            </a:schemeClr>
                          </a:solidFill>
                        </a:rPr>
                        <a:t>）代替真实用户，</a:t>
                      </a:r>
                      <a:r>
                        <a:rPr lang="en-US" altLang="zh-CN" sz="1600" dirty="0" err="1" smtClean="0">
                          <a:solidFill>
                            <a:schemeClr val="tx1">
                              <a:alpha val="80000"/>
                            </a:schemeClr>
                          </a:solidFill>
                        </a:rPr>
                        <a:t>Vuser</a:t>
                      </a:r>
                      <a:r>
                        <a:rPr lang="zh-CN" altLang="en-US" sz="1600" dirty="0" smtClean="0">
                          <a:solidFill>
                            <a:schemeClr val="tx1">
                              <a:alpha val="80000"/>
                            </a:schemeClr>
                          </a:solidFill>
                        </a:rPr>
                        <a:t>模仿真实用户的操作来使用应用系统。一个场景可以包含数十、数百乃至数千个</a:t>
                      </a:r>
                      <a:r>
                        <a:rPr lang="en-US" altLang="zh-CN" sz="1600" dirty="0" err="1" smtClean="0">
                          <a:solidFill>
                            <a:schemeClr val="tx1">
                              <a:alpha val="80000"/>
                            </a:schemeClr>
                          </a:solidFill>
                        </a:rPr>
                        <a:t>Vuser</a:t>
                      </a:r>
                      <a:endParaRPr lang="zh-CN" altLang="en-US" sz="1600" dirty="0">
                        <a:solidFill>
                          <a:schemeClr val="tx1">
                            <a:alpha val="8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r>
                        <a:rPr lang="en-US" altLang="zh-CN" sz="1600" dirty="0" err="1" smtClean="0">
                          <a:solidFill>
                            <a:schemeClr val="tx1">
                              <a:alpha val="80000"/>
                            </a:schemeClr>
                          </a:solidFill>
                        </a:rPr>
                        <a:t>Vuser</a:t>
                      </a:r>
                      <a:r>
                        <a:rPr lang="zh-CN" altLang="en-US" sz="1600" dirty="0" smtClean="0">
                          <a:solidFill>
                            <a:schemeClr val="tx1">
                              <a:alpha val="80000"/>
                            </a:schemeClr>
                          </a:solidFill>
                        </a:rPr>
                        <a:t>脚本</a:t>
                      </a:r>
                      <a:endParaRPr lang="zh-CN" altLang="en-US" sz="1600" dirty="0">
                        <a:solidFill>
                          <a:schemeClr val="tx1">
                            <a:alpha val="8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tx1">
                              <a:alpha val="80000"/>
                            </a:schemeClr>
                          </a:solidFill>
                        </a:rPr>
                        <a:t>描述</a:t>
                      </a:r>
                      <a:r>
                        <a:rPr lang="en-US" altLang="zh-CN" sz="1600" dirty="0" err="1" smtClean="0">
                          <a:solidFill>
                            <a:schemeClr val="tx1">
                              <a:alpha val="80000"/>
                            </a:schemeClr>
                          </a:solidFill>
                        </a:rPr>
                        <a:t>Vuser</a:t>
                      </a:r>
                      <a:r>
                        <a:rPr lang="zh-CN" altLang="en-US" sz="1600" dirty="0" smtClean="0">
                          <a:solidFill>
                            <a:schemeClr val="tx1">
                              <a:alpha val="80000"/>
                            </a:schemeClr>
                          </a:solidFill>
                        </a:rPr>
                        <a:t>在场景中执行的操作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r>
                        <a:rPr lang="zh-CN" altLang="en-US" sz="1600" dirty="0" smtClean="0">
                          <a:solidFill>
                            <a:schemeClr val="tx1">
                              <a:alpha val="80000"/>
                            </a:schemeClr>
                          </a:solidFill>
                        </a:rPr>
                        <a:t>事务</a:t>
                      </a:r>
                      <a:endParaRPr lang="zh-CN" altLang="en-US" sz="1600" dirty="0">
                        <a:solidFill>
                          <a:schemeClr val="tx1">
                            <a:alpha val="8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600" dirty="0" smtClean="0">
                          <a:solidFill>
                            <a:schemeClr val="tx1">
                              <a:alpha val="80000"/>
                            </a:schemeClr>
                          </a:solidFill>
                        </a:rPr>
                        <a:t>要评测服务器性能，需要定义事务，事务代表要测评的终端用户业务流程</a:t>
                      </a:r>
                      <a:endParaRPr lang="zh-CN" altLang="en-US" sz="1600" dirty="0">
                        <a:solidFill>
                          <a:schemeClr val="tx1">
                            <a:alpha val="8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sp>
        <p:nvSpPr>
          <p:cNvPr id="8" name="矩形 7"/>
          <p:cNvSpPr/>
          <p:nvPr/>
        </p:nvSpPr>
        <p:spPr>
          <a:xfrm>
            <a:off x="666712" y="1181023"/>
            <a:ext cx="3141694" cy="507831"/>
          </a:xfrm>
          <a:prstGeom prst="rect">
            <a:avLst/>
          </a:prstGeom>
        </p:spPr>
        <p:txBody>
          <a:bodyPr wrap="none">
            <a:spAutoFit/>
          </a:bodyPr>
          <a:lstStyle/>
          <a:p>
            <a:pPr>
              <a:lnSpc>
                <a:spcPct val="150000"/>
              </a:lnSpc>
            </a:pPr>
            <a:r>
              <a:rPr lang="en-US" altLang="zh-CN" b="1" dirty="0" err="1">
                <a:solidFill>
                  <a:srgbClr val="4F4F4F"/>
                </a:solidFill>
                <a:latin typeface="Microsoft YaHei" panose="020B0503020204020204" pitchFamily="34" charset="-122"/>
                <a:ea typeface="Microsoft YaHei" panose="020B0503020204020204" pitchFamily="34" charset="-122"/>
              </a:rPr>
              <a:t>Loadrunner</a:t>
            </a:r>
            <a:r>
              <a:rPr lang="zh-CN" altLang="en-US" b="1" dirty="0">
                <a:solidFill>
                  <a:srgbClr val="4F4F4F"/>
                </a:solidFill>
                <a:latin typeface="Microsoft YaHei" panose="020B0503020204020204" pitchFamily="34" charset="-122"/>
                <a:ea typeface="Microsoft YaHei" panose="020B0503020204020204" pitchFamily="34" charset="-122"/>
              </a:rPr>
              <a:t>的主要组件包括</a:t>
            </a:r>
          </a:p>
        </p:txBody>
      </p:sp>
    </p:spTree>
    <p:extLst>
      <p:ext uri="{BB962C8B-B14F-4D97-AF65-F5344CB8AC3E}">
        <p14:creationId xmlns:p14="http://schemas.microsoft.com/office/powerpoint/2010/main" val="1672591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1.1 </a:t>
            </a:r>
            <a:r>
              <a:rPr lang="zh-CN" altLang="en-US" kern="0" dirty="0" smtClean="0">
                <a:solidFill>
                  <a:sysClr val="window" lastClr="FFFFFF"/>
                </a:solidFill>
                <a:latin typeface="微软雅黑" pitchFamily="34" charset="-122"/>
                <a:ea typeface="微软雅黑"/>
              </a:rPr>
              <a:t>认识</a:t>
            </a:r>
            <a:r>
              <a:rPr lang="en-US" altLang="zh-CN" kern="0" dirty="0" err="1">
                <a:solidFill>
                  <a:sysClr val="window" lastClr="FFFFFF"/>
                </a:solidFill>
                <a:latin typeface="微软雅黑" pitchFamily="34" charset="-122"/>
                <a:ea typeface="微软雅黑"/>
              </a:rPr>
              <a:t>LoadRunner</a:t>
            </a:r>
            <a:endParaRPr lang="zh-CN" altLang="en-US" kern="0" dirty="0">
              <a:solidFill>
                <a:sysClr val="window" lastClr="FFFFFF"/>
              </a:solidFill>
              <a:latin typeface="微软雅黑" pitchFamily="34" charset="-122"/>
              <a:ea typeface="微软雅黑"/>
            </a:endParaRPr>
          </a:p>
        </p:txBody>
      </p:sp>
      <p:sp>
        <p:nvSpPr>
          <p:cNvPr id="5" name="矩形 4"/>
          <p:cNvSpPr/>
          <p:nvPr/>
        </p:nvSpPr>
        <p:spPr>
          <a:xfrm>
            <a:off x="666712" y="1181023"/>
            <a:ext cx="2492990" cy="507831"/>
          </a:xfrm>
          <a:prstGeom prst="rect">
            <a:avLst/>
          </a:prstGeom>
        </p:spPr>
        <p:txBody>
          <a:bodyPr wrap="none">
            <a:spAutoFit/>
          </a:bodyPr>
          <a:lstStyle/>
          <a:p>
            <a:pPr>
              <a:lnSpc>
                <a:spcPct val="150000"/>
              </a:lnSpc>
            </a:pPr>
            <a:r>
              <a:rPr lang="zh-CN" altLang="en-US" b="1" dirty="0" smtClean="0">
                <a:solidFill>
                  <a:srgbClr val="4F4F4F"/>
                </a:solidFill>
                <a:latin typeface="Microsoft YaHei" panose="020B0503020204020204" pitchFamily="34" charset="-122"/>
                <a:ea typeface="Microsoft YaHei" panose="020B0503020204020204" pitchFamily="34" charset="-122"/>
              </a:rPr>
              <a:t>什么是负载测试流程？</a:t>
            </a:r>
            <a:endParaRPr lang="zh-CN" altLang="en-US" b="1" dirty="0">
              <a:solidFill>
                <a:srgbClr val="4F4F4F"/>
              </a:solidFill>
              <a:latin typeface="Microsoft YaHei" panose="020B0503020204020204" pitchFamily="34" charset="-122"/>
              <a:ea typeface="Microsoft YaHei" panose="020B0503020204020204" pitchFamily="34" charset="-122"/>
            </a:endParaRPr>
          </a:p>
        </p:txBody>
      </p:sp>
      <p:sp>
        <p:nvSpPr>
          <p:cNvPr id="7" name="矩形 6"/>
          <p:cNvSpPr/>
          <p:nvPr/>
        </p:nvSpPr>
        <p:spPr>
          <a:xfrm>
            <a:off x="666712" y="1776247"/>
            <a:ext cx="10509338" cy="423449"/>
          </a:xfrm>
          <a:prstGeom prst="rect">
            <a:avLst/>
          </a:prstGeom>
        </p:spPr>
        <p:txBody>
          <a:bodyPr wrap="square">
            <a:spAutoFit/>
          </a:bodyPr>
          <a:lstStyle/>
          <a:p>
            <a:pPr>
              <a:lnSpc>
                <a:spcPct val="150000"/>
              </a:lnSpc>
            </a:pPr>
            <a:r>
              <a:rPr lang="zh-CN" altLang="en-US" sz="1600" dirty="0" smtClean="0"/>
              <a:t>负载测试一般包括</a:t>
            </a:r>
            <a:r>
              <a:rPr lang="en-US" altLang="zh-CN" sz="1600" dirty="0" smtClean="0"/>
              <a:t>5</a:t>
            </a:r>
            <a:r>
              <a:rPr lang="zh-CN" altLang="en-US" sz="1600" dirty="0"/>
              <a:t>个</a:t>
            </a:r>
            <a:r>
              <a:rPr lang="zh-CN" altLang="en-US" sz="1600" dirty="0" smtClean="0"/>
              <a:t>阶段，规划、创建脚本、定义场景、执行场景和分析结果。</a:t>
            </a:r>
          </a:p>
        </p:txBody>
      </p:sp>
      <p:sp>
        <p:nvSpPr>
          <p:cNvPr id="8" name="圆角矩形 7"/>
          <p:cNvSpPr/>
          <p:nvPr/>
        </p:nvSpPr>
        <p:spPr>
          <a:xfrm>
            <a:off x="911424" y="2630126"/>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规划负载测试</a:t>
            </a:r>
            <a:endParaRPr lang="zh-CN" altLang="en-US" dirty="0"/>
          </a:p>
        </p:txBody>
      </p:sp>
      <p:sp>
        <p:nvSpPr>
          <p:cNvPr id="10" name="圆角矩形 9"/>
          <p:cNvSpPr/>
          <p:nvPr/>
        </p:nvSpPr>
        <p:spPr>
          <a:xfrm>
            <a:off x="2856352" y="2630126"/>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创建</a:t>
            </a:r>
            <a:r>
              <a:rPr lang="en-US" altLang="zh-CN" dirty="0" err="1" smtClean="0"/>
              <a:t>Vuser</a:t>
            </a:r>
            <a:r>
              <a:rPr lang="zh-CN" altLang="en-US" dirty="0" smtClean="0"/>
              <a:t>脚本</a:t>
            </a:r>
            <a:endParaRPr lang="zh-CN" altLang="en-US" dirty="0"/>
          </a:p>
        </p:txBody>
      </p:sp>
      <p:sp>
        <p:nvSpPr>
          <p:cNvPr id="11" name="圆角矩形 10"/>
          <p:cNvSpPr/>
          <p:nvPr/>
        </p:nvSpPr>
        <p:spPr>
          <a:xfrm>
            <a:off x="4801280" y="2627731"/>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定义场景</a:t>
            </a:r>
            <a:endParaRPr lang="zh-CN" altLang="en-US" dirty="0"/>
          </a:p>
        </p:txBody>
      </p:sp>
      <p:sp>
        <p:nvSpPr>
          <p:cNvPr id="12" name="圆角矩形 11"/>
          <p:cNvSpPr/>
          <p:nvPr/>
        </p:nvSpPr>
        <p:spPr>
          <a:xfrm>
            <a:off x="6746208" y="2600556"/>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运行场景</a:t>
            </a:r>
            <a:endParaRPr lang="zh-CN" altLang="en-US" dirty="0"/>
          </a:p>
        </p:txBody>
      </p:sp>
      <p:sp>
        <p:nvSpPr>
          <p:cNvPr id="13" name="圆角矩形 12"/>
          <p:cNvSpPr/>
          <p:nvPr/>
        </p:nvSpPr>
        <p:spPr>
          <a:xfrm>
            <a:off x="8691136" y="2589599"/>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分析结果</a:t>
            </a:r>
            <a:endParaRPr lang="zh-CN" altLang="en-US" dirty="0"/>
          </a:p>
        </p:txBody>
      </p:sp>
      <p:sp>
        <p:nvSpPr>
          <p:cNvPr id="15" name="右箭头 14"/>
          <p:cNvSpPr/>
          <p:nvPr/>
        </p:nvSpPr>
        <p:spPr>
          <a:xfrm>
            <a:off x="4296868" y="2741720"/>
            <a:ext cx="432048" cy="348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2351940" y="2741720"/>
            <a:ext cx="432048" cy="348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8186724" y="2714545"/>
            <a:ext cx="432048" cy="348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6240016" y="2696509"/>
            <a:ext cx="432048" cy="348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66712" y="3717032"/>
            <a:ext cx="10509338" cy="2246769"/>
          </a:xfrm>
          <a:prstGeom prst="rect">
            <a:avLst/>
          </a:prstGeom>
        </p:spPr>
        <p:txBody>
          <a:bodyPr wrap="square">
            <a:spAutoFit/>
          </a:bodyPr>
          <a:lstStyle/>
          <a:p>
            <a:pPr>
              <a:lnSpc>
                <a:spcPct val="200000"/>
              </a:lnSpc>
            </a:pPr>
            <a:r>
              <a:rPr lang="zh-CN" altLang="en-US" sz="1400" b="1" dirty="0">
                <a:solidFill>
                  <a:srgbClr val="4F4F4F"/>
                </a:solidFill>
                <a:latin typeface="Microsoft YaHei" panose="020B0503020204020204" pitchFamily="34" charset="-122"/>
                <a:ea typeface="Microsoft YaHei" panose="020B0503020204020204" pitchFamily="34" charset="-122"/>
              </a:rPr>
              <a:t>规划负载测试：</a:t>
            </a:r>
            <a:r>
              <a:rPr lang="zh-CN" altLang="en-US" sz="1400" dirty="0" smtClean="0"/>
              <a:t>定义性能测试要求，例如并发用户数量、典型业务流程和要求的响应时间、系统资源、业务成功率等</a:t>
            </a:r>
            <a:endParaRPr lang="en-US" altLang="zh-CN" sz="1400" dirty="0" smtClean="0"/>
          </a:p>
          <a:p>
            <a:pPr>
              <a:lnSpc>
                <a:spcPct val="200000"/>
              </a:lnSpc>
            </a:pPr>
            <a:r>
              <a:rPr lang="zh-CN" altLang="en-US" sz="1400" b="1" dirty="0">
                <a:solidFill>
                  <a:srgbClr val="4F4F4F"/>
                </a:solidFill>
                <a:latin typeface="Microsoft YaHei" panose="020B0503020204020204" pitchFamily="34" charset="-122"/>
                <a:ea typeface="Microsoft YaHei" panose="020B0503020204020204" pitchFamily="34" charset="-122"/>
              </a:rPr>
              <a:t>创建</a:t>
            </a:r>
            <a:r>
              <a:rPr lang="en-US" altLang="zh-CN" sz="1400" b="1" dirty="0" err="1">
                <a:solidFill>
                  <a:srgbClr val="4F4F4F"/>
                </a:solidFill>
                <a:latin typeface="Microsoft YaHei" panose="020B0503020204020204" pitchFamily="34" charset="-122"/>
                <a:ea typeface="Microsoft YaHei" panose="020B0503020204020204" pitchFamily="34" charset="-122"/>
              </a:rPr>
              <a:t>Vuser</a:t>
            </a:r>
            <a:r>
              <a:rPr lang="zh-CN" altLang="en-US" sz="1400" b="1" dirty="0">
                <a:solidFill>
                  <a:srgbClr val="4F4F4F"/>
                </a:solidFill>
                <a:latin typeface="Microsoft YaHei" panose="020B0503020204020204" pitchFamily="34" charset="-122"/>
                <a:ea typeface="Microsoft YaHei" panose="020B0503020204020204" pitchFamily="34" charset="-122"/>
              </a:rPr>
              <a:t>脚本：</a:t>
            </a:r>
            <a:r>
              <a:rPr lang="zh-CN" altLang="en-US" sz="1400" dirty="0" smtClean="0"/>
              <a:t>在自动化脚本中录制用户活动</a:t>
            </a:r>
            <a:endParaRPr lang="en-US" altLang="zh-CN" sz="1400" dirty="0" smtClean="0"/>
          </a:p>
          <a:p>
            <a:pPr>
              <a:lnSpc>
                <a:spcPct val="200000"/>
              </a:lnSpc>
            </a:pPr>
            <a:r>
              <a:rPr lang="zh-CN" altLang="en-US" sz="1400" b="1" dirty="0">
                <a:solidFill>
                  <a:srgbClr val="4F4F4F"/>
                </a:solidFill>
                <a:latin typeface="Microsoft YaHei" panose="020B0503020204020204" pitchFamily="34" charset="-122"/>
                <a:ea typeface="Microsoft YaHei" panose="020B0503020204020204" pitchFamily="34" charset="-122"/>
              </a:rPr>
              <a:t>定义场景：</a:t>
            </a:r>
            <a:r>
              <a:rPr lang="zh-CN" altLang="en-US" sz="1400" dirty="0" smtClean="0"/>
              <a:t>使用</a:t>
            </a:r>
            <a:r>
              <a:rPr lang="en-US" altLang="zh-CN" sz="1400" dirty="0" err="1" smtClean="0"/>
              <a:t>Loadrunner</a:t>
            </a:r>
            <a:r>
              <a:rPr lang="en-US" altLang="zh-CN" sz="1400" dirty="0" smtClean="0"/>
              <a:t> Controller</a:t>
            </a:r>
            <a:r>
              <a:rPr lang="zh-CN" altLang="en-US" sz="1400" dirty="0" smtClean="0"/>
              <a:t>设置负载测试环境，例如集合点、</a:t>
            </a:r>
            <a:r>
              <a:rPr lang="en-US" altLang="zh-CN" sz="1400" dirty="0" smtClean="0"/>
              <a:t>runtime setting</a:t>
            </a:r>
            <a:r>
              <a:rPr lang="zh-CN" altLang="en-US" sz="1400" dirty="0" smtClean="0"/>
              <a:t>等</a:t>
            </a:r>
            <a:endParaRPr lang="en-US" altLang="zh-CN" sz="1400" dirty="0" smtClean="0"/>
          </a:p>
          <a:p>
            <a:pPr>
              <a:lnSpc>
                <a:spcPct val="200000"/>
              </a:lnSpc>
            </a:pPr>
            <a:r>
              <a:rPr lang="zh-CN" altLang="en-US" sz="1400" b="1" dirty="0">
                <a:solidFill>
                  <a:srgbClr val="4F4F4F"/>
                </a:solidFill>
                <a:latin typeface="Microsoft YaHei" panose="020B0503020204020204" pitchFamily="34" charset="-122"/>
                <a:ea typeface="Microsoft YaHei" panose="020B0503020204020204" pitchFamily="34" charset="-122"/>
              </a:rPr>
              <a:t>运行场景：</a:t>
            </a:r>
            <a:r>
              <a:rPr lang="zh-CN" altLang="en-US" sz="1400" dirty="0" smtClean="0"/>
              <a:t>使用</a:t>
            </a:r>
            <a:r>
              <a:rPr lang="en-US" altLang="zh-CN" sz="1400" dirty="0" err="1" smtClean="0"/>
              <a:t>Loadrunner</a:t>
            </a:r>
            <a:r>
              <a:rPr lang="en-US" altLang="zh-CN" sz="1400" dirty="0" smtClean="0"/>
              <a:t> Controller</a:t>
            </a:r>
            <a:r>
              <a:rPr lang="zh-CN" altLang="en-US" sz="1400" dirty="0" smtClean="0"/>
              <a:t>驱动、管理并监控负载测试</a:t>
            </a:r>
            <a:endParaRPr lang="en-US" altLang="zh-CN" sz="1400" dirty="0" smtClean="0"/>
          </a:p>
          <a:p>
            <a:pPr>
              <a:lnSpc>
                <a:spcPct val="200000"/>
              </a:lnSpc>
            </a:pPr>
            <a:r>
              <a:rPr lang="zh-CN" altLang="en-US" sz="1400" b="1" dirty="0">
                <a:solidFill>
                  <a:srgbClr val="4F4F4F"/>
                </a:solidFill>
                <a:latin typeface="Microsoft YaHei" panose="020B0503020204020204" pitchFamily="34" charset="-122"/>
                <a:ea typeface="Microsoft YaHei" panose="020B0503020204020204" pitchFamily="34" charset="-122"/>
              </a:rPr>
              <a:t>分析结果：</a:t>
            </a:r>
            <a:r>
              <a:rPr lang="zh-CN" altLang="en-US" sz="1400" dirty="0" smtClean="0"/>
              <a:t>使用</a:t>
            </a:r>
            <a:r>
              <a:rPr lang="en-US" altLang="zh-CN" sz="1400" dirty="0" err="1" smtClean="0"/>
              <a:t>Loadrunner</a:t>
            </a:r>
            <a:r>
              <a:rPr lang="en-US" altLang="zh-CN" sz="1400" dirty="0" smtClean="0"/>
              <a:t> Analysis</a:t>
            </a:r>
            <a:r>
              <a:rPr lang="zh-CN" altLang="en-US" sz="1400" dirty="0" smtClean="0"/>
              <a:t>创建图和报告并评估性能</a:t>
            </a:r>
            <a:endParaRPr lang="en-US" altLang="zh-CN" sz="1400" dirty="0" smtClean="0"/>
          </a:p>
        </p:txBody>
      </p:sp>
    </p:spTree>
    <p:extLst>
      <p:ext uri="{BB962C8B-B14F-4D97-AF65-F5344CB8AC3E}">
        <p14:creationId xmlns:p14="http://schemas.microsoft.com/office/powerpoint/2010/main" val="2130114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30489</TotalTime>
  <Words>5550</Words>
  <Application>Microsoft Office PowerPoint</Application>
  <PresentationFormat>宽屏</PresentationFormat>
  <Paragraphs>485</Paragraphs>
  <Slides>70</Slides>
  <Notes>10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70</vt:i4>
      </vt:variant>
    </vt:vector>
  </HeadingPairs>
  <TitlesOfParts>
    <vt:vector size="84" baseType="lpstr">
      <vt:lpstr>-apple-system</vt:lpstr>
      <vt:lpstr>Arial Unicode MS</vt:lpstr>
      <vt:lpstr>Microsoft Yahei</vt:lpstr>
      <vt:lpstr>等线</vt:lpstr>
      <vt:lpstr>宋体</vt:lpstr>
      <vt:lpstr>微软雅黑</vt:lpstr>
      <vt:lpstr>微软雅黑</vt:lpstr>
      <vt:lpstr>微软雅黑 Light</vt:lpstr>
      <vt:lpstr>Arial</vt:lpstr>
      <vt:lpstr>Calibri</vt:lpstr>
      <vt:lpstr>Impact</vt:lpstr>
      <vt:lpstr>Tahoma</vt:lpstr>
      <vt:lpstr>Office 主题</vt:lpstr>
      <vt:lpstr>Office 主题​​</vt:lpstr>
      <vt:lpstr>LoadRunner基本使用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李恒</cp:lastModifiedBy>
  <cp:revision>2357</cp:revision>
  <dcterms:modified xsi:type="dcterms:W3CDTF">2020-04-13T05:10:46Z</dcterms:modified>
</cp:coreProperties>
</file>