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258" r:id="rId3"/>
    <p:sldId id="259" r:id="rId4"/>
    <p:sldId id="260" r:id="rId5"/>
    <p:sldId id="269" r:id="rId6"/>
    <p:sldId id="268" r:id="rId7"/>
    <p:sldId id="261" r:id="rId8"/>
    <p:sldId id="262" r:id="rId9"/>
    <p:sldId id="263" r:id="rId10"/>
    <p:sldId id="267" r:id="rId11"/>
    <p:sldId id="274"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876507-BD52-4118-B8A8-10AEEC731F34}">
          <p14:sldIdLst>
            <p14:sldId id="256"/>
            <p14:sldId id="258"/>
            <p14:sldId id="259"/>
            <p14:sldId id="260"/>
            <p14:sldId id="269"/>
            <p14:sldId id="268"/>
            <p14:sldId id="261"/>
            <p14:sldId id="262"/>
            <p14:sldId id="263"/>
            <p14:sldId id="267"/>
            <p14:sldId id="274"/>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3"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70192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02999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78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74109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557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99799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572775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2893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99188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12646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ABA1B-5FA6-4430-AB51-620104D6A900}"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85630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ABA1B-5FA6-4430-AB51-620104D6A900}"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0477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ABA1B-5FA6-4430-AB51-620104D6A900}"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8012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BA1B-5FA6-4430-AB51-620104D6A900}"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77302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14667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45049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ABA1B-5FA6-4430-AB51-620104D6A900}" type="datetimeFigureOut">
              <a:rPr lang="en-IN" smtClean="0"/>
              <a:t>17-08-2024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80CF29-2009-4B64-B255-C760E2F900B5}" type="slidenum">
              <a:rPr lang="en-IN" smtClean="0"/>
              <a:t>‹#›</a:t>
            </a:fld>
            <a:endParaRPr lang="en-IN"/>
          </a:p>
        </p:txBody>
      </p:sp>
    </p:spTree>
    <p:extLst>
      <p:ext uri="{BB962C8B-B14F-4D97-AF65-F5344CB8AC3E}">
        <p14:creationId xmlns:p14="http://schemas.microsoft.com/office/powerpoint/2010/main" val="2701105716"/>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2660-2507-FAAA-4B52-15CF16051196}"/>
              </a:ext>
            </a:extLst>
          </p:cNvPr>
          <p:cNvSpPr>
            <a:spLocks noGrp="1"/>
          </p:cNvSpPr>
          <p:nvPr>
            <p:ph type="ctrTitle"/>
          </p:nvPr>
        </p:nvSpPr>
        <p:spPr>
          <a:xfrm>
            <a:off x="639098" y="202524"/>
            <a:ext cx="9222657" cy="648928"/>
          </a:xfrm>
        </p:spPr>
        <p:txBody>
          <a:bodyPr/>
          <a:lstStyle/>
          <a:p>
            <a:pPr algn="ctr"/>
            <a:r>
              <a:rPr lang="en-IN" sz="4800" u="sng" dirty="0">
                <a:latin typeface="Times New Roman" panose="02020603050405020304" pitchFamily="18" charset="0"/>
                <a:cs typeface="Times New Roman" panose="02020603050405020304" pitchFamily="18" charset="0"/>
              </a:rPr>
              <a:t>Topic:</a:t>
            </a:r>
          </a:p>
        </p:txBody>
      </p:sp>
      <p:sp>
        <p:nvSpPr>
          <p:cNvPr id="3" name="Subtitle 2">
            <a:extLst>
              <a:ext uri="{FF2B5EF4-FFF2-40B4-BE49-F238E27FC236}">
                <a16:creationId xmlns:a16="http://schemas.microsoft.com/office/drawing/2014/main" id="{283995A7-45D3-3D1C-6CEB-F3BE531773A6}"/>
              </a:ext>
            </a:extLst>
          </p:cNvPr>
          <p:cNvSpPr>
            <a:spLocks noGrp="1"/>
          </p:cNvSpPr>
          <p:nvPr>
            <p:ph type="subTitle" idx="1"/>
          </p:nvPr>
        </p:nvSpPr>
        <p:spPr>
          <a:xfrm>
            <a:off x="1205817" y="932243"/>
            <a:ext cx="8089217" cy="1445341"/>
          </a:xfrm>
        </p:spPr>
        <p:txBody>
          <a:bodyPr>
            <a:normAutofit/>
          </a:bodyPr>
          <a:lstStyle/>
          <a:p>
            <a:pPr algn="l"/>
            <a:r>
              <a:rPr lang="en-IN" sz="3200" dirty="0">
                <a:latin typeface="Times New Roman" panose="02020603050405020304" pitchFamily="18" charset="0"/>
                <a:cs typeface="Times New Roman" panose="02020603050405020304" pitchFamily="18" charset="0"/>
              </a:rPr>
              <a:t>“Predictive Analysis for Travel Insurance” through Machine Learning.</a:t>
            </a:r>
          </a:p>
          <a:p>
            <a:pPr algn="l"/>
            <a:endParaRPr lang="en-IN" sz="3200" dirty="0">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499F5A-1297-AE40-8BBA-FD428F94D12C}"/>
              </a:ext>
            </a:extLst>
          </p:cNvPr>
          <p:cNvPicPr>
            <a:picLocks noChangeAspect="1"/>
          </p:cNvPicPr>
          <p:nvPr/>
        </p:nvPicPr>
        <p:blipFill>
          <a:blip r:embed="rId2"/>
          <a:stretch>
            <a:fillRect/>
          </a:stretch>
        </p:blipFill>
        <p:spPr>
          <a:xfrm>
            <a:off x="1320598" y="2157114"/>
            <a:ext cx="8634905" cy="3180735"/>
          </a:xfrm>
          <a:prstGeom prst="rect">
            <a:avLst/>
          </a:prstGeom>
        </p:spPr>
      </p:pic>
      <p:sp>
        <p:nvSpPr>
          <p:cNvPr id="4" name="TextBox 3">
            <a:extLst>
              <a:ext uri="{FF2B5EF4-FFF2-40B4-BE49-F238E27FC236}">
                <a16:creationId xmlns:a16="http://schemas.microsoft.com/office/drawing/2014/main" id="{D4353642-5F25-E70D-AB21-AC51C65B2FAD}"/>
              </a:ext>
            </a:extLst>
          </p:cNvPr>
          <p:cNvSpPr txBox="1"/>
          <p:nvPr/>
        </p:nvSpPr>
        <p:spPr>
          <a:xfrm>
            <a:off x="6563139" y="5459414"/>
            <a:ext cx="6993835" cy="1015663"/>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Team </a:t>
            </a:r>
            <a:r>
              <a:rPr lang="en-IN" sz="2400" u="sng" dirty="0" err="1">
                <a:latin typeface="Times New Roman" panose="02020603050405020304" pitchFamily="18" charset="0"/>
                <a:cs typeface="Times New Roman" panose="02020603050405020304" pitchFamily="18" charset="0"/>
              </a:rPr>
              <a:t>Memebers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Renuka Rathod</a:t>
            </a:r>
          </a:p>
          <a:p>
            <a:r>
              <a:rPr lang="en-IN" dirty="0">
                <a:latin typeface="Times New Roman" panose="02020603050405020304" pitchFamily="18" charset="0"/>
                <a:cs typeface="Times New Roman" panose="02020603050405020304" pitchFamily="18" charset="0"/>
              </a:rPr>
              <a:t>Heena There</a:t>
            </a:r>
          </a:p>
        </p:txBody>
      </p:sp>
      <p:pic>
        <p:nvPicPr>
          <p:cNvPr id="7" name="Picture 6">
            <a:extLst>
              <a:ext uri="{FF2B5EF4-FFF2-40B4-BE49-F238E27FC236}">
                <a16:creationId xmlns:a16="http://schemas.microsoft.com/office/drawing/2014/main" id="{0BE4D38F-0D20-BECF-0425-C26C5AE3BA67}"/>
              </a:ext>
            </a:extLst>
          </p:cNvPr>
          <p:cNvPicPr>
            <a:picLocks noChangeAspect="1"/>
          </p:cNvPicPr>
          <p:nvPr/>
        </p:nvPicPr>
        <p:blipFill>
          <a:blip r:embed="rId3"/>
          <a:stretch>
            <a:fillRect/>
          </a:stretch>
        </p:blipFill>
        <p:spPr>
          <a:xfrm>
            <a:off x="8696738" y="111569"/>
            <a:ext cx="1495251" cy="1445341"/>
          </a:xfrm>
          <a:prstGeom prst="rect">
            <a:avLst/>
          </a:prstGeom>
        </p:spPr>
      </p:pic>
      <p:pic>
        <p:nvPicPr>
          <p:cNvPr id="9" name="Picture 8">
            <a:extLst>
              <a:ext uri="{FF2B5EF4-FFF2-40B4-BE49-F238E27FC236}">
                <a16:creationId xmlns:a16="http://schemas.microsoft.com/office/drawing/2014/main" id="{026F572F-CA39-2973-CEF3-806E07C0BF78}"/>
              </a:ext>
            </a:extLst>
          </p:cNvPr>
          <p:cNvPicPr>
            <a:picLocks noChangeAspect="1"/>
          </p:cNvPicPr>
          <p:nvPr/>
        </p:nvPicPr>
        <p:blipFill>
          <a:blip r:embed="rId4"/>
          <a:stretch>
            <a:fillRect/>
          </a:stretch>
        </p:blipFill>
        <p:spPr>
          <a:xfrm>
            <a:off x="10278480" y="112248"/>
            <a:ext cx="1653683" cy="739204"/>
          </a:xfrm>
          <a:prstGeom prst="rect">
            <a:avLst/>
          </a:prstGeom>
        </p:spPr>
      </p:pic>
    </p:spTree>
    <p:extLst>
      <p:ext uri="{BB962C8B-B14F-4D97-AF65-F5344CB8AC3E}">
        <p14:creationId xmlns:p14="http://schemas.microsoft.com/office/powerpoint/2010/main" val="243908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96066-D281-7144-9DBD-D5E5207E961B}"/>
              </a:ext>
            </a:extLst>
          </p:cNvPr>
          <p:cNvPicPr>
            <a:picLocks noChangeAspect="1"/>
          </p:cNvPicPr>
          <p:nvPr/>
        </p:nvPicPr>
        <p:blipFill>
          <a:blip r:embed="rId2"/>
          <a:stretch>
            <a:fillRect/>
          </a:stretch>
        </p:blipFill>
        <p:spPr>
          <a:xfrm>
            <a:off x="0" y="962988"/>
            <a:ext cx="10346635" cy="4642682"/>
          </a:xfrm>
          <a:prstGeom prst="rect">
            <a:avLst/>
          </a:prstGeom>
        </p:spPr>
      </p:pic>
      <p:sp>
        <p:nvSpPr>
          <p:cNvPr id="7" name="TextBox 6">
            <a:extLst>
              <a:ext uri="{FF2B5EF4-FFF2-40B4-BE49-F238E27FC236}">
                <a16:creationId xmlns:a16="http://schemas.microsoft.com/office/drawing/2014/main" id="{9030619D-8014-7ACE-9A96-A4CB958F82C0}"/>
              </a:ext>
            </a:extLst>
          </p:cNvPr>
          <p:cNvSpPr txBox="1"/>
          <p:nvPr/>
        </p:nvSpPr>
        <p:spPr>
          <a:xfrm>
            <a:off x="649356" y="5710346"/>
            <a:ext cx="610262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Findings, There are no potential outliers in the dataset.</a:t>
            </a:r>
          </a:p>
        </p:txBody>
      </p:sp>
      <p:sp>
        <p:nvSpPr>
          <p:cNvPr id="8" name="TextBox 7">
            <a:extLst>
              <a:ext uri="{FF2B5EF4-FFF2-40B4-BE49-F238E27FC236}">
                <a16:creationId xmlns:a16="http://schemas.microsoft.com/office/drawing/2014/main" id="{8988A511-769E-7429-2191-6D1C270B3C20}"/>
              </a:ext>
            </a:extLst>
          </p:cNvPr>
          <p:cNvSpPr txBox="1"/>
          <p:nvPr/>
        </p:nvSpPr>
        <p:spPr>
          <a:xfrm>
            <a:off x="-6626" y="248113"/>
            <a:ext cx="2610678" cy="461665"/>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Outlier Detection</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700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F00F3-28E9-790A-DE90-CACF358352C6}"/>
              </a:ext>
            </a:extLst>
          </p:cNvPr>
          <p:cNvSpPr txBox="1"/>
          <p:nvPr/>
        </p:nvSpPr>
        <p:spPr>
          <a:xfrm>
            <a:off x="-6627" y="248113"/>
            <a:ext cx="6993835" cy="461665"/>
          </a:xfrm>
          <a:prstGeom prst="rect">
            <a:avLst/>
          </a:prstGeom>
          <a:noFill/>
        </p:spPr>
        <p:txBody>
          <a:bodyPr wrap="square">
            <a:spAutoFit/>
          </a:bodyPr>
          <a:lstStyle/>
          <a:p>
            <a:r>
              <a:rPr lang="en-US" sz="2400" u="sng" dirty="0">
                <a:latin typeface="Times New Roman" panose="02020603050405020304" pitchFamily="18" charset="0"/>
                <a:cs typeface="Times New Roman" panose="02020603050405020304" pitchFamily="18" charset="0"/>
              </a:rPr>
              <a:t>Model Training and Evaluation Process</a:t>
            </a:r>
            <a:r>
              <a:rPr lang="en-IN"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68DCDC2-3106-FDCC-138F-ED545E085B5B}"/>
              </a:ext>
            </a:extLst>
          </p:cNvPr>
          <p:cNvSpPr txBox="1"/>
          <p:nvPr/>
        </p:nvSpPr>
        <p:spPr>
          <a:xfrm>
            <a:off x="-6628" y="1219630"/>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Data Splitting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dataset is divided into training, validation, and testing sets to ensure unbiased model evaluation.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F038D0-4021-526F-FCFA-FBEA20952D31}"/>
              </a:ext>
            </a:extLst>
          </p:cNvPr>
          <p:cNvSpPr txBox="1"/>
          <p:nvPr/>
        </p:nvSpPr>
        <p:spPr>
          <a:xfrm>
            <a:off x="1311966" y="2615178"/>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Model Training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Utilization of various machine learning models to identify the most fitting algorithm for the prediction task.</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6BDC79-AE22-3CB0-5EA8-A0291A885A7C}"/>
              </a:ext>
            </a:extLst>
          </p:cNvPr>
          <p:cNvSpPr txBox="1"/>
          <p:nvPr/>
        </p:nvSpPr>
        <p:spPr>
          <a:xfrm>
            <a:off x="2599082" y="4010726"/>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Evaluation Metrics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Measuring model performance using metrics like accuracy, precision, recall, and F1 score.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2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D2C78-D402-F018-0C63-BD23E8978121}"/>
              </a:ext>
            </a:extLst>
          </p:cNvPr>
          <p:cNvPicPr>
            <a:picLocks noChangeAspect="1"/>
          </p:cNvPicPr>
          <p:nvPr/>
        </p:nvPicPr>
        <p:blipFill>
          <a:blip r:embed="rId2"/>
          <a:stretch>
            <a:fillRect/>
          </a:stretch>
        </p:blipFill>
        <p:spPr>
          <a:xfrm>
            <a:off x="440963" y="1326041"/>
            <a:ext cx="9239750" cy="4746768"/>
          </a:xfrm>
          <a:prstGeom prst="rect">
            <a:avLst/>
          </a:prstGeom>
        </p:spPr>
      </p:pic>
      <p:sp>
        <p:nvSpPr>
          <p:cNvPr id="4" name="TextBox 3">
            <a:extLst>
              <a:ext uri="{FF2B5EF4-FFF2-40B4-BE49-F238E27FC236}">
                <a16:creationId xmlns:a16="http://schemas.microsoft.com/office/drawing/2014/main" id="{D01C2AB7-5741-EFF7-9C3F-B101F2D63DD6}"/>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Separating out the Target variable and </a:t>
            </a:r>
            <a:r>
              <a:rPr lang="en-IN" sz="2400" u="sng" dirty="0" err="1">
                <a:latin typeface="Times New Roman" panose="02020603050405020304" pitchFamily="18" charset="0"/>
                <a:cs typeface="Times New Roman" panose="02020603050405020304" pitchFamily="18" charset="0"/>
              </a:rPr>
              <a:t>and</a:t>
            </a:r>
            <a:r>
              <a:rPr lang="en-IN" sz="2400" u="sng" dirty="0">
                <a:latin typeface="Times New Roman" panose="02020603050405020304" pitchFamily="18" charset="0"/>
                <a:cs typeface="Times New Roman" panose="02020603050405020304" pitchFamily="18" charset="0"/>
              </a:rPr>
              <a:t> then Training and Testing Data</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218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2C796-4FD6-B4F2-9BB5-5977DE1322A0}"/>
              </a:ext>
            </a:extLst>
          </p:cNvPr>
          <p:cNvPicPr>
            <a:picLocks noChangeAspect="1"/>
          </p:cNvPicPr>
          <p:nvPr/>
        </p:nvPicPr>
        <p:blipFill>
          <a:blip r:embed="rId2"/>
          <a:stretch>
            <a:fillRect/>
          </a:stretch>
        </p:blipFill>
        <p:spPr>
          <a:xfrm>
            <a:off x="149087" y="1487787"/>
            <a:ext cx="8730127" cy="3511596"/>
          </a:xfrm>
          <a:prstGeom prst="rect">
            <a:avLst/>
          </a:prstGeom>
        </p:spPr>
      </p:pic>
      <p:sp>
        <p:nvSpPr>
          <p:cNvPr id="4" name="TextBox 3">
            <a:extLst>
              <a:ext uri="{FF2B5EF4-FFF2-40B4-BE49-F238E27FC236}">
                <a16:creationId xmlns:a16="http://schemas.microsoft.com/office/drawing/2014/main" id="{677D93FF-D73C-FA47-694B-2BE824000241}"/>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Below mentioned Classification algorithm used to find out Accuracy of the dataset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6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E400B0-D5EB-B692-145F-8D86DD80A237}"/>
              </a:ext>
            </a:extLst>
          </p:cNvPr>
          <p:cNvGraphicFramePr>
            <a:graphicFrameLocks noGrp="1"/>
          </p:cNvGraphicFramePr>
          <p:nvPr>
            <p:extLst>
              <p:ext uri="{D42A27DB-BD31-4B8C-83A1-F6EECF244321}">
                <p14:modId xmlns:p14="http://schemas.microsoft.com/office/powerpoint/2010/main" val="429831773"/>
              </p:ext>
            </p:extLst>
          </p:nvPr>
        </p:nvGraphicFramePr>
        <p:xfrm>
          <a:off x="616226" y="1321721"/>
          <a:ext cx="6649279" cy="4462671"/>
        </p:xfrm>
        <a:graphic>
          <a:graphicData uri="http://schemas.openxmlformats.org/drawingml/2006/table">
            <a:tbl>
              <a:tblPr/>
              <a:tblGrid>
                <a:gridCol w="890061">
                  <a:extLst>
                    <a:ext uri="{9D8B030D-6E8A-4147-A177-3AD203B41FA5}">
                      <a16:colId xmlns:a16="http://schemas.microsoft.com/office/drawing/2014/main" val="397403794"/>
                    </a:ext>
                  </a:extLst>
                </a:gridCol>
                <a:gridCol w="4371770">
                  <a:extLst>
                    <a:ext uri="{9D8B030D-6E8A-4147-A177-3AD203B41FA5}">
                      <a16:colId xmlns:a16="http://schemas.microsoft.com/office/drawing/2014/main" val="3708834898"/>
                    </a:ext>
                  </a:extLst>
                </a:gridCol>
                <a:gridCol w="1387448">
                  <a:extLst>
                    <a:ext uri="{9D8B030D-6E8A-4147-A177-3AD203B41FA5}">
                      <a16:colId xmlns:a16="http://schemas.microsoft.com/office/drawing/2014/main" val="1263358745"/>
                    </a:ext>
                  </a:extLst>
                </a:gridCol>
              </a:tblGrid>
              <a:tr h="461655">
                <a:tc>
                  <a:txBody>
                    <a:bodyPr/>
                    <a:lstStyle/>
                    <a:p>
                      <a:pPr algn="ctr" fontAlgn="b"/>
                      <a:r>
                        <a:rPr lang="en-IN" sz="1100" b="1" dirty="0">
                          <a:solidFill>
                            <a:srgbClr val="000000"/>
                          </a:solidFill>
                          <a:effectLst/>
                          <a:highlight>
                            <a:srgbClr val="B4C6E7"/>
                          </a:highlight>
                          <a:latin typeface="Calibri" panose="020F0502020204030204" pitchFamily="34" charset="0"/>
                        </a:rPr>
                        <a:t>Sr.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fontAlgn="b"/>
                      <a:r>
                        <a:rPr lang="en-IN" sz="1100" b="1" dirty="0">
                          <a:solidFill>
                            <a:srgbClr val="000000"/>
                          </a:solidFill>
                          <a:effectLst/>
                          <a:highlight>
                            <a:srgbClr val="B4C6E7"/>
                          </a:highlight>
                          <a:latin typeface="Calibri" panose="020F0502020204030204" pitchFamily="34" charset="0"/>
                        </a:rPr>
                        <a:t>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1">
                          <a:solidFill>
                            <a:srgbClr val="000000"/>
                          </a:solidFill>
                          <a:effectLst/>
                          <a:highlight>
                            <a:srgbClr val="B4C6E7"/>
                          </a:highlight>
                          <a:latin typeface="Calibri" panose="020F0502020204030204" pitchFamily="34" charset="0"/>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893242986"/>
                  </a:ext>
                </a:extLst>
              </a:tr>
              <a:tr h="500127">
                <a:tc>
                  <a:txBody>
                    <a:bodyPr/>
                    <a:lstStyle/>
                    <a:p>
                      <a:pPr algn="ctr" fontAlgn="b"/>
                      <a:r>
                        <a:rPr lang="en-IN" sz="1100" dirty="0">
                          <a:solidFill>
                            <a:srgbClr val="000000"/>
                          </a:solidFill>
                          <a:effectLst/>
                          <a:highlight>
                            <a:srgbClr val="FFF2CC"/>
                          </a:highligh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BernoulliNB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57284821"/>
                  </a:ext>
                </a:extLst>
              </a:tr>
              <a:tr h="500127">
                <a:tc>
                  <a:txBody>
                    <a:bodyPr/>
                    <a:lstStyle/>
                    <a:p>
                      <a:pPr algn="ctr" fontAlgn="b"/>
                      <a:r>
                        <a:rPr lang="en-IN" sz="1100">
                          <a:solidFill>
                            <a:srgbClr val="000000"/>
                          </a:solidFill>
                          <a:effectLst/>
                          <a:highlight>
                            <a:srgbClr val="FFF2CC"/>
                          </a:highligh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GaussianNB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06777955"/>
                  </a:ext>
                </a:extLst>
              </a:tr>
              <a:tr h="500127">
                <a:tc>
                  <a:txBody>
                    <a:bodyPr/>
                    <a:lstStyle/>
                    <a:p>
                      <a:pPr algn="ctr" fontAlgn="b"/>
                      <a:r>
                        <a:rPr lang="en-IN" sz="110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a:solidFill>
                            <a:srgbClr val="000000"/>
                          </a:solidFill>
                          <a:effectLst/>
                          <a:latin typeface="Calibri" panose="020F0502020204030204" pitchFamily="34" charset="0"/>
                        </a:rPr>
                        <a:t>K-Nearest Neighbors (KNN)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9376390"/>
                  </a:ext>
                </a:extLst>
              </a:tr>
              <a:tr h="500127">
                <a:tc>
                  <a:txBody>
                    <a:bodyPr/>
                    <a:lstStyle/>
                    <a:p>
                      <a:pPr algn="ctr" fontAlgn="b"/>
                      <a:r>
                        <a:rPr lang="en-IN" sz="110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MultinomialNB()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3973002"/>
                  </a:ext>
                </a:extLst>
              </a:tr>
              <a:tr h="500127">
                <a:tc>
                  <a:txBody>
                    <a:bodyPr/>
                    <a:lstStyle/>
                    <a:p>
                      <a:pPr algn="ctr" fontAlgn="b"/>
                      <a:r>
                        <a:rPr lang="en-IN" sz="110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dirty="0">
                          <a:solidFill>
                            <a:srgbClr val="000000"/>
                          </a:solidFill>
                          <a:effectLst/>
                          <a:latin typeface="Calibri" panose="020F0502020204030204" pitchFamily="34" charset="0"/>
                        </a:rPr>
                        <a:t>Support Vector Machines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6904412"/>
                  </a:ext>
                </a:extLst>
              </a:tr>
              <a:tr h="500127">
                <a:tc>
                  <a:txBody>
                    <a:bodyPr/>
                    <a:lstStyle/>
                    <a:p>
                      <a:pPr algn="ctr" fontAlgn="b"/>
                      <a:r>
                        <a:rPr lang="en-IN" sz="110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Random Forest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3433751"/>
                  </a:ext>
                </a:extLst>
              </a:tr>
              <a:tr h="500127">
                <a:tc>
                  <a:txBody>
                    <a:bodyPr/>
                    <a:lstStyle/>
                    <a:p>
                      <a:pPr algn="ctr" fontAlgn="b"/>
                      <a:r>
                        <a:rPr lang="en-IN" sz="110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DecisionTreeClassifier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4443098"/>
                  </a:ext>
                </a:extLst>
              </a:tr>
              <a:tr h="500127">
                <a:tc>
                  <a:txBody>
                    <a:bodyPr/>
                    <a:lstStyle/>
                    <a:p>
                      <a:pPr algn="ctr" fontAlgn="b"/>
                      <a:r>
                        <a:rPr lang="en-IN" sz="110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dirty="0" err="1">
                          <a:solidFill>
                            <a:srgbClr val="000000"/>
                          </a:solidFill>
                          <a:effectLst/>
                          <a:latin typeface="Calibri" panose="020F0502020204030204" pitchFamily="34" charset="0"/>
                        </a:rPr>
                        <a:t>LogisticRegression</a:t>
                      </a:r>
                      <a:endParaRPr lang="en-IN" sz="1200"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9130332"/>
                  </a:ext>
                </a:extLst>
              </a:tr>
            </a:tbl>
          </a:graphicData>
        </a:graphic>
      </p:graphicFrame>
      <p:sp>
        <p:nvSpPr>
          <p:cNvPr id="3" name="TextBox 2">
            <a:extLst>
              <a:ext uri="{FF2B5EF4-FFF2-40B4-BE49-F238E27FC236}">
                <a16:creationId xmlns:a16="http://schemas.microsoft.com/office/drawing/2014/main" id="{81BEA54D-E95C-49F5-1722-7F9AEDC76986}"/>
              </a:ext>
            </a:extLst>
          </p:cNvPr>
          <p:cNvSpPr txBox="1"/>
          <p:nvPr/>
        </p:nvSpPr>
        <p:spPr>
          <a:xfrm>
            <a:off x="82826" y="287869"/>
            <a:ext cx="6993835" cy="461665"/>
          </a:xfrm>
          <a:prstGeom prst="rect">
            <a:avLst/>
          </a:prstGeom>
          <a:noFill/>
        </p:spPr>
        <p:txBody>
          <a:bodyPr wrap="square">
            <a:spAutoFit/>
          </a:bodyPr>
          <a:lstStyle/>
          <a:p>
            <a:r>
              <a:rPr lang="en-IN" sz="2400" u="sng" dirty="0">
                <a:solidFill>
                  <a:schemeClr val="accent1"/>
                </a:solidFill>
                <a:latin typeface="Times New Roman" panose="02020603050405020304" pitchFamily="18" charset="0"/>
                <a:cs typeface="Times New Roman" panose="02020603050405020304" pitchFamily="18" charset="0"/>
              </a:rPr>
              <a:t>Model Comparison: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3FCFE8-A782-E509-EC0D-DDD96C38259D}"/>
              </a:ext>
            </a:extLst>
          </p:cNvPr>
          <p:cNvSpPr txBox="1"/>
          <p:nvPr/>
        </p:nvSpPr>
        <p:spPr>
          <a:xfrm>
            <a:off x="616226" y="6017142"/>
            <a:ext cx="6993835"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Observation, </a:t>
            </a:r>
            <a:r>
              <a:rPr lang="en-IN" dirty="0" err="1">
                <a:latin typeface="Times New Roman" panose="02020603050405020304" pitchFamily="18" charset="0"/>
                <a:cs typeface="Times New Roman" panose="02020603050405020304" pitchFamily="18" charset="0"/>
              </a:rPr>
              <a:t>BernoulliNB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GaussiaNB</a:t>
            </a:r>
            <a:r>
              <a:rPr lang="en-IN" dirty="0">
                <a:latin typeface="Times New Roman" panose="02020603050405020304" pitchFamily="18" charset="0"/>
                <a:cs typeface="Times New Roman" panose="02020603050405020304" pitchFamily="18" charset="0"/>
              </a:rPr>
              <a:t> algorithm gives the best accuracy 71%</a:t>
            </a:r>
          </a:p>
        </p:txBody>
      </p:sp>
    </p:spTree>
    <p:extLst>
      <p:ext uri="{BB962C8B-B14F-4D97-AF65-F5344CB8AC3E}">
        <p14:creationId xmlns:p14="http://schemas.microsoft.com/office/powerpoint/2010/main" val="370524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773ED-5572-AB7C-57B9-B20B94990595}"/>
              </a:ext>
            </a:extLst>
          </p:cNvPr>
          <p:cNvSpPr txBox="1"/>
          <p:nvPr/>
        </p:nvSpPr>
        <p:spPr>
          <a:xfrm>
            <a:off x="-1" y="1251965"/>
            <a:ext cx="9770165" cy="1631216"/>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We applied six different classification models, including Logistic Regression(LR), </a:t>
            </a:r>
            <a:r>
              <a:rPr lang="en-US" sz="2000" b="0" i="0" dirty="0" err="1">
                <a:effectLst/>
                <a:latin typeface="Times New Roman" panose="02020603050405020304" pitchFamily="18" charset="0"/>
                <a:cs typeface="Times New Roman" panose="02020603050405020304" pitchFamily="18" charset="0"/>
              </a:rPr>
              <a:t>Decison</a:t>
            </a:r>
            <a:r>
              <a:rPr lang="en-US" sz="2000" b="0" i="0" dirty="0">
                <a:effectLst/>
                <a:latin typeface="Times New Roman" panose="02020603050405020304" pitchFamily="18" charset="0"/>
                <a:cs typeface="Times New Roman" panose="02020603050405020304" pitchFamily="18" charset="0"/>
              </a:rPr>
              <a:t> Tree(DT), Random Forest(RF), K-Nearest Neighbor(KNN), Naive Bayes(NB), and Support Vector Machines(SVC) to classify the data and determined that the Naive Bayes(NB) algorithm provided the best accuracy score of 71%, making it the recommended model for further use.</a:t>
            </a:r>
          </a:p>
        </p:txBody>
      </p:sp>
      <p:sp>
        <p:nvSpPr>
          <p:cNvPr id="5" name="TextBox 4">
            <a:extLst>
              <a:ext uri="{FF2B5EF4-FFF2-40B4-BE49-F238E27FC236}">
                <a16:creationId xmlns:a16="http://schemas.microsoft.com/office/drawing/2014/main" id="{6AD9A683-8E99-1C74-3F88-612D96FAB267}"/>
              </a:ext>
            </a:extLst>
          </p:cNvPr>
          <p:cNvSpPr txBox="1"/>
          <p:nvPr/>
        </p:nvSpPr>
        <p:spPr>
          <a:xfrm>
            <a:off x="-6627" y="248113"/>
            <a:ext cx="6993835" cy="523220"/>
          </a:xfrm>
          <a:prstGeom prst="rect">
            <a:avLst/>
          </a:prstGeom>
          <a:noFill/>
        </p:spPr>
        <p:txBody>
          <a:bodyPr wrap="square">
            <a:spAutoFit/>
          </a:bodyPr>
          <a:lstStyle/>
          <a:p>
            <a:r>
              <a:rPr lang="en-IN" sz="2800" u="sng" dirty="0">
                <a:solidFill>
                  <a:schemeClr val="accent1"/>
                </a:solidFill>
                <a:latin typeface="Times New Roman" panose="02020603050405020304" pitchFamily="18" charset="0"/>
                <a:cs typeface="Times New Roman" panose="02020603050405020304" pitchFamily="18" charset="0"/>
              </a:rPr>
              <a:t>Conclusion</a:t>
            </a:r>
            <a:r>
              <a:rPr lang="en-IN" sz="28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330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71D5-14B5-2954-49F1-FC9E9E85C1E9}"/>
              </a:ext>
            </a:extLst>
          </p:cNvPr>
          <p:cNvSpPr>
            <a:spLocks noGrp="1"/>
          </p:cNvSpPr>
          <p:nvPr>
            <p:ph type="ctrTitle"/>
          </p:nvPr>
        </p:nvSpPr>
        <p:spPr>
          <a:xfrm>
            <a:off x="1750141" y="462116"/>
            <a:ext cx="7523861" cy="811654"/>
          </a:xfrm>
        </p:spPr>
        <p:txBody>
          <a:bodyPr/>
          <a:lstStyle/>
          <a:p>
            <a:pPr algn="l"/>
            <a:br>
              <a:rPr lang="en-US" sz="1800"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Greetings to all guests for our presentation on "Predictive Analysis for Travel Insurance through Machine Learning“</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998A58-82B6-EDF0-2CE1-34A3020ACDCF}"/>
              </a:ext>
            </a:extLst>
          </p:cNvPr>
          <p:cNvSpPr>
            <a:spLocks noGrp="1"/>
          </p:cNvSpPr>
          <p:nvPr>
            <p:ph type="subTitle" idx="1"/>
          </p:nvPr>
        </p:nvSpPr>
        <p:spPr>
          <a:xfrm>
            <a:off x="1750141" y="1317523"/>
            <a:ext cx="7523862" cy="983225"/>
          </a:xfrm>
        </p:spPr>
        <p:txBody>
          <a:bodyPr>
            <a:noAutofit/>
          </a:bodyPr>
          <a:lstStyle/>
          <a:p>
            <a:pPr algn="l"/>
            <a:r>
              <a:rPr lang="en-US" dirty="0">
                <a:latin typeface="Times New Roman" panose="02020603050405020304" pitchFamily="18" charset="0"/>
                <a:cs typeface="Times New Roman" panose="02020603050405020304" pitchFamily="18" charset="0"/>
              </a:rPr>
              <a:t>Our project aims to use the database history of around 101001 former clients from a Toffee Insurance company to forecast their potential interest in purchasing travel insurance in the future. We seek to develop an intelligent model capable of predicting a customer's likelihood to purchase the travel insurance package based on specific characteristics.</a:t>
            </a: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FE319-8947-D70C-0C8D-6285F2C566DE}"/>
              </a:ext>
            </a:extLst>
          </p:cNvPr>
          <p:cNvPicPr>
            <a:picLocks noChangeAspect="1"/>
          </p:cNvPicPr>
          <p:nvPr/>
        </p:nvPicPr>
        <p:blipFill>
          <a:blip r:embed="rId2"/>
          <a:stretch>
            <a:fillRect/>
          </a:stretch>
        </p:blipFill>
        <p:spPr>
          <a:xfrm>
            <a:off x="698091" y="588869"/>
            <a:ext cx="706350" cy="704779"/>
          </a:xfrm>
          <a:prstGeom prst="rect">
            <a:avLst/>
          </a:prstGeom>
        </p:spPr>
      </p:pic>
      <p:pic>
        <p:nvPicPr>
          <p:cNvPr id="7" name="Picture 6">
            <a:extLst>
              <a:ext uri="{FF2B5EF4-FFF2-40B4-BE49-F238E27FC236}">
                <a16:creationId xmlns:a16="http://schemas.microsoft.com/office/drawing/2014/main" id="{7E4B245F-C4B1-67F6-68CC-DB4F342C02DA}"/>
              </a:ext>
            </a:extLst>
          </p:cNvPr>
          <p:cNvPicPr>
            <a:picLocks noChangeAspect="1"/>
          </p:cNvPicPr>
          <p:nvPr/>
        </p:nvPicPr>
        <p:blipFill>
          <a:blip r:embed="rId3"/>
          <a:stretch>
            <a:fillRect/>
          </a:stretch>
        </p:blipFill>
        <p:spPr>
          <a:xfrm>
            <a:off x="698091" y="1691147"/>
            <a:ext cx="706350" cy="704779"/>
          </a:xfrm>
          <a:prstGeom prst="rect">
            <a:avLst/>
          </a:prstGeom>
        </p:spPr>
      </p:pic>
      <p:sp>
        <p:nvSpPr>
          <p:cNvPr id="9" name="Subtitle 2">
            <a:extLst>
              <a:ext uri="{FF2B5EF4-FFF2-40B4-BE49-F238E27FC236}">
                <a16:creationId xmlns:a16="http://schemas.microsoft.com/office/drawing/2014/main" id="{05B420CA-ED3D-89D0-06F6-7A923E56564D}"/>
              </a:ext>
            </a:extLst>
          </p:cNvPr>
          <p:cNvSpPr txBox="1">
            <a:spLocks/>
          </p:cNvSpPr>
          <p:nvPr/>
        </p:nvSpPr>
        <p:spPr>
          <a:xfrm>
            <a:off x="1750141" y="3038168"/>
            <a:ext cx="8042788" cy="98322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These variables comprise the client's age, profession, level of education, yearly income, size of family, frequency of travel, health condition, past international travel history, and number of prior travel insurance purchases.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99047FA-DDB0-AAD9-6BB4-448B7B2A02D0}"/>
              </a:ext>
            </a:extLst>
          </p:cNvPr>
          <p:cNvPicPr>
            <a:picLocks noChangeAspect="1"/>
          </p:cNvPicPr>
          <p:nvPr/>
        </p:nvPicPr>
        <p:blipFill>
          <a:blip r:embed="rId4"/>
          <a:stretch>
            <a:fillRect/>
          </a:stretch>
        </p:blipFill>
        <p:spPr>
          <a:xfrm>
            <a:off x="698091" y="3177390"/>
            <a:ext cx="796412" cy="704779"/>
          </a:xfrm>
          <a:prstGeom prst="rect">
            <a:avLst/>
          </a:prstGeom>
        </p:spPr>
      </p:pic>
      <p:sp>
        <p:nvSpPr>
          <p:cNvPr id="12" name="Subtitle 2">
            <a:extLst>
              <a:ext uri="{FF2B5EF4-FFF2-40B4-BE49-F238E27FC236}">
                <a16:creationId xmlns:a16="http://schemas.microsoft.com/office/drawing/2014/main" id="{A8095DB2-EE85-8584-C16A-976F4F72EE5C}"/>
              </a:ext>
            </a:extLst>
          </p:cNvPr>
          <p:cNvSpPr txBox="1">
            <a:spLocks/>
          </p:cNvSpPr>
          <p:nvPr/>
        </p:nvSpPr>
        <p:spPr>
          <a:xfrm>
            <a:off x="1750141" y="4198375"/>
            <a:ext cx="8195188" cy="125852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We will explore the important steps used to examine the data, identify significant trends , and to create predictive models throughout the session. Upon completion, you will have a deeper understanding of the variables impacting consumer reactions and how these understandings can inform focused marketing tactics.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A7DFA3F-2B1E-FC98-B8B7-6B1188A860A8}"/>
              </a:ext>
            </a:extLst>
          </p:cNvPr>
          <p:cNvPicPr>
            <a:picLocks noChangeAspect="1"/>
          </p:cNvPicPr>
          <p:nvPr/>
        </p:nvPicPr>
        <p:blipFill>
          <a:blip r:embed="rId5"/>
          <a:stretch>
            <a:fillRect/>
          </a:stretch>
        </p:blipFill>
        <p:spPr>
          <a:xfrm>
            <a:off x="698092" y="4365523"/>
            <a:ext cx="796412" cy="704779"/>
          </a:xfrm>
          <a:prstGeom prst="rect">
            <a:avLst/>
          </a:prstGeom>
        </p:spPr>
      </p:pic>
    </p:spTree>
    <p:extLst>
      <p:ext uri="{BB962C8B-B14F-4D97-AF65-F5344CB8AC3E}">
        <p14:creationId xmlns:p14="http://schemas.microsoft.com/office/powerpoint/2010/main" val="185561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0AC-95F3-1AC6-B75A-DB156B02ED18}"/>
              </a:ext>
            </a:extLst>
          </p:cNvPr>
          <p:cNvSpPr>
            <a:spLocks noGrp="1"/>
          </p:cNvSpPr>
          <p:nvPr>
            <p:ph type="ctrTitle"/>
          </p:nvPr>
        </p:nvSpPr>
        <p:spPr>
          <a:xfrm>
            <a:off x="1507067" y="117987"/>
            <a:ext cx="7766936" cy="471948"/>
          </a:xfrm>
        </p:spPr>
        <p:txBody>
          <a:bodyPr/>
          <a:lstStyle/>
          <a:p>
            <a:pPr algn="ctr"/>
            <a:r>
              <a:rPr lang="en-IN" sz="3200" u="sng" dirty="0">
                <a:latin typeface="Times New Roman" panose="02020603050405020304" pitchFamily="18" charset="0"/>
                <a:cs typeface="Times New Roman" panose="02020603050405020304" pitchFamily="18" charset="0"/>
              </a:rPr>
              <a:t>Importance of Travel Insurance</a:t>
            </a:r>
          </a:p>
        </p:txBody>
      </p:sp>
      <p:sp>
        <p:nvSpPr>
          <p:cNvPr id="3" name="Subtitle 2">
            <a:extLst>
              <a:ext uri="{FF2B5EF4-FFF2-40B4-BE49-F238E27FC236}">
                <a16:creationId xmlns:a16="http://schemas.microsoft.com/office/drawing/2014/main" id="{37ADCF1D-DEB2-5E2F-6383-3DF28ACD679A}"/>
              </a:ext>
            </a:extLst>
          </p:cNvPr>
          <p:cNvSpPr>
            <a:spLocks noGrp="1"/>
          </p:cNvSpPr>
          <p:nvPr>
            <p:ph type="subTitle" idx="1"/>
          </p:nvPr>
        </p:nvSpPr>
        <p:spPr>
          <a:xfrm>
            <a:off x="442458" y="2510184"/>
            <a:ext cx="3175820" cy="2202427"/>
          </a:xfrm>
        </p:spPr>
        <p:txBody>
          <a:bodyPr>
            <a:noAutofit/>
          </a:bodyPr>
          <a:lstStyle/>
          <a:p>
            <a:pPr algn="ctr"/>
            <a:r>
              <a:rPr lang="en-US" sz="2400" u="sng" dirty="0">
                <a:latin typeface="Times New Roman" panose="02020603050405020304" pitchFamily="18" charset="0"/>
                <a:cs typeface="Times New Roman" panose="02020603050405020304" pitchFamily="18" charset="0"/>
              </a:rPr>
              <a:t>Financial Safety Net</a:t>
            </a:r>
          </a:p>
          <a:p>
            <a:pPr algn="l"/>
            <a:r>
              <a:rPr lang="en-US" sz="2400" dirty="0">
                <a:latin typeface="Times New Roman" panose="02020603050405020304" pitchFamily="18" charset="0"/>
                <a:cs typeface="Times New Roman" panose="02020603050405020304" pitchFamily="18" charset="0"/>
              </a:rPr>
              <a:t>Travel insurance provides a safety net in the event of unexpected events, ensuring that passengers won't be stranded paying high medical costs or suffer financial loss caused due to cancelled flights.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1D31C6-5A2E-DCD2-3A27-095241720FAB}"/>
              </a:ext>
            </a:extLst>
          </p:cNvPr>
          <p:cNvSpPr txBox="1"/>
          <p:nvPr/>
        </p:nvSpPr>
        <p:spPr>
          <a:xfrm>
            <a:off x="3755924" y="2510184"/>
            <a:ext cx="2635047" cy="3416320"/>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Peace of Mind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provides peace of mind, allowing travelers to enjoy their trip knowing they are protected against unexpected mishaps.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E0B9FD-60FE-8F6D-44A6-FFCDA092BE10}"/>
              </a:ext>
            </a:extLst>
          </p:cNvPr>
          <p:cNvSpPr txBox="1"/>
          <p:nvPr/>
        </p:nvSpPr>
        <p:spPr>
          <a:xfrm>
            <a:off x="6528617" y="2510184"/>
            <a:ext cx="3175820" cy="3046988"/>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Emergency Assistance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includes access to emergency assistance services such as medical evacuations or repatriation, in the event of a medical emergency</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8958A7F-2969-8EC1-D058-5D0E8722CF86}"/>
              </a:ext>
            </a:extLst>
          </p:cNvPr>
          <p:cNvPicPr>
            <a:picLocks noChangeAspect="1"/>
          </p:cNvPicPr>
          <p:nvPr/>
        </p:nvPicPr>
        <p:blipFill>
          <a:blip r:embed="rId2"/>
          <a:stretch>
            <a:fillRect/>
          </a:stretch>
        </p:blipFill>
        <p:spPr>
          <a:xfrm>
            <a:off x="1507067" y="1854807"/>
            <a:ext cx="662997" cy="655377"/>
          </a:xfrm>
          <a:prstGeom prst="rect">
            <a:avLst/>
          </a:prstGeom>
        </p:spPr>
      </p:pic>
      <p:pic>
        <p:nvPicPr>
          <p:cNvPr id="13" name="Picture 12">
            <a:extLst>
              <a:ext uri="{FF2B5EF4-FFF2-40B4-BE49-F238E27FC236}">
                <a16:creationId xmlns:a16="http://schemas.microsoft.com/office/drawing/2014/main" id="{7A8AE2A7-7A30-0DF8-1129-4F060D03C75A}"/>
              </a:ext>
            </a:extLst>
          </p:cNvPr>
          <p:cNvPicPr>
            <a:picLocks noChangeAspect="1"/>
          </p:cNvPicPr>
          <p:nvPr/>
        </p:nvPicPr>
        <p:blipFill>
          <a:blip r:embed="rId3"/>
          <a:stretch>
            <a:fillRect/>
          </a:stretch>
        </p:blipFill>
        <p:spPr>
          <a:xfrm>
            <a:off x="4722896" y="1847187"/>
            <a:ext cx="701101" cy="662997"/>
          </a:xfrm>
          <a:prstGeom prst="rect">
            <a:avLst/>
          </a:prstGeom>
        </p:spPr>
      </p:pic>
      <p:pic>
        <p:nvPicPr>
          <p:cNvPr id="15" name="Picture 14">
            <a:extLst>
              <a:ext uri="{FF2B5EF4-FFF2-40B4-BE49-F238E27FC236}">
                <a16:creationId xmlns:a16="http://schemas.microsoft.com/office/drawing/2014/main" id="{8B6A708D-356C-3AC4-8EAD-0C54FEEC3DC3}"/>
              </a:ext>
            </a:extLst>
          </p:cNvPr>
          <p:cNvPicPr>
            <a:picLocks noChangeAspect="1"/>
          </p:cNvPicPr>
          <p:nvPr/>
        </p:nvPicPr>
        <p:blipFill>
          <a:blip r:embed="rId4"/>
          <a:stretch>
            <a:fillRect/>
          </a:stretch>
        </p:blipFill>
        <p:spPr>
          <a:xfrm>
            <a:off x="7765976" y="1824325"/>
            <a:ext cx="701101" cy="685859"/>
          </a:xfrm>
          <a:prstGeom prst="rect">
            <a:avLst/>
          </a:prstGeom>
        </p:spPr>
      </p:pic>
    </p:spTree>
    <p:extLst>
      <p:ext uri="{BB962C8B-B14F-4D97-AF65-F5344CB8AC3E}">
        <p14:creationId xmlns:p14="http://schemas.microsoft.com/office/powerpoint/2010/main" val="331253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D01-5BF4-0465-C990-5AB12659E31F}"/>
              </a:ext>
            </a:extLst>
          </p:cNvPr>
          <p:cNvSpPr>
            <a:spLocks noGrp="1"/>
          </p:cNvSpPr>
          <p:nvPr>
            <p:ph type="ctrTitle"/>
          </p:nvPr>
        </p:nvSpPr>
        <p:spPr>
          <a:xfrm>
            <a:off x="1507067" y="-334297"/>
            <a:ext cx="7766936" cy="1096899"/>
          </a:xfrm>
        </p:spPr>
        <p:txBody>
          <a:bodyPr/>
          <a:lstStyle/>
          <a:p>
            <a:pPr algn="ctr"/>
            <a:r>
              <a:rPr lang="en-IN" sz="3200" dirty="0">
                <a:latin typeface="Times New Roman" panose="02020603050405020304" pitchFamily="18" charset="0"/>
                <a:cs typeface="Times New Roman" panose="02020603050405020304" pitchFamily="18" charset="0"/>
              </a:rPr>
              <a:t>Data Collection</a:t>
            </a:r>
          </a:p>
        </p:txBody>
      </p:sp>
      <p:sp>
        <p:nvSpPr>
          <p:cNvPr id="3" name="Subtitle 2">
            <a:extLst>
              <a:ext uri="{FF2B5EF4-FFF2-40B4-BE49-F238E27FC236}">
                <a16:creationId xmlns:a16="http://schemas.microsoft.com/office/drawing/2014/main" id="{2B798DA8-D494-40F6-0A0A-8C3A57F74538}"/>
              </a:ext>
            </a:extLst>
          </p:cNvPr>
          <p:cNvSpPr>
            <a:spLocks noGrp="1"/>
          </p:cNvSpPr>
          <p:nvPr>
            <p:ph type="subTitle" idx="1"/>
          </p:nvPr>
        </p:nvSpPr>
        <p:spPr>
          <a:xfrm>
            <a:off x="776748" y="884902"/>
            <a:ext cx="8780207" cy="580103"/>
          </a:xfrm>
        </p:spPr>
        <p:txBody>
          <a:bodyPr>
            <a:noAutofit/>
          </a:bodyPr>
          <a:lstStyle/>
          <a:p>
            <a:pPr algn="l"/>
            <a:r>
              <a:rPr lang="en-US" dirty="0">
                <a:latin typeface="Times New Roman" panose="02020603050405020304" pitchFamily="18" charset="0"/>
                <a:cs typeface="Times New Roman" panose="02020603050405020304" pitchFamily="18" charset="0"/>
              </a:rPr>
              <a:t>We have taken the data from Toffee Insurance Company, which consists of ten columns, for this research.</a:t>
            </a:r>
          </a:p>
        </p:txBody>
      </p:sp>
      <p:sp>
        <p:nvSpPr>
          <p:cNvPr id="4" name="Subtitle 2">
            <a:extLst>
              <a:ext uri="{FF2B5EF4-FFF2-40B4-BE49-F238E27FC236}">
                <a16:creationId xmlns:a16="http://schemas.microsoft.com/office/drawing/2014/main" id="{6D627870-F624-480D-B9E3-70C85DE918F5}"/>
              </a:ext>
            </a:extLst>
          </p:cNvPr>
          <p:cNvSpPr txBox="1">
            <a:spLocks/>
          </p:cNvSpPr>
          <p:nvPr/>
        </p:nvSpPr>
        <p:spPr>
          <a:xfrm>
            <a:off x="776748" y="1587306"/>
            <a:ext cx="8932607" cy="123455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u="sng" dirty="0">
                <a:latin typeface="Times New Roman" panose="02020603050405020304" pitchFamily="18" charset="0"/>
                <a:cs typeface="Times New Roman" panose="02020603050405020304" pitchFamily="18" charset="0"/>
              </a:rPr>
              <a:t>Descriptive Statistics:</a:t>
            </a:r>
          </a:p>
          <a:p>
            <a:pPr algn="l">
              <a:spcBef>
                <a:spcPts val="0"/>
              </a:spcBef>
            </a:pPr>
            <a:r>
              <a:rPr lang="en-US" dirty="0">
                <a:latin typeface="Times New Roman" panose="02020603050405020304" pitchFamily="18" charset="0"/>
                <a:cs typeface="Times New Roman" panose="02020603050405020304" pitchFamily="18" charset="0"/>
              </a:rPr>
              <a:t>Number of Rows-101001</a:t>
            </a:r>
          </a:p>
          <a:p>
            <a:pPr algn="l">
              <a:spcBef>
                <a:spcPts val="0"/>
              </a:spcBef>
            </a:pPr>
            <a:r>
              <a:rPr lang="en-US" dirty="0">
                <a:latin typeface="Times New Roman" panose="02020603050405020304" pitchFamily="18" charset="0"/>
                <a:cs typeface="Times New Roman" panose="02020603050405020304" pitchFamily="18" charset="0"/>
              </a:rPr>
              <a:t>Number of Columns-10</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Key Input Variables: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Age - The customer's age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Employment Type - The Industry in which the customer works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Graduate or Not - This refers to the customer's status as a college graduate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Annual Income - The customer's annual income expressed in Indian rupees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Family Member -The customer's Family size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Chronic Diseases-To know if the customers has any serious medical conditions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Flyer -To know how many customer are a frequent traveler </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Ever Travelled Abroad -To know if the customers ever traveled overseas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Travel Insurance - To know if the customers bought the Travel Insurance</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Outcome variable:</a:t>
            </a:r>
          </a:p>
          <a:p>
            <a:pPr algn="l">
              <a:spcBef>
                <a:spcPts val="0"/>
              </a:spcBef>
            </a:pPr>
            <a:r>
              <a:rPr lang="en-US" dirty="0">
                <a:latin typeface="Times New Roman" panose="02020603050405020304" pitchFamily="18" charset="0"/>
                <a:cs typeface="Times New Roman" panose="02020603050405020304" pitchFamily="18" charset="0"/>
              </a:rPr>
              <a:t>Binary Classification task determining whether the customer possesses travel insurance. (0 and 1)</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5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9D3D6-0807-775A-0494-76FF280F3A3D}"/>
              </a:ext>
            </a:extLst>
          </p:cNvPr>
          <p:cNvPicPr>
            <a:picLocks noChangeAspect="1"/>
          </p:cNvPicPr>
          <p:nvPr/>
        </p:nvPicPr>
        <p:blipFill>
          <a:blip r:embed="rId2"/>
          <a:stretch>
            <a:fillRect/>
          </a:stretch>
        </p:blipFill>
        <p:spPr>
          <a:xfrm>
            <a:off x="959569" y="1345615"/>
            <a:ext cx="7747109" cy="4766950"/>
          </a:xfrm>
          <a:prstGeom prst="rect">
            <a:avLst/>
          </a:prstGeom>
        </p:spPr>
      </p:pic>
      <p:sp>
        <p:nvSpPr>
          <p:cNvPr id="4" name="Subtitle 2">
            <a:extLst>
              <a:ext uri="{FF2B5EF4-FFF2-40B4-BE49-F238E27FC236}">
                <a16:creationId xmlns:a16="http://schemas.microsoft.com/office/drawing/2014/main" id="{69F548A8-A7AF-4388-4469-41BCAB85D6B8}"/>
              </a:ext>
            </a:extLst>
          </p:cNvPr>
          <p:cNvSpPr txBox="1">
            <a:spLocks/>
          </p:cNvSpPr>
          <p:nvPr/>
        </p:nvSpPr>
        <p:spPr>
          <a:xfrm>
            <a:off x="959569" y="745435"/>
            <a:ext cx="8428429"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a:latin typeface="Times New Roman" panose="02020603050405020304" pitchFamily="18" charset="0"/>
                <a:cs typeface="Times New Roman" panose="02020603050405020304" pitchFamily="18" charset="0"/>
              </a:rPr>
              <a:t>To Read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187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66371-7067-85E6-5718-F94F06481EB2}"/>
              </a:ext>
            </a:extLst>
          </p:cNvPr>
          <p:cNvPicPr>
            <a:picLocks noChangeAspect="1"/>
          </p:cNvPicPr>
          <p:nvPr/>
        </p:nvPicPr>
        <p:blipFill>
          <a:blip r:embed="rId2"/>
          <a:stretch>
            <a:fillRect/>
          </a:stretch>
        </p:blipFill>
        <p:spPr>
          <a:xfrm>
            <a:off x="626165" y="1426135"/>
            <a:ext cx="6742403" cy="4298803"/>
          </a:xfrm>
          <a:prstGeom prst="rect">
            <a:avLst/>
          </a:prstGeom>
        </p:spPr>
      </p:pic>
      <p:sp>
        <p:nvSpPr>
          <p:cNvPr id="4" name="Subtitle 2">
            <a:extLst>
              <a:ext uri="{FF2B5EF4-FFF2-40B4-BE49-F238E27FC236}">
                <a16:creationId xmlns:a16="http://schemas.microsoft.com/office/drawing/2014/main" id="{8722B95F-BDE6-3A72-BA81-BDC2E553C8C7}"/>
              </a:ext>
            </a:extLst>
          </p:cNvPr>
          <p:cNvSpPr txBox="1">
            <a:spLocks/>
          </p:cNvSpPr>
          <p:nvPr/>
        </p:nvSpPr>
        <p:spPr>
          <a:xfrm>
            <a:off x="482492" y="724421"/>
            <a:ext cx="3532918"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u="sng" dirty="0">
                <a:latin typeface="Times New Roman" panose="02020603050405020304" pitchFamily="18" charset="0"/>
                <a:cs typeface="Times New Roman" panose="02020603050405020304" pitchFamily="18" charset="0"/>
              </a:rPr>
              <a:t>To Understand the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38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E3FB-41DC-DD4D-5D7B-10E51C14A697}"/>
              </a:ext>
            </a:extLst>
          </p:cNvPr>
          <p:cNvSpPr>
            <a:spLocks noGrp="1"/>
          </p:cNvSpPr>
          <p:nvPr>
            <p:ph type="ctrTitle"/>
          </p:nvPr>
        </p:nvSpPr>
        <p:spPr>
          <a:xfrm>
            <a:off x="853222" y="206478"/>
            <a:ext cx="8575913" cy="481780"/>
          </a:xfrm>
        </p:spPr>
        <p:txBody>
          <a:bodyPr/>
          <a:lstStyle/>
          <a:p>
            <a:pPr algn="ctr"/>
            <a:r>
              <a:rPr lang="en-IN" sz="3200" u="sng" dirty="0">
                <a:latin typeface="Times New Roman" panose="02020603050405020304" pitchFamily="18" charset="0"/>
                <a:cs typeface="Times New Roman" panose="02020603050405020304" pitchFamily="18" charset="0"/>
              </a:rPr>
              <a:t>Data Preprocessing</a:t>
            </a:r>
          </a:p>
        </p:txBody>
      </p:sp>
      <p:sp>
        <p:nvSpPr>
          <p:cNvPr id="3" name="Subtitle 2">
            <a:extLst>
              <a:ext uri="{FF2B5EF4-FFF2-40B4-BE49-F238E27FC236}">
                <a16:creationId xmlns:a16="http://schemas.microsoft.com/office/drawing/2014/main" id="{4E0E9AA8-F2F7-3BD2-B433-EA66A3BC979B}"/>
              </a:ext>
            </a:extLst>
          </p:cNvPr>
          <p:cNvSpPr>
            <a:spLocks noGrp="1"/>
          </p:cNvSpPr>
          <p:nvPr>
            <p:ph type="subTitle" idx="1"/>
          </p:nvPr>
        </p:nvSpPr>
        <p:spPr>
          <a:xfrm>
            <a:off x="853222" y="766917"/>
            <a:ext cx="8420781" cy="5653548"/>
          </a:xfrm>
        </p:spPr>
        <p:txBody>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After receiving the data, certain modifications were implemented to clean it up.</a:t>
            </a:r>
          </a:p>
          <a:p>
            <a:pPr algn="l"/>
            <a:r>
              <a:rPr lang="en-US" u="sng" dirty="0">
                <a:latin typeface="Times New Roman" panose="02020603050405020304" pitchFamily="18" charset="0"/>
                <a:cs typeface="Times New Roman" panose="02020603050405020304" pitchFamily="18" charset="0"/>
              </a:rPr>
              <a:t>Handling Missing Values : </a:t>
            </a:r>
          </a:p>
          <a:p>
            <a:pPr algn="l"/>
            <a:r>
              <a:rPr lang="en-US" dirty="0">
                <a:latin typeface="Times New Roman" panose="02020603050405020304" pitchFamily="18" charset="0"/>
                <a:cs typeface="Times New Roman" panose="02020603050405020304" pitchFamily="18" charset="0"/>
              </a:rPr>
              <a:t>The dataset underwent filtration to identify discrepancies or missing values. No gaps or missing data were identified.</a:t>
            </a:r>
          </a:p>
          <a:p>
            <a:pPr algn="l"/>
            <a:r>
              <a:rPr lang="en-US" u="sng" dirty="0">
                <a:latin typeface="Times New Roman" panose="02020603050405020304" pitchFamily="18" charset="0"/>
                <a:cs typeface="Times New Roman" panose="02020603050405020304" pitchFamily="18" charset="0"/>
              </a:rPr>
              <a:t>Removing Column :</a:t>
            </a:r>
          </a:p>
          <a:p>
            <a:pPr algn="l"/>
            <a:r>
              <a:rPr lang="en-US" dirty="0">
                <a:latin typeface="Times New Roman" panose="02020603050405020304" pitchFamily="18" charset="0"/>
                <a:cs typeface="Times New Roman" panose="02020603050405020304" pitchFamily="18" charset="0"/>
              </a:rPr>
              <a:t>An unnamed column was identified and removed during subsequent machine learning analysis, and its indexing for dashboard presentation was adjusted to start at 1 instead of 0.</a:t>
            </a:r>
          </a:p>
          <a:p>
            <a:pPr algn="l"/>
            <a:r>
              <a:rPr lang="en-US" u="sng" dirty="0">
                <a:latin typeface="Times New Roman" panose="02020603050405020304" pitchFamily="18" charset="0"/>
                <a:cs typeface="Times New Roman" panose="02020603050405020304" pitchFamily="18" charset="0"/>
              </a:rPr>
              <a:t>Converting data :</a:t>
            </a:r>
          </a:p>
          <a:p>
            <a:pPr algn="l"/>
            <a:r>
              <a:rPr lang="en-US" dirty="0">
                <a:latin typeface="Times New Roman" panose="02020603050405020304" pitchFamily="18" charset="0"/>
                <a:cs typeface="Times New Roman" panose="02020603050405020304" pitchFamily="18" charset="0"/>
              </a:rPr>
              <a:t>Additionally, four columns, namely (Employment Type, Graduate or Not, Frequent Flyer and Ever Travelled Abroad) indicating categorical data, were converted to numerical format by using one hot encoding method to enhance clarity and improve model performance.</a:t>
            </a:r>
          </a:p>
        </p:txBody>
      </p:sp>
    </p:spTree>
    <p:extLst>
      <p:ext uri="{BB962C8B-B14F-4D97-AF65-F5344CB8AC3E}">
        <p14:creationId xmlns:p14="http://schemas.microsoft.com/office/powerpoint/2010/main" val="313943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0FADD4-59C4-CFAE-212A-6220EE210B2D}"/>
              </a:ext>
            </a:extLst>
          </p:cNvPr>
          <p:cNvSpPr>
            <a:spLocks noGrp="1"/>
          </p:cNvSpPr>
          <p:nvPr>
            <p:ph type="subTitle" idx="1"/>
          </p:nvPr>
        </p:nvSpPr>
        <p:spPr>
          <a:xfrm>
            <a:off x="845574" y="269785"/>
            <a:ext cx="8428429" cy="408641"/>
          </a:xfrm>
        </p:spPr>
        <p:txBody>
          <a:bodyPr>
            <a:normAutofit/>
          </a:bodyPr>
          <a:lstStyle/>
          <a:p>
            <a:pPr algn="l"/>
            <a:r>
              <a:rPr lang="en-IN" sz="2000" dirty="0">
                <a:latin typeface="Times New Roman" panose="02020603050405020304" pitchFamily="18" charset="0"/>
                <a:cs typeface="Times New Roman" panose="02020603050405020304" pitchFamily="18" charset="0"/>
              </a:rPr>
              <a:t>After Preprocessing, Please find few rows of the dataset:</a:t>
            </a:r>
          </a:p>
        </p:txBody>
      </p:sp>
      <p:pic>
        <p:nvPicPr>
          <p:cNvPr id="5" name="Picture 4">
            <a:extLst>
              <a:ext uri="{FF2B5EF4-FFF2-40B4-BE49-F238E27FC236}">
                <a16:creationId xmlns:a16="http://schemas.microsoft.com/office/drawing/2014/main" id="{77C5C28C-C6EC-9334-FFB9-68DDF9274EE0}"/>
              </a:ext>
            </a:extLst>
          </p:cNvPr>
          <p:cNvPicPr>
            <a:picLocks noChangeAspect="1"/>
          </p:cNvPicPr>
          <p:nvPr/>
        </p:nvPicPr>
        <p:blipFill>
          <a:blip r:embed="rId2"/>
          <a:stretch>
            <a:fillRect/>
          </a:stretch>
        </p:blipFill>
        <p:spPr>
          <a:xfrm>
            <a:off x="749435" y="912870"/>
            <a:ext cx="8524568" cy="5032259"/>
          </a:xfrm>
          <a:prstGeom prst="rect">
            <a:avLst/>
          </a:prstGeom>
        </p:spPr>
      </p:pic>
    </p:spTree>
    <p:extLst>
      <p:ext uri="{BB962C8B-B14F-4D97-AF65-F5344CB8AC3E}">
        <p14:creationId xmlns:p14="http://schemas.microsoft.com/office/powerpoint/2010/main" val="14601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7CF3-1ABA-4782-9491-A030729FD31D}"/>
              </a:ext>
            </a:extLst>
          </p:cNvPr>
          <p:cNvSpPr>
            <a:spLocks noGrp="1"/>
          </p:cNvSpPr>
          <p:nvPr>
            <p:ph type="ctrTitle"/>
          </p:nvPr>
        </p:nvSpPr>
        <p:spPr>
          <a:xfrm>
            <a:off x="1507067" y="63966"/>
            <a:ext cx="7766936" cy="516137"/>
          </a:xfrm>
        </p:spPr>
        <p:txBody>
          <a:bodyPr/>
          <a:lstStyle/>
          <a:p>
            <a:pPr algn="ctr"/>
            <a:r>
              <a:rPr lang="en-IN" sz="3600" u="sng" dirty="0">
                <a:latin typeface="Times New Roman" panose="02020603050405020304" pitchFamily="18" charset="0"/>
                <a:cs typeface="Times New Roman" panose="02020603050405020304" pitchFamily="18" charset="0"/>
              </a:rPr>
              <a:t>Illuminating Patterns and Trends</a:t>
            </a:r>
          </a:p>
        </p:txBody>
      </p:sp>
      <p:sp>
        <p:nvSpPr>
          <p:cNvPr id="3" name="Subtitle 2">
            <a:extLst>
              <a:ext uri="{FF2B5EF4-FFF2-40B4-BE49-F238E27FC236}">
                <a16:creationId xmlns:a16="http://schemas.microsoft.com/office/drawing/2014/main" id="{5D8C8ECD-250E-F2B2-5A75-D2563D9D5A16}"/>
              </a:ext>
            </a:extLst>
          </p:cNvPr>
          <p:cNvSpPr>
            <a:spLocks noGrp="1"/>
          </p:cNvSpPr>
          <p:nvPr>
            <p:ph type="subTitle" idx="1"/>
          </p:nvPr>
        </p:nvSpPr>
        <p:spPr>
          <a:xfrm>
            <a:off x="759815" y="1002833"/>
            <a:ext cx="8797140" cy="1096899"/>
          </a:xfrm>
        </p:spPr>
        <p:txBody>
          <a:bodyPr>
            <a:noAutofit/>
          </a:bodyPr>
          <a:lstStyle/>
          <a:p>
            <a:pPr algn="l"/>
            <a:r>
              <a:rPr lang="en-US" sz="2000" dirty="0">
                <a:latin typeface="Times New Roman" panose="02020603050405020304" pitchFamily="18" charset="0"/>
                <a:cs typeface="Times New Roman" panose="02020603050405020304" pitchFamily="18" charset="0"/>
              </a:rPr>
              <a:t>Visualization in machine learning not only aids in understanding data and model behavior but d facilitates effective communication of results to stakeholders. It helps make informed decisions. troubleshoot issues, and build trust in machine learning models.</a:t>
            </a:r>
          </a:p>
          <a:p>
            <a:pPr algn="l"/>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E7C531-3AF7-16A0-27BB-041843D659F0}"/>
              </a:ext>
            </a:extLst>
          </p:cNvPr>
          <p:cNvPicPr>
            <a:picLocks noChangeAspect="1"/>
          </p:cNvPicPr>
          <p:nvPr/>
        </p:nvPicPr>
        <p:blipFill>
          <a:blip r:embed="rId2"/>
          <a:stretch>
            <a:fillRect/>
          </a:stretch>
        </p:blipFill>
        <p:spPr>
          <a:xfrm>
            <a:off x="759815" y="2418735"/>
            <a:ext cx="4935794" cy="3903953"/>
          </a:xfrm>
          <a:prstGeom prst="rect">
            <a:avLst/>
          </a:prstGeom>
        </p:spPr>
      </p:pic>
      <p:sp>
        <p:nvSpPr>
          <p:cNvPr id="13" name="TextBox 12">
            <a:extLst>
              <a:ext uri="{FF2B5EF4-FFF2-40B4-BE49-F238E27FC236}">
                <a16:creationId xmlns:a16="http://schemas.microsoft.com/office/drawing/2014/main" id="{EFFC5AE6-1D5F-D209-39E8-79CBB6ACDF75}"/>
              </a:ext>
            </a:extLst>
          </p:cNvPr>
          <p:cNvSpPr txBox="1"/>
          <p:nvPr/>
        </p:nvSpPr>
        <p:spPr>
          <a:xfrm>
            <a:off x="6096000" y="2418735"/>
            <a:ext cx="3677265"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Out of the company’s 37,652 customers, only 28.6% opted to purchase the travel insurance package </a:t>
            </a:r>
            <a:r>
              <a:rPr lang="en-US" dirty="0">
                <a:latin typeface="Times New Roman" panose="02020603050405020304" pitchFamily="18" charset="0"/>
                <a:cs typeface="Times New Roman" panose="02020603050405020304" pitchFamily="18" charset="0"/>
              </a:rPr>
              <a:t>and 71.4</a:t>
            </a:r>
            <a:r>
              <a:rPr lang="en-US" b="0" i="0" dirty="0">
                <a:effectLst/>
                <a:latin typeface="Times New Roman" panose="02020603050405020304" pitchFamily="18" charset="0"/>
                <a:cs typeface="Times New Roman" panose="02020603050405020304" pitchFamily="18" charset="0"/>
              </a:rPr>
              <a:t>% of people have not bought the travel insurance.</a:t>
            </a:r>
          </a:p>
        </p:txBody>
      </p:sp>
      <p:sp>
        <p:nvSpPr>
          <p:cNvPr id="14" name="Arrow: Right 13">
            <a:extLst>
              <a:ext uri="{FF2B5EF4-FFF2-40B4-BE49-F238E27FC236}">
                <a16:creationId xmlns:a16="http://schemas.microsoft.com/office/drawing/2014/main" id="{F26BC532-E28E-C832-21F9-E79DB22BB7ED}"/>
              </a:ext>
            </a:extLst>
          </p:cNvPr>
          <p:cNvSpPr/>
          <p:nvPr/>
        </p:nvSpPr>
        <p:spPr>
          <a:xfrm>
            <a:off x="4994787" y="4807974"/>
            <a:ext cx="973394" cy="3231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3E7DF7D-F826-53D9-176C-C8EDA26A4E33}"/>
              </a:ext>
            </a:extLst>
          </p:cNvPr>
          <p:cNvSpPr txBox="1"/>
          <p:nvPr/>
        </p:nvSpPr>
        <p:spPr>
          <a:xfrm>
            <a:off x="5968181" y="4646390"/>
            <a:ext cx="243038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Label=Not Purchased</a:t>
            </a:r>
          </a:p>
          <a:p>
            <a:r>
              <a:rPr lang="en-IN" dirty="0">
                <a:latin typeface="Times New Roman" panose="02020603050405020304" pitchFamily="18" charset="0"/>
                <a:cs typeface="Times New Roman" panose="02020603050405020304" pitchFamily="18" charset="0"/>
              </a:rPr>
              <a:t>Value= 26,883</a:t>
            </a:r>
          </a:p>
        </p:txBody>
      </p:sp>
    </p:spTree>
    <p:extLst>
      <p:ext uri="{BB962C8B-B14F-4D97-AF65-F5344CB8AC3E}">
        <p14:creationId xmlns:p14="http://schemas.microsoft.com/office/powerpoint/2010/main" val="2344245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Ion</Template>
  <TotalTime>7422</TotalTime>
  <Words>886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Topic:</vt:lpstr>
      <vt:lpstr> Greetings to all guests for our presentation on "Predictive Analysis for Travel Insurance through Machine Learning“</vt:lpstr>
      <vt:lpstr>Importance of Travel Insurance</vt:lpstr>
      <vt:lpstr>Data Collection</vt:lpstr>
      <vt:lpstr>PowerPoint Presentation</vt:lpstr>
      <vt:lpstr>PowerPoint Presentation</vt:lpstr>
      <vt:lpstr>Data Preprocessing</vt:lpstr>
      <vt:lpstr>PowerPoint Presentation</vt:lpstr>
      <vt:lpstr>Illuminating Patterns and Trends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heena kale</dc:creator>
  <cp:lastModifiedBy>heena kale</cp:lastModifiedBy>
  <cp:revision>33</cp:revision>
  <dcterms:created xsi:type="dcterms:W3CDTF">2024-08-10T10:04:15Z</dcterms:created>
  <dcterms:modified xsi:type="dcterms:W3CDTF">2024-08-17T08:22:25Z</dcterms:modified>
</cp:coreProperties>
</file>