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7" r:id="rId9"/>
    <p:sldId id="26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81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6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883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51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6897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12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38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2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5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7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3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8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2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14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62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3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12945" y="5795494"/>
            <a:ext cx="1609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Arial Narrow" panose="020B0606020202030204" pitchFamily="34" charset="0"/>
              </a:rPr>
              <a:t>- Heena</a:t>
            </a:r>
            <a:endParaRPr lang="en-IN" sz="3200" b="1" dirty="0">
              <a:latin typeface="Arial Narrow" panose="020B060602020203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38649" y="540913"/>
            <a:ext cx="9144000" cy="8371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latin typeface="Arial Black" panose="020B0A04020102020204" pitchFamily="34" charset="0"/>
              </a:rPr>
              <a:t>NEXTHIKES IT Solutions</a:t>
            </a:r>
            <a:endParaRPr lang="en-IN" sz="4800" b="1" dirty="0">
              <a:latin typeface="Arial Black" panose="020B0A040201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485622" y="2150772"/>
            <a:ext cx="9105363" cy="352881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sz="8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ACQUISITION</a:t>
            </a:r>
            <a:endParaRPr lang="en-IN" sz="88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3427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132" y="2485624"/>
            <a:ext cx="9607640" cy="2279559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sz="138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Thankyou</a:t>
            </a:r>
            <a:endParaRPr lang="en-IN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cxnSp>
        <p:nvCxnSpPr>
          <p:cNvPr id="4" name="Curved Connector 3"/>
          <p:cNvCxnSpPr/>
          <p:nvPr/>
        </p:nvCxnSpPr>
        <p:spPr>
          <a:xfrm rot="5400000">
            <a:off x="10332078" y="3995670"/>
            <a:ext cx="2788275" cy="6825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rot="10800000" flipV="1">
            <a:off x="1171978" y="708335"/>
            <a:ext cx="2550016" cy="2125016"/>
          </a:xfrm>
          <a:prstGeom prst="curvedConnector3">
            <a:avLst>
              <a:gd name="adj1" fmla="val 74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91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255" y="624110"/>
            <a:ext cx="9830358" cy="959991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Bodoni MT Black" panose="02070A03080606020203" pitchFamily="18" charset="0"/>
              </a:rPr>
              <a:t>About Dataset’s:</a:t>
            </a:r>
            <a:endParaRPr lang="en-IN" sz="4000" dirty="0"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499" y="1725769"/>
            <a:ext cx="9431113" cy="4314423"/>
          </a:xfrm>
        </p:spPr>
        <p:txBody>
          <a:bodyPr>
            <a:noAutofit/>
          </a:bodyPr>
          <a:lstStyle/>
          <a:p>
            <a:r>
              <a:rPr lang="en-US" sz="2000" dirty="0" smtClean="0"/>
              <a:t>Clealing the data 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r>
              <a:rPr lang="en-US" sz="2000" dirty="0" smtClean="0"/>
              <a:t>Describe the </a:t>
            </a:r>
            <a:r>
              <a:rPr lang="en-US" sz="2000" dirty="0" smtClean="0"/>
              <a:t>data.</a:t>
            </a:r>
            <a:endParaRPr lang="en-US" sz="2000" dirty="0" smtClean="0"/>
          </a:p>
          <a:p>
            <a:r>
              <a:rPr lang="en-US" sz="2000" dirty="0" smtClean="0"/>
              <a:t>Do some visualization with the help of </a:t>
            </a:r>
            <a:r>
              <a:rPr lang="en-US" sz="2000" dirty="0" smtClean="0"/>
              <a:t>graph.</a:t>
            </a:r>
            <a:endParaRPr lang="en-US" sz="2000" dirty="0"/>
          </a:p>
          <a:p>
            <a:r>
              <a:rPr lang="en-US" sz="2000" dirty="0" smtClean="0"/>
              <a:t>Then, merging the data sources into a single dataset for </a:t>
            </a:r>
            <a:r>
              <a:rPr lang="en-US" sz="2000" dirty="0" smtClean="0"/>
              <a:t>analysis.</a:t>
            </a:r>
            <a:endParaRPr lang="en-US" sz="2000" dirty="0" smtClean="0"/>
          </a:p>
          <a:p>
            <a:r>
              <a:rPr lang="en-US" sz="2000" dirty="0" smtClean="0"/>
              <a:t>Identifying gaps in data(for example, empty cell in spreadsheet) and either filling or deleting </a:t>
            </a:r>
            <a:r>
              <a:rPr lang="en-US" sz="2000" dirty="0" smtClean="0"/>
              <a:t>them.</a:t>
            </a:r>
          </a:p>
          <a:p>
            <a:r>
              <a:rPr lang="en-US" sz="2000" dirty="0" smtClean="0"/>
              <a:t>Deleting </a:t>
            </a:r>
            <a:r>
              <a:rPr lang="en-US" sz="2000" dirty="0"/>
              <a:t>data that’s either unnecessary or irrelevant to the project we are working 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Identifying extreme outliers in data and either explaining the discrepancies or removing them so that  analysis can take place</a:t>
            </a:r>
            <a:r>
              <a:rPr lang="en-US" sz="2400" b="1" dirty="0"/>
              <a:t>. </a:t>
            </a:r>
          </a:p>
          <a:p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6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527" y="624110"/>
            <a:ext cx="9753085" cy="128089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4000" dirty="0" smtClean="0">
                <a:latin typeface="Bodoni MT Black" panose="02070A03080606020203" pitchFamily="18" charset="0"/>
              </a:rPr>
              <a:t>Experience's </a:t>
            </a:r>
            <a:r>
              <a:rPr lang="en-US" sz="4000" dirty="0" smtClean="0">
                <a:latin typeface="Bodoni MT Black" panose="02070A03080606020203" pitchFamily="18" charset="0"/>
              </a:rPr>
              <a:t>and </a:t>
            </a:r>
            <a:r>
              <a:rPr lang="en-US" sz="4000" dirty="0" smtClean="0">
                <a:latin typeface="Bodoni MT Black" panose="02070A03080606020203" pitchFamily="18" charset="0"/>
              </a:rPr>
              <a:t>searches:</a:t>
            </a:r>
            <a:endParaRPr lang="en-IN" sz="4000" dirty="0"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527" y="2133600"/>
            <a:ext cx="9753085" cy="3777622"/>
          </a:xfrm>
        </p:spPr>
        <p:txBody>
          <a:bodyPr/>
          <a:lstStyle/>
          <a:p>
            <a:r>
              <a:rPr lang="en-US" dirty="0" smtClean="0"/>
              <a:t>Each dataset  project requires a unique approach to ensure its final dataset is reliable and accessible.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That </a:t>
            </a:r>
            <a:r>
              <a:rPr lang="en-US" dirty="0" smtClean="0"/>
              <a:t>being said, several processes typically inform the approach. These are commonly referred to as data wrangling steps or activities.</a:t>
            </a:r>
          </a:p>
          <a:p>
            <a:r>
              <a:rPr lang="en-US" dirty="0" smtClean="0"/>
              <a:t>Raw data is typically unusable in its raw state because it’s either incomplete or misformatted for its intended application. </a:t>
            </a:r>
            <a:endParaRPr lang="en-US" dirty="0"/>
          </a:p>
          <a:p>
            <a:r>
              <a:rPr lang="en-US" dirty="0" smtClean="0"/>
              <a:t>Data </a:t>
            </a:r>
            <a:r>
              <a:rPr lang="en-US" dirty="0" smtClean="0"/>
              <a:t>structuring </a:t>
            </a:r>
            <a:r>
              <a:rPr lang="en-IN" dirty="0" smtClean="0"/>
              <a:t>is the process of taking raw data and transforming it to be more readily leveraged.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 smtClean="0"/>
              <a:t>form your data takes will depend on the analytical model you use to interpret it.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013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043" y="624110"/>
            <a:ext cx="9701570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ell MT" panose="02020503060305020303" pitchFamily="18" charset="0"/>
              </a:rPr>
              <a:t>Here are the benefits of data wrangling</a:t>
            </a:r>
            <a:r>
              <a:rPr lang="en-US" sz="4000" b="1" dirty="0" smtClean="0">
                <a:latin typeface="Bell MT" panose="02020503060305020303" pitchFamily="18" charset="0"/>
              </a:rPr>
              <a:t>:</a:t>
            </a:r>
            <a:endParaRPr lang="en-IN" sz="4000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341" y="2343954"/>
            <a:ext cx="10371271" cy="3567267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Improved Data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Quality</a:t>
            </a:r>
          </a:p>
          <a:p>
            <a:pPr marL="457200" indent="-457200">
              <a:buAutoNum type="arabicPeriod"/>
            </a:pPr>
            <a:r>
              <a:rPr lang="en-US" sz="2400" b="1" dirty="0" smtClean="0"/>
              <a:t>Accuracy</a:t>
            </a:r>
            <a:r>
              <a:rPr lang="en-US" dirty="0"/>
              <a:t>: Data wrangling helps ensure data accuracy by identifying </a:t>
            </a:r>
            <a:r>
              <a:rPr lang="en-US" dirty="0" smtClean="0"/>
              <a:t>and    correcting errors.</a:t>
            </a:r>
          </a:p>
          <a:p>
            <a:pPr>
              <a:buAutoNum type="arabicPeriod"/>
            </a:pPr>
            <a:r>
              <a:rPr lang="en-US" dirty="0" smtClean="0"/>
              <a:t> </a:t>
            </a:r>
            <a:r>
              <a:rPr lang="en-US" sz="2400" b="1" dirty="0" smtClean="0"/>
              <a:t>Consistency</a:t>
            </a:r>
            <a:r>
              <a:rPr lang="en-US" dirty="0"/>
              <a:t>: Data is formatted consistently, making it easier to analyze</a:t>
            </a:r>
            <a:r>
              <a:rPr lang="en-US" dirty="0" smtClean="0"/>
              <a:t>.</a:t>
            </a:r>
          </a:p>
          <a:p>
            <a:pPr>
              <a:buAutoNum type="arabicPeriod"/>
            </a:pPr>
            <a:r>
              <a:rPr lang="en-US" dirty="0" smtClean="0"/>
              <a:t> </a:t>
            </a:r>
            <a:r>
              <a:rPr lang="en-US" sz="2400" b="1" dirty="0"/>
              <a:t>Completeness</a:t>
            </a:r>
            <a:r>
              <a:rPr lang="en-US" dirty="0"/>
              <a:t>: Missing data is identified and filled, reducing bias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772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315" y="624110"/>
            <a:ext cx="9624297" cy="97287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odoni MT Black" panose="02070A03080606020203" pitchFamily="18" charset="0"/>
              </a:rPr>
              <a:t>Data Acquisition </a:t>
            </a:r>
            <a:r>
              <a:rPr lang="en-US" dirty="0" smtClean="0">
                <a:solidFill>
                  <a:schemeClr val="tx1"/>
                </a:solidFill>
                <a:latin typeface="Bodoni MT Black" panose="02070A03080606020203" pitchFamily="18" charset="0"/>
              </a:rPr>
              <a:t>Challenges:</a:t>
            </a:r>
            <a:endParaRPr lang="en-IN" dirty="0">
              <a:solidFill>
                <a:schemeClr val="tx1"/>
              </a:solidFill>
              <a:latin typeface="Bodoni MT Black" panose="02070A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70231"/>
          </a:xfrm>
        </p:spPr>
        <p:txBody>
          <a:bodyPr/>
          <a:lstStyle/>
          <a:p>
            <a:r>
              <a:rPr lang="en-US" sz="2400" b="1" dirty="0" smtClean="0"/>
              <a:t>Data </a:t>
            </a:r>
            <a:r>
              <a:rPr lang="en-US" sz="2400" b="1" dirty="0"/>
              <a:t>Quality Issues: </a:t>
            </a:r>
            <a:r>
              <a:rPr lang="en-US" dirty="0"/>
              <a:t>Handling missing, duplicate, or incorrect 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b="1" dirty="0" smtClean="0"/>
              <a:t>Data </a:t>
            </a:r>
            <a:r>
              <a:rPr lang="en-US" sz="2400" b="1" dirty="0"/>
              <a:t>Security Concerns</a:t>
            </a:r>
            <a:r>
              <a:rPr lang="en-US" sz="2800" b="1" dirty="0"/>
              <a:t>:</a:t>
            </a:r>
            <a:r>
              <a:rPr lang="en-US" sz="2400" dirty="0"/>
              <a:t> </a:t>
            </a:r>
            <a:r>
              <a:rPr lang="en-US" dirty="0"/>
              <a:t>Ensuring sensitive data is protected and compliant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b="1" dirty="0" smtClean="0"/>
              <a:t>Data </a:t>
            </a:r>
            <a:r>
              <a:rPr lang="en-US" sz="2400" b="1" dirty="0"/>
              <a:t>Volume and Velocity: </a:t>
            </a:r>
            <a:r>
              <a:rPr lang="en-US" dirty="0"/>
              <a:t>Handling large amounts of data in real-time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400" b="1" dirty="0" smtClean="0"/>
              <a:t>Data </a:t>
            </a:r>
            <a:r>
              <a:rPr lang="en-US" sz="2400" b="1" dirty="0"/>
              <a:t>Variety and Complexity: </a:t>
            </a:r>
            <a:r>
              <a:rPr lang="en-US" dirty="0"/>
              <a:t>Handling diverse data formats and structures.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83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/>
              <a:t>Increased Efficiency with work: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Time </a:t>
            </a:r>
            <a:r>
              <a:rPr lang="en-US" sz="2800" b="1" dirty="0"/>
              <a:t>Savings: </a:t>
            </a:r>
            <a:r>
              <a:rPr lang="en-US" sz="2000" dirty="0"/>
              <a:t>Automated data wrangling processes reduce manual </a:t>
            </a:r>
            <a:r>
              <a:rPr lang="en-US" sz="2000" dirty="0" smtClean="0"/>
              <a:t>labor.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800" b="1" dirty="0" smtClean="0"/>
              <a:t>Improved </a:t>
            </a:r>
            <a:r>
              <a:rPr lang="en-US" sz="2800" b="1" dirty="0"/>
              <a:t>Productivity: </a:t>
            </a:r>
            <a:r>
              <a:rPr lang="en-US" sz="2000" dirty="0"/>
              <a:t>Clean data enables faster analysis and </a:t>
            </a:r>
            <a:r>
              <a:rPr lang="en-US" sz="2000" dirty="0" smtClean="0"/>
              <a:t>reporting.</a:t>
            </a:r>
            <a:endParaRPr lang="en-US" dirty="0" smtClean="0"/>
          </a:p>
          <a:p>
            <a:r>
              <a:rPr lang="en-US" sz="2800" b="1" dirty="0" smtClean="0"/>
              <a:t>Scalability</a:t>
            </a:r>
            <a:r>
              <a:rPr lang="en-US" sz="2800" b="1" dirty="0"/>
              <a:t>: </a:t>
            </a:r>
            <a:r>
              <a:rPr lang="en-US" sz="2000" dirty="0"/>
              <a:t>Data wrangling enables handling large datasets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9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163" y="624110"/>
            <a:ext cx="9714449" cy="128089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/>
              <a:t>Best Practices for Handling </a:t>
            </a:r>
            <a:r>
              <a:rPr lang="en-US" sz="4000" b="1" dirty="0" smtClean="0"/>
              <a:t>Outliers: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163" y="2382592"/>
            <a:ext cx="9714449" cy="421139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Understand </a:t>
            </a:r>
            <a:r>
              <a:rPr lang="en-US" sz="2000" b="1" dirty="0"/>
              <a:t>the Data: </a:t>
            </a:r>
            <a:r>
              <a:rPr lang="en-US" sz="2000" dirty="0"/>
              <a:t>Understand the data and the context to determine the best approach for handling outliers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smtClean="0"/>
              <a:t>Visualize </a:t>
            </a:r>
            <a:r>
              <a:rPr lang="en-US" sz="2000" b="1" dirty="0"/>
              <a:t>the Data: </a:t>
            </a:r>
            <a:r>
              <a:rPr lang="en-US" sz="2000" dirty="0"/>
              <a:t>Visualize the data to identify outliers and understand their </a:t>
            </a:r>
            <a:r>
              <a:rPr lang="en-US" sz="2000" dirty="0" smtClean="0"/>
              <a:t>distribution.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2000" b="1" dirty="0" smtClean="0"/>
              <a:t>Use </a:t>
            </a:r>
            <a:r>
              <a:rPr lang="en-US" sz="2000" b="1" dirty="0"/>
              <a:t>Multiple Methods: </a:t>
            </a:r>
            <a:r>
              <a:rPr lang="en-US" sz="2000" dirty="0"/>
              <a:t>Use multiple methods to detect and handle </a:t>
            </a:r>
            <a:r>
              <a:rPr lang="en-US" sz="2000" dirty="0" smtClean="0"/>
              <a:t>outliers.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smtClean="0"/>
              <a:t>Document </a:t>
            </a:r>
            <a:r>
              <a:rPr lang="en-US" sz="2000" b="1" dirty="0"/>
              <a:t>the Process: </a:t>
            </a:r>
            <a:r>
              <a:rPr lang="en-US" sz="2000" dirty="0"/>
              <a:t>Document the process of handling outliers for transparency and reproducibility.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0246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285" y="1571223"/>
            <a:ext cx="9727327" cy="1893193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Skewness is a measure of the asymmetry of the probability distribution of a real-valued random variable.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8952" y="3850782"/>
            <a:ext cx="9585660" cy="2537139"/>
          </a:xfrm>
        </p:spPr>
        <p:txBody>
          <a:bodyPr>
            <a:normAutofit/>
          </a:bodyPr>
          <a:lstStyle/>
          <a:p>
            <a:r>
              <a:rPr lang="en-US" sz="2400" b="1" dirty="0"/>
              <a:t>Types of </a:t>
            </a:r>
            <a:r>
              <a:rPr lang="en-US" sz="2400" b="1" dirty="0" smtClean="0"/>
              <a:t>Skewness</a:t>
            </a:r>
          </a:p>
          <a:p>
            <a:r>
              <a:rPr lang="en-US" dirty="0" smtClean="0"/>
              <a:t> </a:t>
            </a:r>
            <a:r>
              <a:rPr lang="en-US" sz="2000" dirty="0"/>
              <a:t>Positive Skewness: The tail on the right side of the distribution is longer or </a:t>
            </a:r>
            <a:r>
              <a:rPr lang="en-US" sz="2000" dirty="0" smtClean="0"/>
              <a:t>  fatter </a:t>
            </a:r>
            <a:r>
              <a:rPr lang="en-US" sz="2000" dirty="0"/>
              <a:t>than the left </a:t>
            </a:r>
            <a:r>
              <a:rPr lang="en-US" sz="2000" dirty="0" smtClean="0"/>
              <a:t>side.</a:t>
            </a:r>
          </a:p>
          <a:p>
            <a:r>
              <a:rPr lang="en-US" sz="2000" dirty="0" smtClean="0"/>
              <a:t>Negative </a:t>
            </a:r>
            <a:r>
              <a:rPr lang="en-US" sz="2000" dirty="0"/>
              <a:t>Skewness: The tail on the left side of the distribution is longer or fatter than the right </a:t>
            </a:r>
            <a:r>
              <a:rPr lang="en-US" sz="2000" dirty="0" smtClean="0"/>
              <a:t>side.</a:t>
            </a:r>
          </a:p>
          <a:p>
            <a:r>
              <a:rPr lang="en-US" sz="2000" dirty="0" smtClean="0"/>
              <a:t>Zero </a:t>
            </a:r>
            <a:r>
              <a:rPr lang="en-US" sz="2000" dirty="0"/>
              <a:t>Skewness: The distribution is symmetric.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7266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132" y="624109"/>
            <a:ext cx="10019763" cy="1861513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Correlation is a statistical measure that calculates the strength and direction of the linear relationship between two continuous variables.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980" y="2975019"/>
            <a:ext cx="9907632" cy="34386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            </a:t>
            </a:r>
            <a:r>
              <a:rPr lang="en-US" sz="3500" b="1" dirty="0" smtClean="0"/>
              <a:t>Types </a:t>
            </a:r>
            <a:r>
              <a:rPr lang="en-US" sz="3500" b="1" dirty="0"/>
              <a:t>of </a:t>
            </a:r>
            <a:r>
              <a:rPr lang="en-US" sz="3500" b="1" dirty="0" smtClean="0"/>
              <a:t>Correlation: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dirty="0" smtClean="0"/>
              <a:t> </a:t>
            </a:r>
            <a:r>
              <a:rPr lang="en-US" sz="2400" b="1" dirty="0"/>
              <a:t>Positive Correlation</a:t>
            </a:r>
            <a:r>
              <a:rPr lang="en-US" dirty="0"/>
              <a:t>: </a:t>
            </a:r>
            <a:r>
              <a:rPr lang="en-US" sz="2000" dirty="0"/>
              <a:t>As one variable increases, the other variable also tends to </a:t>
            </a:r>
            <a:r>
              <a:rPr lang="en-US" sz="2000" dirty="0" smtClean="0"/>
              <a:t>increase.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smtClean="0"/>
              <a:t>Negative </a:t>
            </a:r>
            <a:r>
              <a:rPr lang="en-US" sz="2000" b="1" dirty="0"/>
              <a:t>Correlation: </a:t>
            </a:r>
            <a:r>
              <a:rPr lang="en-US" sz="2000" dirty="0"/>
              <a:t>As one variable increases, the other variable tends to </a:t>
            </a:r>
            <a:r>
              <a:rPr lang="en-US" sz="2000" dirty="0" smtClean="0"/>
              <a:t>decrease.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sz="2000" b="1" dirty="0"/>
              <a:t>Zero Correlation: </a:t>
            </a:r>
            <a:r>
              <a:rPr lang="en-US" sz="2000" dirty="0"/>
              <a:t>There is no linear relationship between the variables.</a:t>
            </a:r>
            <a:endParaRPr lang="en-IN" sz="2000" dirty="0"/>
          </a:p>
        </p:txBody>
      </p:sp>
      <p:sp>
        <p:nvSpPr>
          <p:cNvPr id="4" name="Right Arrow 3"/>
          <p:cNvSpPr/>
          <p:nvPr/>
        </p:nvSpPr>
        <p:spPr>
          <a:xfrm>
            <a:off x="1687132" y="2975019"/>
            <a:ext cx="785612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2015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251</TotalTime>
  <Words>545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Algerian</vt:lpstr>
      <vt:lpstr>Arial</vt:lpstr>
      <vt:lpstr>Arial Black</vt:lpstr>
      <vt:lpstr>Arial Narrow</vt:lpstr>
      <vt:lpstr>Bell MT</vt:lpstr>
      <vt:lpstr>Bodoni MT Black</vt:lpstr>
      <vt:lpstr>Century Gothic</vt:lpstr>
      <vt:lpstr>Wingdings 3</vt:lpstr>
      <vt:lpstr>Wisp</vt:lpstr>
      <vt:lpstr>PowerPoint Presentation</vt:lpstr>
      <vt:lpstr>About Dataset’s:</vt:lpstr>
      <vt:lpstr>Experience's and searches:</vt:lpstr>
      <vt:lpstr>Here are the benefits of data wrangling:</vt:lpstr>
      <vt:lpstr>Data Acquisition Challenges:</vt:lpstr>
      <vt:lpstr>Increased Efficiency with work:</vt:lpstr>
      <vt:lpstr>Best Practices for Handling Outliers:</vt:lpstr>
      <vt:lpstr>Skewness is a measure of the asymmetry of the probability distribution of a real-valued random variable. </vt:lpstr>
      <vt:lpstr>Correlation is a statistical measure that calculates the strength and direction of the linear relationship between two continuous variables.</vt:lpstr>
      <vt:lpstr>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13</cp:revision>
  <dcterms:created xsi:type="dcterms:W3CDTF">2025-03-20T08:59:58Z</dcterms:created>
  <dcterms:modified xsi:type="dcterms:W3CDTF">2025-03-20T15:38:09Z</dcterms:modified>
</cp:coreProperties>
</file>