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5" r:id="rId1"/>
  </p:sldMasterIdLst>
  <p:sldIdLst>
    <p:sldId id="256" r:id="rId2"/>
    <p:sldId id="257" r:id="rId3"/>
    <p:sldId id="265" r:id="rId4"/>
    <p:sldId id="258" r:id="rId5"/>
    <p:sldId id="259" r:id="rId6"/>
    <p:sldId id="263" r:id="rId7"/>
    <p:sldId id="268" r:id="rId8"/>
    <p:sldId id="269" r:id="rId9"/>
    <p:sldId id="267" r:id="rId10"/>
    <p:sldId id="266" r:id="rId11"/>
    <p:sldId id="264" r:id="rId12"/>
    <p:sldId id="260"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AD6EE87-EBD5-4F12-A48A-63ACA297AC8F}" type="datetimeFigureOut">
              <a:rPr lang="en-US" smtClean="0"/>
              <a:t>5/23/2025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0395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2508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97933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9372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06094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298CD5-6C1E-4009-B41F-6DF62E31D3BE}" type="datetimeFigureOut">
              <a:rPr lang="en-US" smtClean="0"/>
              <a:pPr/>
              <a:t>5/23/2025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3022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298CD5-6C1E-4009-B41F-6DF62E31D3BE}" type="datetimeFigureOut">
              <a:rPr lang="en-US" smtClean="0"/>
              <a:pPr/>
              <a:t>5/23/2025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52087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CD73815-2707-4475-8F1A-B873CB631BB4}" type="datetimeFigureOut">
              <a:rPr lang="en-US" smtClean="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8029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A4AFB99-0EAB-4182-AFF8-E214C82A68F6}" type="datetimeFigureOut">
              <a:rPr lang="en-US" smtClean="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7806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5801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7403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2690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92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2536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3729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241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84666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0298CD5-6C1E-4009-B41F-6DF62E31D3BE}" type="datetimeFigureOut">
              <a:rPr lang="en-US" smtClean="0"/>
              <a:pPr/>
              <a:t>5/23/2025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740847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in/" TargetMode="External"/><Relationship Id="rId2" Type="http://schemas.openxmlformats.org/officeDocument/2006/relationships/hyperlink" Target="https://www.youtube.com/" TargetMode="External"/><Relationship Id="rId1" Type="http://schemas.openxmlformats.org/officeDocument/2006/relationships/slideLayout" Target="../slideLayouts/slideLayout2.xml"/><Relationship Id="rId5" Type="http://schemas.openxmlformats.org/officeDocument/2006/relationships/hyperlink" Target="https://www.geeksforgeeks.org/" TargetMode="External"/><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0163" y="687860"/>
            <a:ext cx="8564452" cy="1862157"/>
          </a:xfrm>
        </p:spPr>
        <p:txBody>
          <a:bodyPr/>
          <a:lstStyle/>
          <a:p>
            <a:r>
              <a:rPr lang="en-US" dirty="0" smtClean="0">
                <a:latin typeface="Times New Roman" panose="02020603050405020304" pitchFamily="18" charset="0"/>
                <a:cs typeface="Times New Roman" panose="02020603050405020304" pitchFamily="18" charset="0"/>
              </a:rPr>
              <a:t>NEXTHIKE IT SOLUTIONS</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56068" y="2421229"/>
            <a:ext cx="9764332" cy="1352282"/>
          </a:xfrm>
        </p:spPr>
        <p:txBody>
          <a:bodyPr>
            <a:noAutofit/>
          </a:bodyPr>
          <a:lstStyle/>
          <a:p>
            <a:r>
              <a:rPr lang="en-US" sz="2800" b="1" u="sng" dirty="0" smtClean="0">
                <a:solidFill>
                  <a:schemeClr val="bg1"/>
                </a:solidFill>
                <a:latin typeface="Times New Roman" panose="02020603050405020304" pitchFamily="18" charset="0"/>
                <a:cs typeface="Times New Roman" panose="02020603050405020304" pitchFamily="18" charset="0"/>
              </a:rPr>
              <a:t>Feature </a:t>
            </a:r>
            <a:r>
              <a:rPr lang="en-US" sz="2800" b="1" u="sng" dirty="0">
                <a:solidFill>
                  <a:schemeClr val="bg1"/>
                </a:solidFill>
                <a:latin typeface="Times New Roman" panose="02020603050405020304" pitchFamily="18" charset="0"/>
                <a:cs typeface="Times New Roman" panose="02020603050405020304" pitchFamily="18" charset="0"/>
              </a:rPr>
              <a:t>Extraction and Price Prediction for Mobile Phones</a:t>
            </a:r>
            <a:endParaRPr lang="en-IN" sz="2800" b="1" u="sng" dirty="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263" y="3497775"/>
            <a:ext cx="5042481" cy="2658326"/>
          </a:xfrm>
          <a:prstGeom prst="rect">
            <a:avLst/>
          </a:prstGeom>
        </p:spPr>
      </p:pic>
      <p:sp>
        <p:nvSpPr>
          <p:cNvPr id="7" name="TextBox 6"/>
          <p:cNvSpPr txBox="1"/>
          <p:nvPr/>
        </p:nvSpPr>
        <p:spPr>
          <a:xfrm>
            <a:off x="3245476" y="1635618"/>
            <a:ext cx="5177307" cy="769441"/>
          </a:xfrm>
          <a:prstGeom prst="rect">
            <a:avLst/>
          </a:prstGeom>
          <a:noFill/>
        </p:spPr>
        <p:txBody>
          <a:bodyPr wrap="square" rtlCol="0">
            <a:spAutoFit/>
          </a:bodyPr>
          <a:lstStyle/>
          <a:p>
            <a:pPr algn="ctr"/>
            <a:r>
              <a:rPr lang="en-US" sz="4400" dirty="0" smtClean="0">
                <a:solidFill>
                  <a:schemeClr val="bg1"/>
                </a:solidFill>
                <a:latin typeface="Times New Roman" panose="02020603050405020304" pitchFamily="18" charset="0"/>
                <a:cs typeface="Times New Roman" panose="02020603050405020304" pitchFamily="18" charset="0"/>
              </a:rPr>
              <a:t>Project-4</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7830354" y="5950039"/>
            <a:ext cx="3168203" cy="707886"/>
          </a:xfrm>
          <a:prstGeom prst="rect">
            <a:avLst/>
          </a:prstGeom>
          <a:no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-By Heena</a:t>
            </a: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481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9212539" cy="1022557"/>
          </a:xfrm>
        </p:spPr>
        <p:txBody>
          <a:bodyPr/>
          <a:lstStyle/>
          <a:p>
            <a:pPr algn="ctr"/>
            <a:r>
              <a:rPr lang="en-IN" dirty="0" smtClean="0">
                <a:latin typeface="Times New Roman" panose="02020603050405020304" pitchFamily="18" charset="0"/>
                <a:cs typeface="Times New Roman" panose="02020603050405020304" pitchFamily="18" charset="0"/>
              </a:rPr>
              <a:t>Feature Importance Analaysis</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6259131" y="2276754"/>
            <a:ext cx="5396249" cy="4581246"/>
          </a:xfrm>
          <a:prstGeom prst="rect">
            <a:avLst/>
          </a:prstGeom>
        </p:spPr>
      </p:pic>
      <p:sp>
        <p:nvSpPr>
          <p:cNvPr id="6" name="TextBox 5"/>
          <p:cNvSpPr txBox="1"/>
          <p:nvPr/>
        </p:nvSpPr>
        <p:spPr>
          <a:xfrm>
            <a:off x="566670" y="2408349"/>
            <a:ext cx="5125793" cy="498598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Feature importance scores quantify how much each input feature affects the model's ability to predict the target variable (e.g., stock price).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Higher scores indicate a greater impact on the prediction, suggesting that the feature is more important. </a:t>
            </a: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t </a:t>
            </a:r>
            <a:r>
              <a:rPr lang="en-US" sz="2000" dirty="0">
                <a:latin typeface="Times New Roman" panose="02020603050405020304" pitchFamily="18" charset="0"/>
                <a:cs typeface="Times New Roman" panose="02020603050405020304" pitchFamily="18" charset="0"/>
              </a:rPr>
              <a:t>reveals which features are most influential in determining the price, whether actual or predicted. </a:t>
            </a:r>
            <a:endParaRPr lang="en-US" sz="2000" dirty="0" smtClean="0">
              <a:latin typeface="Times New Roman" panose="02020603050405020304" pitchFamily="18" charset="0"/>
              <a:cs typeface="Times New Roman" panose="02020603050405020304" pitchFamily="18" charset="0"/>
            </a:endParaRPr>
          </a:p>
          <a:p>
            <a:pPr marL="285750" indent="-285750" fontAlgn="ct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analysis can be valuable for understanding market dynamics and improving prediction accuracy. </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625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t>C</a:t>
            </a:r>
            <a:r>
              <a:rPr lang="en-US" sz="4000" b="1" dirty="0" smtClean="0"/>
              <a:t>onclusion</a:t>
            </a:r>
            <a:endParaRPr lang="en-IN" b="1" dirty="0"/>
          </a:p>
        </p:txBody>
      </p:sp>
      <p:sp>
        <p:nvSpPr>
          <p:cNvPr id="3" name="Content Placeholder 2"/>
          <p:cNvSpPr>
            <a:spLocks noGrp="1"/>
          </p:cNvSpPr>
          <p:nvPr>
            <p:ph idx="1"/>
          </p:nvPr>
        </p:nvSpPr>
        <p:spPr>
          <a:xfrm>
            <a:off x="579549" y="2318197"/>
            <a:ext cx="11127347" cy="4056845"/>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The conclusion of mobile price prediction depends on the specific approach and model used to make the predictions. In general, the accuracy of the prediction will depend on the quality and quantity of the data used to train the model, as well as the complexity of the algorithm</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 model was trained on a large dataset of high-quality mobile phone data, and the algorithm used was well-suited to the task of predicting prices, then the predictions are likely to be relatively accurate.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However</a:t>
            </a:r>
            <a:r>
              <a:rPr lang="en-US" sz="2000" dirty="0">
                <a:latin typeface="Times New Roman" panose="02020603050405020304" pitchFamily="18" charset="0"/>
                <a:cs typeface="Times New Roman" panose="02020603050405020304" pitchFamily="18" charset="0"/>
              </a:rPr>
              <a:t>, it is important to remember that mobile phone prices can be affected by a wide range of factors, such as market trends, consumer preferences, and technological advancements. As a result, even the most accurate prediction model may not be able to account for all of these variables and may therefore produce inaccurate predictions from time to time.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Overall</a:t>
            </a:r>
            <a:r>
              <a:rPr lang="en-US" sz="2000" dirty="0">
                <a:latin typeface="Times New Roman" panose="02020603050405020304" pitchFamily="18" charset="0"/>
                <a:cs typeface="Times New Roman" panose="02020603050405020304" pitchFamily="18" charset="0"/>
              </a:rPr>
              <a:t>, mobile price prediction can be a valuable tool for businesses and consumers alike, but it is important to use it in conjunction with other sources of information and to always keep in mind the potential limitations of the </a:t>
            </a:r>
            <a:r>
              <a:rPr lang="en-US" sz="2000" dirty="0" smtClean="0">
                <a:latin typeface="Times New Roman" panose="02020603050405020304" pitchFamily="18" charset="0"/>
                <a:cs typeface="Times New Roman" panose="02020603050405020304" pitchFamily="18" charset="0"/>
              </a:rPr>
              <a:t>prediction.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081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186" y="798491"/>
            <a:ext cx="10380371" cy="1275008"/>
          </a:xfrm>
        </p:spPr>
        <p:txBody>
          <a:bodyPr/>
          <a:lstStyle/>
          <a:p>
            <a:pPr algn="ctr"/>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Websites </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used for research</a:t>
            </a:r>
            <a:r>
              <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IN" sz="2800" u="sng" dirty="0">
                <a:solidFill>
                  <a:srgbClr val="00B0F0"/>
                </a:solidFill>
                <a:latin typeface="Times New Roman" panose="02020603050405020304" pitchFamily="18" charset="0"/>
                <a:cs typeface="Times New Roman" panose="02020603050405020304" pitchFamily="18" charset="0"/>
                <a:hlinkClick r:id="rId2"/>
              </a:rPr>
              <a:t>https://www.youtube.com</a:t>
            </a:r>
            <a:r>
              <a:rPr lang="en-IN" sz="2800" u="sng" dirty="0" smtClean="0">
                <a:solidFill>
                  <a:srgbClr val="00B0F0"/>
                </a:solidFill>
                <a:latin typeface="Times New Roman" panose="02020603050405020304" pitchFamily="18" charset="0"/>
                <a:cs typeface="Times New Roman" panose="02020603050405020304" pitchFamily="18" charset="0"/>
                <a:hlinkClick r:id="rId2"/>
              </a:rPr>
              <a:t>/</a:t>
            </a:r>
            <a:endParaRPr lang="en-IN" sz="2800" u="sng" dirty="0" smtClean="0">
              <a:solidFill>
                <a:srgbClr val="00B0F0"/>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en-IN" sz="2800" u="sng" dirty="0">
                <a:solidFill>
                  <a:schemeClr val="tx1"/>
                </a:solidFill>
                <a:latin typeface="Times New Roman" panose="02020603050405020304" pitchFamily="18" charset="0"/>
                <a:cs typeface="Times New Roman" panose="02020603050405020304" pitchFamily="18" charset="0"/>
                <a:hlinkClick r:id="rId3"/>
              </a:rPr>
              <a:t>https://www.google.co.in/</a:t>
            </a:r>
            <a:endParaRPr lang="en-IN" sz="2800" dirty="0">
              <a:solidFill>
                <a:schemeClr val="tx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en-IN" sz="2800" b="1" dirty="0">
                <a:solidFill>
                  <a:schemeClr val="tx1"/>
                </a:solidFill>
                <a:latin typeface="Times New Roman" panose="02020603050405020304" pitchFamily="18" charset="0"/>
                <a:cs typeface="Times New Roman" panose="02020603050405020304" pitchFamily="18" charset="0"/>
              </a:rPr>
              <a:t>Meta AI</a:t>
            </a:r>
          </a:p>
          <a:p>
            <a:pPr lvl="0">
              <a:buFont typeface="Wingdings" panose="05000000000000000000" pitchFamily="2" charset="2"/>
              <a:buChar char="ü"/>
            </a:pPr>
            <a:r>
              <a:rPr lang="en-IN" sz="2800" u="sng" dirty="0">
                <a:solidFill>
                  <a:schemeClr val="tx1"/>
                </a:solidFill>
                <a:latin typeface="Times New Roman" panose="02020603050405020304" pitchFamily="18" charset="0"/>
                <a:cs typeface="Times New Roman" panose="02020603050405020304" pitchFamily="18" charset="0"/>
                <a:hlinkClick r:id="rId4"/>
              </a:rPr>
              <a:t>https://github.com/</a:t>
            </a:r>
            <a:endParaRPr lang="en-IN"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800" u="sng" dirty="0">
                <a:solidFill>
                  <a:schemeClr val="tx1"/>
                </a:solidFill>
                <a:latin typeface="Times New Roman" panose="02020603050405020304" pitchFamily="18" charset="0"/>
                <a:cs typeface="Times New Roman" panose="02020603050405020304" pitchFamily="18" charset="0"/>
                <a:hlinkClick r:id="rId5"/>
              </a:rPr>
              <a:t>https://</a:t>
            </a:r>
            <a:r>
              <a:rPr lang="en-IN" sz="2800" u="sng" dirty="0" smtClean="0">
                <a:solidFill>
                  <a:schemeClr val="tx1"/>
                </a:solidFill>
                <a:latin typeface="Times New Roman" panose="02020603050405020304" pitchFamily="18" charset="0"/>
                <a:cs typeface="Times New Roman" panose="02020603050405020304" pitchFamily="18" charset="0"/>
                <a:hlinkClick r:id="rId5"/>
              </a:rPr>
              <a:t>www.geeksforgeeks.org</a:t>
            </a:r>
          </a:p>
          <a:p>
            <a:pPr>
              <a:buFont typeface="Wingdings" panose="05000000000000000000" pitchFamily="2" charset="2"/>
              <a:buChar char="ü"/>
            </a:pPr>
            <a:endParaRPr lang="en-IN" sz="2800" dirty="0">
              <a:solidFill>
                <a:schemeClr val="tx1"/>
              </a:solidFill>
            </a:endParaRPr>
          </a:p>
        </p:txBody>
      </p:sp>
    </p:spTree>
    <p:extLst>
      <p:ext uri="{BB962C8B-B14F-4D97-AF65-F5344CB8AC3E}">
        <p14:creationId xmlns:p14="http://schemas.microsoft.com/office/powerpoint/2010/main" val="3110753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220" y="1275008"/>
            <a:ext cx="9659155" cy="4893972"/>
          </a:xfrm>
          <a:prstGeom prst="rect">
            <a:avLst/>
          </a:prstGeom>
        </p:spPr>
      </p:pic>
    </p:spTree>
    <p:extLst>
      <p:ext uri="{BB962C8B-B14F-4D97-AF65-F5344CB8AC3E}">
        <p14:creationId xmlns:p14="http://schemas.microsoft.com/office/powerpoint/2010/main" val="880376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Tasks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305318"/>
            <a:ext cx="8825659" cy="3714482"/>
          </a:xfrm>
        </p:spPr>
        <p:txBody>
          <a:bodyPr>
            <a:normAutofit fontScale="77500" lnSpcReduction="20000"/>
          </a:bodyPr>
          <a:lstStyle/>
          <a:p>
            <a:r>
              <a:rPr lang="en-US" sz="2800" dirty="0" smtClean="0">
                <a:latin typeface="Times New Roman" panose="02020603050405020304" pitchFamily="18" charset="0"/>
                <a:cs typeface="Times New Roman" panose="02020603050405020304" pitchFamily="18" charset="0"/>
              </a:rPr>
              <a:t>Introduction</a:t>
            </a:r>
            <a:endParaRPr lang="en-IN" sz="2800" dirty="0" smtClean="0">
              <a:latin typeface="Times New Roman" panose="02020603050405020304" pitchFamily="18" charset="0"/>
              <a:cs typeface="Times New Roman" panose="02020603050405020304" pitchFamily="18" charset="0"/>
            </a:endParaRPr>
          </a:p>
          <a:p>
            <a:r>
              <a:rPr lang="en-IN" sz="2800" dirty="0" smtClean="0">
                <a:latin typeface="Times New Roman" panose="02020603050405020304" pitchFamily="18" charset="0"/>
                <a:cs typeface="Times New Roman" panose="02020603050405020304" pitchFamily="18" charset="0"/>
              </a:rPr>
              <a:t>Data Exploration</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Data </a:t>
            </a:r>
            <a:r>
              <a:rPr lang="en-IN" sz="2800" dirty="0" smtClean="0">
                <a:latin typeface="Times New Roman" panose="02020603050405020304" pitchFamily="18" charset="0"/>
                <a:cs typeface="Times New Roman" panose="02020603050405020304" pitchFamily="18" charset="0"/>
              </a:rPr>
              <a:t>Preprocessing</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Feature </a:t>
            </a:r>
            <a:r>
              <a:rPr lang="en-IN" sz="2800" dirty="0" smtClean="0">
                <a:latin typeface="Times New Roman" panose="02020603050405020304" pitchFamily="18" charset="0"/>
                <a:cs typeface="Times New Roman" panose="02020603050405020304" pitchFamily="18" charset="0"/>
              </a:rPr>
              <a:t>Extraction</a:t>
            </a:r>
          </a:p>
          <a:p>
            <a:r>
              <a:rPr lang="en-IN" sz="2800" dirty="0">
                <a:latin typeface="Times New Roman" panose="02020603050405020304" pitchFamily="18" charset="0"/>
                <a:cs typeface="Times New Roman" panose="02020603050405020304" pitchFamily="18" charset="0"/>
              </a:rPr>
              <a:t>Model </a:t>
            </a:r>
            <a:r>
              <a:rPr lang="en-IN" sz="2800" dirty="0" smtClean="0">
                <a:latin typeface="Times New Roman" panose="02020603050405020304" pitchFamily="18" charset="0"/>
                <a:cs typeface="Times New Roman" panose="02020603050405020304" pitchFamily="18" charset="0"/>
              </a:rPr>
              <a:t>Building</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Model </a:t>
            </a:r>
            <a:r>
              <a:rPr lang="en-IN" sz="2800" dirty="0" smtClean="0">
                <a:latin typeface="Times New Roman" panose="02020603050405020304" pitchFamily="18" charset="0"/>
                <a:cs typeface="Times New Roman" panose="02020603050405020304" pitchFamily="18" charset="0"/>
              </a:rPr>
              <a:t>Evaluation</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Feature Importance </a:t>
            </a:r>
            <a:r>
              <a:rPr lang="en-IN" sz="2800" dirty="0" smtClean="0">
                <a:latin typeface="Times New Roman" panose="02020603050405020304" pitchFamily="18" charset="0"/>
                <a:cs typeface="Times New Roman" panose="02020603050405020304" pitchFamily="18" charset="0"/>
              </a:rPr>
              <a:t>Analysis</a:t>
            </a:r>
          </a:p>
          <a:p>
            <a:r>
              <a:rPr lang="en-US" sz="2800" dirty="0" smtClean="0">
                <a:latin typeface="Times New Roman" panose="02020603050405020304" pitchFamily="18" charset="0"/>
                <a:cs typeface="Times New Roman" panose="02020603050405020304" pitchFamily="18" charset="0"/>
              </a:rPr>
              <a:t>Conclusion</a:t>
            </a:r>
          </a:p>
          <a:p>
            <a:r>
              <a:rPr lang="en-US" sz="2800" dirty="0" smtClean="0">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453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a:t>
            </a:r>
            <a:r>
              <a:rPr lang="en-US" dirty="0" smtClean="0"/>
              <a:t>ntroduction</a:t>
            </a:r>
            <a:endParaRPr lang="en-IN" dirty="0"/>
          </a:p>
        </p:txBody>
      </p:sp>
      <p:sp>
        <p:nvSpPr>
          <p:cNvPr id="3" name="Content Placeholder 2"/>
          <p:cNvSpPr>
            <a:spLocks noGrp="1"/>
          </p:cNvSpPr>
          <p:nvPr>
            <p:ph idx="1"/>
          </p:nvPr>
        </p:nvSpPr>
        <p:spPr>
          <a:xfrm>
            <a:off x="1154953" y="2603499"/>
            <a:ext cx="10397395" cy="4041999"/>
          </a:xfrm>
        </p:spPr>
        <p:txBody>
          <a:bodyPr>
            <a:normAutofit/>
          </a:bodyPr>
          <a:lstStyle/>
          <a:p>
            <a:r>
              <a:rPr lang="en-US" sz="2400" dirty="0">
                <a:latin typeface="Times New Roman" panose="02020603050405020304" pitchFamily="18" charset="0"/>
                <a:cs typeface="Times New Roman" panose="02020603050405020304" pitchFamily="18" charset="0"/>
              </a:rPr>
              <a:t>This project helps in predicting the price of the mobile phone with respect to its specifications. Different types of mobile phones are being launched in vast amount in the market hence there are many kinds of mobile phones available. This makes difficult for the customers to choose a mobile phone. To make this process feasible we developed a program that evaluates the price of the mobile by giving its features</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Machine learning algorithms such as Linear Regression, Random Forest and Neural Networks are </a:t>
            </a:r>
            <a:r>
              <a:rPr lang="en-US" sz="2400" dirty="0" smtClean="0">
                <a:latin typeface="Times New Roman" panose="02020603050405020304" pitchFamily="18" charset="0"/>
                <a:cs typeface="Times New Roman" panose="02020603050405020304" pitchFamily="18" charset="0"/>
              </a:rPr>
              <a:t>      trained </a:t>
            </a:r>
            <a:r>
              <a:rPr lang="en-US" sz="2400" dirty="0">
                <a:latin typeface="Times New Roman" panose="02020603050405020304" pitchFamily="18" charset="0"/>
                <a:cs typeface="Times New Roman" panose="02020603050405020304" pitchFamily="18" charset="0"/>
              </a:rPr>
              <a:t>on the dataset to predict the price of a mobile phone based on its features. This involves collecting a dataset of a mobile phone specifications and prices from various sources.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052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atin typeface="Times New Roman" panose="02020603050405020304" pitchFamily="18" charset="0"/>
                <a:cs typeface="Times New Roman" panose="02020603050405020304" pitchFamily="18" charset="0"/>
              </a:rPr>
              <a:t>Data</a:t>
            </a:r>
            <a:r>
              <a:rPr lang="en-US" sz="4000" b="1" dirty="0" smtClean="0"/>
              <a:t> </a:t>
            </a:r>
            <a:r>
              <a:rPr lang="en-US" sz="4000" b="1" dirty="0" smtClean="0">
                <a:latin typeface="Times New Roman" panose="02020603050405020304" pitchFamily="18" charset="0"/>
                <a:cs typeface="Times New Roman" panose="02020603050405020304" pitchFamily="18" charset="0"/>
              </a:rPr>
              <a:t>Exploration</a:t>
            </a:r>
            <a:endParaRPr lang="en-IN"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730697" y="3428126"/>
            <a:ext cx="8181483" cy="2985553"/>
          </a:xfrm>
          <a:prstGeom prst="rect">
            <a:avLst/>
          </a:prstGeom>
        </p:spPr>
      </p:pic>
      <p:pic>
        <p:nvPicPr>
          <p:cNvPr id="5" name="Picture 4"/>
          <p:cNvPicPr>
            <a:picLocks noChangeAspect="1"/>
          </p:cNvPicPr>
          <p:nvPr/>
        </p:nvPicPr>
        <p:blipFill>
          <a:blip r:embed="rId3"/>
          <a:stretch>
            <a:fillRect/>
          </a:stretch>
        </p:blipFill>
        <p:spPr>
          <a:xfrm>
            <a:off x="9479789" y="2927998"/>
            <a:ext cx="2394531" cy="3930002"/>
          </a:xfrm>
          <a:prstGeom prst="rect">
            <a:avLst/>
          </a:prstGeom>
        </p:spPr>
      </p:pic>
      <p:sp>
        <p:nvSpPr>
          <p:cNvPr id="6" name="TextBox 5"/>
          <p:cNvSpPr txBox="1"/>
          <p:nvPr/>
        </p:nvSpPr>
        <p:spPr>
          <a:xfrm>
            <a:off x="386366" y="5434885"/>
            <a:ext cx="8860665" cy="1068946"/>
          </a:xfrm>
          <a:prstGeom prst="rect">
            <a:avLst/>
          </a:prstGeom>
          <a:noFill/>
        </p:spPr>
        <p:txBody>
          <a:bodyPr wrap="square" rtlCol="0">
            <a:spAutoFit/>
          </a:bodyPr>
          <a:lstStyle/>
          <a:p>
            <a:endParaRPr lang="en-IN" dirty="0"/>
          </a:p>
        </p:txBody>
      </p:sp>
      <p:sp>
        <p:nvSpPr>
          <p:cNvPr id="7" name="TextBox 6"/>
          <p:cNvSpPr txBox="1"/>
          <p:nvPr/>
        </p:nvSpPr>
        <p:spPr>
          <a:xfrm>
            <a:off x="730698" y="2369713"/>
            <a:ext cx="106027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exploration is the process of analyzing and understanding the underlying structure and patterns in a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020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120461"/>
            <a:ext cx="8993597" cy="1429555"/>
          </a:xfrm>
        </p:spPr>
        <p:txBody>
          <a:bodyPr/>
          <a:lstStyle/>
          <a:p>
            <a:pPr algn="ctr"/>
            <a:r>
              <a:rPr lang="en-IN" sz="4000" dirty="0">
                <a:latin typeface="Times New Roman" panose="02020603050405020304" pitchFamily="18" charset="0"/>
                <a:cs typeface="Times New Roman" panose="02020603050405020304" pitchFamily="18" charset="0"/>
              </a:rPr>
              <a:t>Data</a:t>
            </a:r>
            <a:r>
              <a:rPr lang="en-IN" dirty="0">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31068" y="3181082"/>
            <a:ext cx="5344730" cy="3258353"/>
          </a:xfrm>
        </p:spPr>
        <p:txBody>
          <a:bodyPr>
            <a:normAutofit/>
          </a:bodyPr>
          <a:lstStyle/>
          <a:p>
            <a:pPr>
              <a:buFont typeface="Wingdings" panose="05000000000000000000" pitchFamily="2" charset="2"/>
              <a:buChar char="Ø"/>
            </a:pPr>
            <a:r>
              <a:rPr lang="en-IN" b="1" u="sng" dirty="0" smtClean="0">
                <a:latin typeface="Times New Roman" panose="02020603050405020304" pitchFamily="18" charset="0"/>
                <a:cs typeface="Times New Roman" panose="02020603050405020304" pitchFamily="18" charset="0"/>
              </a:rPr>
              <a:t>Steps </a:t>
            </a:r>
            <a:r>
              <a:rPr lang="en-IN" b="1" u="sng" dirty="0">
                <a:latin typeface="Times New Roman" panose="02020603050405020304" pitchFamily="18" charset="0"/>
                <a:cs typeface="Times New Roman" panose="02020603050405020304" pitchFamily="18" charset="0"/>
              </a:rPr>
              <a:t>in Data </a:t>
            </a:r>
            <a:r>
              <a:rPr lang="en-IN" b="1" u="sng" dirty="0" smtClean="0">
                <a:latin typeface="Times New Roman" panose="02020603050405020304" pitchFamily="18" charset="0"/>
                <a:cs typeface="Times New Roman" panose="02020603050405020304" pitchFamily="18" charset="0"/>
              </a:rPr>
              <a:t>Preprocessing</a:t>
            </a:r>
          </a:p>
          <a:p>
            <a:pPr marL="0" indent="0">
              <a:buNone/>
            </a:pPr>
            <a:r>
              <a:rPr lang="en-IN" dirty="0" smtClean="0">
                <a:latin typeface="Times New Roman" panose="02020603050405020304" pitchFamily="18" charset="0"/>
                <a:cs typeface="Times New Roman" panose="02020603050405020304" pitchFamily="18" charset="0"/>
              </a:rPr>
              <a:t>1. Data </a:t>
            </a:r>
            <a:r>
              <a:rPr lang="en-IN" dirty="0">
                <a:latin typeface="Times New Roman" panose="02020603050405020304" pitchFamily="18" charset="0"/>
                <a:cs typeface="Times New Roman" panose="02020603050405020304" pitchFamily="18" charset="0"/>
              </a:rPr>
              <a:t>Cleaning: Handling missing values, outliers, and data inconsistencies</a:t>
            </a:r>
            <a:r>
              <a:rPr lang="en-IN" dirty="0" smtClean="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Data Transformation: Converting data types, scaling, and normalizing data</a:t>
            </a:r>
            <a:r>
              <a:rPr lang="en-IN" dirty="0" smtClean="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Feature Engineering: Creating new features from existing ones</a:t>
            </a:r>
            <a:r>
              <a:rPr lang="en-IN" dirty="0" smtClean="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4</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Data </a:t>
            </a:r>
            <a:r>
              <a:rPr lang="en-IN" dirty="0">
                <a:latin typeface="Times New Roman" panose="02020603050405020304" pitchFamily="18" charset="0"/>
                <a:cs typeface="Times New Roman" panose="02020603050405020304" pitchFamily="18" charset="0"/>
              </a:rPr>
              <a:t>Reduction: Reducing data dimensionality using techniques like PCA.</a:t>
            </a:r>
          </a:p>
        </p:txBody>
      </p:sp>
      <p:sp>
        <p:nvSpPr>
          <p:cNvPr id="4" name="TextBox 3"/>
          <p:cNvSpPr txBox="1"/>
          <p:nvPr/>
        </p:nvSpPr>
        <p:spPr>
          <a:xfrm>
            <a:off x="6156102" y="3181082"/>
            <a:ext cx="5422006" cy="2308324"/>
          </a:xfrm>
          <a:prstGeom prst="rect">
            <a:avLst/>
          </a:prstGeom>
          <a:noFill/>
        </p:spPr>
        <p:txBody>
          <a:bodyPr wrap="square" rtlCol="0">
            <a:spAutoFit/>
          </a:bodyPr>
          <a:lstStyle/>
          <a:p>
            <a:pPr marL="285750" indent="-285750">
              <a:buFont typeface="Wingdings" panose="05000000000000000000" pitchFamily="2" charset="2"/>
              <a:buChar char="Ø"/>
            </a:pPr>
            <a:r>
              <a:rPr lang="en-IN" b="1" u="sng" dirty="0">
                <a:latin typeface="Times New Roman" panose="02020603050405020304" pitchFamily="18" charset="0"/>
                <a:cs typeface="Times New Roman" panose="02020603050405020304" pitchFamily="18" charset="0"/>
              </a:rPr>
              <a:t>Techniques Used in Data </a:t>
            </a:r>
            <a:r>
              <a:rPr lang="en-IN" b="1" u="sng" dirty="0" smtClean="0">
                <a:latin typeface="Times New Roman" panose="02020603050405020304" pitchFamily="18" charset="0"/>
                <a:cs typeface="Times New Roman" panose="02020603050405020304" pitchFamily="18" charset="0"/>
              </a:rPr>
              <a:t>Preprocessing</a:t>
            </a:r>
          </a:p>
          <a:p>
            <a:pPr marL="342900" indent="-342900">
              <a:buAutoNum type="arabicPeriod"/>
            </a:pPr>
            <a:r>
              <a:rPr lang="en-IN" dirty="0" smtClean="0">
                <a:latin typeface="Times New Roman" panose="02020603050405020304" pitchFamily="18" charset="0"/>
                <a:cs typeface="Times New Roman" panose="02020603050405020304" pitchFamily="18" charset="0"/>
              </a:rPr>
              <a:t>Handling </a:t>
            </a:r>
            <a:r>
              <a:rPr lang="en-IN" dirty="0">
                <a:latin typeface="Times New Roman" panose="02020603050405020304" pitchFamily="18" charset="0"/>
                <a:cs typeface="Times New Roman" panose="02020603050405020304" pitchFamily="18" charset="0"/>
              </a:rPr>
              <a:t>Missing Values: Imputation, interpolation, or deletion</a:t>
            </a:r>
            <a:r>
              <a:rPr lang="en-IN" dirty="0" smtClean="0">
                <a:latin typeface="Times New Roman" panose="02020603050405020304" pitchFamily="18" charset="0"/>
                <a:cs typeface="Times New Roman" panose="02020603050405020304" pitchFamily="18" charset="0"/>
              </a:rPr>
              <a:t>.</a:t>
            </a:r>
          </a:p>
          <a:p>
            <a:pPr marL="342900" indent="-342900">
              <a:buAutoNum type="arabicPeriod"/>
            </a:pPr>
            <a:r>
              <a:rPr lang="en-IN" dirty="0" smtClean="0">
                <a:latin typeface="Times New Roman" panose="02020603050405020304" pitchFamily="18" charset="0"/>
                <a:cs typeface="Times New Roman" panose="02020603050405020304" pitchFamily="18" charset="0"/>
              </a:rPr>
              <a:t>Data </a:t>
            </a:r>
            <a:r>
              <a:rPr lang="en-IN" dirty="0">
                <a:latin typeface="Times New Roman" panose="02020603050405020304" pitchFamily="18" charset="0"/>
                <a:cs typeface="Times New Roman" panose="02020603050405020304" pitchFamily="18" charset="0"/>
              </a:rPr>
              <a:t>Normalization: Scaling data to a common range</a:t>
            </a:r>
            <a:r>
              <a:rPr lang="en-IN" dirty="0" smtClean="0">
                <a:latin typeface="Times New Roman" panose="02020603050405020304" pitchFamily="18" charset="0"/>
                <a:cs typeface="Times New Roman" panose="02020603050405020304" pitchFamily="18" charset="0"/>
              </a:rPr>
              <a:t>.</a:t>
            </a:r>
          </a:p>
          <a:p>
            <a:pPr marL="342900" indent="-342900">
              <a:buAutoNum type="arabicPeriod"/>
            </a:pPr>
            <a:r>
              <a:rPr lang="en-IN" dirty="0" smtClean="0">
                <a:latin typeface="Times New Roman" panose="02020603050405020304" pitchFamily="18" charset="0"/>
                <a:cs typeface="Times New Roman" panose="02020603050405020304" pitchFamily="18" charset="0"/>
              </a:rPr>
              <a:t>Data </a:t>
            </a:r>
            <a:r>
              <a:rPr lang="en-IN" dirty="0">
                <a:latin typeface="Times New Roman" panose="02020603050405020304" pitchFamily="18" charset="0"/>
                <a:cs typeface="Times New Roman" panose="02020603050405020304" pitchFamily="18" charset="0"/>
              </a:rPr>
              <a:t>Encoding: Converting categorical variables into numeric formats</a:t>
            </a:r>
            <a:r>
              <a:rPr lang="en-IN" dirty="0" smtClean="0">
                <a:latin typeface="Times New Roman" panose="02020603050405020304" pitchFamily="18" charset="0"/>
                <a:cs typeface="Times New Roman" panose="02020603050405020304" pitchFamily="18" charset="0"/>
              </a:rPr>
              <a:t>.</a:t>
            </a:r>
          </a:p>
          <a:p>
            <a:pPr marL="342900" indent="-342900">
              <a:buAutoNum type="arabicPeriod"/>
            </a:pPr>
            <a:r>
              <a:rPr lang="en-IN" dirty="0" smtClean="0">
                <a:latin typeface="Times New Roman" panose="02020603050405020304" pitchFamily="18" charset="0"/>
                <a:cs typeface="Times New Roman" panose="02020603050405020304" pitchFamily="18" charset="0"/>
              </a:rPr>
              <a:t>Outlier </a:t>
            </a:r>
            <a:r>
              <a:rPr lang="en-IN" dirty="0">
                <a:latin typeface="Times New Roman" panose="02020603050405020304" pitchFamily="18" charset="0"/>
                <a:cs typeface="Times New Roman" panose="02020603050405020304" pitchFamily="18" charset="0"/>
              </a:rPr>
              <a:t>Detection: Identifying and handling outliers.</a:t>
            </a:r>
          </a:p>
        </p:txBody>
      </p:sp>
      <p:sp>
        <p:nvSpPr>
          <p:cNvPr id="5" name="TextBox 4"/>
          <p:cNvSpPr txBox="1"/>
          <p:nvPr/>
        </p:nvSpPr>
        <p:spPr>
          <a:xfrm>
            <a:off x="425003" y="2408349"/>
            <a:ext cx="11436439" cy="67710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preprocessing</a:t>
            </a:r>
            <a:r>
              <a:rPr lang="en-US" dirty="0">
                <a:latin typeface="Times New Roman" panose="02020603050405020304" pitchFamily="18" charset="0"/>
                <a:cs typeface="Times New Roman" panose="02020603050405020304" pitchFamily="18" charset="0"/>
              </a:rPr>
              <a:t> is the process of transforming and preparing raw data into a suitable format for analysis or modeling.</a:t>
            </a:r>
          </a:p>
          <a:p>
            <a:endParaRPr lang="en-IN" dirty="0"/>
          </a:p>
        </p:txBody>
      </p:sp>
    </p:spTree>
    <p:extLst>
      <p:ext uri="{BB962C8B-B14F-4D97-AF65-F5344CB8AC3E}">
        <p14:creationId xmlns:p14="http://schemas.microsoft.com/office/powerpoint/2010/main" val="1633036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7166" y="325458"/>
            <a:ext cx="5257800" cy="4610100"/>
          </a:xfrm>
          <a:prstGeom prst="rect">
            <a:avLst/>
          </a:prstGeom>
        </p:spPr>
      </p:pic>
      <p:pic>
        <p:nvPicPr>
          <p:cNvPr id="3" name="Picture 2"/>
          <p:cNvPicPr>
            <a:picLocks noChangeAspect="1"/>
          </p:cNvPicPr>
          <p:nvPr/>
        </p:nvPicPr>
        <p:blipFill>
          <a:blip r:embed="rId3"/>
          <a:stretch>
            <a:fillRect/>
          </a:stretch>
        </p:blipFill>
        <p:spPr>
          <a:xfrm>
            <a:off x="446616" y="4762500"/>
            <a:ext cx="8493659" cy="1943100"/>
          </a:xfrm>
          <a:prstGeom prst="rect">
            <a:avLst/>
          </a:prstGeom>
        </p:spPr>
      </p:pic>
      <p:pic>
        <p:nvPicPr>
          <p:cNvPr id="4" name="Picture 3"/>
          <p:cNvPicPr>
            <a:picLocks noChangeAspect="1"/>
          </p:cNvPicPr>
          <p:nvPr/>
        </p:nvPicPr>
        <p:blipFill>
          <a:blip r:embed="rId4"/>
          <a:stretch>
            <a:fillRect/>
          </a:stretch>
        </p:blipFill>
        <p:spPr>
          <a:xfrm>
            <a:off x="5826785" y="1187471"/>
            <a:ext cx="5038725" cy="2886075"/>
          </a:xfrm>
          <a:prstGeom prst="rect">
            <a:avLst/>
          </a:prstGeom>
        </p:spPr>
      </p:pic>
      <p:sp>
        <p:nvSpPr>
          <p:cNvPr id="5" name="TextBox 4"/>
          <p:cNvSpPr txBox="1"/>
          <p:nvPr/>
        </p:nvSpPr>
        <p:spPr>
          <a:xfrm>
            <a:off x="5594966" y="152400"/>
            <a:ext cx="4708133" cy="523220"/>
          </a:xfrm>
          <a:prstGeom prst="rect">
            <a:avLst/>
          </a:prstGeom>
          <a:noFill/>
        </p:spPr>
        <p:txBody>
          <a:bodyPr wrap="square" rtlCol="0">
            <a:spAutoFit/>
          </a:bodyPr>
          <a:lstStyle/>
          <a:p>
            <a:pPr algn="ctr"/>
            <a:r>
              <a:rPr lang="en-US" sz="2800" b="1" dirty="0" smtClean="0"/>
              <a:t>Here are some examples:</a:t>
            </a:r>
            <a:endParaRPr lang="en-IN" sz="1600" b="1" dirty="0"/>
          </a:p>
        </p:txBody>
      </p:sp>
    </p:spTree>
    <p:extLst>
      <p:ext uri="{BB962C8B-B14F-4D97-AF65-F5344CB8AC3E}">
        <p14:creationId xmlns:p14="http://schemas.microsoft.com/office/powerpoint/2010/main" val="53049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1378038"/>
            <a:ext cx="8426928" cy="302593"/>
          </a:xfrm>
        </p:spPr>
        <p:txBody>
          <a:bodyPr/>
          <a:lstStyle/>
          <a:p>
            <a:pPr algn="ctr"/>
            <a:r>
              <a:rPr lang="en-IN" dirty="0">
                <a:latin typeface="Times New Roman" panose="02020603050405020304" pitchFamily="18" charset="0"/>
                <a:cs typeface="Times New Roman" panose="02020603050405020304" pitchFamily="18" charset="0"/>
              </a:rPr>
              <a:t>Feature Extraction</a:t>
            </a:r>
            <a:br>
              <a:rPr lang="en-IN" dirty="0">
                <a:latin typeface="Times New Roman" panose="02020603050405020304" pitchFamily="18" charset="0"/>
                <a:cs typeface="Times New Roman" panose="02020603050405020304" pitchFamily="18" charset="0"/>
              </a:rPr>
            </a:br>
            <a:endParaRPr lang="en-IN" dirty="0"/>
          </a:p>
        </p:txBody>
      </p:sp>
      <p:pic>
        <p:nvPicPr>
          <p:cNvPr id="4" name="Content Placeholder 3"/>
          <p:cNvPicPr>
            <a:picLocks noGrp="1" noChangeAspect="1"/>
          </p:cNvPicPr>
          <p:nvPr>
            <p:ph idx="1"/>
          </p:nvPr>
        </p:nvPicPr>
        <p:blipFill>
          <a:blip r:embed="rId2"/>
          <a:stretch>
            <a:fillRect/>
          </a:stretch>
        </p:blipFill>
        <p:spPr>
          <a:xfrm>
            <a:off x="5031201" y="3300345"/>
            <a:ext cx="2619375" cy="3181350"/>
          </a:xfrm>
          <a:prstGeom prst="rect">
            <a:avLst/>
          </a:prstGeom>
        </p:spPr>
      </p:pic>
      <p:pic>
        <p:nvPicPr>
          <p:cNvPr id="5" name="Picture 4"/>
          <p:cNvPicPr>
            <a:picLocks noChangeAspect="1"/>
          </p:cNvPicPr>
          <p:nvPr/>
        </p:nvPicPr>
        <p:blipFill>
          <a:blip r:embed="rId3"/>
          <a:stretch>
            <a:fillRect/>
          </a:stretch>
        </p:blipFill>
        <p:spPr>
          <a:xfrm>
            <a:off x="8127373" y="3300345"/>
            <a:ext cx="2343150" cy="3057525"/>
          </a:xfrm>
          <a:prstGeom prst="rect">
            <a:avLst/>
          </a:prstGeom>
        </p:spPr>
      </p:pic>
      <p:pic>
        <p:nvPicPr>
          <p:cNvPr id="6" name="Picture 5"/>
          <p:cNvPicPr>
            <a:picLocks noChangeAspect="1"/>
          </p:cNvPicPr>
          <p:nvPr/>
        </p:nvPicPr>
        <p:blipFill>
          <a:blip r:embed="rId4"/>
          <a:stretch>
            <a:fillRect/>
          </a:stretch>
        </p:blipFill>
        <p:spPr>
          <a:xfrm>
            <a:off x="676264" y="3300345"/>
            <a:ext cx="3981450" cy="3219450"/>
          </a:xfrm>
          <a:prstGeom prst="rect">
            <a:avLst/>
          </a:prstGeom>
        </p:spPr>
      </p:pic>
      <p:sp>
        <p:nvSpPr>
          <p:cNvPr id="7" name="TextBox 6"/>
          <p:cNvSpPr txBox="1"/>
          <p:nvPr/>
        </p:nvSpPr>
        <p:spPr>
          <a:xfrm>
            <a:off x="676264" y="2382592"/>
            <a:ext cx="10888964"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extraction is the process of selecting and transforming raw data into relevant features that can be used in machine learning models.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851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4" y="1365160"/>
            <a:ext cx="9015211" cy="785612"/>
          </a:xfrm>
        </p:spPr>
        <p:txBody>
          <a:bodyPr/>
          <a:lstStyle/>
          <a:p>
            <a:pPr algn="ctr"/>
            <a:r>
              <a:rPr lang="en-IN" dirty="0">
                <a:latin typeface="Times New Roman" panose="02020603050405020304" pitchFamily="18" charset="0"/>
                <a:cs typeface="Times New Roman" panose="02020603050405020304" pitchFamily="18" charset="0"/>
              </a:rPr>
              <a:t>Model Building</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390525" y="2253803"/>
            <a:ext cx="11355007" cy="3765997"/>
          </a:xfrm>
        </p:spPr>
        <p:txBody>
          <a:bodyPr/>
          <a:lstStyle/>
          <a:p>
            <a:r>
              <a:rPr lang="en-US" dirty="0">
                <a:latin typeface="Times New Roman" panose="02020603050405020304" pitchFamily="18" charset="0"/>
                <a:cs typeface="Times New Roman" panose="02020603050405020304" pitchFamily="18" charset="0"/>
              </a:rPr>
              <a:t>Model building is the process of creating a machine learning model that can make predictions or take actions based on data.</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72732" y="2993499"/>
            <a:ext cx="4687909" cy="3278511"/>
          </a:xfrm>
          <a:prstGeom prst="rect">
            <a:avLst/>
          </a:prstGeom>
        </p:spPr>
      </p:pic>
      <p:pic>
        <p:nvPicPr>
          <p:cNvPr id="6" name="Picture 5"/>
          <p:cNvPicPr>
            <a:picLocks noChangeAspect="1"/>
          </p:cNvPicPr>
          <p:nvPr/>
        </p:nvPicPr>
        <p:blipFill>
          <a:blip r:embed="rId3"/>
          <a:stretch>
            <a:fillRect/>
          </a:stretch>
        </p:blipFill>
        <p:spPr>
          <a:xfrm>
            <a:off x="5759639" y="4951056"/>
            <a:ext cx="6085559" cy="1419225"/>
          </a:xfrm>
          <a:prstGeom prst="rect">
            <a:avLst/>
          </a:prstGeom>
        </p:spPr>
      </p:pic>
      <p:pic>
        <p:nvPicPr>
          <p:cNvPr id="8" name="Picture 7"/>
          <p:cNvPicPr>
            <a:picLocks noChangeAspect="1"/>
          </p:cNvPicPr>
          <p:nvPr/>
        </p:nvPicPr>
        <p:blipFill>
          <a:blip r:embed="rId4"/>
          <a:stretch>
            <a:fillRect/>
          </a:stretch>
        </p:blipFill>
        <p:spPr>
          <a:xfrm>
            <a:off x="5873633" y="2864461"/>
            <a:ext cx="5733237" cy="1862085"/>
          </a:xfrm>
          <a:prstGeom prst="rect">
            <a:avLst/>
          </a:prstGeom>
        </p:spPr>
      </p:pic>
    </p:spTree>
    <p:extLst>
      <p:ext uri="{BB962C8B-B14F-4D97-AF65-F5344CB8AC3E}">
        <p14:creationId xmlns:p14="http://schemas.microsoft.com/office/powerpoint/2010/main" val="1692648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Model Evaluation</a:t>
            </a:r>
          </a:p>
        </p:txBody>
      </p:sp>
      <p:sp>
        <p:nvSpPr>
          <p:cNvPr id="3" name="Content Placeholder 2"/>
          <p:cNvSpPr>
            <a:spLocks noGrp="1"/>
          </p:cNvSpPr>
          <p:nvPr>
            <p:ph idx="1"/>
          </p:nvPr>
        </p:nvSpPr>
        <p:spPr>
          <a:xfrm>
            <a:off x="476519" y="2603500"/>
            <a:ext cx="6552932" cy="3861694"/>
          </a:xfrm>
        </p:spPr>
        <p:txBody>
          <a:bodyPr>
            <a:noAutofit/>
          </a:bodyPr>
          <a:lstStyle/>
          <a:p>
            <a:r>
              <a:rPr lang="en-US" sz="2400" b="1" dirty="0">
                <a:latin typeface="Times New Roman" panose="02020603050405020304" pitchFamily="18" charset="0"/>
                <a:cs typeface="Times New Roman" panose="02020603050405020304" pitchFamily="18" charset="0"/>
              </a:rPr>
              <a:t>Model evaluation is the process of assessing the performance of a machine learning model</a:t>
            </a:r>
            <a:r>
              <a:rPr lang="en-US" sz="2400" b="1" dirty="0" smtClean="0">
                <a:latin typeface="Times New Roman" panose="02020603050405020304" pitchFamily="18" charset="0"/>
                <a:cs typeface="Times New Roman" panose="02020603050405020304" pitchFamily="18" charset="0"/>
              </a:rPr>
              <a:t>.</a:t>
            </a:r>
          </a:p>
          <a:p>
            <a:pPr>
              <a:buAutoNum type="arabicPeriod"/>
            </a:pPr>
            <a:r>
              <a:rPr lang="en-US" sz="2000" b="1" dirty="0" smtClean="0">
                <a:latin typeface="Times New Roman" panose="02020603050405020304" pitchFamily="18" charset="0"/>
                <a:cs typeface="Times New Roman" panose="02020603050405020304" pitchFamily="18" charset="0"/>
              </a:rPr>
              <a:t>Mean </a:t>
            </a:r>
            <a:r>
              <a:rPr lang="en-US" sz="2000" b="1" dirty="0">
                <a:latin typeface="Times New Roman" panose="02020603050405020304" pitchFamily="18" charset="0"/>
                <a:cs typeface="Times New Roman" panose="02020603050405020304" pitchFamily="18" charset="0"/>
              </a:rPr>
              <a:t>Absolute Error (MAE): </a:t>
            </a:r>
            <a:r>
              <a:rPr lang="en-US" sz="2000" dirty="0">
                <a:latin typeface="Times New Roman" panose="02020603050405020304" pitchFamily="18" charset="0"/>
                <a:cs typeface="Times New Roman" panose="02020603050405020304" pitchFamily="18" charset="0"/>
              </a:rPr>
              <a:t>Average difference between predicted and actual values</a:t>
            </a:r>
            <a:r>
              <a:rPr lang="en-US" sz="2000" dirty="0" smtClean="0">
                <a:latin typeface="Times New Roman" panose="02020603050405020304" pitchFamily="18" charset="0"/>
                <a:cs typeface="Times New Roman" panose="02020603050405020304" pitchFamily="18" charset="0"/>
              </a:rPr>
              <a:t>.</a:t>
            </a:r>
          </a:p>
          <a:p>
            <a:pPr>
              <a:buAutoNum type="arabicPeriod"/>
            </a:pPr>
            <a:r>
              <a:rPr lang="en-US" sz="2000" b="1" dirty="0" smtClean="0">
                <a:latin typeface="Times New Roman" panose="02020603050405020304" pitchFamily="18" charset="0"/>
                <a:cs typeface="Times New Roman" panose="02020603050405020304" pitchFamily="18" charset="0"/>
              </a:rPr>
              <a:t>Mean </a:t>
            </a:r>
            <a:r>
              <a:rPr lang="en-US" sz="2000" b="1" dirty="0">
                <a:latin typeface="Times New Roman" panose="02020603050405020304" pitchFamily="18" charset="0"/>
                <a:cs typeface="Times New Roman" panose="02020603050405020304" pitchFamily="18" charset="0"/>
              </a:rPr>
              <a:t>Squared Error (MSE): </a:t>
            </a:r>
            <a:r>
              <a:rPr lang="en-US" sz="2000" dirty="0">
                <a:latin typeface="Times New Roman" panose="02020603050405020304" pitchFamily="18" charset="0"/>
                <a:cs typeface="Times New Roman" panose="02020603050405020304" pitchFamily="18" charset="0"/>
              </a:rPr>
              <a:t>Average squared difference between predicted and actual values</a:t>
            </a:r>
            <a:r>
              <a:rPr lang="en-US" sz="2000" dirty="0" smtClean="0">
                <a:latin typeface="Times New Roman" panose="02020603050405020304" pitchFamily="18" charset="0"/>
                <a:cs typeface="Times New Roman" panose="02020603050405020304" pitchFamily="18" charset="0"/>
              </a:rPr>
              <a:t>.</a:t>
            </a:r>
          </a:p>
          <a:p>
            <a:pPr>
              <a:buAutoNum type="arabicPeriod"/>
            </a:pPr>
            <a:r>
              <a:rPr lang="en-US" sz="2000" b="1" dirty="0" smtClean="0">
                <a:latin typeface="Times New Roman" panose="02020603050405020304" pitchFamily="18" charset="0"/>
                <a:cs typeface="Times New Roman" panose="02020603050405020304" pitchFamily="18" charset="0"/>
              </a:rPr>
              <a:t>Root </a:t>
            </a:r>
            <a:r>
              <a:rPr lang="en-US" sz="2000" b="1" dirty="0">
                <a:latin typeface="Times New Roman" panose="02020603050405020304" pitchFamily="18" charset="0"/>
                <a:cs typeface="Times New Roman" panose="02020603050405020304" pitchFamily="18" charset="0"/>
              </a:rPr>
              <a:t>Mean Squared Error (RMSE): </a:t>
            </a:r>
            <a:r>
              <a:rPr lang="en-US" sz="2000" dirty="0">
                <a:latin typeface="Times New Roman" panose="02020603050405020304" pitchFamily="18" charset="0"/>
                <a:cs typeface="Times New Roman" panose="02020603050405020304" pitchFamily="18" charset="0"/>
              </a:rPr>
              <a:t>Square root of MSE</a:t>
            </a:r>
            <a:r>
              <a:rPr lang="en-US" sz="2000" dirty="0" smtClean="0">
                <a:latin typeface="Times New Roman" panose="02020603050405020304" pitchFamily="18" charset="0"/>
                <a:cs typeface="Times New Roman" panose="02020603050405020304" pitchFamily="18" charset="0"/>
              </a:rPr>
              <a:t>.</a:t>
            </a:r>
          </a:p>
          <a:p>
            <a:pPr>
              <a:buAutoNum type="arabicPeriod"/>
            </a:pPr>
            <a:r>
              <a:rPr lang="en-US" sz="2000" b="1" dirty="0" smtClean="0">
                <a:latin typeface="Times New Roman" panose="02020603050405020304" pitchFamily="18" charset="0"/>
                <a:cs typeface="Times New Roman" panose="02020603050405020304" pitchFamily="18" charset="0"/>
              </a:rPr>
              <a:t>R-squared </a:t>
            </a:r>
            <a:r>
              <a:rPr lang="en-US" sz="2000" b="1" dirty="0">
                <a:latin typeface="Times New Roman" panose="02020603050405020304" pitchFamily="18" charset="0"/>
                <a:cs typeface="Times New Roman" panose="02020603050405020304" pitchFamily="18" charset="0"/>
              </a:rPr>
              <a:t>(R²): </a:t>
            </a:r>
            <a:r>
              <a:rPr lang="en-US" sz="2000" dirty="0">
                <a:latin typeface="Times New Roman" panose="02020603050405020304" pitchFamily="18" charset="0"/>
                <a:cs typeface="Times New Roman" panose="02020603050405020304" pitchFamily="18" charset="0"/>
              </a:rPr>
              <a:t>Proportion of variance explained by the model.</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39378" y="2730322"/>
            <a:ext cx="5252622" cy="3517900"/>
          </a:xfrm>
          <a:prstGeom prst="rect">
            <a:avLst/>
          </a:prstGeom>
        </p:spPr>
      </p:pic>
    </p:spTree>
    <p:extLst>
      <p:ext uri="{BB962C8B-B14F-4D97-AF65-F5344CB8AC3E}">
        <p14:creationId xmlns:p14="http://schemas.microsoft.com/office/powerpoint/2010/main" val="33256203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326</TotalTime>
  <Words>691</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Times New Roman</vt:lpstr>
      <vt:lpstr>Wingdings</vt:lpstr>
      <vt:lpstr>Wingdings 3</vt:lpstr>
      <vt:lpstr>Ion Boardroom</vt:lpstr>
      <vt:lpstr>NEXTHIKE IT SOLUTIONS               </vt:lpstr>
      <vt:lpstr>Project Tasks</vt:lpstr>
      <vt:lpstr>Introduction</vt:lpstr>
      <vt:lpstr>Data Exploration</vt:lpstr>
      <vt:lpstr>Data Preprocessing </vt:lpstr>
      <vt:lpstr>PowerPoint Presentation</vt:lpstr>
      <vt:lpstr>Feature Extraction </vt:lpstr>
      <vt:lpstr>Model Building </vt:lpstr>
      <vt:lpstr>Model Evaluation</vt:lpstr>
      <vt:lpstr>Feature Importance Analaysis</vt:lpstr>
      <vt:lpstr>Conclusion</vt:lpstr>
      <vt:lpstr>Websites used for research.</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c:title>
  <dc:creator>DELL</dc:creator>
  <cp:lastModifiedBy>DELL</cp:lastModifiedBy>
  <cp:revision>15</cp:revision>
  <dcterms:created xsi:type="dcterms:W3CDTF">2025-05-23T07:15:31Z</dcterms:created>
  <dcterms:modified xsi:type="dcterms:W3CDTF">2025-05-23T12:42:21Z</dcterms:modified>
</cp:coreProperties>
</file>