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75" r:id="rId3"/>
    <p:sldId id="257" r:id="rId4"/>
    <p:sldId id="258" r:id="rId5"/>
    <p:sldId id="306" r:id="rId6"/>
    <p:sldId id="259" r:id="rId7"/>
    <p:sldId id="261" r:id="rId8"/>
    <p:sldId id="307" r:id="rId9"/>
    <p:sldId id="308" r:id="rId10"/>
    <p:sldId id="309" r:id="rId11"/>
    <p:sldId id="310" r:id="rId12"/>
    <p:sldId id="301" r:id="rId13"/>
    <p:sldId id="262" r:id="rId14"/>
    <p:sldId id="298"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7" d="100"/>
          <a:sy n="97" d="100"/>
        </p:scale>
        <p:origin x="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47700" y="317500"/>
            <a:ext cx="10750770" cy="935859"/>
          </a:xfrm>
          <a:solidFill>
            <a:schemeClr val="bg2"/>
          </a:solidFill>
        </p:spPr>
        <p:txBody>
          <a:bodyPr>
            <a:noAutofit/>
          </a:bodyPr>
          <a:lstStyle/>
          <a:p>
            <a:br>
              <a:rPr lang="en-IN" dirty="0">
                <a:effectLst/>
                <a:latin typeface="Calibri" panose="020F0502020204030204" pitchFamily="34" charset="0"/>
                <a:ea typeface="SimSun" panose="02010600030101010101" pitchFamily="2" charset="-122"/>
                <a:cs typeface="Times New Roman" panose="02020603050405020304" pitchFamily="18" charset="0"/>
              </a:rPr>
            </a:br>
            <a:br>
              <a:rPr lang="en-US" b="1" dirty="0">
                <a:effectLst/>
                <a:ea typeface="SimSun" panose="02010600030101010101" pitchFamily="2" charset="-122"/>
                <a:cs typeface="Times New Roman" panose="02020603050405020304" pitchFamily="18" charset="0"/>
              </a:rPr>
            </a:br>
            <a:r>
              <a:rPr lang="en-IN" b="1" dirty="0">
                <a:solidFill>
                  <a:schemeClr val="bg2">
                    <a:lumMod val="25000"/>
                  </a:schemeClr>
                </a:solidFill>
                <a:effectLst/>
                <a:latin typeface="Calibri" panose="020F0502020204030204" pitchFamily="34" charset="0"/>
                <a:ea typeface="SimSun" panose="02010600030101010101" pitchFamily="2" charset="-122"/>
                <a:cs typeface="Times New Roman" panose="02020603050405020304" pitchFamily="18" charset="0"/>
              </a:rPr>
              <a:t>CATEGORIZATION OF DRUG REVIEWS</a:t>
            </a:r>
            <a:endParaRPr lang="en-IN" altLang="en-US" b="1" dirty="0">
              <a:solidFill>
                <a:schemeClr val="bg2">
                  <a:lumMod val="25000"/>
                </a:schemeClr>
              </a:solidFill>
              <a:effectLst>
                <a:outerShdw blurRad="38100" dist="19050" dir="2700000" algn="tl" rotWithShape="0">
                  <a:schemeClr val="dk1">
                    <a:alpha val="40000"/>
                  </a:schemeClr>
                </a:outerShdw>
              </a:effectLst>
            </a:endParaRPr>
          </a:p>
        </p:txBody>
      </p:sp>
      <p:sp>
        <p:nvSpPr>
          <p:cNvPr id="9" name="Text Placeholder 8"/>
          <p:cNvSpPr>
            <a:spLocks noGrp="1"/>
          </p:cNvSpPr>
          <p:nvPr>
            <p:ph type="body" sz="half" idx="2"/>
          </p:nvPr>
        </p:nvSpPr>
        <p:spPr>
          <a:xfrm>
            <a:off x="647699" y="1522730"/>
            <a:ext cx="5426076" cy="4457700"/>
          </a:xfrm>
        </p:spPr>
        <p:txBody>
          <a:bodyPr>
            <a:normAutofit/>
          </a:bodyPr>
          <a:lstStyle/>
          <a:p>
            <a:pPr marL="0" indent="0" algn="just">
              <a:buNone/>
            </a:pPr>
            <a:endParaRPr lang="en-IN" altLang="en-US" sz="2800" dirty="0">
              <a:cs typeface="+mn-lt"/>
            </a:endParaRPr>
          </a:p>
          <a:p>
            <a:pPr marL="0" indent="0">
              <a:buNone/>
            </a:pPr>
            <a:r>
              <a:rPr lang="en-IN" altLang="en-US" sz="2800" dirty="0">
                <a:solidFill>
                  <a:schemeClr val="bg2">
                    <a:lumMod val="25000"/>
                  </a:schemeClr>
                </a:solidFill>
                <a:cs typeface="+mn-lt"/>
              </a:rPr>
              <a:t>Comparison of Multi Layer Perceptron and Recurrent Neural Networks </a:t>
            </a:r>
          </a:p>
          <a:p>
            <a:pPr marL="0" indent="0" algn="r">
              <a:buNone/>
            </a:pPr>
            <a:endParaRPr lang="en-IN" altLang="en-US" sz="2800" dirty="0">
              <a:solidFill>
                <a:schemeClr val="bg2">
                  <a:lumMod val="25000"/>
                </a:schemeClr>
              </a:solidFill>
              <a:cs typeface="+mn-lt"/>
            </a:endParaRPr>
          </a:p>
          <a:p>
            <a:pPr marL="0" indent="0" algn="r">
              <a:buNone/>
            </a:pPr>
            <a:endParaRPr lang="en-IN" altLang="en-US" sz="2800" dirty="0">
              <a:solidFill>
                <a:schemeClr val="bg2">
                  <a:lumMod val="25000"/>
                </a:schemeClr>
              </a:solidFill>
              <a:cs typeface="+mn-lt"/>
            </a:endParaRPr>
          </a:p>
          <a:p>
            <a:pPr marL="0" indent="0" algn="r">
              <a:buNone/>
            </a:pPr>
            <a:endParaRPr lang="en-IN" altLang="en-US" sz="2800" dirty="0">
              <a:solidFill>
                <a:schemeClr val="bg2">
                  <a:lumMod val="25000"/>
                </a:schemeClr>
              </a:solidFill>
              <a:cs typeface="+mn-lt"/>
            </a:endParaRPr>
          </a:p>
          <a:p>
            <a:pPr marL="0" indent="0" algn="r">
              <a:buNone/>
            </a:pPr>
            <a:r>
              <a:rPr lang="en-IN" altLang="en-US" sz="2800" dirty="0">
                <a:solidFill>
                  <a:schemeClr val="bg2">
                    <a:lumMod val="25000"/>
                  </a:schemeClr>
                </a:solidFill>
                <a:cs typeface="+mn-lt"/>
              </a:rPr>
              <a:t>-</a:t>
            </a:r>
            <a:r>
              <a:rPr lang="en-IN" altLang="en-US" sz="2400" dirty="0">
                <a:solidFill>
                  <a:schemeClr val="bg2">
                    <a:lumMod val="25000"/>
                  </a:schemeClr>
                </a:solidFill>
                <a:cs typeface="+mn-lt"/>
              </a:rPr>
              <a:t>Heena Rijhwani</a:t>
            </a:r>
          </a:p>
        </p:txBody>
      </p:sp>
      <p:sp>
        <p:nvSpPr>
          <p:cNvPr id="4" name="Picture Placeholder 3">
            <a:extLst>
              <a:ext uri="{FF2B5EF4-FFF2-40B4-BE49-F238E27FC236}">
                <a16:creationId xmlns:a16="http://schemas.microsoft.com/office/drawing/2014/main" id="{CD6C8F8E-03B9-4A43-961F-3ECB856323C7}"/>
              </a:ext>
            </a:extLst>
          </p:cNvPr>
          <p:cNvSpPr>
            <a:spLocks noGrp="1"/>
          </p:cNvSpPr>
          <p:nvPr>
            <p:ph type="pic" idx="1"/>
          </p:nvPr>
        </p:nvSpPr>
        <p:spPr>
          <a:xfrm>
            <a:off x="5226270" y="992187"/>
            <a:ext cx="6172200" cy="4873625"/>
          </a:xfrm>
        </p:spPr>
      </p:sp>
      <p:pic>
        <p:nvPicPr>
          <p:cNvPr id="10" name="Picture 9" descr="IMG_256">
            <a:extLst>
              <a:ext uri="{FF2B5EF4-FFF2-40B4-BE49-F238E27FC236}">
                <a16:creationId xmlns:a16="http://schemas.microsoft.com/office/drawing/2014/main" id="{F4BDAE97-F846-47DE-BD3A-C2D75A85CB4D}"/>
              </a:ext>
            </a:extLst>
          </p:cNvPr>
          <p:cNvPicPr>
            <a:picLocks noChangeAspect="1"/>
          </p:cNvPicPr>
          <p:nvPr/>
        </p:nvPicPr>
        <p:blipFill>
          <a:blip r:embed="rId3"/>
          <a:srcRect t="5738" b="68492"/>
          <a:stretch>
            <a:fillRect/>
          </a:stretch>
        </p:blipFill>
        <p:spPr>
          <a:xfrm>
            <a:off x="6169769" y="2281006"/>
            <a:ext cx="5228701" cy="1278579"/>
          </a:xfrm>
          <a:prstGeom prst="rect">
            <a:avLst/>
          </a:prstGeom>
          <a:noFill/>
          <a:ln w="9525">
            <a:noFill/>
          </a:ln>
        </p:spPr>
      </p:pic>
      <p:pic>
        <p:nvPicPr>
          <p:cNvPr id="12" name="Picture 11" descr="IMG_256">
            <a:extLst>
              <a:ext uri="{FF2B5EF4-FFF2-40B4-BE49-F238E27FC236}">
                <a16:creationId xmlns:a16="http://schemas.microsoft.com/office/drawing/2014/main" id="{B79D0BBB-D8A6-470B-BD07-BB43DF47EE9A}"/>
              </a:ext>
            </a:extLst>
          </p:cNvPr>
          <p:cNvPicPr>
            <a:picLocks noChangeAspect="1"/>
          </p:cNvPicPr>
          <p:nvPr/>
        </p:nvPicPr>
        <p:blipFill>
          <a:blip r:embed="rId3"/>
          <a:srcRect t="76381"/>
          <a:stretch>
            <a:fillRect/>
          </a:stretch>
        </p:blipFill>
        <p:spPr>
          <a:xfrm>
            <a:off x="6249529" y="4001140"/>
            <a:ext cx="5148941" cy="1172183"/>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chemeClr val="bg2">
                    <a:lumMod val="25000"/>
                  </a:schemeClr>
                </a:solidFill>
              </a:rPr>
              <a:t>Weight Initialization                    Optimizers</a:t>
            </a:r>
            <a:endParaRPr lang="en-IN" altLang="en-US" sz="2000" b="1" dirty="0">
              <a:solidFill>
                <a:schemeClr val="bg2">
                  <a:lumMod val="25000"/>
                </a:schemeClr>
              </a:solidFill>
            </a:endParaRPr>
          </a:p>
        </p:txBody>
      </p:sp>
      <p:sp>
        <p:nvSpPr>
          <p:cNvPr id="4" name="Content Placeholder 3">
            <a:extLst>
              <a:ext uri="{FF2B5EF4-FFF2-40B4-BE49-F238E27FC236}">
                <a16:creationId xmlns:a16="http://schemas.microsoft.com/office/drawing/2014/main" id="{7DFCC41D-774F-48DF-8B88-71415D5FFDA3}"/>
              </a:ext>
            </a:extLst>
          </p:cNvPr>
          <p:cNvSpPr>
            <a:spLocks noGrp="1"/>
          </p:cNvSpPr>
          <p:nvPr>
            <p:ph sz="half" idx="1"/>
          </p:nvPr>
        </p:nvSpPr>
        <p:spPr>
          <a:xfrm>
            <a:off x="838200" y="1355834"/>
            <a:ext cx="5181600" cy="4821129"/>
          </a:xfrm>
        </p:spPr>
        <p:txBody>
          <a:bodyPr/>
          <a:lstStyle/>
          <a:p>
            <a:r>
              <a:rPr lang="en-IN" sz="1800" kern="0" dirty="0" err="1">
                <a:latin typeface="Calibri" panose="020F0502020204030204" pitchFamily="34" charset="0"/>
                <a:ea typeface="Consolas" panose="020B0609020204030204" pitchFamily="49" charset="0"/>
                <a:cs typeface="Times New Roman" panose="02020603050405020304" pitchFamily="18" charset="0"/>
              </a:rPr>
              <a:t>Glorot</a:t>
            </a:r>
            <a:r>
              <a:rPr lang="en-IN" sz="1800" kern="0" dirty="0">
                <a:latin typeface="Calibri" panose="020F0502020204030204" pitchFamily="34" charset="0"/>
                <a:ea typeface="Consolas" panose="020B0609020204030204" pitchFamily="49" charset="0"/>
                <a:cs typeface="Times New Roman" panose="02020603050405020304" pitchFamily="18" charset="0"/>
              </a:rPr>
              <a:t> Initialization</a:t>
            </a:r>
          </a:p>
          <a:p>
            <a:r>
              <a:rPr lang="en-IN" sz="1800" kern="0" dirty="0" err="1">
                <a:latin typeface="Calibri" panose="020F0502020204030204" pitchFamily="34" charset="0"/>
                <a:ea typeface="Consolas" panose="020B0609020204030204" pitchFamily="49" charset="0"/>
                <a:cs typeface="Times New Roman" panose="02020603050405020304" pitchFamily="18" charset="0"/>
              </a:rPr>
              <a:t>Lecun</a:t>
            </a:r>
            <a:r>
              <a:rPr lang="en-IN" sz="1800" kern="0" dirty="0">
                <a:latin typeface="Calibri" panose="020F0502020204030204" pitchFamily="34" charset="0"/>
                <a:ea typeface="Consolas" panose="020B0609020204030204" pitchFamily="49" charset="0"/>
                <a:cs typeface="Times New Roman" panose="02020603050405020304" pitchFamily="18" charset="0"/>
              </a:rPr>
              <a:t> Initialization</a:t>
            </a:r>
          </a:p>
          <a:p>
            <a:r>
              <a:rPr lang="en-IN" sz="1800" kern="0" dirty="0">
                <a:latin typeface="Calibri" panose="020F0502020204030204" pitchFamily="34" charset="0"/>
                <a:ea typeface="Consolas" panose="020B0609020204030204" pitchFamily="49" charset="0"/>
                <a:cs typeface="Times New Roman" panose="02020603050405020304" pitchFamily="18" charset="0"/>
              </a:rPr>
              <a:t>He Initialization</a:t>
            </a:r>
          </a:p>
          <a:p>
            <a:pPr marL="0" indent="0">
              <a:buNone/>
            </a:pPr>
            <a:endParaRPr lang="en-IN" sz="1800" kern="0" dirty="0">
              <a:latin typeface="Calibri" panose="020F0502020204030204" pitchFamily="34" charset="0"/>
              <a:ea typeface="Consolas" panose="020B0609020204030204" pitchFamily="49"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DCD2FF70-1E41-49BF-A807-9DB7A399C0D9}"/>
              </a:ext>
            </a:extLst>
          </p:cNvPr>
          <p:cNvSpPr txBox="1"/>
          <p:nvPr/>
        </p:nvSpPr>
        <p:spPr>
          <a:xfrm>
            <a:off x="6353504" y="1355834"/>
            <a:ext cx="4430110" cy="2308324"/>
          </a:xfrm>
          <a:prstGeom prst="rect">
            <a:avLst/>
          </a:prstGeom>
          <a:noFill/>
        </p:spPr>
        <p:txBody>
          <a:bodyPr wrap="square" rtlCol="0">
            <a:spAutoFit/>
          </a:bodyPr>
          <a:lstStyle/>
          <a:p>
            <a:pPr marL="285750" indent="-285750">
              <a:buFont typeface="Arial" panose="020B0604020202020204" pitchFamily="34" charset="0"/>
              <a:buChar char="•"/>
            </a:pPr>
            <a:r>
              <a:rPr lang="en-IN" sz="1800" b="0" kern="0" dirty="0">
                <a:effectLst/>
                <a:latin typeface="Calibri" panose="020F0502020204030204" pitchFamily="34" charset="0"/>
                <a:ea typeface="Consolas" panose="020B0609020204030204" pitchFamily="49" charset="0"/>
                <a:cs typeface="Times New Roman" panose="02020603050405020304" pitchFamily="18" charset="0"/>
              </a:rPr>
              <a:t>Stochastic Gradient Descent</a:t>
            </a:r>
          </a:p>
          <a:p>
            <a:pPr marL="285750" indent="-285750">
              <a:buFont typeface="Arial" panose="020B0604020202020204" pitchFamily="34" charset="0"/>
              <a:buChar char="•"/>
            </a:pPr>
            <a:r>
              <a:rPr lang="en-IN" kern="0" dirty="0" err="1">
                <a:latin typeface="Calibri" panose="020F0502020204030204" pitchFamily="34" charset="0"/>
                <a:ea typeface="Consolas" panose="020B0609020204030204" pitchFamily="49" charset="0"/>
                <a:cs typeface="Times New Roman" panose="02020603050405020304" pitchFamily="18" charset="0"/>
              </a:rPr>
              <a:t>R</a:t>
            </a:r>
            <a:r>
              <a:rPr lang="en-IN" sz="1800" b="0" kern="0" dirty="0" err="1">
                <a:effectLst/>
                <a:latin typeface="Calibri" panose="020F0502020204030204" pitchFamily="34" charset="0"/>
                <a:ea typeface="Consolas" panose="020B0609020204030204" pitchFamily="49" charset="0"/>
                <a:cs typeface="Times New Roman" panose="02020603050405020304" pitchFamily="18" charset="0"/>
              </a:rPr>
              <a:t>msprop</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pPr marL="285750" indent="-285750">
              <a:buFont typeface="Arial" panose="020B0604020202020204" pitchFamily="34" charset="0"/>
              <a:buChar char="•"/>
            </a:pPr>
            <a:r>
              <a:rPr lang="en-IN" kern="0" dirty="0" err="1">
                <a:latin typeface="Calibri" panose="020F0502020204030204" pitchFamily="34" charset="0"/>
                <a:ea typeface="Consolas" panose="020B0609020204030204" pitchFamily="49" charset="0"/>
                <a:cs typeface="Times New Roman" panose="02020603050405020304" pitchFamily="18" charset="0"/>
              </a:rPr>
              <a:t>A</a:t>
            </a:r>
            <a:r>
              <a:rPr lang="en-IN" sz="1800" b="0" kern="0" dirty="0" err="1">
                <a:effectLst/>
                <a:latin typeface="Calibri" panose="020F0502020204030204" pitchFamily="34" charset="0"/>
                <a:ea typeface="Consolas" panose="020B0609020204030204" pitchFamily="49" charset="0"/>
                <a:cs typeface="Times New Roman" panose="02020603050405020304" pitchFamily="18" charset="0"/>
              </a:rPr>
              <a:t>dagrad</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pPr marL="285750" indent="-285750">
              <a:buFont typeface="Arial" panose="020B0604020202020204" pitchFamily="34" charset="0"/>
              <a:buChar char="•"/>
            </a:pPr>
            <a:r>
              <a:rPr lang="en-IN" kern="0" dirty="0">
                <a:latin typeface="Calibri" panose="020F0502020204030204" pitchFamily="34" charset="0"/>
                <a:ea typeface="Consolas" panose="020B0609020204030204" pitchFamily="49" charset="0"/>
                <a:cs typeface="Times New Roman" panose="02020603050405020304" pitchFamily="18" charset="0"/>
              </a:rPr>
              <a:t>A</a:t>
            </a:r>
            <a:r>
              <a:rPr lang="en-IN" sz="1800" b="0" kern="0" dirty="0">
                <a:effectLst/>
                <a:latin typeface="Calibri" panose="020F0502020204030204" pitchFamily="34" charset="0"/>
                <a:ea typeface="Consolas" panose="020B0609020204030204" pitchFamily="49" charset="0"/>
                <a:cs typeface="Times New Roman" panose="02020603050405020304" pitchFamily="18" charset="0"/>
              </a:rPr>
              <a:t>dam</a:t>
            </a:r>
          </a:p>
          <a:p>
            <a:pPr marL="285750" indent="-285750">
              <a:buFont typeface="Arial" panose="020B0604020202020204" pitchFamily="34" charset="0"/>
              <a:buChar char="•"/>
            </a:pPr>
            <a:r>
              <a:rPr lang="en-IN" kern="0" dirty="0" err="1">
                <a:latin typeface="Calibri" panose="020F0502020204030204" pitchFamily="34" charset="0"/>
                <a:ea typeface="Consolas" panose="020B0609020204030204" pitchFamily="49" charset="0"/>
                <a:cs typeface="Times New Roman" panose="02020603050405020304" pitchFamily="18" charset="0"/>
              </a:rPr>
              <a:t>N</a:t>
            </a:r>
            <a:r>
              <a:rPr lang="en-IN" sz="1800" b="0" kern="0" dirty="0" err="1">
                <a:effectLst/>
                <a:latin typeface="Calibri" panose="020F0502020204030204" pitchFamily="34" charset="0"/>
                <a:ea typeface="Consolas" panose="020B0609020204030204" pitchFamily="49" charset="0"/>
                <a:cs typeface="Times New Roman" panose="02020603050405020304" pitchFamily="18" charset="0"/>
              </a:rPr>
              <a:t>adam</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pPr marL="285750" indent="-285750">
              <a:buFont typeface="Arial" panose="020B0604020202020204" pitchFamily="34" charset="0"/>
              <a:buChar char="•"/>
            </a:pPr>
            <a:r>
              <a:rPr lang="en-IN" kern="0" dirty="0" err="1">
                <a:latin typeface="Calibri" panose="020F0502020204030204" pitchFamily="34" charset="0"/>
                <a:ea typeface="Consolas" panose="020B0609020204030204" pitchFamily="49" charset="0"/>
                <a:cs typeface="Times New Roman" panose="02020603050405020304" pitchFamily="18" charset="0"/>
              </a:rPr>
              <a:t>A</a:t>
            </a:r>
            <a:r>
              <a:rPr lang="en-IN" sz="1800" b="0" kern="0" dirty="0" err="1">
                <a:effectLst/>
                <a:latin typeface="Calibri" panose="020F0502020204030204" pitchFamily="34" charset="0"/>
                <a:ea typeface="Consolas" panose="020B0609020204030204" pitchFamily="49" charset="0"/>
                <a:cs typeface="Times New Roman" panose="02020603050405020304" pitchFamily="18" charset="0"/>
              </a:rPr>
              <a:t>damax</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7" name="Content Placeholder 6">
            <a:extLst>
              <a:ext uri="{FF2B5EF4-FFF2-40B4-BE49-F238E27FC236}">
                <a16:creationId xmlns:a16="http://schemas.microsoft.com/office/drawing/2014/main" id="{1C16ECFB-08F0-4EF0-95F3-1EF930E27020}"/>
              </a:ext>
            </a:extLst>
          </p:cNvPr>
          <p:cNvGraphicFramePr>
            <a:graphicFrameLocks noGrp="1"/>
          </p:cNvGraphicFramePr>
          <p:nvPr>
            <p:ph sz="half" idx="2"/>
            <p:extLst>
              <p:ext uri="{D42A27DB-BD31-4B8C-83A1-F6EECF244321}">
                <p14:modId xmlns:p14="http://schemas.microsoft.com/office/powerpoint/2010/main" val="3946956005"/>
              </p:ext>
            </p:extLst>
          </p:nvPr>
        </p:nvGraphicFramePr>
        <p:xfrm>
          <a:off x="630622" y="3334810"/>
          <a:ext cx="5334001" cy="2963917"/>
        </p:xfrm>
        <a:graphic>
          <a:graphicData uri="http://schemas.openxmlformats.org/drawingml/2006/table">
            <a:tbl>
              <a:tblPr>
                <a:tableStyleId>{5C22544A-7EE6-4342-B048-85BDC9FD1C3A}</a:tableStyleId>
              </a:tblPr>
              <a:tblGrid>
                <a:gridCol w="1777803">
                  <a:extLst>
                    <a:ext uri="{9D8B030D-6E8A-4147-A177-3AD203B41FA5}">
                      <a16:colId xmlns:a16="http://schemas.microsoft.com/office/drawing/2014/main" val="118233879"/>
                    </a:ext>
                  </a:extLst>
                </a:gridCol>
                <a:gridCol w="1777803">
                  <a:extLst>
                    <a:ext uri="{9D8B030D-6E8A-4147-A177-3AD203B41FA5}">
                      <a16:colId xmlns:a16="http://schemas.microsoft.com/office/drawing/2014/main" val="1393589885"/>
                    </a:ext>
                  </a:extLst>
                </a:gridCol>
                <a:gridCol w="1778395">
                  <a:extLst>
                    <a:ext uri="{9D8B030D-6E8A-4147-A177-3AD203B41FA5}">
                      <a16:colId xmlns:a16="http://schemas.microsoft.com/office/drawing/2014/main" val="4031657938"/>
                    </a:ext>
                  </a:extLst>
                </a:gridCol>
              </a:tblGrid>
              <a:tr h="419314">
                <a:tc>
                  <a:txBody>
                    <a:bodyPr/>
                    <a:lstStyle/>
                    <a:p>
                      <a:pPr marL="0" marR="0" algn="just">
                        <a:spcBef>
                          <a:spcPts val="0"/>
                        </a:spcBef>
                        <a:spcAft>
                          <a:spcPts val="0"/>
                        </a:spcAft>
                      </a:pPr>
                      <a:r>
                        <a:rPr lang="en-IN" sz="1100" spc="0" dirty="0">
                          <a:effectLst/>
                        </a:rPr>
                        <a:t>Initialization</a:t>
                      </a:r>
                      <a:endParaRPr lang="en-IN" sz="900" dirty="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Accuracy</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Loss</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3511126821"/>
                  </a:ext>
                </a:extLst>
              </a:tr>
              <a:tr h="419314">
                <a:tc>
                  <a:txBody>
                    <a:bodyPr/>
                    <a:lstStyle/>
                    <a:p>
                      <a:pPr marL="0" marR="0" algn="just">
                        <a:spcBef>
                          <a:spcPts val="0"/>
                        </a:spcBef>
                        <a:spcAft>
                          <a:spcPts val="0"/>
                        </a:spcAft>
                      </a:pPr>
                      <a:r>
                        <a:rPr lang="en-IN" sz="1100" spc="0">
                          <a:effectLst/>
                        </a:rPr>
                        <a:t>He normal</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0.5390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1.2143</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3857685891"/>
                  </a:ext>
                </a:extLst>
              </a:tr>
              <a:tr h="419314">
                <a:tc>
                  <a:txBody>
                    <a:bodyPr/>
                    <a:lstStyle/>
                    <a:p>
                      <a:pPr marL="0" marR="0" algn="just">
                        <a:spcBef>
                          <a:spcPts val="0"/>
                        </a:spcBef>
                        <a:spcAft>
                          <a:spcPts val="0"/>
                        </a:spcAft>
                      </a:pPr>
                      <a:r>
                        <a:rPr lang="en-IN" sz="1100" spc="0">
                          <a:effectLst/>
                        </a:rPr>
                        <a:t>He uniform</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0.5360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1.2220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2230727311"/>
                  </a:ext>
                </a:extLst>
              </a:tr>
              <a:tr h="419314">
                <a:tc>
                  <a:txBody>
                    <a:bodyPr/>
                    <a:lstStyle/>
                    <a:p>
                      <a:pPr marL="0" marR="0" algn="just">
                        <a:spcBef>
                          <a:spcPts val="0"/>
                        </a:spcBef>
                        <a:spcAft>
                          <a:spcPts val="0"/>
                        </a:spcAft>
                      </a:pPr>
                      <a:r>
                        <a:rPr lang="en-IN" sz="1100" spc="0">
                          <a:effectLst/>
                        </a:rPr>
                        <a:t>Lecun normal</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0.5370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1.2589</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1349206803"/>
                  </a:ext>
                </a:extLst>
              </a:tr>
              <a:tr h="428887">
                <a:tc>
                  <a:txBody>
                    <a:bodyPr/>
                    <a:lstStyle/>
                    <a:p>
                      <a:pPr marL="0" marR="0" algn="just">
                        <a:spcBef>
                          <a:spcPts val="0"/>
                        </a:spcBef>
                        <a:spcAft>
                          <a:spcPts val="0"/>
                        </a:spcAft>
                      </a:pPr>
                      <a:r>
                        <a:rPr lang="en-IN" sz="1100" spc="0" dirty="0" err="1">
                          <a:effectLst/>
                          <a:highlight>
                            <a:srgbClr val="00FF00"/>
                          </a:highlight>
                        </a:rPr>
                        <a:t>Lecun</a:t>
                      </a:r>
                      <a:r>
                        <a:rPr lang="en-IN" sz="1100" spc="0" dirty="0">
                          <a:effectLst/>
                          <a:highlight>
                            <a:srgbClr val="00FF00"/>
                          </a:highlight>
                        </a:rPr>
                        <a:t> uniform</a:t>
                      </a:r>
                      <a:endParaRPr lang="en-IN" sz="9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0.5450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1.1655</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3183228382"/>
                  </a:ext>
                </a:extLst>
              </a:tr>
              <a:tr h="428887">
                <a:tc>
                  <a:txBody>
                    <a:bodyPr/>
                    <a:lstStyle/>
                    <a:p>
                      <a:pPr marL="0" marR="0" algn="just">
                        <a:spcBef>
                          <a:spcPts val="0"/>
                        </a:spcBef>
                        <a:spcAft>
                          <a:spcPts val="0"/>
                        </a:spcAft>
                      </a:pPr>
                      <a:r>
                        <a:rPr lang="en-IN" sz="1100" spc="0">
                          <a:effectLst/>
                        </a:rPr>
                        <a:t>Glorot normal</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0.5430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1.2166</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1080029217"/>
                  </a:ext>
                </a:extLst>
              </a:tr>
              <a:tr h="428887">
                <a:tc>
                  <a:txBody>
                    <a:bodyPr/>
                    <a:lstStyle/>
                    <a:p>
                      <a:pPr marL="0" marR="0" algn="just">
                        <a:spcBef>
                          <a:spcPts val="0"/>
                        </a:spcBef>
                        <a:spcAft>
                          <a:spcPts val="0"/>
                        </a:spcAft>
                      </a:pPr>
                      <a:r>
                        <a:rPr lang="en-IN" sz="1100" spc="0">
                          <a:effectLst/>
                        </a:rPr>
                        <a:t>Glorot uniform</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a:effectLst/>
                        </a:rPr>
                        <a:t>0.5270</a:t>
                      </a:r>
                      <a:endParaRPr lang="en-IN" sz="90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tc>
                  <a:txBody>
                    <a:bodyPr/>
                    <a:lstStyle/>
                    <a:p>
                      <a:pPr marL="0" marR="0" algn="just">
                        <a:spcBef>
                          <a:spcPts val="0"/>
                        </a:spcBef>
                        <a:spcAft>
                          <a:spcPts val="0"/>
                        </a:spcAft>
                      </a:pPr>
                      <a:r>
                        <a:rPr lang="en-IN" sz="1100" spc="0" dirty="0">
                          <a:effectLst/>
                        </a:rPr>
                        <a:t>1.4457</a:t>
                      </a:r>
                      <a:endParaRPr lang="en-IN" sz="900" dirty="0">
                        <a:effectLst/>
                        <a:latin typeface="Calibri" panose="020F0502020204030204" pitchFamily="34" charset="0"/>
                        <a:ea typeface="SimSun" panose="02010600030101010101" pitchFamily="2" charset="-122"/>
                        <a:cs typeface="Times New Roman" panose="02020603050405020304" pitchFamily="18" charset="0"/>
                      </a:endParaRPr>
                    </a:p>
                  </a:txBody>
                  <a:tcPr marL="62048" marR="62048" marT="41365" marB="41365"/>
                </a:tc>
                <a:extLst>
                  <a:ext uri="{0D108BD9-81ED-4DB2-BD59-A6C34878D82A}">
                    <a16:rowId xmlns:a16="http://schemas.microsoft.com/office/drawing/2014/main" val="1306279690"/>
                  </a:ext>
                </a:extLst>
              </a:tr>
            </a:tbl>
          </a:graphicData>
        </a:graphic>
      </p:graphicFrame>
      <p:graphicFrame>
        <p:nvGraphicFramePr>
          <p:cNvPr id="8" name="Table 7">
            <a:extLst>
              <a:ext uri="{FF2B5EF4-FFF2-40B4-BE49-F238E27FC236}">
                <a16:creationId xmlns:a16="http://schemas.microsoft.com/office/drawing/2014/main" id="{36F23F23-DD9A-4CAA-8184-B1E3FE194B52}"/>
              </a:ext>
            </a:extLst>
          </p:cNvPr>
          <p:cNvGraphicFramePr>
            <a:graphicFrameLocks noGrp="1"/>
          </p:cNvGraphicFramePr>
          <p:nvPr>
            <p:extLst>
              <p:ext uri="{D42A27DB-BD31-4B8C-83A1-F6EECF244321}">
                <p14:modId xmlns:p14="http://schemas.microsoft.com/office/powerpoint/2010/main" val="1988892269"/>
              </p:ext>
            </p:extLst>
          </p:nvPr>
        </p:nvGraphicFramePr>
        <p:xfrm>
          <a:off x="6096000" y="3334806"/>
          <a:ext cx="5181599" cy="2963917"/>
        </p:xfrm>
        <a:graphic>
          <a:graphicData uri="http://schemas.openxmlformats.org/drawingml/2006/table">
            <a:tbl>
              <a:tblPr>
                <a:tableStyleId>{5C22544A-7EE6-4342-B048-85BDC9FD1C3A}</a:tableStyleId>
              </a:tblPr>
              <a:tblGrid>
                <a:gridCol w="1727008">
                  <a:extLst>
                    <a:ext uri="{9D8B030D-6E8A-4147-A177-3AD203B41FA5}">
                      <a16:colId xmlns:a16="http://schemas.microsoft.com/office/drawing/2014/main" val="2941379023"/>
                    </a:ext>
                  </a:extLst>
                </a:gridCol>
                <a:gridCol w="1727008">
                  <a:extLst>
                    <a:ext uri="{9D8B030D-6E8A-4147-A177-3AD203B41FA5}">
                      <a16:colId xmlns:a16="http://schemas.microsoft.com/office/drawing/2014/main" val="2923493417"/>
                    </a:ext>
                  </a:extLst>
                </a:gridCol>
                <a:gridCol w="1727583">
                  <a:extLst>
                    <a:ext uri="{9D8B030D-6E8A-4147-A177-3AD203B41FA5}">
                      <a16:colId xmlns:a16="http://schemas.microsoft.com/office/drawing/2014/main" val="2810244571"/>
                    </a:ext>
                  </a:extLst>
                </a:gridCol>
              </a:tblGrid>
              <a:tr h="419314">
                <a:tc>
                  <a:txBody>
                    <a:bodyPr/>
                    <a:lstStyle/>
                    <a:p>
                      <a:pPr marL="0" marR="0" algn="just">
                        <a:spcBef>
                          <a:spcPts val="0"/>
                        </a:spcBef>
                        <a:spcAft>
                          <a:spcPts val="0"/>
                        </a:spcAft>
                      </a:pPr>
                      <a:r>
                        <a:rPr lang="en-IN" sz="1200" spc="0">
                          <a:effectLst/>
                        </a:rPr>
                        <a:t>Optimizer</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Accuracy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009712803"/>
                  </a:ext>
                </a:extLst>
              </a:tr>
              <a:tr h="419314">
                <a:tc>
                  <a:txBody>
                    <a:bodyPr/>
                    <a:lstStyle/>
                    <a:p>
                      <a:pPr marL="0" marR="0" algn="just">
                        <a:spcBef>
                          <a:spcPts val="0"/>
                        </a:spcBef>
                        <a:spcAft>
                          <a:spcPts val="0"/>
                        </a:spcAft>
                      </a:pPr>
                      <a:r>
                        <a:rPr lang="en-IN" sz="1200" spc="0">
                          <a:effectLst/>
                        </a:rPr>
                        <a:t>SGD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0.5510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1.2309</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911834561"/>
                  </a:ext>
                </a:extLst>
              </a:tr>
              <a:tr h="419314">
                <a:tc>
                  <a:txBody>
                    <a:bodyPr/>
                    <a:lstStyle/>
                    <a:p>
                      <a:pPr marL="0" marR="0" algn="just">
                        <a:spcBef>
                          <a:spcPts val="0"/>
                        </a:spcBef>
                        <a:spcAft>
                          <a:spcPts val="0"/>
                        </a:spcAft>
                      </a:pPr>
                      <a:r>
                        <a:rPr lang="en-IN" sz="1200" spc="0">
                          <a:effectLst/>
                        </a:rPr>
                        <a:t>Adagrad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0.4760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1.3801</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890208537"/>
                  </a:ext>
                </a:extLst>
              </a:tr>
              <a:tr h="419314">
                <a:tc>
                  <a:txBody>
                    <a:bodyPr/>
                    <a:lstStyle/>
                    <a:p>
                      <a:pPr marL="0" marR="0" algn="just">
                        <a:spcBef>
                          <a:spcPts val="0"/>
                        </a:spcBef>
                        <a:spcAft>
                          <a:spcPts val="0"/>
                        </a:spcAft>
                      </a:pPr>
                      <a:r>
                        <a:rPr lang="en-IN" sz="1200" spc="0">
                          <a:effectLst/>
                        </a:rPr>
                        <a:t>Rmsprop</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0.5410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1.1962</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79242346"/>
                  </a:ext>
                </a:extLst>
              </a:tr>
              <a:tr h="428887">
                <a:tc>
                  <a:txBody>
                    <a:bodyPr/>
                    <a:lstStyle/>
                    <a:p>
                      <a:pPr marL="0" marR="0" algn="just">
                        <a:spcBef>
                          <a:spcPts val="0"/>
                        </a:spcBef>
                        <a:spcAft>
                          <a:spcPts val="0"/>
                        </a:spcAft>
                      </a:pPr>
                      <a:r>
                        <a:rPr lang="en-IN" sz="1200" spc="0" dirty="0">
                          <a:effectLst/>
                          <a:highlight>
                            <a:srgbClr val="00FF00"/>
                          </a:highlight>
                        </a:rPr>
                        <a:t>Adam</a:t>
                      </a:r>
                      <a:endParaRPr lang="en-IN" sz="10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1.3261</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522781902"/>
                  </a:ext>
                </a:extLst>
              </a:tr>
              <a:tr h="428887">
                <a:tc>
                  <a:txBody>
                    <a:bodyPr/>
                    <a:lstStyle/>
                    <a:p>
                      <a:pPr marL="0" marR="0" algn="just">
                        <a:spcBef>
                          <a:spcPts val="0"/>
                        </a:spcBef>
                        <a:spcAft>
                          <a:spcPts val="0"/>
                        </a:spcAft>
                      </a:pPr>
                      <a:r>
                        <a:rPr lang="en-IN" sz="1200" spc="0">
                          <a:effectLst/>
                        </a:rPr>
                        <a:t>Adamax</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1.2338</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0.5430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460860737"/>
                  </a:ext>
                </a:extLst>
              </a:tr>
              <a:tr h="428887">
                <a:tc>
                  <a:txBody>
                    <a:bodyPr/>
                    <a:lstStyle/>
                    <a:p>
                      <a:pPr marL="0" marR="0" algn="just">
                        <a:spcBef>
                          <a:spcPts val="0"/>
                        </a:spcBef>
                        <a:spcAft>
                          <a:spcPts val="0"/>
                        </a:spcAft>
                      </a:pPr>
                      <a:r>
                        <a:rPr lang="en-IN" sz="1200" spc="0">
                          <a:effectLst/>
                        </a:rPr>
                        <a:t>Nadam</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1.2038</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0.5454</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609377179"/>
                  </a:ext>
                </a:extLst>
              </a:tr>
            </a:tbl>
          </a:graphicData>
        </a:graphic>
      </p:graphicFrame>
    </p:spTree>
    <p:extLst>
      <p:ext uri="{BB962C8B-B14F-4D97-AF65-F5344CB8AC3E}">
        <p14:creationId xmlns:p14="http://schemas.microsoft.com/office/powerpoint/2010/main" val="133630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83EE-A556-4CC7-9E71-C543BBD7C8A4}"/>
              </a:ext>
            </a:extLst>
          </p:cNvPr>
          <p:cNvSpPr>
            <a:spLocks noGrp="1"/>
          </p:cNvSpPr>
          <p:nvPr>
            <p:ph type="title"/>
          </p:nvPr>
        </p:nvSpPr>
        <p:spPr/>
        <p:txBody>
          <a:bodyPr>
            <a:normAutofit fontScale="90000"/>
          </a:bodyPr>
          <a:lstStyle/>
          <a:p>
            <a:br>
              <a:rPr lang="en-IN" sz="3600" b="1" dirty="0">
                <a:solidFill>
                  <a:schemeClr val="bg2">
                    <a:lumMod val="25000"/>
                  </a:schemeClr>
                </a:solidFill>
              </a:rPr>
            </a:br>
            <a:r>
              <a:rPr lang="en-IN" sz="3600" b="1" dirty="0">
                <a:solidFill>
                  <a:schemeClr val="bg2">
                    <a:lumMod val="25000"/>
                  </a:schemeClr>
                </a:solidFill>
              </a:rPr>
              <a:t>Gradient Clipping</a:t>
            </a:r>
            <a:br>
              <a:rPr lang="en-IN" sz="3600" b="1" dirty="0">
                <a:solidFill>
                  <a:schemeClr val="bg2">
                    <a:lumMod val="25000"/>
                  </a:schemeClr>
                </a:solidFill>
              </a:rPr>
            </a:br>
            <a:r>
              <a:rPr lang="en-IN" sz="2200" dirty="0" err="1">
                <a:solidFill>
                  <a:schemeClr val="bg2">
                    <a:lumMod val="25000"/>
                  </a:schemeClr>
                </a:solidFill>
              </a:rPr>
              <a:t>Analyzing</a:t>
            </a:r>
            <a:r>
              <a:rPr lang="en-IN" sz="2200" dirty="0">
                <a:solidFill>
                  <a:schemeClr val="bg2">
                    <a:lumMod val="25000"/>
                  </a:schemeClr>
                </a:solidFill>
              </a:rPr>
              <a:t> </a:t>
            </a:r>
            <a:r>
              <a:rPr lang="en-US" sz="2200" kern="0" dirty="0">
                <a:solidFill>
                  <a:schemeClr val="bg2">
                    <a:lumMod val="25000"/>
                  </a:schemeClr>
                </a:solidFill>
                <a:effectLst/>
                <a:ea typeface="Consolas" panose="020B0609020204030204" pitchFamily="49" charset="0"/>
                <a:cs typeface="Times New Roman" panose="02020603050405020304" pitchFamily="18" charset="0"/>
              </a:rPr>
              <a:t>mean and standard deviation of gradients across all epochs: G</a:t>
            </a:r>
            <a:r>
              <a:rPr lang="en-US" sz="2200" dirty="0">
                <a:solidFill>
                  <a:schemeClr val="bg2">
                    <a:lumMod val="25000"/>
                  </a:schemeClr>
                </a:solidFill>
                <a:effectLst/>
                <a:ea typeface="SimSun" panose="02010600030101010101" pitchFamily="2" charset="-122"/>
                <a:cs typeface="Times New Roman" panose="02020603050405020304" pitchFamily="18" charset="0"/>
              </a:rPr>
              <a:t>radients were most stable for batch normalization, while gradient clipping showed slight improvement as compared to the original model.</a:t>
            </a:r>
            <a:br>
              <a:rPr lang="en-US" sz="2200" dirty="0">
                <a:solidFill>
                  <a:schemeClr val="bg2">
                    <a:lumMod val="25000"/>
                  </a:schemeClr>
                </a:solidFill>
                <a:effectLst/>
                <a:ea typeface="SimSun" panose="02010600030101010101" pitchFamily="2" charset="-122"/>
                <a:cs typeface="Times New Roman" panose="02020603050405020304" pitchFamily="18" charset="0"/>
              </a:rPr>
            </a:br>
            <a:br>
              <a:rPr lang="en-US" sz="2200" dirty="0">
                <a:solidFill>
                  <a:schemeClr val="bg2">
                    <a:lumMod val="25000"/>
                  </a:schemeClr>
                </a:solidFill>
                <a:effectLst/>
                <a:ea typeface="SimSun" panose="02010600030101010101" pitchFamily="2" charset="-122"/>
                <a:cs typeface="Times New Roman" panose="02020603050405020304" pitchFamily="18" charset="0"/>
              </a:rPr>
            </a:br>
            <a:endParaRPr lang="en-IN" sz="2200" b="1" dirty="0">
              <a:solidFill>
                <a:schemeClr val="bg2">
                  <a:lumMod val="25000"/>
                </a:schemeClr>
              </a:solidFill>
            </a:endParaRPr>
          </a:p>
        </p:txBody>
      </p:sp>
      <p:sp>
        <p:nvSpPr>
          <p:cNvPr id="3" name="Content Placeholder 2">
            <a:extLst>
              <a:ext uri="{FF2B5EF4-FFF2-40B4-BE49-F238E27FC236}">
                <a16:creationId xmlns:a16="http://schemas.microsoft.com/office/drawing/2014/main" id="{BC3ADBAE-1941-4467-AFA7-160DCFD8AD8A}"/>
              </a:ext>
            </a:extLst>
          </p:cNvPr>
          <p:cNvSpPr>
            <a:spLocks noGrp="1"/>
          </p:cNvSpPr>
          <p:nvPr>
            <p:ph idx="1"/>
          </p:nvPr>
        </p:nvSpPr>
        <p:spPr/>
        <p:txBody>
          <a:bodyPr/>
          <a:lstStyle/>
          <a:p>
            <a:endParaRPr lang="en-IN" u="sng" dirty="0"/>
          </a:p>
        </p:txBody>
      </p:sp>
      <p:pic>
        <p:nvPicPr>
          <p:cNvPr id="4" name="Picture 3" descr="IMG_256">
            <a:extLst>
              <a:ext uri="{FF2B5EF4-FFF2-40B4-BE49-F238E27FC236}">
                <a16:creationId xmlns:a16="http://schemas.microsoft.com/office/drawing/2014/main" id="{02C29651-A9F8-495A-95CD-8D27675A4A72}"/>
              </a:ext>
            </a:extLst>
          </p:cNvPr>
          <p:cNvPicPr>
            <a:picLocks noChangeAspect="1"/>
          </p:cNvPicPr>
          <p:nvPr/>
        </p:nvPicPr>
        <p:blipFill>
          <a:blip r:embed="rId2"/>
          <a:stretch>
            <a:fillRect/>
          </a:stretch>
        </p:blipFill>
        <p:spPr>
          <a:xfrm>
            <a:off x="838200" y="1817742"/>
            <a:ext cx="2700020" cy="3950760"/>
          </a:xfrm>
          <a:prstGeom prst="rect">
            <a:avLst/>
          </a:prstGeom>
          <a:noFill/>
          <a:ln w="9525">
            <a:noFill/>
          </a:ln>
        </p:spPr>
      </p:pic>
      <p:pic>
        <p:nvPicPr>
          <p:cNvPr id="5" name="Picture 4" descr="IMG_256">
            <a:extLst>
              <a:ext uri="{FF2B5EF4-FFF2-40B4-BE49-F238E27FC236}">
                <a16:creationId xmlns:a16="http://schemas.microsoft.com/office/drawing/2014/main" id="{660A7B0A-B802-403B-920D-296EDA407F4E}"/>
              </a:ext>
            </a:extLst>
          </p:cNvPr>
          <p:cNvPicPr>
            <a:picLocks noChangeAspect="1"/>
          </p:cNvPicPr>
          <p:nvPr/>
        </p:nvPicPr>
        <p:blipFill>
          <a:blip r:embed="rId3"/>
          <a:stretch>
            <a:fillRect/>
          </a:stretch>
        </p:blipFill>
        <p:spPr>
          <a:xfrm>
            <a:off x="4154595" y="1825624"/>
            <a:ext cx="2907686" cy="3885266"/>
          </a:xfrm>
          <a:prstGeom prst="rect">
            <a:avLst/>
          </a:prstGeom>
          <a:noFill/>
          <a:ln w="9525">
            <a:noFill/>
          </a:ln>
        </p:spPr>
      </p:pic>
      <p:pic>
        <p:nvPicPr>
          <p:cNvPr id="6" name="Picture 5" descr="IMG_256">
            <a:extLst>
              <a:ext uri="{FF2B5EF4-FFF2-40B4-BE49-F238E27FC236}">
                <a16:creationId xmlns:a16="http://schemas.microsoft.com/office/drawing/2014/main" id="{522483A2-7707-486D-9B46-287A2BB73BFD}"/>
              </a:ext>
            </a:extLst>
          </p:cNvPr>
          <p:cNvPicPr>
            <a:picLocks noChangeAspect="1"/>
          </p:cNvPicPr>
          <p:nvPr/>
        </p:nvPicPr>
        <p:blipFill>
          <a:blip r:embed="rId4"/>
          <a:stretch>
            <a:fillRect/>
          </a:stretch>
        </p:blipFill>
        <p:spPr>
          <a:xfrm>
            <a:off x="7545731" y="1825623"/>
            <a:ext cx="2806287" cy="3875771"/>
          </a:xfrm>
          <a:prstGeom prst="rect">
            <a:avLst/>
          </a:prstGeom>
          <a:noFill/>
          <a:ln w="9525">
            <a:noFill/>
          </a:ln>
        </p:spPr>
      </p:pic>
      <p:sp>
        <p:nvSpPr>
          <p:cNvPr id="7" name="TextBox 6">
            <a:extLst>
              <a:ext uri="{FF2B5EF4-FFF2-40B4-BE49-F238E27FC236}">
                <a16:creationId xmlns:a16="http://schemas.microsoft.com/office/drawing/2014/main" id="{815FEE04-D899-4FAE-9CE1-1F784D07F052}"/>
              </a:ext>
            </a:extLst>
          </p:cNvPr>
          <p:cNvSpPr txBox="1"/>
          <p:nvPr/>
        </p:nvSpPr>
        <p:spPr>
          <a:xfrm>
            <a:off x="1521373" y="5710890"/>
            <a:ext cx="1497724" cy="461665"/>
          </a:xfrm>
          <a:prstGeom prst="rect">
            <a:avLst/>
          </a:prstGeom>
          <a:noFill/>
        </p:spPr>
        <p:txBody>
          <a:bodyPr wrap="square" rtlCol="0">
            <a:spAutoFit/>
          </a:bodyPr>
          <a:lstStyle/>
          <a:p>
            <a:pPr marL="0" marR="0">
              <a:spcBef>
                <a:spcPts val="0"/>
              </a:spcBef>
              <a:spcAft>
                <a:spcPts val="0"/>
              </a:spcAft>
            </a:pPr>
            <a:r>
              <a:rPr lang="en-IN" sz="1200" b="0" kern="0" dirty="0">
                <a:effectLst/>
                <a:latin typeface="Calibri" panose="020F0502020204030204" pitchFamily="34" charset="0"/>
                <a:ea typeface="Consolas" panose="020B0609020204030204" pitchFamily="49" charset="0"/>
                <a:cs typeface="Times New Roman" panose="02020603050405020304" pitchFamily="18" charset="0"/>
              </a:rPr>
              <a:t>Without Gradient Clipping</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88DD66FF-C379-4735-90A3-9CC2E51FA669}"/>
              </a:ext>
            </a:extLst>
          </p:cNvPr>
          <p:cNvSpPr txBox="1"/>
          <p:nvPr/>
        </p:nvSpPr>
        <p:spPr>
          <a:xfrm>
            <a:off x="5108028" y="5701395"/>
            <a:ext cx="1954253" cy="461665"/>
          </a:xfrm>
          <a:prstGeom prst="rect">
            <a:avLst/>
          </a:prstGeom>
          <a:noFill/>
        </p:spPr>
        <p:txBody>
          <a:bodyPr wrap="square" rtlCol="0">
            <a:spAutoFit/>
          </a:bodyPr>
          <a:lstStyle/>
          <a:p>
            <a:r>
              <a:rPr lang="en-IN" sz="1200" dirty="0"/>
              <a:t>With Batch </a:t>
            </a:r>
          </a:p>
          <a:p>
            <a:r>
              <a:rPr lang="en-IN" sz="1200" dirty="0"/>
              <a:t>Normalization</a:t>
            </a:r>
          </a:p>
        </p:txBody>
      </p:sp>
      <p:sp>
        <p:nvSpPr>
          <p:cNvPr id="11" name="TextBox 10">
            <a:extLst>
              <a:ext uri="{FF2B5EF4-FFF2-40B4-BE49-F238E27FC236}">
                <a16:creationId xmlns:a16="http://schemas.microsoft.com/office/drawing/2014/main" id="{0FB12856-9093-4B11-B857-403651279FBB}"/>
              </a:ext>
            </a:extLst>
          </p:cNvPr>
          <p:cNvSpPr txBox="1"/>
          <p:nvPr/>
        </p:nvSpPr>
        <p:spPr>
          <a:xfrm>
            <a:off x="8397766" y="5723181"/>
            <a:ext cx="1954253" cy="461665"/>
          </a:xfrm>
          <a:prstGeom prst="rect">
            <a:avLst/>
          </a:prstGeom>
          <a:noFill/>
        </p:spPr>
        <p:txBody>
          <a:bodyPr wrap="square" rtlCol="0">
            <a:spAutoFit/>
          </a:bodyPr>
          <a:lstStyle/>
          <a:p>
            <a:r>
              <a:rPr lang="en-IN" sz="1200" dirty="0"/>
              <a:t>With Gradient </a:t>
            </a:r>
          </a:p>
          <a:p>
            <a:r>
              <a:rPr lang="en-IN" sz="1200" dirty="0"/>
              <a:t>Clipping</a:t>
            </a:r>
          </a:p>
        </p:txBody>
      </p:sp>
    </p:spTree>
    <p:extLst>
      <p:ext uri="{BB962C8B-B14F-4D97-AF65-F5344CB8AC3E}">
        <p14:creationId xmlns:p14="http://schemas.microsoft.com/office/powerpoint/2010/main" val="203496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88631"/>
          </a:xfrm>
        </p:spPr>
        <p:txBody>
          <a:bodyPr>
            <a:normAutofit fontScale="90000"/>
          </a:bodyPr>
          <a:lstStyle/>
          <a:p>
            <a:br>
              <a:rPr lang="en-IN" sz="3600" dirty="0">
                <a:solidFill>
                  <a:schemeClr val="bg2">
                    <a:lumMod val="25000"/>
                  </a:schemeClr>
                </a:solidFill>
              </a:rPr>
            </a:br>
            <a:r>
              <a:rPr lang="en-IN" sz="4000" b="1" dirty="0">
                <a:solidFill>
                  <a:schemeClr val="bg2">
                    <a:lumMod val="25000"/>
                  </a:schemeClr>
                </a:solidFill>
              </a:rPr>
              <a:t>Number of Neurons in each hidden layer</a:t>
            </a:r>
            <a:br>
              <a:rPr lang="en-IN" sz="3600" b="1" dirty="0">
                <a:solidFill>
                  <a:schemeClr val="bg2">
                    <a:lumMod val="25000"/>
                  </a:schemeClr>
                </a:solidFill>
              </a:rPr>
            </a:br>
            <a:r>
              <a:rPr lang="en-IN" sz="2700" dirty="0">
                <a:solidFill>
                  <a:schemeClr val="bg2">
                    <a:lumMod val="25000"/>
                  </a:schemeClr>
                </a:solidFill>
              </a:rPr>
              <a:t>Best accuracy for 100 neurons in layer 1 and 30 in layer 2</a:t>
            </a:r>
          </a:p>
        </p:txBody>
      </p:sp>
      <p:graphicFrame>
        <p:nvGraphicFramePr>
          <p:cNvPr id="4" name="Content Placeholder 3">
            <a:extLst>
              <a:ext uri="{FF2B5EF4-FFF2-40B4-BE49-F238E27FC236}">
                <a16:creationId xmlns:a16="http://schemas.microsoft.com/office/drawing/2014/main" id="{08DE8ABA-D3FD-4130-8863-DC2D1B45CB58}"/>
              </a:ext>
            </a:extLst>
          </p:cNvPr>
          <p:cNvGraphicFramePr>
            <a:graphicFrameLocks noGrp="1"/>
          </p:cNvGraphicFramePr>
          <p:nvPr>
            <p:ph idx="1"/>
            <p:extLst>
              <p:ext uri="{D42A27DB-BD31-4B8C-83A1-F6EECF244321}">
                <p14:modId xmlns:p14="http://schemas.microsoft.com/office/powerpoint/2010/main" val="673779796"/>
              </p:ext>
            </p:extLst>
          </p:nvPr>
        </p:nvGraphicFramePr>
        <p:xfrm>
          <a:off x="838200" y="1393825"/>
          <a:ext cx="7860527" cy="5182221"/>
        </p:xfrm>
        <a:graphic>
          <a:graphicData uri="http://schemas.openxmlformats.org/drawingml/2006/table">
            <a:tbl>
              <a:tblPr>
                <a:tableStyleId>{5C22544A-7EE6-4342-B048-85BDC9FD1C3A}</a:tableStyleId>
              </a:tblPr>
              <a:tblGrid>
                <a:gridCol w="1989027">
                  <a:extLst>
                    <a:ext uri="{9D8B030D-6E8A-4147-A177-3AD203B41FA5}">
                      <a16:colId xmlns:a16="http://schemas.microsoft.com/office/drawing/2014/main" val="2957816688"/>
                    </a:ext>
                  </a:extLst>
                </a:gridCol>
                <a:gridCol w="1979668">
                  <a:extLst>
                    <a:ext uri="{9D8B030D-6E8A-4147-A177-3AD203B41FA5}">
                      <a16:colId xmlns:a16="http://schemas.microsoft.com/office/drawing/2014/main" val="3990785693"/>
                    </a:ext>
                  </a:extLst>
                </a:gridCol>
                <a:gridCol w="2049868">
                  <a:extLst>
                    <a:ext uri="{9D8B030D-6E8A-4147-A177-3AD203B41FA5}">
                      <a16:colId xmlns:a16="http://schemas.microsoft.com/office/drawing/2014/main" val="1664311221"/>
                    </a:ext>
                  </a:extLst>
                </a:gridCol>
                <a:gridCol w="1841964">
                  <a:extLst>
                    <a:ext uri="{9D8B030D-6E8A-4147-A177-3AD203B41FA5}">
                      <a16:colId xmlns:a16="http://schemas.microsoft.com/office/drawing/2014/main" val="1489329543"/>
                    </a:ext>
                  </a:extLst>
                </a:gridCol>
              </a:tblGrid>
              <a:tr h="518829">
                <a:tc>
                  <a:txBody>
                    <a:bodyPr/>
                    <a:lstStyle/>
                    <a:p>
                      <a:pPr marL="0" marR="0" algn="l">
                        <a:spcBef>
                          <a:spcPts val="0"/>
                        </a:spcBef>
                        <a:spcAft>
                          <a:spcPts val="0"/>
                        </a:spcAft>
                      </a:pPr>
                      <a:r>
                        <a:rPr lang="en-US" sz="1200" spc="0">
                          <a:effectLst/>
                        </a:rPr>
                        <a:t>Number of neurons in layer 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US" sz="1200" spc="0">
                          <a:effectLst/>
                        </a:rPr>
                        <a:t>Number of neurons in layer 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Accuracy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166947779"/>
                  </a:ext>
                </a:extLst>
              </a:tr>
              <a:tr h="291462">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0.5510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1.2936</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782642235"/>
                  </a:ext>
                </a:extLst>
              </a:tr>
              <a:tr h="291462">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0.5454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1.2817</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572876432"/>
                  </a:ext>
                </a:extLst>
              </a:tr>
              <a:tr h="291462">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1.2423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317972997"/>
                  </a:ext>
                </a:extLst>
              </a:tr>
              <a:tr h="291462">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0.5410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1.2918</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298213982"/>
                  </a:ext>
                </a:extLst>
              </a:tr>
              <a:tr h="291462">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0.5370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871397914"/>
                  </a:ext>
                </a:extLst>
              </a:tr>
              <a:tr h="291462">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0.5340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1.3707</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882999865"/>
                  </a:ext>
                </a:extLst>
              </a:tr>
              <a:tr h="291462">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0.5210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1.4135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992034124"/>
                  </a:ext>
                </a:extLst>
              </a:tr>
              <a:tr h="291462">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0.5110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1.3647</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854028434"/>
                  </a:ext>
                </a:extLst>
              </a:tr>
              <a:tr h="291462">
                <a:tc>
                  <a:txBody>
                    <a:bodyPr/>
                    <a:lstStyle/>
                    <a:p>
                      <a:pPr marL="0" marR="0" algn="just">
                        <a:spcBef>
                          <a:spcPts val="0"/>
                        </a:spcBef>
                        <a:spcAft>
                          <a:spcPts val="0"/>
                        </a:spcAft>
                      </a:pPr>
                      <a:r>
                        <a:rPr lang="en-IN" sz="1200" spc="0" dirty="0">
                          <a:effectLst/>
                          <a:highlight>
                            <a:srgbClr val="00FF00"/>
                          </a:highlight>
                        </a:rPr>
                        <a:t>100</a:t>
                      </a:r>
                      <a:endParaRPr lang="en-IN" sz="10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highlight>
                            <a:srgbClr val="00FF00"/>
                          </a:highlight>
                        </a:rPr>
                        <a:t>30</a:t>
                      </a:r>
                      <a:endParaRPr lang="en-IN" sz="10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0.5500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1.2006</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051181208"/>
                  </a:ext>
                </a:extLst>
              </a:tr>
              <a:tr h="291462">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0.5440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1.5837</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52128493"/>
                  </a:ext>
                </a:extLst>
              </a:tr>
              <a:tr h="291462">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0.5420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1.2179</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539192409"/>
                  </a:ext>
                </a:extLst>
              </a:tr>
              <a:tr h="291462">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0.5360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1.6310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553459771"/>
                  </a:ext>
                </a:extLst>
              </a:tr>
              <a:tr h="291462">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0.5320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1.2735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945991871"/>
                  </a:ext>
                </a:extLst>
              </a:tr>
              <a:tr h="291462">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0.5390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1.2993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308303569"/>
                  </a:ext>
                </a:extLst>
              </a:tr>
              <a:tr h="291462">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0.4950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1.3585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546204440"/>
                  </a:ext>
                </a:extLst>
              </a:tr>
              <a:tr h="291462">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200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0.4960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1.3277</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4189408488"/>
                  </a:ext>
                </a:extLst>
              </a:tr>
            </a:tbl>
          </a:graphicData>
        </a:graphic>
      </p:graphicFrame>
      <p:sp>
        <p:nvSpPr>
          <p:cNvPr id="5" name="Rectangle 1">
            <a:extLst>
              <a:ext uri="{FF2B5EF4-FFF2-40B4-BE49-F238E27FC236}">
                <a16:creationId xmlns:a16="http://schemas.microsoft.com/office/drawing/2014/main" id="{C35EE851-2E93-46D1-B292-AABE6C678ED5}"/>
              </a:ext>
            </a:extLst>
          </p:cNvPr>
          <p:cNvSpPr>
            <a:spLocks noChangeArrowheads="1"/>
          </p:cNvSpPr>
          <p:nvPr/>
        </p:nvSpPr>
        <p:spPr bwMode="auto">
          <a:xfrm>
            <a:off x="-1071113" y="1393825"/>
            <a:ext cx="179714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10723562" cy="1325563"/>
          </a:xfrm>
        </p:spPr>
        <p:txBody>
          <a:bodyPr>
            <a:normAutofit/>
          </a:bodyPr>
          <a:lstStyle/>
          <a:p>
            <a:r>
              <a:rPr lang="en-IN" altLang="en-US" sz="3600" b="1" dirty="0">
                <a:solidFill>
                  <a:schemeClr val="bg2">
                    <a:lumMod val="25000"/>
                  </a:schemeClr>
                </a:solidFill>
              </a:rPr>
              <a:t>Recurrent Neural Networks</a:t>
            </a:r>
            <a:br>
              <a:rPr lang="en-IN" altLang="en-US" sz="3600" b="1" dirty="0">
                <a:solidFill>
                  <a:schemeClr val="bg2">
                    <a:lumMod val="25000"/>
                  </a:schemeClr>
                </a:solidFill>
              </a:rPr>
            </a:br>
            <a:r>
              <a:rPr lang="en-IN" altLang="en-US" sz="2400" dirty="0">
                <a:solidFill>
                  <a:schemeClr val="bg2">
                    <a:lumMod val="25000"/>
                  </a:schemeClr>
                </a:solidFill>
              </a:rPr>
              <a:t>And their variations</a:t>
            </a:r>
            <a:br>
              <a:rPr lang="en-IN" altLang="en-US" sz="2400" dirty="0">
                <a:solidFill>
                  <a:schemeClr val="bg2">
                    <a:lumMod val="25000"/>
                  </a:schemeClr>
                </a:solidFill>
              </a:rPr>
            </a:br>
            <a:endParaRPr lang="en-IN" altLang="en-US" sz="2400" dirty="0">
              <a:solidFill>
                <a:schemeClr val="bg2">
                  <a:lumMod val="25000"/>
                </a:schemeClr>
              </a:solidFill>
            </a:endParaRPr>
          </a:p>
        </p:txBody>
      </p:sp>
      <p:sp>
        <p:nvSpPr>
          <p:cNvPr id="100" name="Text Box 99"/>
          <p:cNvSpPr txBox="1"/>
          <p:nvPr/>
        </p:nvSpPr>
        <p:spPr>
          <a:xfrm>
            <a:off x="4413250" y="5835650"/>
            <a:ext cx="5080000" cy="368300"/>
          </a:xfrm>
          <a:prstGeom prst="rect">
            <a:avLst/>
          </a:prstGeom>
          <a:noFill/>
          <a:ln w="9525">
            <a:noFill/>
          </a:ln>
        </p:spPr>
        <p:txBody>
          <a:bodyPr>
            <a:spAutoFit/>
          </a:bodyPr>
          <a:lstStyle/>
          <a:p>
            <a:pPr indent="0"/>
            <a:r>
              <a:rPr lang="en-US" b="0">
                <a:latin typeface="Calibri" panose="020F0502020204030204" pitchFamily="34" charset="0"/>
                <a:ea typeface="SimSun" panose="02010600030101010101" pitchFamily="2" charset="-122"/>
                <a:cs typeface="Times New Roman" panose="02020603050405020304" pitchFamily="18" charset="0"/>
              </a:rPr>
              <a:t> </a:t>
            </a:r>
            <a:endParaRPr lang="en-US"/>
          </a:p>
        </p:txBody>
      </p:sp>
      <p:sp>
        <p:nvSpPr>
          <p:cNvPr id="4" name="Content Placeholder 3">
            <a:extLst>
              <a:ext uri="{FF2B5EF4-FFF2-40B4-BE49-F238E27FC236}">
                <a16:creationId xmlns:a16="http://schemas.microsoft.com/office/drawing/2014/main" id="{2CDA7E65-0AE4-412B-9573-9C89DE075DF4}"/>
              </a:ext>
            </a:extLst>
          </p:cNvPr>
          <p:cNvSpPr>
            <a:spLocks noGrp="1"/>
          </p:cNvSpPr>
          <p:nvPr>
            <p:ph sz="half" idx="1"/>
          </p:nvPr>
        </p:nvSpPr>
        <p:spPr>
          <a:xfrm>
            <a:off x="838200" y="1371600"/>
            <a:ext cx="10515600" cy="4805363"/>
          </a:xfrm>
        </p:spPr>
        <p:txBody>
          <a:bodyPr>
            <a:normAutofit fontScale="25000" lnSpcReduction="20000"/>
          </a:bodyPr>
          <a:lstStyle/>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Layer Normalization</a:t>
            </a:r>
          </a:p>
          <a:p>
            <a:pPr marL="0" marR="0" indent="0" algn="just">
              <a:spcBef>
                <a:spcPts val="0"/>
              </a:spcBef>
              <a:spcAft>
                <a:spcPts val="0"/>
              </a:spcAft>
              <a:buNone/>
            </a:pPr>
            <a:r>
              <a:rPr lang="en-US" sz="6400" dirty="0">
                <a:latin typeface="Calibri" panose="020F0502020204030204" pitchFamily="34" charset="0"/>
                <a:ea typeface="SimSun" panose="02010600030101010101" pitchFamily="2" charset="-122"/>
                <a:cs typeface="Times New Roman" panose="02020603050405020304" pitchFamily="18" charset="0"/>
              </a:rPr>
              <a:t>Done a</a:t>
            </a:r>
            <a:r>
              <a:rPr lang="en-US" sz="6400" dirty="0">
                <a:effectLst/>
                <a:latin typeface="Calibri" panose="020F0502020204030204" pitchFamily="34" charset="0"/>
                <a:ea typeface="SimSun" panose="02010600030101010101" pitchFamily="2" charset="-122"/>
                <a:cs typeface="Times New Roman" panose="02020603050405020304" pitchFamily="18" charset="0"/>
              </a:rPr>
              <a:t>cross feature dimension, not batch dimension. Learns scale and shift parameters for each input independently.</a:t>
            </a:r>
          </a:p>
          <a:p>
            <a:pPr marL="0" marR="0" indent="0" algn="just">
              <a:spcBef>
                <a:spcPts val="0"/>
              </a:spcBef>
              <a:spcAft>
                <a:spcPts val="0"/>
              </a:spcAft>
              <a:buNone/>
            </a:pPr>
            <a:endParaRPr lang="en-US" sz="6400" dirty="0">
              <a:effectLst/>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LSTM</a:t>
            </a:r>
            <a:r>
              <a:rPr lang="en-US" sz="6400" dirty="0">
                <a:effectLst/>
                <a:latin typeface="Calibri" panose="020F0502020204030204" pitchFamily="34" charset="0"/>
                <a:ea typeface="SimSun" panose="02010600030101010101" pitchFamily="2" charset="-122"/>
                <a:cs typeface="Times New Roman" panose="02020603050405020304" pitchFamily="18" charset="0"/>
              </a:rPr>
              <a:t> (Long Short Term Memory)</a:t>
            </a:r>
          </a:p>
          <a:p>
            <a:pPr marL="0" marR="0" indent="0" algn="just">
              <a:spcBef>
                <a:spcPts val="0"/>
              </a:spcBef>
              <a:spcAft>
                <a:spcPts val="0"/>
              </a:spcAft>
              <a:buNone/>
            </a:pPr>
            <a:r>
              <a:rPr lang="en-US" sz="6400" dirty="0">
                <a:effectLst/>
                <a:latin typeface="Calibri" panose="020F0502020204030204" pitchFamily="34" charset="0"/>
                <a:ea typeface="SimSun" panose="02010600030101010101" pitchFamily="2" charset="-122"/>
                <a:cs typeface="Times New Roman" panose="02020603050405020304" pitchFamily="18" charset="0"/>
              </a:rPr>
              <a:t>Deals with RNN’s short term memory problem. Two states: short term state (output at current time step) and long term state. </a:t>
            </a:r>
            <a:r>
              <a:rPr lang="en-US" sz="6400" dirty="0">
                <a:latin typeface="Calibri" panose="020F0502020204030204" pitchFamily="34" charset="0"/>
                <a:ea typeface="SimSun" panose="02010600030101010101" pitchFamily="2" charset="-122"/>
                <a:cs typeface="Times New Roman" panose="02020603050405020304" pitchFamily="18" charset="0"/>
              </a:rPr>
              <a:t>Three </a:t>
            </a:r>
            <a:r>
              <a:rPr lang="en-US" sz="6400" dirty="0">
                <a:effectLst/>
                <a:latin typeface="Calibri" panose="020F0502020204030204" pitchFamily="34" charset="0"/>
                <a:ea typeface="SimSun" panose="02010600030101010101" pitchFamily="2" charset="-122"/>
                <a:cs typeface="Times New Roman" panose="02020603050405020304" pitchFamily="18" charset="0"/>
              </a:rPr>
              <a:t>gates: forget, input and output. Certain memories are dropped when the long term state passes through the forget gate. The input gate selects certain memories which are then added to the long term state. The final output is then filtered by the output gate to give short term state. </a:t>
            </a:r>
          </a:p>
          <a:p>
            <a:pPr marL="0" marR="0" lvl="0" indent="0" algn="just">
              <a:spcBef>
                <a:spcPts val="0"/>
              </a:spcBef>
              <a:spcAft>
                <a:spcPts val="0"/>
              </a:spcAft>
              <a:buNone/>
            </a:pPr>
            <a:endParaRPr lang="en-US" sz="6400" dirty="0">
              <a:effectLst/>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GRU</a:t>
            </a:r>
            <a:r>
              <a:rPr lang="en-US" sz="6400" dirty="0">
                <a:effectLst/>
                <a:latin typeface="Calibri" panose="020F0502020204030204" pitchFamily="34" charset="0"/>
                <a:ea typeface="SimSun" panose="02010600030101010101" pitchFamily="2" charset="-122"/>
                <a:cs typeface="Times New Roman" panose="02020603050405020304" pitchFamily="18" charset="0"/>
              </a:rPr>
              <a:t> (Gated Recurrent Unit)</a:t>
            </a:r>
          </a:p>
          <a:p>
            <a:pPr marL="0" marR="0" indent="0" algn="just">
              <a:spcBef>
                <a:spcPts val="0"/>
              </a:spcBef>
              <a:spcAft>
                <a:spcPts val="0"/>
              </a:spcAft>
              <a:buNone/>
            </a:pPr>
            <a:r>
              <a:rPr lang="en-US" sz="6400" dirty="0">
                <a:effectLst/>
                <a:latin typeface="Calibri" panose="020F0502020204030204" pitchFamily="34" charset="0"/>
                <a:ea typeface="SimSun" panose="02010600030101010101" pitchFamily="2" charset="-122"/>
                <a:cs typeface="Times New Roman" panose="02020603050405020304" pitchFamily="18" charset="0"/>
              </a:rPr>
              <a:t>It is a simpler version of LSTM. It has no output gate and the full state vector will act as output at each time step. The same output controls the forget and input gates. There is a new ‘r’ gate which controls which part of the previous output is given to the main layer. </a:t>
            </a:r>
          </a:p>
          <a:p>
            <a:pPr marL="0" marR="0" indent="0" algn="just">
              <a:spcBef>
                <a:spcPts val="0"/>
              </a:spcBef>
              <a:spcAft>
                <a:spcPts val="0"/>
              </a:spcAft>
              <a:buNone/>
            </a:pPr>
            <a:endParaRPr lang="en-US" sz="6400" b="1" dirty="0">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Bidirectional RNN</a:t>
            </a:r>
          </a:p>
          <a:p>
            <a:pPr marL="0" marR="0" indent="0" algn="just">
              <a:spcBef>
                <a:spcPts val="0"/>
              </a:spcBef>
              <a:spcAft>
                <a:spcPts val="0"/>
              </a:spcAft>
              <a:buNone/>
            </a:pPr>
            <a:r>
              <a:rPr lang="en-US" sz="6400" dirty="0">
                <a:latin typeface="Calibri" panose="020F0502020204030204" pitchFamily="34" charset="0"/>
                <a:ea typeface="SimSun" panose="02010600030101010101" pitchFamily="2" charset="-122"/>
                <a:cs typeface="Times New Roman" panose="02020603050405020304" pitchFamily="18" charset="0"/>
              </a:rPr>
              <a:t>Also looks</a:t>
            </a:r>
            <a:r>
              <a:rPr lang="en-US" sz="6400" dirty="0">
                <a:effectLst/>
                <a:latin typeface="Calibri" panose="020F0502020204030204" pitchFamily="34" charset="0"/>
                <a:ea typeface="SimSun" panose="02010600030101010101" pitchFamily="2" charset="-122"/>
                <a:cs typeface="Times New Roman" panose="02020603050405020304" pitchFamily="18" charset="0"/>
              </a:rPr>
              <a:t> ahead at next inputs (future) before generating the current output. One recurrent layer will read the inputs from left to right and the second recurrent layer will read the inputs from right to left. Eventually their outputs will be concatenated at each time step.   </a:t>
            </a:r>
          </a:p>
          <a:p>
            <a:pPr marL="0" marR="0" indent="0" algn="just">
              <a:spcBef>
                <a:spcPts val="0"/>
              </a:spcBef>
              <a:spcAft>
                <a:spcPts val="0"/>
              </a:spcAft>
              <a:buNone/>
            </a:pPr>
            <a:endParaRPr lang="en-US" sz="6400" dirty="0">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Dropout and Recurrent dropout</a:t>
            </a:r>
            <a:r>
              <a:rPr lang="en-US" sz="6400" dirty="0">
                <a:effectLst/>
                <a:latin typeface="Calibri" panose="020F0502020204030204" pitchFamily="34" charset="0"/>
                <a:ea typeface="SimSun" panose="02010600030101010101" pitchFamily="2" charset="-122"/>
                <a:cs typeface="Times New Roman" panose="02020603050405020304" pitchFamily="18" charset="0"/>
              </a:rPr>
              <a:t> in RNN </a:t>
            </a:r>
          </a:p>
          <a:p>
            <a:pPr marL="0" marR="0" indent="0" algn="just">
              <a:spcBef>
                <a:spcPts val="0"/>
              </a:spcBef>
              <a:spcAft>
                <a:spcPts val="0"/>
              </a:spcAft>
              <a:buNone/>
            </a:pPr>
            <a:r>
              <a:rPr lang="en-US" sz="6400" u="sng" dirty="0">
                <a:effectLst/>
                <a:latin typeface="Calibri" panose="020F0502020204030204" pitchFamily="34" charset="0"/>
                <a:ea typeface="SimSun" panose="02010600030101010101" pitchFamily="2" charset="-122"/>
                <a:cs typeface="Times New Roman" panose="02020603050405020304" pitchFamily="18" charset="0"/>
              </a:rPr>
              <a:t>Dropout </a:t>
            </a:r>
            <a:r>
              <a:rPr lang="en-US" sz="6400" dirty="0">
                <a:effectLst/>
                <a:latin typeface="Calibri" panose="020F0502020204030204" pitchFamily="34" charset="0"/>
                <a:ea typeface="SimSun" panose="02010600030101010101" pitchFamily="2" charset="-122"/>
                <a:cs typeface="Times New Roman" panose="02020603050405020304" pitchFamily="18" charset="0"/>
              </a:rPr>
              <a:t>is applied between the network layers to drop certain inputs for every instance. (Vertical direction) </a:t>
            </a:r>
          </a:p>
          <a:p>
            <a:pPr marL="0" marR="0" indent="0" algn="just">
              <a:spcBef>
                <a:spcPts val="0"/>
              </a:spcBef>
              <a:spcAft>
                <a:spcPts val="0"/>
              </a:spcAft>
              <a:buNone/>
            </a:pPr>
            <a:r>
              <a:rPr lang="en-US" sz="6400" u="sng" dirty="0">
                <a:effectLst/>
                <a:latin typeface="Calibri" panose="020F0502020204030204" pitchFamily="34" charset="0"/>
                <a:ea typeface="SimSun" panose="02010600030101010101" pitchFamily="2" charset="-122"/>
                <a:cs typeface="Times New Roman" panose="02020603050405020304" pitchFamily="18" charset="0"/>
              </a:rPr>
              <a:t>Recurrent dropout </a:t>
            </a:r>
            <a:r>
              <a:rPr lang="en-US" sz="6400" dirty="0">
                <a:effectLst/>
                <a:latin typeface="Calibri" panose="020F0502020204030204" pitchFamily="34" charset="0"/>
                <a:ea typeface="SimSun" panose="02010600030101010101" pitchFamily="2" charset="-122"/>
                <a:cs typeface="Times New Roman" panose="02020603050405020304" pitchFamily="18" charset="0"/>
              </a:rPr>
              <a:t>drops</a:t>
            </a:r>
            <a:r>
              <a:rPr lang="en-US" sz="6400" i="0" spc="0" dirty="0">
                <a:effectLst/>
                <a:latin typeface="Calibri" panose="020F0502020204030204" pitchFamily="34" charset="0"/>
                <a:ea typeface="Segoe UI" panose="020B0502040204020203" pitchFamily="34" charset="0"/>
                <a:cs typeface="Times New Roman" panose="02020603050405020304" pitchFamily="18" charset="0"/>
              </a:rPr>
              <a:t> inputs between the recurrent connections.  </a:t>
            </a:r>
            <a:r>
              <a:rPr lang="en-US" sz="6400" dirty="0">
                <a:latin typeface="Calibri" panose="020F0502020204030204" pitchFamily="34" charset="0"/>
                <a:ea typeface="Segoe UI" panose="020B0502040204020203" pitchFamily="34" charset="0"/>
                <a:cs typeface="Times New Roman" panose="02020603050405020304" pitchFamily="18" charset="0"/>
              </a:rPr>
              <a:t>(H</a:t>
            </a:r>
            <a:r>
              <a:rPr lang="en-US" sz="6400" i="0" spc="0" dirty="0">
                <a:effectLst/>
                <a:latin typeface="Calibri" panose="020F0502020204030204" pitchFamily="34" charset="0"/>
                <a:ea typeface="Segoe UI" panose="020B0502040204020203" pitchFamily="34" charset="0"/>
                <a:cs typeface="Times New Roman" panose="02020603050405020304" pitchFamily="18" charset="0"/>
              </a:rPr>
              <a:t>orizontal direction between time steps)</a:t>
            </a:r>
          </a:p>
          <a:p>
            <a:pPr marL="0" marR="0" lvl="0" indent="0" algn="just">
              <a:spcBef>
                <a:spcPts val="0"/>
              </a:spcBef>
              <a:spcAft>
                <a:spcPts val="0"/>
              </a:spcAft>
              <a:buNone/>
            </a:pPr>
            <a:endParaRPr lang="en-US" sz="6400" dirty="0">
              <a:effectLst/>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1d Convolution network</a:t>
            </a:r>
          </a:p>
          <a:p>
            <a:pPr marL="0" marR="0" indent="0" algn="just">
              <a:spcBef>
                <a:spcPts val="0"/>
              </a:spcBef>
              <a:spcAft>
                <a:spcPts val="0"/>
              </a:spcAft>
              <a:buNone/>
            </a:pPr>
            <a:r>
              <a:rPr lang="en-US" sz="6400" dirty="0">
                <a:latin typeface="Calibri" panose="020F0502020204030204" pitchFamily="34" charset="0"/>
                <a:ea typeface="SimSun" panose="02010600030101010101" pitchFamily="2" charset="-122"/>
                <a:cs typeface="Times New Roman" panose="02020603050405020304" pitchFamily="18" charset="0"/>
              </a:rPr>
              <a:t>L</a:t>
            </a:r>
            <a:r>
              <a:rPr lang="en-US" sz="6400" dirty="0">
                <a:effectLst/>
                <a:latin typeface="Calibri" panose="020F0502020204030204" pitchFamily="34" charset="0"/>
                <a:ea typeface="SimSun" panose="02010600030101010101" pitchFamily="2" charset="-122"/>
                <a:cs typeface="Times New Roman" panose="02020603050405020304" pitchFamily="18" charset="0"/>
              </a:rPr>
              <a:t>earn sequences by sliding kernels across a sequence. </a:t>
            </a:r>
            <a:r>
              <a:rPr lang="en-US" sz="6400" dirty="0">
                <a:latin typeface="Calibri" panose="020F0502020204030204" pitchFamily="34" charset="0"/>
                <a:ea typeface="SimSun" panose="02010600030101010101" pitchFamily="2" charset="-122"/>
                <a:cs typeface="Times New Roman" panose="02020603050405020304" pitchFamily="18" charset="0"/>
              </a:rPr>
              <a:t>Here, I built a </a:t>
            </a:r>
            <a:r>
              <a:rPr lang="en-US" sz="6400" dirty="0">
                <a:effectLst/>
                <a:latin typeface="Calibri" panose="020F0502020204030204" pitchFamily="34" charset="0"/>
                <a:ea typeface="SimSun" panose="02010600030101010101" pitchFamily="2" charset="-122"/>
                <a:cs typeface="Times New Roman" panose="02020603050405020304" pitchFamily="18" charset="0"/>
              </a:rPr>
              <a:t>2 layer 1D Conv Net, flattened the output using a global max pooling layer and  fed this to a dense network.</a:t>
            </a:r>
          </a:p>
          <a:p>
            <a:pPr marL="0" marR="0" indent="0" algn="just">
              <a:spcBef>
                <a:spcPts val="0"/>
              </a:spcBef>
              <a:spcAft>
                <a:spcPts val="0"/>
              </a:spcAft>
              <a:buNone/>
            </a:pPr>
            <a:endParaRPr lang="en-US" sz="6400" dirty="0">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6400" b="1" dirty="0">
                <a:effectLst/>
                <a:latin typeface="Calibri" panose="020F0502020204030204" pitchFamily="34" charset="0"/>
                <a:ea typeface="SimSun" panose="02010600030101010101" pitchFamily="2" charset="-122"/>
                <a:cs typeface="Times New Roman" panose="02020603050405020304" pitchFamily="18" charset="0"/>
              </a:rPr>
              <a:t>Hybrid model (RNN + CNN)</a:t>
            </a:r>
          </a:p>
          <a:p>
            <a:pPr marL="0" marR="0" indent="0" algn="just">
              <a:spcBef>
                <a:spcPts val="0"/>
              </a:spcBef>
              <a:spcAft>
                <a:spcPts val="0"/>
              </a:spcAft>
              <a:buNone/>
            </a:pPr>
            <a:r>
              <a:rPr lang="en-US" sz="6400" dirty="0">
                <a:effectLst/>
                <a:latin typeface="Calibri" panose="020F0502020204030204" pitchFamily="34" charset="0"/>
                <a:ea typeface="SimSun" panose="02010600030101010101" pitchFamily="2" charset="-122"/>
                <a:cs typeface="Times New Roman" panose="02020603050405020304" pitchFamily="18" charset="0"/>
              </a:rPr>
              <a:t>I built a hybrid model using recurrent layers as well as 1d convolution layers. This network comprised of 2 Conv1D layers (each followed by a max pooling layer), 2 bidirectional LSTM layers and a fully connected network.</a:t>
            </a:r>
          </a:p>
          <a:p>
            <a:pPr marL="0" marR="0" indent="0" algn="just">
              <a:spcBef>
                <a:spcPts val="0"/>
              </a:spcBef>
              <a:spcAft>
                <a:spcPts val="0"/>
              </a:spcAft>
              <a:buNone/>
            </a:pPr>
            <a:endParaRPr lang="en-US" sz="1700" b="1"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6E2C381-904B-4745-91E2-D17779DC9F6A}"/>
              </a:ext>
            </a:extLst>
          </p:cNvPr>
          <p:cNvSpPr>
            <a:spLocks noGrp="1"/>
          </p:cNvSpPr>
          <p:nvPr>
            <p:ph sz="half" idx="2"/>
          </p:nvPr>
        </p:nvSpPr>
        <p:spPr/>
        <p:txBody>
          <a:bodyPr>
            <a:normAutofit fontScale="25000" lnSpcReduction="20000"/>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10723562" cy="1325563"/>
          </a:xfrm>
        </p:spPr>
        <p:txBody>
          <a:bodyPr>
            <a:normAutofit/>
          </a:bodyPr>
          <a:lstStyle/>
          <a:p>
            <a:r>
              <a:rPr lang="en-IN" altLang="en-US" sz="3600" b="1" dirty="0">
                <a:solidFill>
                  <a:schemeClr val="bg2">
                    <a:lumMod val="25000"/>
                  </a:schemeClr>
                </a:solidFill>
              </a:rPr>
              <a:t>Recurrent Neural Networks</a:t>
            </a:r>
            <a:br>
              <a:rPr lang="en-IN" altLang="en-US" sz="3600" b="1" dirty="0">
                <a:solidFill>
                  <a:schemeClr val="bg2">
                    <a:lumMod val="25000"/>
                  </a:schemeClr>
                </a:solidFill>
              </a:rPr>
            </a:br>
            <a:r>
              <a:rPr lang="en-IN" altLang="en-US" sz="2400" dirty="0">
                <a:solidFill>
                  <a:schemeClr val="bg2">
                    <a:lumMod val="25000"/>
                  </a:schemeClr>
                </a:solidFill>
              </a:rPr>
              <a:t>Learnings and Observations</a:t>
            </a:r>
          </a:p>
        </p:txBody>
      </p:sp>
      <p:sp>
        <p:nvSpPr>
          <p:cNvPr id="100" name="Text Box 99"/>
          <p:cNvSpPr txBox="1"/>
          <p:nvPr/>
        </p:nvSpPr>
        <p:spPr>
          <a:xfrm>
            <a:off x="4413250" y="5835650"/>
            <a:ext cx="5080000" cy="368300"/>
          </a:xfrm>
          <a:prstGeom prst="rect">
            <a:avLst/>
          </a:prstGeom>
          <a:noFill/>
          <a:ln w="9525">
            <a:noFill/>
          </a:ln>
        </p:spPr>
        <p:txBody>
          <a:bodyPr>
            <a:spAutoFit/>
          </a:bodyPr>
          <a:lstStyle/>
          <a:p>
            <a:pPr indent="0"/>
            <a:r>
              <a:rPr lang="en-US" b="0">
                <a:latin typeface="Calibri" panose="020F0502020204030204" pitchFamily="34" charset="0"/>
                <a:ea typeface="SimSun" panose="02010600030101010101" pitchFamily="2" charset="-122"/>
                <a:cs typeface="Times New Roman" panose="02020603050405020304" pitchFamily="18" charset="0"/>
              </a:rPr>
              <a:t> </a:t>
            </a:r>
            <a:endParaRPr lang="en-US"/>
          </a:p>
        </p:txBody>
      </p:sp>
      <p:graphicFrame>
        <p:nvGraphicFramePr>
          <p:cNvPr id="12" name="Content Placeholder 11">
            <a:extLst>
              <a:ext uri="{FF2B5EF4-FFF2-40B4-BE49-F238E27FC236}">
                <a16:creationId xmlns:a16="http://schemas.microsoft.com/office/drawing/2014/main" id="{18852201-35AB-4D70-B1F0-DB30F2A3B67B}"/>
              </a:ext>
            </a:extLst>
          </p:cNvPr>
          <p:cNvGraphicFramePr>
            <a:graphicFrameLocks noGrp="1"/>
          </p:cNvGraphicFramePr>
          <p:nvPr>
            <p:ph sz="half" idx="1"/>
            <p:extLst>
              <p:ext uri="{D42A27DB-BD31-4B8C-83A1-F6EECF244321}">
                <p14:modId xmlns:p14="http://schemas.microsoft.com/office/powerpoint/2010/main" val="740831308"/>
              </p:ext>
            </p:extLst>
          </p:nvPr>
        </p:nvGraphicFramePr>
        <p:xfrm>
          <a:off x="630239" y="1785392"/>
          <a:ext cx="5181601" cy="4489283"/>
        </p:xfrm>
        <a:graphic>
          <a:graphicData uri="http://schemas.openxmlformats.org/drawingml/2006/table">
            <a:tbl>
              <a:tblPr>
                <a:tableStyleId>{5C22544A-7EE6-4342-B048-85BDC9FD1C3A}</a:tableStyleId>
              </a:tblPr>
              <a:tblGrid>
                <a:gridCol w="1421884">
                  <a:extLst>
                    <a:ext uri="{9D8B030D-6E8A-4147-A177-3AD203B41FA5}">
                      <a16:colId xmlns:a16="http://schemas.microsoft.com/office/drawing/2014/main" val="2597784102"/>
                    </a:ext>
                  </a:extLst>
                </a:gridCol>
                <a:gridCol w="1465166">
                  <a:extLst>
                    <a:ext uri="{9D8B030D-6E8A-4147-A177-3AD203B41FA5}">
                      <a16:colId xmlns:a16="http://schemas.microsoft.com/office/drawing/2014/main" val="4095646063"/>
                    </a:ext>
                  </a:extLst>
                </a:gridCol>
                <a:gridCol w="2294551">
                  <a:extLst>
                    <a:ext uri="{9D8B030D-6E8A-4147-A177-3AD203B41FA5}">
                      <a16:colId xmlns:a16="http://schemas.microsoft.com/office/drawing/2014/main" val="788879922"/>
                    </a:ext>
                  </a:extLst>
                </a:gridCol>
              </a:tblGrid>
              <a:tr h="319841">
                <a:tc>
                  <a:txBody>
                    <a:bodyPr/>
                    <a:lstStyle/>
                    <a:p>
                      <a:pPr marL="0" marR="0" algn="l">
                        <a:spcBef>
                          <a:spcPts val="0"/>
                        </a:spcBef>
                        <a:spcAft>
                          <a:spcPts val="0"/>
                        </a:spcAft>
                      </a:pPr>
                      <a:r>
                        <a:rPr lang="en-IN" sz="800" spc="0">
                          <a:effectLst/>
                        </a:rPr>
                        <a:t>Number of layers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Accuracy</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Loss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1901981070"/>
                  </a:ext>
                </a:extLst>
              </a:tr>
              <a:tr h="244046">
                <a:tc>
                  <a:txBody>
                    <a:bodyPr/>
                    <a:lstStyle/>
                    <a:p>
                      <a:pPr marL="0" marR="0" algn="just">
                        <a:spcBef>
                          <a:spcPts val="0"/>
                        </a:spcBef>
                        <a:spcAft>
                          <a:spcPts val="0"/>
                        </a:spcAft>
                      </a:pPr>
                      <a:r>
                        <a:rPr lang="en-IN" sz="800" spc="0">
                          <a:effectLst/>
                        </a:rPr>
                        <a:t>Simple RNN (1 layer)</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0.4341</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263196326"/>
                  </a:ext>
                </a:extLst>
              </a:tr>
              <a:tr h="248210">
                <a:tc>
                  <a:txBody>
                    <a:bodyPr/>
                    <a:lstStyle/>
                    <a:p>
                      <a:pPr marL="0" marR="0" algn="just">
                        <a:spcBef>
                          <a:spcPts val="0"/>
                        </a:spcBef>
                        <a:spcAft>
                          <a:spcPts val="0"/>
                        </a:spcAft>
                      </a:pPr>
                      <a:r>
                        <a:rPr lang="en-IN" sz="800" spc="0">
                          <a:effectLst/>
                        </a:rPr>
                        <a:t>Deep RNN ( 2 layers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1.3696</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3682564055"/>
                  </a:ext>
                </a:extLst>
              </a:tr>
              <a:tr h="308982">
                <a:tc>
                  <a:txBody>
                    <a:bodyPr/>
                    <a:lstStyle/>
                    <a:p>
                      <a:pPr marL="0" marR="0" algn="just">
                        <a:spcBef>
                          <a:spcPts val="0"/>
                        </a:spcBef>
                        <a:spcAft>
                          <a:spcPts val="0"/>
                        </a:spcAft>
                      </a:pPr>
                      <a:r>
                        <a:rPr lang="en-US" sz="800" spc="0">
                          <a:effectLst/>
                        </a:rPr>
                        <a:t>Deep RNN with Layer Normalization</a:t>
                      </a:r>
                      <a:endParaRPr lang="en-US"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0.4935</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0.4355</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115087964"/>
                  </a:ext>
                </a:extLst>
              </a:tr>
              <a:tr h="248210">
                <a:tc>
                  <a:txBody>
                    <a:bodyPr/>
                    <a:lstStyle/>
                    <a:p>
                      <a:pPr marL="0" marR="0" algn="just">
                        <a:spcBef>
                          <a:spcPts val="0"/>
                        </a:spcBef>
                        <a:spcAft>
                          <a:spcPts val="0"/>
                        </a:spcAft>
                      </a:pPr>
                      <a:r>
                        <a:rPr lang="en-IN" sz="800" spc="0">
                          <a:effectLst/>
                        </a:rPr>
                        <a:t>LSTM (1 layer)</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0.4954</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0.4353</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2476345733"/>
                  </a:ext>
                </a:extLst>
              </a:tr>
              <a:tr h="248210">
                <a:tc>
                  <a:txBody>
                    <a:bodyPr/>
                    <a:lstStyle/>
                    <a:p>
                      <a:pPr marL="0" marR="0" algn="just">
                        <a:spcBef>
                          <a:spcPts val="0"/>
                        </a:spcBef>
                        <a:spcAft>
                          <a:spcPts val="0"/>
                        </a:spcAft>
                      </a:pPr>
                      <a:r>
                        <a:rPr lang="en-IN" sz="800" spc="0">
                          <a:effectLst/>
                        </a:rPr>
                        <a:t>LSTM (2 layers)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0.4383</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4150802289"/>
                  </a:ext>
                </a:extLst>
              </a:tr>
              <a:tr h="308982">
                <a:tc>
                  <a:txBody>
                    <a:bodyPr/>
                    <a:lstStyle/>
                    <a:p>
                      <a:pPr marL="0" marR="0" algn="just">
                        <a:spcBef>
                          <a:spcPts val="0"/>
                        </a:spcBef>
                        <a:spcAft>
                          <a:spcPts val="0"/>
                        </a:spcAft>
                      </a:pPr>
                      <a:r>
                        <a:rPr lang="en-US" sz="800" spc="0" dirty="0">
                          <a:effectLst/>
                          <a:highlight>
                            <a:srgbClr val="00FF00"/>
                          </a:highlight>
                        </a:rPr>
                        <a:t>LSTM (with Dropout)</a:t>
                      </a:r>
                      <a:endParaRPr lang="en-US" sz="600" dirty="0">
                        <a:effectLst/>
                        <a:highlight>
                          <a:srgbClr val="00FF00"/>
                        </a:highlight>
                      </a:endParaRPr>
                    </a:p>
                    <a:p>
                      <a:pPr marL="0" marR="0" algn="just">
                        <a:spcBef>
                          <a:spcPts val="0"/>
                        </a:spcBef>
                        <a:spcAft>
                          <a:spcPts val="0"/>
                        </a:spcAft>
                      </a:pPr>
                      <a:r>
                        <a:rPr lang="en-US" sz="800" spc="0" dirty="0">
                          <a:effectLst/>
                          <a:highlight>
                            <a:srgbClr val="00FF00"/>
                          </a:highlight>
                        </a:rPr>
                        <a:t>Dropout rate=0.5</a:t>
                      </a:r>
                      <a:endParaRPr lang="en-US" sz="6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0.4960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0.4344</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773179297"/>
                  </a:ext>
                </a:extLst>
              </a:tr>
              <a:tr h="248210">
                <a:tc>
                  <a:txBody>
                    <a:bodyPr/>
                    <a:lstStyle/>
                    <a:p>
                      <a:pPr marL="0" marR="0" algn="just">
                        <a:spcBef>
                          <a:spcPts val="0"/>
                        </a:spcBef>
                        <a:spcAft>
                          <a:spcPts val="0"/>
                        </a:spcAft>
                      </a:pPr>
                      <a:r>
                        <a:rPr lang="en-IN" sz="800" spc="0">
                          <a:effectLst/>
                        </a:rPr>
                        <a:t>GRU (1 layer)</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0.4859</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0.4362</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109891273"/>
                  </a:ext>
                </a:extLst>
              </a:tr>
              <a:tr h="248210">
                <a:tc>
                  <a:txBody>
                    <a:bodyPr/>
                    <a:lstStyle/>
                    <a:p>
                      <a:pPr marL="0" marR="0" algn="just">
                        <a:spcBef>
                          <a:spcPts val="0"/>
                        </a:spcBef>
                        <a:spcAft>
                          <a:spcPts val="0"/>
                        </a:spcAft>
                      </a:pPr>
                      <a:r>
                        <a:rPr lang="en-IN" sz="800" spc="0">
                          <a:effectLst/>
                        </a:rPr>
                        <a:t>GRU (2 layers)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0.4352</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3967489294"/>
                  </a:ext>
                </a:extLst>
              </a:tr>
              <a:tr h="308982">
                <a:tc>
                  <a:txBody>
                    <a:bodyPr/>
                    <a:lstStyle/>
                    <a:p>
                      <a:pPr marL="0" marR="0" algn="just">
                        <a:spcBef>
                          <a:spcPts val="0"/>
                        </a:spcBef>
                        <a:spcAft>
                          <a:spcPts val="0"/>
                        </a:spcAft>
                      </a:pPr>
                      <a:r>
                        <a:rPr lang="en-US" sz="800" spc="0" dirty="0">
                          <a:effectLst/>
                        </a:rPr>
                        <a:t>GRU (with dropout)</a:t>
                      </a:r>
                      <a:endParaRPr lang="en-US" sz="600" dirty="0">
                        <a:effectLst/>
                      </a:endParaRPr>
                    </a:p>
                    <a:p>
                      <a:pPr marL="0" marR="0" algn="just">
                        <a:spcBef>
                          <a:spcPts val="0"/>
                        </a:spcBef>
                        <a:spcAft>
                          <a:spcPts val="0"/>
                        </a:spcAft>
                      </a:pPr>
                      <a:r>
                        <a:rPr lang="en-US" sz="800" spc="0" dirty="0">
                          <a:effectLst/>
                        </a:rPr>
                        <a:t>Dropout rate=0.5</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0.4358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2530383103"/>
                  </a:ext>
                </a:extLst>
              </a:tr>
              <a:tr h="299852">
                <a:tc>
                  <a:txBody>
                    <a:bodyPr/>
                    <a:lstStyle/>
                    <a:p>
                      <a:pPr marL="0" marR="0" algn="just">
                        <a:spcBef>
                          <a:spcPts val="0"/>
                        </a:spcBef>
                        <a:spcAft>
                          <a:spcPts val="0"/>
                        </a:spcAft>
                      </a:pPr>
                      <a:r>
                        <a:rPr lang="en-IN" sz="800" spc="0">
                          <a:effectLst/>
                        </a:rPr>
                        <a:t>Stacked Bidirectional LSTM</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1.3661</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2872361301"/>
                  </a:ext>
                </a:extLst>
              </a:tr>
              <a:tr h="419792">
                <a:tc>
                  <a:txBody>
                    <a:bodyPr/>
                    <a:lstStyle/>
                    <a:p>
                      <a:pPr marL="0" marR="0" algn="just">
                        <a:spcBef>
                          <a:spcPts val="0"/>
                        </a:spcBef>
                        <a:spcAft>
                          <a:spcPts val="0"/>
                        </a:spcAft>
                      </a:pPr>
                      <a:r>
                        <a:rPr lang="en-US" sz="800" spc="0">
                          <a:effectLst/>
                        </a:rPr>
                        <a:t>Stacked Bidirectional LSTM with recurrent dropout</a:t>
                      </a:r>
                      <a:endParaRPr lang="en-US"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0.4930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0.4357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1726989958"/>
                  </a:ext>
                </a:extLst>
              </a:tr>
              <a:tr h="419792">
                <a:tc>
                  <a:txBody>
                    <a:bodyPr/>
                    <a:lstStyle/>
                    <a:p>
                      <a:pPr marL="0" marR="0" algn="just">
                        <a:spcBef>
                          <a:spcPts val="0"/>
                        </a:spcBef>
                        <a:spcAft>
                          <a:spcPts val="0"/>
                        </a:spcAft>
                      </a:pPr>
                      <a:r>
                        <a:rPr lang="en-US" sz="800" spc="0">
                          <a:effectLst/>
                        </a:rPr>
                        <a:t>Stacked Bidirectional LSTM + dense network with 5 layers</a:t>
                      </a:r>
                      <a:endParaRPr lang="en-US"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1.3578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4064569906"/>
                  </a:ext>
                </a:extLst>
              </a:tr>
              <a:tr h="308982">
                <a:tc>
                  <a:txBody>
                    <a:bodyPr/>
                    <a:lstStyle/>
                    <a:p>
                      <a:pPr marL="0" marR="0" algn="l">
                        <a:spcBef>
                          <a:spcPts val="0"/>
                        </a:spcBef>
                        <a:spcAft>
                          <a:spcPts val="0"/>
                        </a:spcAft>
                      </a:pPr>
                      <a:r>
                        <a:rPr lang="en-IN" sz="800" spc="0">
                          <a:effectLst/>
                        </a:rPr>
                        <a:t>1d Convolutional Neural Network</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0.4987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1.3576</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1411108162"/>
                  </a:ext>
                </a:extLst>
              </a:tr>
              <a:tr h="308982">
                <a:tc>
                  <a:txBody>
                    <a:bodyPr/>
                    <a:lstStyle/>
                    <a:p>
                      <a:pPr marL="0" marR="0" algn="l">
                        <a:spcBef>
                          <a:spcPts val="0"/>
                        </a:spcBef>
                        <a:spcAft>
                          <a:spcPts val="0"/>
                        </a:spcAft>
                      </a:pPr>
                      <a:r>
                        <a:rPr lang="en-IN" sz="800" spc="0">
                          <a:effectLst/>
                        </a:rPr>
                        <a:t>Hybrid model (Conv 1d+ recurrent layers)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a:effectLst/>
                        </a:rPr>
                        <a:t>0.4950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tc>
                  <a:txBody>
                    <a:bodyPr/>
                    <a:lstStyle/>
                    <a:p>
                      <a:pPr marL="0" marR="0" algn="just">
                        <a:spcBef>
                          <a:spcPts val="0"/>
                        </a:spcBef>
                        <a:spcAft>
                          <a:spcPts val="0"/>
                        </a:spcAft>
                      </a:pPr>
                      <a:r>
                        <a:rPr lang="en-IN" sz="800" spc="0" dirty="0">
                          <a:effectLst/>
                        </a:rPr>
                        <a:t>1.3594</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4044" marR="44044" marT="29362" marB="29362"/>
                </a:tc>
                <a:extLst>
                  <a:ext uri="{0D108BD9-81ED-4DB2-BD59-A6C34878D82A}">
                    <a16:rowId xmlns:a16="http://schemas.microsoft.com/office/drawing/2014/main" val="1890516795"/>
                  </a:ext>
                </a:extLst>
              </a:tr>
            </a:tbl>
          </a:graphicData>
        </a:graphic>
      </p:graphicFrame>
      <p:sp>
        <p:nvSpPr>
          <p:cNvPr id="7" name="Content Placeholder 6">
            <a:extLst>
              <a:ext uri="{FF2B5EF4-FFF2-40B4-BE49-F238E27FC236}">
                <a16:creationId xmlns:a16="http://schemas.microsoft.com/office/drawing/2014/main" id="{3AA86934-FE78-44AD-AF16-BA11E4D9665D}"/>
              </a:ext>
            </a:extLst>
          </p:cNvPr>
          <p:cNvSpPr>
            <a:spLocks noGrp="1"/>
          </p:cNvSpPr>
          <p:nvPr>
            <p:ph sz="half" idx="2"/>
          </p:nvPr>
        </p:nvSpPr>
        <p:spPr/>
        <p:txBody>
          <a:bodyPr>
            <a:normAutofit/>
          </a:bodyPr>
          <a:lstStyle/>
          <a:p>
            <a:pPr marL="0" marR="0" algn="just">
              <a:spcBef>
                <a:spcPts val="0"/>
              </a:spcBef>
              <a:spcAft>
                <a:spcPts val="0"/>
              </a:spcAft>
            </a:pPr>
            <a:r>
              <a:rPr lang="en-US" sz="1800" kern="0" dirty="0">
                <a:latin typeface="Calibri" panose="020F0502020204030204" pitchFamily="34" charset="0"/>
                <a:ea typeface="SimSun" panose="02010600030101010101" pitchFamily="2" charset="-122"/>
                <a:cs typeface="Times New Roman" panose="02020603050405020304" pitchFamily="18" charset="0"/>
              </a:rPr>
              <a:t>Best Model: 2 layer LSTM with Dropout (rate= 0.5)</a:t>
            </a:r>
          </a:p>
          <a:p>
            <a:pPr marL="0" marR="0" algn="just">
              <a:spcBef>
                <a:spcPts val="0"/>
              </a:spcBef>
              <a:spcAft>
                <a:spcPts val="0"/>
              </a:spcAft>
            </a:pPr>
            <a:endParaRPr lang="en-US" sz="1800" kern="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800" kern="0" dirty="0">
                <a:effectLst/>
                <a:latin typeface="Calibri" panose="020F0502020204030204" pitchFamily="34" charset="0"/>
                <a:ea typeface="SimSun" panose="02010600030101010101" pitchFamily="2" charset="-122"/>
                <a:cs typeface="Times New Roman" panose="02020603050405020304" pitchFamily="18" charset="0"/>
              </a:rPr>
              <a:t>Even after trying a myriad of variations, the model’s performance still has a long way to go. </a:t>
            </a:r>
          </a:p>
          <a:p>
            <a:pPr marL="0" marR="0" algn="just">
              <a:spcBef>
                <a:spcPts val="0"/>
              </a:spcBef>
              <a:spcAft>
                <a:spcPts val="0"/>
              </a:spcAft>
            </a:pPr>
            <a:endParaRPr lang="en-US" sz="1800" kern="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800" kern="0" dirty="0">
                <a:effectLst/>
                <a:latin typeface="Calibri" panose="020F0502020204030204" pitchFamily="34" charset="0"/>
                <a:ea typeface="SimSun" panose="02010600030101010101" pitchFamily="2" charset="-122"/>
                <a:cs typeface="Times New Roman" panose="02020603050405020304" pitchFamily="18" charset="0"/>
              </a:rPr>
              <a:t>However when a machine learning model, Random Forest, is used on this data, we get an accuracy of 32%, which is lower than that achieved by our final neural network model (49.5%). </a:t>
            </a:r>
          </a:p>
          <a:p>
            <a:pPr marL="0" marR="0" algn="just">
              <a:spcBef>
                <a:spcPts val="0"/>
              </a:spcBef>
              <a:spcAft>
                <a:spcPts val="0"/>
              </a:spcAft>
            </a:pPr>
            <a:endParaRPr lang="en-US" sz="1800" kern="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800" kern="0" dirty="0">
                <a:effectLst/>
                <a:latin typeface="Calibri" panose="020F0502020204030204" pitchFamily="34" charset="0"/>
                <a:ea typeface="SimSun" panose="02010600030101010101" pitchFamily="2" charset="-122"/>
                <a:cs typeface="Times New Roman" panose="02020603050405020304" pitchFamily="18" charset="0"/>
              </a:rPr>
              <a:t>In fact, it is even lower than the accuracy achieved by a simple MLP network. Thus we can conclude that neural networks showed a significant improvement over statistical machine learning models in this case.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495550"/>
            <a:ext cx="10515600" cy="1325563"/>
          </a:xfrm>
          <a:noFill/>
          <a:extLst>
            <a:ext uri="{909E8E84-426E-40DD-AFC4-6F175D3DCCD1}">
              <a14:hiddenFill xmlns:a14="http://schemas.microsoft.com/office/drawing/2010/main">
                <a:solidFill>
                  <a:schemeClr val="bg1">
                    <a:lumMod val="85000"/>
                  </a:schemeClr>
                </a:solidFill>
              </a14:hiddenFill>
            </a:ext>
          </a:extLst>
        </p:spPr>
        <p:txBody>
          <a:bodyPr/>
          <a:lstStyle/>
          <a:p>
            <a:pPr algn="ctr"/>
            <a:endParaRPr lang="en-IN" altLang="en-US" sz="6600">
              <a:solidFill>
                <a:schemeClr val="bg2">
                  <a:lumMod val="25000"/>
                </a:schemeClr>
              </a:solidFill>
            </a:endParaRPr>
          </a:p>
        </p:txBody>
      </p:sp>
      <p:sp>
        <p:nvSpPr>
          <p:cNvPr id="8" name="Title 7"/>
          <p:cNvSpPr>
            <a:spLocks noGrp="1"/>
          </p:cNvSpPr>
          <p:nvPr/>
        </p:nvSpPr>
        <p:spPr>
          <a:xfrm>
            <a:off x="635" y="0"/>
            <a:ext cx="12191365" cy="7052945"/>
          </a:xfrm>
          <a:prstGeom prst="rect">
            <a:avLst/>
          </a:prstGeom>
          <a:solidFill>
            <a:schemeClr val="bg2"/>
          </a:solidFill>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IN" altLang="en-US" b="1">
              <a:solidFill>
                <a:schemeClr val="tx1"/>
              </a:solidFill>
              <a:effectLst>
                <a:outerShdw blurRad="38100" dist="19050" dir="2700000" algn="tl" rotWithShape="0">
                  <a:schemeClr val="dk1">
                    <a:alpha val="40000"/>
                  </a:schemeClr>
                </a:outerShdw>
              </a:effectLst>
            </a:endParaRPr>
          </a:p>
          <a:p>
            <a:pPr algn="ctr"/>
            <a:endParaRPr lang="en-IN" altLang="en-US" b="1">
              <a:solidFill>
                <a:schemeClr val="tx1"/>
              </a:solidFill>
              <a:effectLst>
                <a:outerShdw blurRad="38100" dist="19050" dir="2700000" algn="tl" rotWithShape="0">
                  <a:schemeClr val="dk1">
                    <a:alpha val="40000"/>
                  </a:schemeClr>
                </a:outerShdw>
              </a:effectLst>
            </a:endParaRPr>
          </a:p>
        </p:txBody>
      </p:sp>
      <p:sp>
        <p:nvSpPr>
          <p:cNvPr id="9" name="Title 7"/>
          <p:cNvSpPr>
            <a:spLocks noGrp="1"/>
          </p:cNvSpPr>
          <p:nvPr/>
        </p:nvSpPr>
        <p:spPr>
          <a:xfrm>
            <a:off x="838200" y="3914140"/>
            <a:ext cx="10769600" cy="744855"/>
          </a:xfrm>
          <a:prstGeom prst="rect">
            <a:avLst/>
          </a:prstGeom>
          <a:solidFill>
            <a:schemeClr val="bg2"/>
          </a:solidFill>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IN" altLang="en-US" sz="4800" b="1">
                <a:solidFill>
                  <a:schemeClr val="bg2">
                    <a:lumMod val="25000"/>
                  </a:schemeClr>
                </a:solidFill>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sz="3600" b="1" dirty="0">
                <a:solidFill>
                  <a:schemeClr val="bg2">
                    <a:lumMod val="25000"/>
                  </a:schemeClr>
                </a:solidFill>
              </a:rPr>
              <a:t>Dataset description and Research Scenario</a:t>
            </a:r>
          </a:p>
        </p:txBody>
      </p:sp>
      <p:sp>
        <p:nvSpPr>
          <p:cNvPr id="3" name="Content Placeholder 2"/>
          <p:cNvSpPr>
            <a:spLocks noGrp="1"/>
          </p:cNvSpPr>
          <p:nvPr>
            <p:ph idx="1"/>
          </p:nvPr>
        </p:nvSpPr>
        <p:spPr>
          <a:xfrm>
            <a:off x="838200" y="1489841"/>
            <a:ext cx="10515600" cy="4687122"/>
          </a:xfrm>
        </p:spPr>
        <p:txBody>
          <a:bodyPr>
            <a:normAutofit fontScale="45000" lnSpcReduction="20000"/>
          </a:bodyPr>
          <a:lstStyle/>
          <a:p>
            <a:r>
              <a:rPr lang="en-IN" sz="4400" dirty="0">
                <a:effectLst/>
                <a:ea typeface="SimSun" panose="02010600030101010101" pitchFamily="2" charset="-122"/>
                <a:cs typeface="Times New Roman" panose="02020603050405020304" pitchFamily="18" charset="0"/>
              </a:rPr>
              <a:t>Drug review Dataset sourced from UCI Machine Learning Repository</a:t>
            </a:r>
          </a:p>
          <a:p>
            <a:pPr marL="0" indent="0">
              <a:buNone/>
            </a:pPr>
            <a:endParaRPr lang="en-US" sz="4400" dirty="0">
              <a:effectLst/>
              <a:ea typeface="SimSun" panose="02010600030101010101" pitchFamily="2" charset="-122"/>
              <a:cs typeface="Times New Roman" panose="02020603050405020304" pitchFamily="18" charset="0"/>
            </a:endParaRPr>
          </a:p>
          <a:p>
            <a:r>
              <a:rPr lang="en-US" sz="4400" dirty="0">
                <a:effectLst/>
                <a:ea typeface="SimSun" panose="02010600030101010101" pitchFamily="2" charset="-122"/>
                <a:cs typeface="Times New Roman" panose="02020603050405020304" pitchFamily="18" charset="0"/>
              </a:rPr>
              <a:t>161297 rows/ reviews and 6 columns/ attributes. For the purpose of this project, I will be using 2 attributes: drug review and its respective rating. </a:t>
            </a:r>
          </a:p>
          <a:p>
            <a:endParaRPr lang="en-US" sz="4400" dirty="0">
              <a:effectLst/>
              <a:ea typeface="SimSun" panose="02010600030101010101" pitchFamily="2" charset="-122"/>
              <a:cs typeface="Times New Roman" panose="02020603050405020304" pitchFamily="18" charset="0"/>
            </a:endParaRPr>
          </a:p>
          <a:p>
            <a:pPr marL="0" algn="just">
              <a:spcBef>
                <a:spcPts val="0"/>
              </a:spcBef>
            </a:pPr>
            <a:r>
              <a:rPr lang="en-US" sz="4400" b="1" dirty="0">
                <a:effectLst/>
                <a:ea typeface="SimSun" panose="02010600030101010101" pitchFamily="2" charset="-122"/>
                <a:cs typeface="Times New Roman" panose="02020603050405020304" pitchFamily="18" charset="0"/>
              </a:rPr>
              <a:t>Aim</a:t>
            </a:r>
            <a:r>
              <a:rPr lang="en-US" sz="4400" dirty="0">
                <a:effectLst/>
                <a:ea typeface="SimSun" panose="02010600030101010101" pitchFamily="2" charset="-122"/>
                <a:cs typeface="Times New Roman" panose="02020603050405020304" pitchFamily="18" charset="0"/>
              </a:rPr>
              <a:t>: To analyze drug reviews and categorize them into 5 </a:t>
            </a:r>
            <a:r>
              <a:rPr lang="en-US" sz="4400" dirty="0">
                <a:ea typeface="SimSun" panose="02010600030101010101" pitchFamily="2" charset="-122"/>
                <a:cs typeface="Times New Roman" panose="02020603050405020304" pitchFamily="18" charset="0"/>
              </a:rPr>
              <a:t>groups:</a:t>
            </a:r>
            <a:r>
              <a:rPr lang="en-US" sz="4400" dirty="0">
                <a:effectLst/>
                <a:ea typeface="SimSun" panose="02010600030101010101" pitchFamily="2" charset="-122"/>
                <a:cs typeface="Times New Roman" panose="02020603050405020304" pitchFamily="18" charset="0"/>
              </a:rPr>
              <a:t> ineffective, marginally effective, moderately effective, considerably effective or highly effective. </a:t>
            </a:r>
          </a:p>
          <a:p>
            <a:pPr marL="0" marR="0" indent="0" algn="just">
              <a:spcBef>
                <a:spcPts val="0"/>
              </a:spcBef>
              <a:spcAft>
                <a:spcPts val="0"/>
              </a:spcAft>
              <a:buNone/>
            </a:pPr>
            <a:endParaRPr lang="en-US" sz="4400" dirty="0">
              <a:effectLst/>
              <a:ea typeface="SimSun" panose="02010600030101010101" pitchFamily="2" charset="-122"/>
              <a:cs typeface="Times New Roman" panose="02020603050405020304" pitchFamily="18" charset="0"/>
            </a:endParaRPr>
          </a:p>
          <a:p>
            <a:pPr marL="0" marR="0" algn="just">
              <a:spcBef>
                <a:spcPts val="0"/>
              </a:spcBef>
              <a:spcAft>
                <a:spcPts val="0"/>
              </a:spcAft>
            </a:pPr>
            <a:endParaRPr lang="en-US" sz="4400" dirty="0">
              <a:effectLst/>
              <a:ea typeface="SimSun" panose="02010600030101010101" pitchFamily="2" charset="-122"/>
              <a:cs typeface="Times New Roman" panose="02020603050405020304" pitchFamily="18" charset="0"/>
            </a:endParaRPr>
          </a:p>
          <a:p>
            <a:pPr algn="just">
              <a:spcBef>
                <a:spcPts val="0"/>
              </a:spcBef>
            </a:pPr>
            <a:r>
              <a:rPr lang="en-US" sz="4400" b="1" dirty="0">
                <a:ea typeface="SimSun" panose="02010600030101010101" pitchFamily="2" charset="-122"/>
                <a:cs typeface="Times New Roman" panose="02020603050405020304" pitchFamily="18" charset="0"/>
              </a:rPr>
              <a:t>Applications</a:t>
            </a:r>
            <a:r>
              <a:rPr lang="en-US" sz="4400" dirty="0">
                <a:ea typeface="SimSun" panose="02010600030101010101" pitchFamily="2" charset="-122"/>
                <a:cs typeface="Times New Roman" panose="02020603050405020304" pitchFamily="18" charset="0"/>
              </a:rPr>
              <a:t>:</a:t>
            </a:r>
            <a:r>
              <a:rPr lang="en-US" sz="4400" dirty="0">
                <a:effectLst/>
                <a:ea typeface="SimSun" panose="02010600030101010101" pitchFamily="2" charset="-122"/>
                <a:cs typeface="Times New Roman" panose="02020603050405020304" pitchFamily="18" charset="0"/>
              </a:rPr>
              <a:t> </a:t>
            </a:r>
          </a:p>
          <a:p>
            <a:pPr algn="just">
              <a:spcBef>
                <a:spcPts val="0"/>
              </a:spcBef>
            </a:pPr>
            <a:endParaRPr lang="en-US" sz="4400" dirty="0">
              <a:effectLst/>
              <a:ea typeface="SimSun" panose="02010600030101010101" pitchFamily="2" charset="-122"/>
              <a:cs typeface="Times New Roman" panose="02020603050405020304" pitchFamily="18" charset="0"/>
            </a:endParaRPr>
          </a:p>
          <a:p>
            <a:pPr marL="457200" indent="-457200" algn="just">
              <a:spcBef>
                <a:spcPts val="0"/>
              </a:spcBef>
              <a:buFont typeface="+mj-lt"/>
              <a:buAutoNum type="arabicPeriod"/>
            </a:pPr>
            <a:r>
              <a:rPr lang="en-US" sz="4400" dirty="0">
                <a:effectLst/>
                <a:ea typeface="SimSun" panose="02010600030101010101" pitchFamily="2" charset="-122"/>
                <a:cs typeface="Times New Roman" panose="02020603050405020304" pitchFamily="18" charset="0"/>
              </a:rPr>
              <a:t>Pharmaceutical companies- to take public opinion into consideration, increase revenue by adopting required marketing strategies based on the reviews and ensuring safety of individuals from any harmful side effects of the drugs.</a:t>
            </a:r>
          </a:p>
          <a:p>
            <a:pPr marL="457200" indent="-457200" algn="just">
              <a:spcBef>
                <a:spcPts val="0"/>
              </a:spcBef>
              <a:buFont typeface="+mj-lt"/>
              <a:buAutoNum type="arabicPeriod"/>
            </a:pPr>
            <a:endParaRPr lang="en-US" sz="4400" dirty="0">
              <a:effectLst/>
              <a:ea typeface="SimSun" panose="02010600030101010101" pitchFamily="2" charset="-122"/>
              <a:cs typeface="Times New Roman" panose="02020603050405020304" pitchFamily="18" charset="0"/>
            </a:endParaRPr>
          </a:p>
          <a:p>
            <a:pPr marL="457200" marR="0" lvl="0" indent="-457200" algn="just">
              <a:spcBef>
                <a:spcPts val="0"/>
              </a:spcBef>
              <a:spcAft>
                <a:spcPts val="0"/>
              </a:spcAft>
              <a:buFont typeface="+mj-lt"/>
              <a:buAutoNum type="arabicPeriod"/>
            </a:pPr>
            <a:r>
              <a:rPr lang="en-US" sz="4400" dirty="0">
                <a:effectLst/>
                <a:ea typeface="SimSun" panose="02010600030101010101" pitchFamily="2" charset="-122"/>
                <a:cs typeface="Times New Roman" panose="02020603050405020304" pitchFamily="18" charset="0"/>
              </a:rPr>
              <a:t>Patients- to help them assess efficiency of various drugs and decide which one to go with.</a:t>
            </a:r>
          </a:p>
          <a:p>
            <a:pPr marL="457200" marR="0" lvl="0" indent="-457200" algn="just">
              <a:spcBef>
                <a:spcPts val="0"/>
              </a:spcBef>
              <a:spcAft>
                <a:spcPts val="0"/>
              </a:spcAft>
              <a:buFont typeface="+mj-lt"/>
              <a:buAutoNum type="arabicPeriod"/>
            </a:pPr>
            <a:endParaRPr lang="en-US" sz="4400" dirty="0">
              <a:effectLst/>
              <a:ea typeface="SimSun" panose="02010600030101010101" pitchFamily="2" charset="-122"/>
              <a:cs typeface="Times New Roman" panose="02020603050405020304" pitchFamily="18" charset="0"/>
            </a:endParaRPr>
          </a:p>
          <a:p>
            <a:pPr marL="457200" marR="0" lvl="0" indent="-457200" algn="just">
              <a:spcBef>
                <a:spcPts val="0"/>
              </a:spcBef>
              <a:spcAft>
                <a:spcPts val="0"/>
              </a:spcAft>
              <a:buFont typeface="+mj-lt"/>
              <a:buAutoNum type="arabicPeriod"/>
            </a:pPr>
            <a:r>
              <a:rPr lang="en-US" sz="4400" dirty="0">
                <a:effectLst/>
                <a:ea typeface="SimSun" panose="02010600030101010101" pitchFamily="2" charset="-122"/>
                <a:cs typeface="Times New Roman" panose="02020603050405020304" pitchFamily="18" charset="0"/>
              </a:rPr>
              <a:t>Clinicians- to ensure patient safety, assess drug reactions, complications and effectiveness before prescribing them to patients.</a:t>
            </a:r>
          </a:p>
          <a:p>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US" b="1"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altLang="en-US" sz="3600" b="1" dirty="0">
                <a:solidFill>
                  <a:schemeClr val="bg2">
                    <a:lumMod val="25000"/>
                  </a:schemeClr>
                </a:solidFill>
                <a:cs typeface="+mj-lt"/>
              </a:rPr>
              <a:t>Overview of Deep Learning workflow</a:t>
            </a:r>
          </a:p>
        </p:txBody>
      </p:sp>
      <p:sp>
        <p:nvSpPr>
          <p:cNvPr id="7" name="Content Placeholder 6"/>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8C4BBF7-C075-4DF5-A294-54F218F3D414}"/>
              </a:ext>
            </a:extLst>
          </p:cNvPr>
          <p:cNvPicPr>
            <a:picLocks noChangeAspect="1"/>
          </p:cNvPicPr>
          <p:nvPr/>
        </p:nvPicPr>
        <p:blipFill>
          <a:blip r:embed="rId2"/>
          <a:srcRect l="22245" t="40184" r="6511" b="17038"/>
          <a:stretch>
            <a:fillRect/>
          </a:stretch>
        </p:blipFill>
        <p:spPr>
          <a:xfrm>
            <a:off x="838200" y="1825625"/>
            <a:ext cx="10515600" cy="43513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sz="4000" b="1" dirty="0">
                <a:solidFill>
                  <a:schemeClr val="bg2">
                    <a:lumMod val="25000"/>
                  </a:schemeClr>
                </a:solidFill>
              </a:rPr>
              <a:t>Input features for Hypothyroid</a:t>
            </a:r>
          </a:p>
        </p:txBody>
      </p:sp>
      <p:sp>
        <p:nvSpPr>
          <p:cNvPr id="2" name="Content Placeholder 1"/>
          <p:cNvSpPr>
            <a:spLocks noGrp="1"/>
          </p:cNvSpPr>
          <p:nvPr>
            <p:ph sz="half" idx="2"/>
          </p:nvPr>
        </p:nvSpPr>
        <p:spPr>
          <a:xfrm>
            <a:off x="6172200" y="1334790"/>
            <a:ext cx="5181600" cy="4842173"/>
          </a:xfrm>
        </p:spPr>
        <p:txBody>
          <a:bodyPr>
            <a:noAutofit/>
          </a:bodyPr>
          <a:lstStyle/>
          <a:p>
            <a:r>
              <a:rPr lang="en-IN" altLang="en-US" sz="1400" b="1" dirty="0"/>
              <a:t>Dropping null values</a:t>
            </a:r>
          </a:p>
          <a:p>
            <a:r>
              <a:rPr lang="en-IN" altLang="en-US" sz="1400" b="1" dirty="0"/>
              <a:t>Data subset</a:t>
            </a:r>
            <a:r>
              <a:rPr lang="en-IN" altLang="en-US" sz="1400" dirty="0"/>
              <a:t>: </a:t>
            </a:r>
            <a:r>
              <a:rPr lang="en-US" sz="1400" dirty="0">
                <a:effectLst/>
                <a:ea typeface="SimSun" panose="02010600030101010101" pitchFamily="2" charset="-122"/>
                <a:cs typeface="Times New Roman" panose="02020603050405020304" pitchFamily="18" charset="0"/>
              </a:rPr>
              <a:t>I will be using the top 5000 reviews for the purpose of this project.</a:t>
            </a:r>
          </a:p>
          <a:p>
            <a:r>
              <a:rPr lang="en-US" sz="1400" b="1" dirty="0">
                <a:effectLst/>
                <a:ea typeface="SimSun" panose="02010600030101010101" pitchFamily="2" charset="-122"/>
                <a:cs typeface="Times New Roman" panose="02020603050405020304" pitchFamily="18" charset="0"/>
              </a:rPr>
              <a:t>Text Preprocessing</a:t>
            </a:r>
          </a:p>
          <a:p>
            <a:pPr marL="0" indent="0">
              <a:buNone/>
            </a:pPr>
            <a:r>
              <a:rPr lang="en-US" sz="1400" dirty="0">
                <a:ea typeface="SimSun" panose="02010600030101010101" pitchFamily="2" charset="-122"/>
                <a:cs typeface="Times New Roman" panose="02020603050405020304" pitchFamily="18" charset="0"/>
              </a:rPr>
              <a:t>-C</a:t>
            </a:r>
            <a:r>
              <a:rPr lang="en-US" sz="1400" dirty="0">
                <a:effectLst/>
                <a:ea typeface="SimSun" panose="02010600030101010101" pitchFamily="2" charset="-122"/>
                <a:cs typeface="Times New Roman" panose="02020603050405020304" pitchFamily="18" charset="0"/>
              </a:rPr>
              <a:t>onverting the reviews to lowercase</a:t>
            </a:r>
          </a:p>
          <a:p>
            <a:pPr marL="0" indent="0">
              <a:buNone/>
            </a:pPr>
            <a:r>
              <a:rPr lang="en-US" sz="1400" dirty="0">
                <a:ea typeface="SimSun" panose="02010600030101010101" pitchFamily="2" charset="-122"/>
                <a:cs typeface="Times New Roman" panose="02020603050405020304" pitchFamily="18" charset="0"/>
              </a:rPr>
              <a:t>-R</a:t>
            </a:r>
            <a:r>
              <a:rPr lang="en-US" sz="1400" dirty="0">
                <a:effectLst/>
                <a:ea typeface="SimSun" panose="02010600030101010101" pitchFamily="2" charset="-122"/>
                <a:cs typeface="Times New Roman" panose="02020603050405020304" pitchFamily="18" charset="0"/>
              </a:rPr>
              <a:t>emoving special characters and numbers</a:t>
            </a:r>
          </a:p>
          <a:p>
            <a:pPr marL="0" indent="0">
              <a:buNone/>
            </a:pPr>
            <a:r>
              <a:rPr lang="en-US" sz="1400" dirty="0">
                <a:ea typeface="SimSun" panose="02010600030101010101" pitchFamily="2" charset="-122"/>
                <a:cs typeface="Times New Roman" panose="02020603050405020304" pitchFamily="18" charset="0"/>
              </a:rPr>
              <a:t>-Removing encoded </a:t>
            </a:r>
            <a:r>
              <a:rPr lang="en-US" sz="1400" dirty="0">
                <a:effectLst/>
                <a:ea typeface="SimSun" panose="02010600030101010101" pitchFamily="2" charset="-122"/>
                <a:cs typeface="Times New Roman" panose="02020603050405020304" pitchFamily="18" charset="0"/>
              </a:rPr>
              <a:t>characters, mentions, </a:t>
            </a:r>
            <a:r>
              <a:rPr lang="en-US" sz="1400" dirty="0" err="1">
                <a:effectLst/>
                <a:ea typeface="SimSun" panose="02010600030101010101" pitchFamily="2" charset="-122"/>
                <a:cs typeface="Times New Roman" panose="02020603050405020304" pitchFamily="18" charset="0"/>
              </a:rPr>
              <a:t>urls</a:t>
            </a:r>
            <a:r>
              <a:rPr lang="en-US" sz="1400" dirty="0">
                <a:effectLst/>
                <a:ea typeface="SimSun" panose="02010600030101010101" pitchFamily="2" charset="-122"/>
                <a:cs typeface="Times New Roman" panose="02020603050405020304" pitchFamily="18" charset="0"/>
              </a:rPr>
              <a:t>, hashtags, emojis and additional white spaces.</a:t>
            </a:r>
          </a:p>
          <a:p>
            <a:r>
              <a:rPr lang="en-US" sz="1400" b="1" dirty="0">
                <a:ea typeface="SimSun" panose="02010600030101010101" pitchFamily="2" charset="-122"/>
                <a:cs typeface="Times New Roman" panose="02020603050405020304" pitchFamily="18" charset="0"/>
              </a:rPr>
              <a:t>Stop word removal</a:t>
            </a:r>
            <a:r>
              <a:rPr lang="en-US" sz="1400" dirty="0">
                <a:ea typeface="SimSun" panose="02010600030101010101" pitchFamily="2" charset="-122"/>
                <a:cs typeface="Times New Roman" panose="02020603050405020304" pitchFamily="18" charset="0"/>
              </a:rPr>
              <a:t>: </a:t>
            </a:r>
            <a:r>
              <a:rPr lang="en-US" sz="1400" dirty="0">
                <a:effectLst/>
                <a:ea typeface="SimSun" panose="02010600030101010101" pitchFamily="2" charset="-122"/>
                <a:cs typeface="Times New Roman" panose="02020603050405020304" pitchFamily="18" charset="0"/>
              </a:rPr>
              <a:t>Commonly occurring stop words were removed from the data (including articles, conjunction, prepositions and pronouns)</a:t>
            </a:r>
          </a:p>
          <a:p>
            <a:r>
              <a:rPr lang="en-US" sz="1400" dirty="0">
                <a:effectLst/>
                <a:ea typeface="SimSun" panose="02010600030101010101" pitchFamily="2" charset="-122"/>
                <a:cs typeface="Times New Roman" panose="02020603050405020304" pitchFamily="18" charset="0"/>
              </a:rPr>
              <a:t> </a:t>
            </a:r>
            <a:r>
              <a:rPr lang="en-US" sz="1400" b="1" dirty="0">
                <a:ea typeface="SimSun" panose="02010600030101010101" pitchFamily="2" charset="-122"/>
                <a:cs typeface="Times New Roman" panose="02020603050405020304" pitchFamily="18" charset="0"/>
              </a:rPr>
              <a:t>S</a:t>
            </a:r>
            <a:r>
              <a:rPr lang="en-US" sz="1400" b="1" dirty="0">
                <a:effectLst/>
                <a:ea typeface="SimSun" panose="02010600030101010101" pitchFamily="2" charset="-122"/>
                <a:cs typeface="Times New Roman" panose="02020603050405020304" pitchFamily="18" charset="0"/>
              </a:rPr>
              <a:t>temming and </a:t>
            </a:r>
            <a:r>
              <a:rPr lang="en-US" sz="1400" b="1" dirty="0" err="1">
                <a:ea typeface="SimSun" panose="02010600030101010101" pitchFamily="2" charset="-122"/>
                <a:cs typeface="Times New Roman" panose="02020603050405020304" pitchFamily="18" charset="0"/>
              </a:rPr>
              <a:t>L</a:t>
            </a:r>
            <a:r>
              <a:rPr lang="en-US" sz="1400" b="1" dirty="0" err="1">
                <a:effectLst/>
                <a:ea typeface="SimSun" panose="02010600030101010101" pitchFamily="2" charset="-122"/>
                <a:cs typeface="Times New Roman" panose="02020603050405020304" pitchFamily="18" charset="0"/>
              </a:rPr>
              <a:t>emmitization</a:t>
            </a:r>
            <a:r>
              <a:rPr lang="en-US" sz="1400" dirty="0">
                <a:effectLst/>
                <a:ea typeface="SimSun" panose="02010600030101010101" pitchFamily="2" charset="-122"/>
                <a:cs typeface="Times New Roman" panose="02020603050405020304" pitchFamily="18" charset="0"/>
              </a:rPr>
              <a:t>: To convert words to their root/base form. </a:t>
            </a:r>
          </a:p>
          <a:p>
            <a:r>
              <a:rPr lang="en-US" sz="1400" b="1" dirty="0">
                <a:effectLst/>
                <a:ea typeface="SimSun" panose="02010600030101010101" pitchFamily="2" charset="-122"/>
                <a:cs typeface="Times New Roman" panose="02020603050405020304" pitchFamily="18" charset="0"/>
              </a:rPr>
              <a:t>Discretizing data</a:t>
            </a:r>
            <a:r>
              <a:rPr lang="en-US" sz="1400" dirty="0">
                <a:effectLst/>
                <a:ea typeface="SimSun" panose="02010600030101010101" pitchFamily="2" charset="-122"/>
                <a:cs typeface="Times New Roman" panose="02020603050405020304" pitchFamily="18" charset="0"/>
              </a:rPr>
              <a:t>: The rating column was discretized into 5 unique categories of ineffective, marginally effective, moderately effective, considerably effective or highly effective. </a:t>
            </a:r>
          </a:p>
          <a:p>
            <a:r>
              <a:rPr lang="en-US" sz="1400" b="1" dirty="0">
                <a:ea typeface="SimSun" panose="02010600030101010101" pitchFamily="2" charset="-122"/>
                <a:cs typeface="Times New Roman" panose="02020603050405020304" pitchFamily="18" charset="0"/>
              </a:rPr>
              <a:t>Encoding</a:t>
            </a:r>
            <a:r>
              <a:rPr lang="en-US" sz="1400" dirty="0">
                <a:ea typeface="SimSun" panose="02010600030101010101" pitchFamily="2" charset="-122"/>
                <a:cs typeface="Times New Roman" panose="02020603050405020304" pitchFamily="18" charset="0"/>
              </a:rPr>
              <a:t> class attribute using One Hot Encoding.</a:t>
            </a:r>
          </a:p>
          <a:p>
            <a:pPr marL="0" marR="0" lvl="0" indent="0" algn="just">
              <a:spcBef>
                <a:spcPts val="0"/>
              </a:spcBef>
              <a:spcAft>
                <a:spcPts val="0"/>
              </a:spcAft>
              <a:buNone/>
            </a:pPr>
            <a:endParaRPr lang="en-US" sz="1400" dirty="0">
              <a:effectLst/>
              <a:ea typeface="SimSun" panose="02010600030101010101" pitchFamily="2" charset="-122"/>
              <a:cs typeface="Times New Roman" panose="02020603050405020304" pitchFamily="18" charset="0"/>
            </a:endParaRPr>
          </a:p>
          <a:p>
            <a:pPr algn="just">
              <a:spcBef>
                <a:spcPts val="0"/>
              </a:spcBef>
            </a:pPr>
            <a:r>
              <a:rPr lang="en-US" sz="1400" b="1" dirty="0">
                <a:effectLst/>
                <a:ea typeface="SimSun" panose="02010600030101010101" pitchFamily="2" charset="-122"/>
                <a:cs typeface="Times New Roman" panose="02020603050405020304" pitchFamily="18" charset="0"/>
              </a:rPr>
              <a:t>Splitting the data</a:t>
            </a:r>
            <a:r>
              <a:rPr lang="en-US" sz="1400" dirty="0">
                <a:effectLst/>
                <a:ea typeface="SimSun" panose="02010600030101010101" pitchFamily="2" charset="-122"/>
                <a:cs typeface="Times New Roman" panose="02020603050405020304" pitchFamily="18" charset="0"/>
              </a:rPr>
              <a:t>: into train, test and validation sets. </a:t>
            </a:r>
          </a:p>
          <a:p>
            <a:pPr marL="0" marR="0" indent="0" algn="just">
              <a:spcBef>
                <a:spcPts val="0"/>
              </a:spcBef>
              <a:spcAft>
                <a:spcPts val="0"/>
              </a:spcAft>
              <a:buNone/>
            </a:pPr>
            <a:r>
              <a:rPr lang="en-US" sz="1400" dirty="0">
                <a:effectLst/>
                <a:ea typeface="SimSun" panose="02010600030101010101" pitchFamily="2" charset="-122"/>
                <a:cs typeface="Times New Roman" panose="02020603050405020304" pitchFamily="18" charset="0"/>
              </a:rPr>
              <a:t>80-20% split for training and test sets. 10% from the training data was allocated as the validation set. </a:t>
            </a:r>
          </a:p>
          <a:p>
            <a:pPr marL="0" marR="0" algn="just">
              <a:spcBef>
                <a:spcPts val="0"/>
              </a:spcBef>
              <a:spcAft>
                <a:spcPts val="0"/>
              </a:spcAft>
            </a:pPr>
            <a:endParaRPr lang="en-US" sz="105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400" dirty="0">
              <a:latin typeface="Calibri" panose="020F0502020204030204" pitchFamily="34" charset="0"/>
              <a:ea typeface="SimSun" panose="02010600030101010101" pitchFamily="2" charset="-122"/>
              <a:cs typeface="Times New Roman" panose="02020603050405020304" pitchFamily="18" charset="0"/>
            </a:endParaRPr>
          </a:p>
          <a:p>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600" dirty="0">
              <a:effectLst/>
              <a:ea typeface="SimSun" panose="02010600030101010101" pitchFamily="2" charset="-122"/>
              <a:cs typeface="Times New Roman" panose="02020603050405020304" pitchFamily="18" charset="0"/>
            </a:endParaRPr>
          </a:p>
          <a:p>
            <a:pPr marL="0" indent="0">
              <a:buNone/>
            </a:pPr>
            <a:endParaRPr lang="en-US" sz="1600" dirty="0">
              <a:effectLst/>
              <a:ea typeface="SimSun" panose="02010600030101010101" pitchFamily="2" charset="-122"/>
              <a:cs typeface="Times New Roman" panose="02020603050405020304" pitchFamily="18" charset="0"/>
            </a:endParaRPr>
          </a:p>
          <a:p>
            <a:pPr marL="0" indent="0">
              <a:buNone/>
            </a:pPr>
            <a:endParaRPr lang="en-IN" altLang="en-US" sz="1200" dirty="0"/>
          </a:p>
        </p:txBody>
      </p:sp>
      <p:graphicFrame>
        <p:nvGraphicFramePr>
          <p:cNvPr id="5" name="Content Placeholder 4">
            <a:extLst>
              <a:ext uri="{FF2B5EF4-FFF2-40B4-BE49-F238E27FC236}">
                <a16:creationId xmlns:a16="http://schemas.microsoft.com/office/drawing/2014/main" id="{A99A691D-E8BF-46B5-897B-08BC2C84C155}"/>
              </a:ext>
            </a:extLst>
          </p:cNvPr>
          <p:cNvGraphicFramePr>
            <a:graphicFrameLocks noGrp="1"/>
          </p:cNvGraphicFramePr>
          <p:nvPr>
            <p:ph sz="half" idx="1"/>
            <p:extLst>
              <p:ext uri="{D42A27DB-BD31-4B8C-83A1-F6EECF244321}">
                <p14:modId xmlns:p14="http://schemas.microsoft.com/office/powerpoint/2010/main" val="3751142956"/>
              </p:ext>
            </p:extLst>
          </p:nvPr>
        </p:nvGraphicFramePr>
        <p:xfrm>
          <a:off x="838200" y="1527241"/>
          <a:ext cx="5181601" cy="4842175"/>
        </p:xfrm>
        <a:graphic>
          <a:graphicData uri="http://schemas.openxmlformats.org/drawingml/2006/table">
            <a:tbl>
              <a:tblPr>
                <a:tableStyleId>{5C22544A-7EE6-4342-B048-85BDC9FD1C3A}</a:tableStyleId>
              </a:tblPr>
              <a:tblGrid>
                <a:gridCol w="1726795">
                  <a:extLst>
                    <a:ext uri="{9D8B030D-6E8A-4147-A177-3AD203B41FA5}">
                      <a16:colId xmlns:a16="http://schemas.microsoft.com/office/drawing/2014/main" val="3754315503"/>
                    </a:ext>
                  </a:extLst>
                </a:gridCol>
                <a:gridCol w="1727403">
                  <a:extLst>
                    <a:ext uri="{9D8B030D-6E8A-4147-A177-3AD203B41FA5}">
                      <a16:colId xmlns:a16="http://schemas.microsoft.com/office/drawing/2014/main" val="1472340765"/>
                    </a:ext>
                  </a:extLst>
                </a:gridCol>
                <a:gridCol w="1727403">
                  <a:extLst>
                    <a:ext uri="{9D8B030D-6E8A-4147-A177-3AD203B41FA5}">
                      <a16:colId xmlns:a16="http://schemas.microsoft.com/office/drawing/2014/main" val="2595748268"/>
                    </a:ext>
                  </a:extLst>
                </a:gridCol>
              </a:tblGrid>
              <a:tr h="631588">
                <a:tc>
                  <a:txBody>
                    <a:bodyPr/>
                    <a:lstStyle/>
                    <a:p>
                      <a:pPr marL="0" marR="0" algn="just">
                        <a:spcBef>
                          <a:spcPts val="0"/>
                        </a:spcBef>
                        <a:spcAft>
                          <a:spcPts val="0"/>
                        </a:spcAft>
                      </a:pPr>
                      <a:r>
                        <a:rPr lang="en-IN" sz="1100">
                          <a:effectLst/>
                        </a:rPr>
                        <a:t>Sr No.</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Attribute</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Description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914833041"/>
                  </a:ext>
                </a:extLst>
              </a:tr>
              <a:tr h="631588">
                <a:tc>
                  <a:txBody>
                    <a:bodyPr/>
                    <a:lstStyle/>
                    <a:p>
                      <a:pPr marL="0" marR="0" algn="just">
                        <a:spcBef>
                          <a:spcPts val="0"/>
                        </a:spcBef>
                        <a:spcAft>
                          <a:spcPts val="0"/>
                        </a:spcAft>
                      </a:pPr>
                      <a:r>
                        <a:rPr lang="en-IN" sz="1100">
                          <a:effectLst/>
                        </a:rPr>
                        <a:t>1</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drugName</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Name of the drug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604906614"/>
                  </a:ext>
                </a:extLst>
              </a:tr>
              <a:tr h="631588">
                <a:tc>
                  <a:txBody>
                    <a:bodyPr/>
                    <a:lstStyle/>
                    <a:p>
                      <a:pPr marL="0" marR="0" algn="just">
                        <a:spcBef>
                          <a:spcPts val="0"/>
                        </a:spcBef>
                        <a:spcAft>
                          <a:spcPts val="0"/>
                        </a:spcAft>
                      </a:pPr>
                      <a:r>
                        <a:rPr lang="en-IN" sz="1100">
                          <a:effectLst/>
                        </a:rPr>
                        <a:t>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dirty="0">
                          <a:effectLst/>
                        </a:rPr>
                        <a:t>condition</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Name of the condition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41855133"/>
                  </a:ext>
                </a:extLst>
              </a:tr>
              <a:tr h="631588">
                <a:tc>
                  <a:txBody>
                    <a:bodyPr/>
                    <a:lstStyle/>
                    <a:p>
                      <a:pPr marL="0" marR="0" algn="just">
                        <a:spcBef>
                          <a:spcPts val="0"/>
                        </a:spcBef>
                        <a:spcAft>
                          <a:spcPts val="0"/>
                        </a:spcAft>
                      </a:pPr>
                      <a:r>
                        <a:rPr lang="en-IN" sz="1100">
                          <a:effectLst/>
                        </a:rPr>
                        <a:t>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review</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Patient review</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3616688666"/>
                  </a:ext>
                </a:extLst>
              </a:tr>
              <a:tr h="631588">
                <a:tc>
                  <a:txBody>
                    <a:bodyPr/>
                    <a:lstStyle/>
                    <a:p>
                      <a:pPr marL="0" marR="0" algn="just">
                        <a:spcBef>
                          <a:spcPts val="0"/>
                        </a:spcBef>
                        <a:spcAft>
                          <a:spcPts val="0"/>
                        </a:spcAft>
                      </a:pPr>
                      <a:r>
                        <a:rPr lang="en-IN" sz="1100">
                          <a:effectLst/>
                        </a:rPr>
                        <a:t>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rating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10 star patient rating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887519944"/>
                  </a:ext>
                </a:extLst>
              </a:tr>
              <a:tr h="631588">
                <a:tc>
                  <a:txBody>
                    <a:bodyPr/>
                    <a:lstStyle/>
                    <a:p>
                      <a:pPr marL="0" marR="0" algn="just">
                        <a:spcBef>
                          <a:spcPts val="0"/>
                        </a:spcBef>
                        <a:spcAft>
                          <a:spcPts val="0"/>
                        </a:spcAft>
                      </a:pPr>
                      <a:r>
                        <a:rPr lang="en-IN" sz="1100">
                          <a:effectLst/>
                        </a:rPr>
                        <a:t>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date</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Date of review entry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2196208832"/>
                  </a:ext>
                </a:extLst>
              </a:tr>
              <a:tr h="1052647">
                <a:tc>
                  <a:txBody>
                    <a:bodyPr/>
                    <a:lstStyle/>
                    <a:p>
                      <a:pPr marL="0" marR="0" algn="just">
                        <a:spcBef>
                          <a:spcPts val="0"/>
                        </a:spcBef>
                        <a:spcAft>
                          <a:spcPts val="0"/>
                        </a:spcAft>
                      </a:pPr>
                      <a:r>
                        <a:rPr lang="en-IN" sz="1100">
                          <a:effectLst/>
                        </a:rPr>
                        <a:t>6</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a:effectLst/>
                        </a:rPr>
                        <a:t>usefulcount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US" sz="1100" dirty="0">
                          <a:effectLst/>
                        </a:rPr>
                        <a:t>Number of users who found the review useful</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4175201702"/>
                  </a:ext>
                </a:extLst>
              </a:tr>
            </a:tbl>
          </a:graphicData>
        </a:graphic>
      </p:graphicFrame>
      <p:sp>
        <p:nvSpPr>
          <p:cNvPr id="6" name="Rectangle 1">
            <a:extLst>
              <a:ext uri="{FF2B5EF4-FFF2-40B4-BE49-F238E27FC236}">
                <a16:creationId xmlns:a16="http://schemas.microsoft.com/office/drawing/2014/main" id="{09CB78C6-5C74-40AE-AA3B-90E304337D4F}"/>
              </a:ext>
            </a:extLst>
          </p:cNvPr>
          <p:cNvSpPr>
            <a:spLocks noChangeArrowheads="1"/>
          </p:cNvSpPr>
          <p:nvPr/>
        </p:nvSpPr>
        <p:spPr bwMode="auto">
          <a:xfrm>
            <a:off x="838200" y="2994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6A10-000F-4FBA-AB0B-51B0BECAB269}"/>
              </a:ext>
            </a:extLst>
          </p:cNvPr>
          <p:cNvSpPr>
            <a:spLocks noGrp="1"/>
          </p:cNvSpPr>
          <p:nvPr>
            <p:ph type="title"/>
          </p:nvPr>
        </p:nvSpPr>
        <p:spPr/>
        <p:txBody>
          <a:bodyPr>
            <a:normAutofit/>
          </a:bodyPr>
          <a:lstStyle/>
          <a:p>
            <a:r>
              <a:rPr lang="en-IN" sz="4000" b="1" dirty="0">
                <a:solidFill>
                  <a:schemeClr val="bg2">
                    <a:lumMod val="25000"/>
                  </a:schemeClr>
                </a:solidFill>
              </a:rPr>
              <a:t>Bag of Words model          Data Visualizations</a:t>
            </a:r>
          </a:p>
        </p:txBody>
      </p:sp>
      <p:sp>
        <p:nvSpPr>
          <p:cNvPr id="3" name="Text Placeholder 2">
            <a:extLst>
              <a:ext uri="{FF2B5EF4-FFF2-40B4-BE49-F238E27FC236}">
                <a16:creationId xmlns:a16="http://schemas.microsoft.com/office/drawing/2014/main" id="{7260CF65-1C6A-40A8-8C48-CBDA1FA94623}"/>
              </a:ext>
            </a:extLst>
          </p:cNvPr>
          <p:cNvSpPr>
            <a:spLocks noGrp="1"/>
          </p:cNvSpPr>
          <p:nvPr>
            <p:ph type="body" idx="1"/>
          </p:nvPr>
        </p:nvSpPr>
        <p:spPr/>
        <p:txBody>
          <a:bodyPr/>
          <a:lstStyle/>
          <a:p>
            <a:endParaRPr lang="en-IN" dirty="0"/>
          </a:p>
        </p:txBody>
      </p:sp>
      <p:sp>
        <p:nvSpPr>
          <p:cNvPr id="4" name="Content Placeholder 3">
            <a:extLst>
              <a:ext uri="{FF2B5EF4-FFF2-40B4-BE49-F238E27FC236}">
                <a16:creationId xmlns:a16="http://schemas.microsoft.com/office/drawing/2014/main" id="{31A6E5DB-5C72-4FE2-B1DF-3862358A4481}"/>
              </a:ext>
            </a:extLst>
          </p:cNvPr>
          <p:cNvSpPr>
            <a:spLocks noGrp="1"/>
          </p:cNvSpPr>
          <p:nvPr>
            <p:ph sz="half" idx="2"/>
          </p:nvPr>
        </p:nvSpPr>
        <p:spPr>
          <a:xfrm>
            <a:off x="839788" y="1690688"/>
            <a:ext cx="5157787" cy="4498975"/>
          </a:xfrm>
        </p:spPr>
        <p:txBody>
          <a:bodyPr/>
          <a:lstStyle/>
          <a:p>
            <a:pPr algn="just">
              <a:spcBef>
                <a:spcPts val="0"/>
              </a:spcBef>
            </a:pPr>
            <a:r>
              <a:rPr lang="en-US" sz="1800" dirty="0">
                <a:effectLst/>
                <a:latin typeface="Calibri" panose="020F0502020204030204" pitchFamily="34" charset="0"/>
                <a:ea typeface="SimSun" panose="02010600030101010101" pitchFamily="2" charset="-122"/>
                <a:cs typeface="Times New Roman" panose="02020603050405020304" pitchFamily="18" charset="0"/>
              </a:rPr>
              <a:t>Computing the frequency of each token/word using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CountVectorizer</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marR="0" lvl="0" indent="0" algn="just">
              <a:spcBef>
                <a:spcPts val="0"/>
              </a:spcBef>
              <a:spcAft>
                <a:spcPts val="0"/>
              </a:spcAft>
              <a:buNone/>
            </a:pP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gn="just">
              <a:spcBef>
                <a:spcPts val="0"/>
              </a:spcBef>
            </a:pPr>
            <a:r>
              <a:rPr lang="en-US" sz="1800" dirty="0">
                <a:effectLst/>
                <a:latin typeface="Calibri" panose="020F0502020204030204" pitchFamily="34" charset="0"/>
                <a:ea typeface="SimSun" panose="02010600030101010101" pitchFamily="2" charset="-122"/>
                <a:cs typeface="Times New Roman" panose="02020603050405020304" pitchFamily="18" charset="0"/>
              </a:rPr>
              <a:t>Normalizing term frequencies using TF/IDF to get relative importance of each term in the reviews.</a:t>
            </a:r>
          </a:p>
          <a:p>
            <a:pPr marL="0" indent="0" algn="just">
              <a:spcBef>
                <a:spcPts val="0"/>
              </a:spcBef>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381E0F96-76C3-4B2B-841B-8090F8985C62}"/>
              </a:ext>
            </a:extLst>
          </p:cNvPr>
          <p:cNvSpPr>
            <a:spLocks noGrp="1"/>
          </p:cNvSpPr>
          <p:nvPr>
            <p:ph type="body" sz="quarter" idx="3"/>
          </p:nvPr>
        </p:nvSpPr>
        <p:spPr/>
        <p:txBody>
          <a:bodyPr/>
          <a:lstStyle/>
          <a:p>
            <a:endParaRPr lang="en-IN" dirty="0"/>
          </a:p>
        </p:txBody>
      </p:sp>
      <p:pic>
        <p:nvPicPr>
          <p:cNvPr id="7" name="Picture 6">
            <a:extLst>
              <a:ext uri="{FF2B5EF4-FFF2-40B4-BE49-F238E27FC236}">
                <a16:creationId xmlns:a16="http://schemas.microsoft.com/office/drawing/2014/main" id="{D55938C6-DD3C-4527-85A4-0F9A34EE34DF}"/>
              </a:ext>
            </a:extLst>
          </p:cNvPr>
          <p:cNvPicPr>
            <a:picLocks noChangeAspect="1"/>
          </p:cNvPicPr>
          <p:nvPr/>
        </p:nvPicPr>
        <p:blipFill rotWithShape="1">
          <a:blip r:embed="rId2"/>
          <a:srcRect l="20889" t="46357" r="49964" b="26318"/>
          <a:stretch/>
        </p:blipFill>
        <p:spPr>
          <a:xfrm>
            <a:off x="1041621" y="3072979"/>
            <a:ext cx="1932167" cy="1397162"/>
          </a:xfrm>
          <a:prstGeom prst="rect">
            <a:avLst/>
          </a:prstGeom>
          <a:noFill/>
          <a:ln>
            <a:noFill/>
          </a:ln>
        </p:spPr>
      </p:pic>
      <p:pic>
        <p:nvPicPr>
          <p:cNvPr id="8" name="Picture 7">
            <a:extLst>
              <a:ext uri="{FF2B5EF4-FFF2-40B4-BE49-F238E27FC236}">
                <a16:creationId xmlns:a16="http://schemas.microsoft.com/office/drawing/2014/main" id="{39B7D1DC-9F50-4546-9CC5-B79F9FB317ED}"/>
              </a:ext>
            </a:extLst>
          </p:cNvPr>
          <p:cNvPicPr>
            <a:picLocks noChangeAspect="1"/>
          </p:cNvPicPr>
          <p:nvPr/>
        </p:nvPicPr>
        <p:blipFill>
          <a:blip r:embed="rId3"/>
          <a:srcRect l="19183" t="50857" r="55522" b="23639"/>
          <a:stretch>
            <a:fillRect/>
          </a:stretch>
        </p:blipFill>
        <p:spPr>
          <a:xfrm>
            <a:off x="3278297" y="3110937"/>
            <a:ext cx="2121609" cy="1397163"/>
          </a:xfrm>
          <a:prstGeom prst="rect">
            <a:avLst/>
          </a:prstGeom>
          <a:noFill/>
          <a:ln>
            <a:noFill/>
          </a:ln>
        </p:spPr>
      </p:pic>
      <p:pic>
        <p:nvPicPr>
          <p:cNvPr id="9" name="Picture 8">
            <a:extLst>
              <a:ext uri="{FF2B5EF4-FFF2-40B4-BE49-F238E27FC236}">
                <a16:creationId xmlns:a16="http://schemas.microsoft.com/office/drawing/2014/main" id="{B5947A4A-66F9-4CA5-8530-E7469C502A79}"/>
              </a:ext>
            </a:extLst>
          </p:cNvPr>
          <p:cNvPicPr>
            <a:picLocks noChangeAspect="1"/>
          </p:cNvPicPr>
          <p:nvPr/>
        </p:nvPicPr>
        <p:blipFill>
          <a:blip r:embed="rId4"/>
          <a:srcRect l="19351" t="43078" r="57704" b="35298"/>
          <a:stretch>
            <a:fillRect/>
          </a:stretch>
        </p:blipFill>
        <p:spPr>
          <a:xfrm>
            <a:off x="1628553" y="4517625"/>
            <a:ext cx="2782786" cy="1475657"/>
          </a:xfrm>
          <a:prstGeom prst="rect">
            <a:avLst/>
          </a:prstGeom>
          <a:noFill/>
          <a:ln>
            <a:noFill/>
          </a:ln>
        </p:spPr>
      </p:pic>
      <p:pic>
        <p:nvPicPr>
          <p:cNvPr id="10" name="Picture 9" descr="IMG_256">
            <a:extLst>
              <a:ext uri="{FF2B5EF4-FFF2-40B4-BE49-F238E27FC236}">
                <a16:creationId xmlns:a16="http://schemas.microsoft.com/office/drawing/2014/main" id="{389803D1-AF4C-4EEC-AE2F-1AEF77F62BC6}"/>
              </a:ext>
            </a:extLst>
          </p:cNvPr>
          <p:cNvPicPr>
            <a:picLocks noChangeAspect="1"/>
          </p:cNvPicPr>
          <p:nvPr/>
        </p:nvPicPr>
        <p:blipFill>
          <a:blip r:embed="rId5"/>
          <a:stretch>
            <a:fillRect/>
          </a:stretch>
        </p:blipFill>
        <p:spPr>
          <a:xfrm>
            <a:off x="6166945" y="1681163"/>
            <a:ext cx="2666221" cy="2102897"/>
          </a:xfrm>
          <a:prstGeom prst="rect">
            <a:avLst/>
          </a:prstGeom>
          <a:noFill/>
          <a:ln w="9525">
            <a:noFill/>
          </a:ln>
        </p:spPr>
      </p:pic>
      <p:pic>
        <p:nvPicPr>
          <p:cNvPr id="11" name="Picture 10" descr="IMG_256">
            <a:extLst>
              <a:ext uri="{FF2B5EF4-FFF2-40B4-BE49-F238E27FC236}">
                <a16:creationId xmlns:a16="http://schemas.microsoft.com/office/drawing/2014/main" id="{4015A915-0B33-4101-84F5-56C91A667E41}"/>
              </a:ext>
            </a:extLst>
          </p:cNvPr>
          <p:cNvPicPr>
            <a:picLocks noChangeAspect="1"/>
          </p:cNvPicPr>
          <p:nvPr/>
        </p:nvPicPr>
        <p:blipFill>
          <a:blip r:embed="rId6"/>
          <a:stretch>
            <a:fillRect/>
          </a:stretch>
        </p:blipFill>
        <p:spPr>
          <a:xfrm>
            <a:off x="8687654" y="1681162"/>
            <a:ext cx="2664558" cy="2065902"/>
          </a:xfrm>
          <a:prstGeom prst="rect">
            <a:avLst/>
          </a:prstGeom>
          <a:noFill/>
          <a:ln w="9525">
            <a:noFill/>
          </a:ln>
        </p:spPr>
      </p:pic>
      <p:pic>
        <p:nvPicPr>
          <p:cNvPr id="12" name="Picture 11" descr="IMG_256">
            <a:extLst>
              <a:ext uri="{FF2B5EF4-FFF2-40B4-BE49-F238E27FC236}">
                <a16:creationId xmlns:a16="http://schemas.microsoft.com/office/drawing/2014/main" id="{9B620237-E866-4700-A394-B90E69FE1E4A}"/>
              </a:ext>
            </a:extLst>
          </p:cNvPr>
          <p:cNvPicPr>
            <a:picLocks noChangeAspect="1"/>
          </p:cNvPicPr>
          <p:nvPr/>
        </p:nvPicPr>
        <p:blipFill>
          <a:blip r:embed="rId7"/>
          <a:stretch>
            <a:fillRect/>
          </a:stretch>
        </p:blipFill>
        <p:spPr>
          <a:xfrm>
            <a:off x="6194427" y="3747064"/>
            <a:ext cx="2517533" cy="2442599"/>
          </a:xfrm>
          <a:prstGeom prst="rect">
            <a:avLst/>
          </a:prstGeom>
          <a:noFill/>
          <a:ln w="9525">
            <a:noFill/>
          </a:ln>
        </p:spPr>
      </p:pic>
      <p:pic>
        <p:nvPicPr>
          <p:cNvPr id="13" name="Picture 12" descr="IMG_256">
            <a:extLst>
              <a:ext uri="{FF2B5EF4-FFF2-40B4-BE49-F238E27FC236}">
                <a16:creationId xmlns:a16="http://schemas.microsoft.com/office/drawing/2014/main" id="{9F221FD7-F711-417B-B30E-2639D4CAA4CD}"/>
              </a:ext>
            </a:extLst>
          </p:cNvPr>
          <p:cNvPicPr>
            <a:picLocks noChangeAspect="1"/>
          </p:cNvPicPr>
          <p:nvPr/>
        </p:nvPicPr>
        <p:blipFill>
          <a:blip r:embed="rId8"/>
          <a:stretch>
            <a:fillRect/>
          </a:stretch>
        </p:blipFill>
        <p:spPr>
          <a:xfrm>
            <a:off x="8850064" y="3925324"/>
            <a:ext cx="2502148" cy="2264339"/>
          </a:xfrm>
          <a:prstGeom prst="rect">
            <a:avLst/>
          </a:prstGeom>
          <a:noFill/>
          <a:ln w="9525">
            <a:noFill/>
          </a:ln>
        </p:spPr>
      </p:pic>
      <p:sp>
        <p:nvSpPr>
          <p:cNvPr id="17" name="Content Placeholder 16">
            <a:extLst>
              <a:ext uri="{FF2B5EF4-FFF2-40B4-BE49-F238E27FC236}">
                <a16:creationId xmlns:a16="http://schemas.microsoft.com/office/drawing/2014/main" id="{DEA2C90F-5E6B-4B11-8CDA-F3FCEF6F619F}"/>
              </a:ext>
            </a:extLst>
          </p:cNvPr>
          <p:cNvSpPr>
            <a:spLocks noGrp="1"/>
          </p:cNvSpPr>
          <p:nvPr>
            <p:ph sz="quarter" idx="4"/>
          </p:nvPr>
        </p:nvSpPr>
        <p:spPr>
          <a:xfrm>
            <a:off x="7110918" y="2505075"/>
            <a:ext cx="4244469" cy="605862"/>
          </a:xfrm>
        </p:spPr>
        <p:txBody>
          <a:bodyPr/>
          <a:lstStyle/>
          <a:p>
            <a:endParaRPr lang="en-IN" dirty="0"/>
          </a:p>
        </p:txBody>
      </p:sp>
    </p:spTree>
    <p:extLst>
      <p:ext uri="{BB962C8B-B14F-4D97-AF65-F5344CB8AC3E}">
        <p14:creationId xmlns:p14="http://schemas.microsoft.com/office/powerpoint/2010/main" val="9773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solidFill>
                  <a:schemeClr val="bg2">
                    <a:lumMod val="25000"/>
                  </a:schemeClr>
                </a:solidFill>
              </a:rPr>
              <a:t>Topic Modelling</a:t>
            </a:r>
            <a:br>
              <a:rPr lang="en-IN" altLang="en-US" sz="3600" dirty="0">
                <a:solidFill>
                  <a:schemeClr val="bg2">
                    <a:lumMod val="25000"/>
                  </a:schemeClr>
                </a:solidFill>
              </a:rPr>
            </a:br>
            <a:endParaRPr lang="en-IN" altLang="en-US" sz="1800" dirty="0">
              <a:solidFill>
                <a:schemeClr val="bg2">
                  <a:lumMod val="25000"/>
                </a:schemeClr>
              </a:solidFill>
            </a:endParaRPr>
          </a:p>
        </p:txBody>
      </p:sp>
      <p:sp>
        <p:nvSpPr>
          <p:cNvPr id="4" name="Content Placeholder 3"/>
          <p:cNvSpPr>
            <a:spLocks noGrp="1"/>
          </p:cNvSpPr>
          <p:nvPr>
            <p:ph sz="half" idx="1"/>
          </p:nvPr>
        </p:nvSpPr>
        <p:spPr>
          <a:xfrm>
            <a:off x="838200" y="1284051"/>
            <a:ext cx="5181600" cy="4892912"/>
          </a:xfrm>
        </p:spPr>
        <p:txBody>
          <a:bodyPr>
            <a:normAutofit/>
          </a:bodyPr>
          <a:lstStyle/>
          <a:p>
            <a:r>
              <a:rPr lang="en-US" sz="2400" dirty="0"/>
              <a:t>Latent Semantic Analysis to find clusters of similar words</a:t>
            </a:r>
          </a:p>
          <a:p>
            <a:endParaRPr lang="en-US" dirty="0"/>
          </a:p>
          <a:p>
            <a:endParaRPr lang="en-US" dirty="0"/>
          </a:p>
          <a:p>
            <a:endParaRPr lang="en-US" dirty="0"/>
          </a:p>
          <a:p>
            <a:endParaRPr lang="en-US" dirty="0"/>
          </a:p>
          <a:p>
            <a:endParaRPr lang="en-US" sz="2000" dirty="0">
              <a:latin typeface="Calibri" panose="020F0502020204030204" pitchFamily="34" charset="0"/>
              <a:ea typeface="Cambria" panose="02040503050406030204" pitchFamily="18" charset="0"/>
              <a:cs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80A14229-4379-48C6-93DC-35BC7FF0B05E}"/>
              </a:ext>
            </a:extLst>
          </p:cNvPr>
          <p:cNvPicPr>
            <a:picLocks noChangeAspect="1"/>
          </p:cNvPicPr>
          <p:nvPr/>
        </p:nvPicPr>
        <p:blipFill>
          <a:blip r:embed="rId2"/>
          <a:srcRect l="20014" t="46448" r="37015" b="36477"/>
          <a:stretch>
            <a:fillRect/>
          </a:stretch>
        </p:blipFill>
        <p:spPr>
          <a:xfrm>
            <a:off x="838199" y="2302995"/>
            <a:ext cx="4930140" cy="1102360"/>
          </a:xfrm>
          <a:prstGeom prst="rect">
            <a:avLst/>
          </a:prstGeom>
          <a:noFill/>
          <a:ln>
            <a:noFill/>
          </a:ln>
        </p:spPr>
      </p:pic>
      <p:pic>
        <p:nvPicPr>
          <p:cNvPr id="11" name="Picture 10" descr="IMG_256">
            <a:extLst>
              <a:ext uri="{FF2B5EF4-FFF2-40B4-BE49-F238E27FC236}">
                <a16:creationId xmlns:a16="http://schemas.microsoft.com/office/drawing/2014/main" id="{C95DC654-1228-4420-B105-6E4C53E6437D}"/>
              </a:ext>
            </a:extLst>
          </p:cNvPr>
          <p:cNvPicPr>
            <a:picLocks noChangeAspect="1"/>
          </p:cNvPicPr>
          <p:nvPr/>
        </p:nvPicPr>
        <p:blipFill>
          <a:blip r:embed="rId3"/>
          <a:stretch>
            <a:fillRect/>
          </a:stretch>
        </p:blipFill>
        <p:spPr>
          <a:xfrm>
            <a:off x="768186" y="3762397"/>
            <a:ext cx="2741930" cy="1811551"/>
          </a:xfrm>
          <a:prstGeom prst="rect">
            <a:avLst/>
          </a:prstGeom>
          <a:noFill/>
          <a:ln w="9525">
            <a:noFill/>
          </a:ln>
        </p:spPr>
      </p:pic>
      <p:pic>
        <p:nvPicPr>
          <p:cNvPr id="12" name="Picture 11" descr="IMG_256">
            <a:extLst>
              <a:ext uri="{FF2B5EF4-FFF2-40B4-BE49-F238E27FC236}">
                <a16:creationId xmlns:a16="http://schemas.microsoft.com/office/drawing/2014/main" id="{19DF8A62-4528-4322-90C7-FA54833456E9}"/>
              </a:ext>
            </a:extLst>
          </p:cNvPr>
          <p:cNvPicPr>
            <a:picLocks noChangeAspect="1"/>
          </p:cNvPicPr>
          <p:nvPr/>
        </p:nvPicPr>
        <p:blipFill>
          <a:blip r:embed="rId4"/>
          <a:stretch>
            <a:fillRect/>
          </a:stretch>
        </p:blipFill>
        <p:spPr>
          <a:xfrm>
            <a:off x="3580131" y="3795447"/>
            <a:ext cx="2439670" cy="1811550"/>
          </a:xfrm>
          <a:prstGeom prst="rect">
            <a:avLst/>
          </a:prstGeom>
          <a:noFill/>
          <a:ln w="9525">
            <a:noFill/>
          </a:ln>
        </p:spPr>
      </p:pic>
      <p:sp>
        <p:nvSpPr>
          <p:cNvPr id="5" name="Content Placeholder 4">
            <a:extLst>
              <a:ext uri="{FF2B5EF4-FFF2-40B4-BE49-F238E27FC236}">
                <a16:creationId xmlns:a16="http://schemas.microsoft.com/office/drawing/2014/main" id="{1ABF8927-7074-4CFE-B67B-A0E31106AAB2}"/>
              </a:ext>
            </a:extLst>
          </p:cNvPr>
          <p:cNvSpPr>
            <a:spLocks noGrp="1"/>
          </p:cNvSpPr>
          <p:nvPr>
            <p:ph sz="half" idx="2"/>
          </p:nvPr>
        </p:nvSpPr>
        <p:spPr>
          <a:xfrm>
            <a:off x="6546714" y="1196603"/>
            <a:ext cx="4951379" cy="4892912"/>
          </a:xfrm>
        </p:spPr>
        <p:txBody>
          <a:bodyPr/>
          <a:lstStyle/>
          <a:p>
            <a:r>
              <a:rPr lang="en-IN" sz="2400" dirty="0"/>
              <a:t>Latent Dirichlet Allocation to get weightage of each term in the reviews</a:t>
            </a:r>
          </a:p>
          <a:p>
            <a:endParaRPr lang="en-IN" dirty="0"/>
          </a:p>
          <a:p>
            <a:endParaRPr lang="en-IN" dirty="0"/>
          </a:p>
        </p:txBody>
      </p:sp>
      <p:pic>
        <p:nvPicPr>
          <p:cNvPr id="21" name="Picture 20" descr="IMG_256">
            <a:extLst>
              <a:ext uri="{FF2B5EF4-FFF2-40B4-BE49-F238E27FC236}">
                <a16:creationId xmlns:a16="http://schemas.microsoft.com/office/drawing/2014/main" id="{0D704AFE-F345-42DE-B7A6-CF48F67079F0}"/>
              </a:ext>
            </a:extLst>
          </p:cNvPr>
          <p:cNvPicPr>
            <a:picLocks noChangeAspect="1"/>
          </p:cNvPicPr>
          <p:nvPr/>
        </p:nvPicPr>
        <p:blipFill>
          <a:blip r:embed="rId5"/>
          <a:stretch>
            <a:fillRect/>
          </a:stretch>
        </p:blipFill>
        <p:spPr>
          <a:xfrm>
            <a:off x="6879880" y="3130919"/>
            <a:ext cx="3977005" cy="265620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chemeClr val="bg2">
                    <a:lumMod val="25000"/>
                  </a:schemeClr>
                </a:solidFill>
              </a:rPr>
              <a:t>Classification using Neural Networks</a:t>
            </a:r>
            <a:br>
              <a:rPr lang="en-IN" altLang="en-US" sz="3600" dirty="0">
                <a:solidFill>
                  <a:schemeClr val="bg2">
                    <a:lumMod val="25000"/>
                  </a:schemeClr>
                </a:solidFill>
              </a:rPr>
            </a:br>
            <a:r>
              <a:rPr lang="en-IN" altLang="en-US" sz="2800" dirty="0">
                <a:solidFill>
                  <a:schemeClr val="bg2">
                    <a:lumMod val="25000"/>
                  </a:schemeClr>
                </a:solidFill>
              </a:rPr>
              <a:t>Multi Layer Perceptron</a:t>
            </a:r>
            <a:endParaRPr lang="en-IN" altLang="en-US" sz="2000" dirty="0">
              <a:solidFill>
                <a:schemeClr val="bg2">
                  <a:lumMod val="25000"/>
                </a:schemeClr>
              </a:solidFill>
            </a:endParaRPr>
          </a:p>
        </p:txBody>
      </p:sp>
      <p:sp>
        <p:nvSpPr>
          <p:cNvPr id="4" name="Content Placeholder 3">
            <a:extLst>
              <a:ext uri="{FF2B5EF4-FFF2-40B4-BE49-F238E27FC236}">
                <a16:creationId xmlns:a16="http://schemas.microsoft.com/office/drawing/2014/main" id="{7DFCC41D-774F-48DF-8B88-71415D5FFDA3}"/>
              </a:ext>
            </a:extLst>
          </p:cNvPr>
          <p:cNvSpPr>
            <a:spLocks noGrp="1"/>
          </p:cNvSpPr>
          <p:nvPr>
            <p:ph sz="half" idx="1"/>
          </p:nvPr>
        </p:nvSpPr>
        <p:spPr/>
        <p:txBody>
          <a:bodyPr/>
          <a:lstStyle/>
          <a:p>
            <a:r>
              <a:rPr lang="en-IN" sz="2400" dirty="0"/>
              <a:t>1, 2, 3 and 4 hidden layers</a:t>
            </a:r>
          </a:p>
          <a:p>
            <a:r>
              <a:rPr lang="en-IN" sz="2400" dirty="0"/>
              <a:t>With and without early stopping</a:t>
            </a:r>
          </a:p>
          <a:p>
            <a:endParaRPr lang="en-IN" dirty="0"/>
          </a:p>
        </p:txBody>
      </p:sp>
      <p:graphicFrame>
        <p:nvGraphicFramePr>
          <p:cNvPr id="5" name="Table 4">
            <a:extLst>
              <a:ext uri="{FF2B5EF4-FFF2-40B4-BE49-F238E27FC236}">
                <a16:creationId xmlns:a16="http://schemas.microsoft.com/office/drawing/2014/main" id="{99766A3E-64D3-4F4A-84F6-B81C63BA3EBB}"/>
              </a:ext>
            </a:extLst>
          </p:cNvPr>
          <p:cNvGraphicFramePr>
            <a:graphicFrameLocks noGrp="1"/>
          </p:cNvGraphicFramePr>
          <p:nvPr>
            <p:extLst>
              <p:ext uri="{D42A27DB-BD31-4B8C-83A1-F6EECF244321}">
                <p14:modId xmlns:p14="http://schemas.microsoft.com/office/powerpoint/2010/main" val="2622203155"/>
              </p:ext>
            </p:extLst>
          </p:nvPr>
        </p:nvGraphicFramePr>
        <p:xfrm>
          <a:off x="701568" y="3041174"/>
          <a:ext cx="5181602" cy="2736888"/>
        </p:xfrm>
        <a:graphic>
          <a:graphicData uri="http://schemas.openxmlformats.org/drawingml/2006/table">
            <a:tbl>
              <a:tblPr>
                <a:tableStyleId>{5C22544A-7EE6-4342-B048-85BDC9FD1C3A}</a:tableStyleId>
              </a:tblPr>
              <a:tblGrid>
                <a:gridCol w="1035834">
                  <a:extLst>
                    <a:ext uri="{9D8B030D-6E8A-4147-A177-3AD203B41FA5}">
                      <a16:colId xmlns:a16="http://schemas.microsoft.com/office/drawing/2014/main" val="3377301291"/>
                    </a:ext>
                  </a:extLst>
                </a:gridCol>
                <a:gridCol w="1036442">
                  <a:extLst>
                    <a:ext uri="{9D8B030D-6E8A-4147-A177-3AD203B41FA5}">
                      <a16:colId xmlns:a16="http://schemas.microsoft.com/office/drawing/2014/main" val="3331305962"/>
                    </a:ext>
                  </a:extLst>
                </a:gridCol>
                <a:gridCol w="1036442">
                  <a:extLst>
                    <a:ext uri="{9D8B030D-6E8A-4147-A177-3AD203B41FA5}">
                      <a16:colId xmlns:a16="http://schemas.microsoft.com/office/drawing/2014/main" val="3610364201"/>
                    </a:ext>
                  </a:extLst>
                </a:gridCol>
                <a:gridCol w="1036442">
                  <a:extLst>
                    <a:ext uri="{9D8B030D-6E8A-4147-A177-3AD203B41FA5}">
                      <a16:colId xmlns:a16="http://schemas.microsoft.com/office/drawing/2014/main" val="3185883236"/>
                    </a:ext>
                  </a:extLst>
                </a:gridCol>
                <a:gridCol w="1036442">
                  <a:extLst>
                    <a:ext uri="{9D8B030D-6E8A-4147-A177-3AD203B41FA5}">
                      <a16:colId xmlns:a16="http://schemas.microsoft.com/office/drawing/2014/main" val="3885599873"/>
                    </a:ext>
                  </a:extLst>
                </a:gridCol>
              </a:tblGrid>
              <a:tr h="912296">
                <a:tc>
                  <a:txBody>
                    <a:bodyPr/>
                    <a:lstStyle/>
                    <a:p>
                      <a:pPr marL="0" marR="0" algn="just">
                        <a:spcBef>
                          <a:spcPts val="0"/>
                        </a:spcBef>
                        <a:spcAft>
                          <a:spcPts val="0"/>
                        </a:spcAft>
                      </a:pPr>
                      <a:r>
                        <a:rPr lang="en-IN" sz="1200">
                          <a:effectLst/>
                        </a:rPr>
                        <a:t>Model</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dirty="0">
                          <a:effectLst/>
                        </a:rPr>
                        <a:t>Accuracy with early stopping</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Loss with early stopping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dirty="0">
                          <a:effectLst/>
                        </a:rPr>
                        <a:t>Accuracy without early stopping</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Loss without early stopping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634829669"/>
                  </a:ext>
                </a:extLst>
              </a:tr>
              <a:tr h="651640">
                <a:tc>
                  <a:txBody>
                    <a:bodyPr/>
                    <a:lstStyle/>
                    <a:p>
                      <a:pPr marL="0" marR="0" algn="just">
                        <a:spcBef>
                          <a:spcPts val="0"/>
                        </a:spcBef>
                        <a:spcAft>
                          <a:spcPts val="0"/>
                        </a:spcAft>
                      </a:pPr>
                      <a:r>
                        <a:rPr lang="en-IN" sz="1200">
                          <a:effectLst/>
                        </a:rPr>
                        <a:t>MLP (1 layer)</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0.5500</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0.1877 </a:t>
                      </a:r>
                      <a:endParaRPr lang="en-IN" sz="1000" dirty="0">
                        <a:effectLst/>
                      </a:endParaRPr>
                    </a:p>
                    <a:p>
                      <a:pPr marL="0" marR="0" algn="just">
                        <a:spcBef>
                          <a:spcPts val="0"/>
                        </a:spcBef>
                        <a:spcAft>
                          <a:spcPts val="0"/>
                        </a:spcAft>
                      </a:pPr>
                      <a:r>
                        <a:rPr lang="en-IN" sz="1200" dirty="0">
                          <a:effectLst/>
                        </a:rPr>
                        <a:t> </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0.5160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1.6120</a:t>
                      </a:r>
                      <a:endParaRPr lang="en-IN" sz="1000">
                        <a:effectLst/>
                      </a:endParaRPr>
                    </a:p>
                    <a:p>
                      <a:pPr marL="0" marR="0" algn="just">
                        <a:spcBef>
                          <a:spcPts val="0"/>
                        </a:spcBef>
                        <a:spcAft>
                          <a:spcPts val="0"/>
                        </a:spcAft>
                      </a:pPr>
                      <a:r>
                        <a:rPr lang="en-IN" sz="12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704328306"/>
                  </a:ext>
                </a:extLst>
              </a:tr>
              <a:tr h="390984">
                <a:tc>
                  <a:txBody>
                    <a:bodyPr/>
                    <a:lstStyle/>
                    <a:p>
                      <a:pPr marL="0" marR="0" algn="just">
                        <a:spcBef>
                          <a:spcPts val="0"/>
                        </a:spcBef>
                        <a:spcAft>
                          <a:spcPts val="0"/>
                        </a:spcAft>
                      </a:pPr>
                      <a:r>
                        <a:rPr lang="en-IN" sz="1200" dirty="0">
                          <a:effectLst/>
                          <a:highlight>
                            <a:srgbClr val="00FF00"/>
                          </a:highlight>
                        </a:rPr>
                        <a:t>MLP(2 layers)</a:t>
                      </a:r>
                      <a:endParaRPr lang="en-IN" sz="10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dirty="0">
                          <a:effectLst/>
                        </a:rPr>
                        <a:t>0.5590</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0.1876</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0.5030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2.6396</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205566325"/>
                  </a:ext>
                </a:extLst>
              </a:tr>
              <a:tr h="390984">
                <a:tc>
                  <a:txBody>
                    <a:bodyPr/>
                    <a:lstStyle/>
                    <a:p>
                      <a:pPr marL="0" marR="0" algn="just">
                        <a:spcBef>
                          <a:spcPts val="0"/>
                        </a:spcBef>
                        <a:spcAft>
                          <a:spcPts val="0"/>
                        </a:spcAft>
                      </a:pPr>
                      <a:r>
                        <a:rPr lang="en-IN" sz="1200">
                          <a:effectLst/>
                        </a:rPr>
                        <a:t>MLP(3 layers)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0.4910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1.2790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0.4890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3.7317</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675923069"/>
                  </a:ext>
                </a:extLst>
              </a:tr>
              <a:tr h="390984">
                <a:tc>
                  <a:txBody>
                    <a:bodyPr/>
                    <a:lstStyle/>
                    <a:p>
                      <a:pPr marL="0" marR="0" algn="just">
                        <a:spcBef>
                          <a:spcPts val="0"/>
                        </a:spcBef>
                        <a:spcAft>
                          <a:spcPts val="0"/>
                        </a:spcAft>
                      </a:pPr>
                      <a:r>
                        <a:rPr lang="en-IN" sz="1200">
                          <a:effectLst/>
                        </a:rPr>
                        <a:t>MLP(4 layers)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0.5330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1.2552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a:effectLst/>
                        </a:rPr>
                        <a:t>0.4820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dirty="0">
                          <a:effectLst/>
                        </a:rPr>
                        <a:t>5.3042</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493498461"/>
                  </a:ext>
                </a:extLst>
              </a:tr>
            </a:tbl>
          </a:graphicData>
        </a:graphic>
      </p:graphicFrame>
      <p:sp>
        <p:nvSpPr>
          <p:cNvPr id="7" name="Content Placeholder 6">
            <a:extLst>
              <a:ext uri="{FF2B5EF4-FFF2-40B4-BE49-F238E27FC236}">
                <a16:creationId xmlns:a16="http://schemas.microsoft.com/office/drawing/2014/main" id="{3AF70088-61FD-4247-8546-E0EE7241FCF8}"/>
              </a:ext>
            </a:extLst>
          </p:cNvPr>
          <p:cNvSpPr>
            <a:spLocks noGrp="1"/>
          </p:cNvSpPr>
          <p:nvPr>
            <p:ph sz="half" idx="2"/>
          </p:nvPr>
        </p:nvSpPr>
        <p:spPr/>
        <p:txBody>
          <a:bodyPr/>
          <a:lstStyle/>
          <a:p>
            <a:endParaRPr lang="en-IN" dirty="0"/>
          </a:p>
        </p:txBody>
      </p:sp>
      <p:pic>
        <p:nvPicPr>
          <p:cNvPr id="12" name="Picture 11" descr="IMG_256">
            <a:extLst>
              <a:ext uri="{FF2B5EF4-FFF2-40B4-BE49-F238E27FC236}">
                <a16:creationId xmlns:a16="http://schemas.microsoft.com/office/drawing/2014/main" id="{20B83497-B6A1-49CD-A84B-43370ABE9BC1}"/>
              </a:ext>
            </a:extLst>
          </p:cNvPr>
          <p:cNvPicPr>
            <a:picLocks noChangeAspect="1"/>
          </p:cNvPicPr>
          <p:nvPr/>
        </p:nvPicPr>
        <p:blipFill>
          <a:blip r:embed="rId2"/>
          <a:stretch>
            <a:fillRect/>
          </a:stretch>
        </p:blipFill>
        <p:spPr>
          <a:xfrm>
            <a:off x="6354818" y="1825624"/>
            <a:ext cx="2020570" cy="1372235"/>
          </a:xfrm>
          <a:prstGeom prst="rect">
            <a:avLst/>
          </a:prstGeom>
          <a:noFill/>
          <a:ln w="9525">
            <a:noFill/>
          </a:ln>
        </p:spPr>
      </p:pic>
      <p:pic>
        <p:nvPicPr>
          <p:cNvPr id="13" name="Picture 12" descr="IMG_256">
            <a:extLst>
              <a:ext uri="{FF2B5EF4-FFF2-40B4-BE49-F238E27FC236}">
                <a16:creationId xmlns:a16="http://schemas.microsoft.com/office/drawing/2014/main" id="{3FBDFD5E-41A0-4C31-9DE6-11C3B03AFEF2}"/>
              </a:ext>
            </a:extLst>
          </p:cNvPr>
          <p:cNvPicPr>
            <a:picLocks noChangeAspect="1"/>
          </p:cNvPicPr>
          <p:nvPr/>
        </p:nvPicPr>
        <p:blipFill>
          <a:blip r:embed="rId3"/>
          <a:stretch>
            <a:fillRect/>
          </a:stretch>
        </p:blipFill>
        <p:spPr>
          <a:xfrm>
            <a:off x="8558005" y="1742122"/>
            <a:ext cx="2089785" cy="1539240"/>
          </a:xfrm>
          <a:prstGeom prst="rect">
            <a:avLst/>
          </a:prstGeom>
          <a:noFill/>
          <a:ln w="9525">
            <a:noFill/>
          </a:ln>
        </p:spPr>
      </p:pic>
      <p:pic>
        <p:nvPicPr>
          <p:cNvPr id="17" name="Picture 16" descr="IMG_256">
            <a:extLst>
              <a:ext uri="{FF2B5EF4-FFF2-40B4-BE49-F238E27FC236}">
                <a16:creationId xmlns:a16="http://schemas.microsoft.com/office/drawing/2014/main" id="{1B6B588F-D61F-47CE-883C-0C515DE0B169}"/>
              </a:ext>
            </a:extLst>
          </p:cNvPr>
          <p:cNvPicPr>
            <a:picLocks noChangeAspect="1"/>
          </p:cNvPicPr>
          <p:nvPr/>
        </p:nvPicPr>
        <p:blipFill>
          <a:blip r:embed="rId4"/>
          <a:stretch>
            <a:fillRect/>
          </a:stretch>
        </p:blipFill>
        <p:spPr>
          <a:xfrm>
            <a:off x="6281141" y="3281362"/>
            <a:ext cx="2048510" cy="1390650"/>
          </a:xfrm>
          <a:prstGeom prst="rect">
            <a:avLst/>
          </a:prstGeom>
          <a:noFill/>
          <a:ln w="9525">
            <a:noFill/>
          </a:ln>
        </p:spPr>
      </p:pic>
      <p:pic>
        <p:nvPicPr>
          <p:cNvPr id="18" name="Picture 17" descr="IMG_256">
            <a:extLst>
              <a:ext uri="{FF2B5EF4-FFF2-40B4-BE49-F238E27FC236}">
                <a16:creationId xmlns:a16="http://schemas.microsoft.com/office/drawing/2014/main" id="{00F1C780-1C5D-4F29-BED0-3C633A8E1ADE}"/>
              </a:ext>
            </a:extLst>
          </p:cNvPr>
          <p:cNvPicPr>
            <a:picLocks noChangeAspect="1"/>
          </p:cNvPicPr>
          <p:nvPr/>
        </p:nvPicPr>
        <p:blipFill>
          <a:blip r:embed="rId5"/>
          <a:stretch>
            <a:fillRect/>
          </a:stretch>
        </p:blipFill>
        <p:spPr>
          <a:xfrm>
            <a:off x="6232246" y="4716051"/>
            <a:ext cx="2146300" cy="1457325"/>
          </a:xfrm>
          <a:prstGeom prst="rect">
            <a:avLst/>
          </a:prstGeom>
          <a:noFill/>
          <a:ln w="9525">
            <a:noFill/>
          </a:ln>
        </p:spPr>
      </p:pic>
      <p:pic>
        <p:nvPicPr>
          <p:cNvPr id="19" name="Picture 18" descr="IMG_256">
            <a:extLst>
              <a:ext uri="{FF2B5EF4-FFF2-40B4-BE49-F238E27FC236}">
                <a16:creationId xmlns:a16="http://schemas.microsoft.com/office/drawing/2014/main" id="{CDB96BD0-6A19-49C7-98D6-220350D69834}"/>
              </a:ext>
            </a:extLst>
          </p:cNvPr>
          <p:cNvPicPr>
            <a:picLocks noChangeAspect="1"/>
          </p:cNvPicPr>
          <p:nvPr/>
        </p:nvPicPr>
        <p:blipFill>
          <a:blip r:embed="rId6"/>
          <a:stretch>
            <a:fillRect/>
          </a:stretch>
        </p:blipFill>
        <p:spPr>
          <a:xfrm>
            <a:off x="8593083" y="3294258"/>
            <a:ext cx="2075815" cy="1409065"/>
          </a:xfrm>
          <a:prstGeom prst="rect">
            <a:avLst/>
          </a:prstGeom>
          <a:noFill/>
          <a:ln w="9525">
            <a:noFill/>
          </a:ln>
        </p:spPr>
      </p:pic>
      <p:pic>
        <p:nvPicPr>
          <p:cNvPr id="20" name="Picture 19" descr="IMG_256">
            <a:extLst>
              <a:ext uri="{FF2B5EF4-FFF2-40B4-BE49-F238E27FC236}">
                <a16:creationId xmlns:a16="http://schemas.microsoft.com/office/drawing/2014/main" id="{1A64CADE-1AD2-4068-8734-5D08D200D99E}"/>
              </a:ext>
            </a:extLst>
          </p:cNvPr>
          <p:cNvPicPr>
            <a:picLocks noChangeAspect="1"/>
          </p:cNvPicPr>
          <p:nvPr/>
        </p:nvPicPr>
        <p:blipFill>
          <a:blip r:embed="rId7"/>
          <a:stretch>
            <a:fillRect/>
          </a:stretch>
        </p:blipFill>
        <p:spPr>
          <a:xfrm>
            <a:off x="8645788" y="4749995"/>
            <a:ext cx="2023110" cy="14763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chemeClr val="bg2">
                    <a:lumMod val="25000"/>
                  </a:schemeClr>
                </a:solidFill>
              </a:rPr>
              <a:t>Activation functions                   Batch Normalization</a:t>
            </a:r>
            <a:endParaRPr lang="en-IN" altLang="en-US" sz="2000" b="1" dirty="0">
              <a:solidFill>
                <a:schemeClr val="bg2">
                  <a:lumMod val="25000"/>
                </a:schemeClr>
              </a:solidFill>
            </a:endParaRPr>
          </a:p>
        </p:txBody>
      </p:sp>
      <p:sp>
        <p:nvSpPr>
          <p:cNvPr id="4" name="Content Placeholder 3">
            <a:extLst>
              <a:ext uri="{FF2B5EF4-FFF2-40B4-BE49-F238E27FC236}">
                <a16:creationId xmlns:a16="http://schemas.microsoft.com/office/drawing/2014/main" id="{7DFCC41D-774F-48DF-8B88-71415D5FFDA3}"/>
              </a:ext>
            </a:extLst>
          </p:cNvPr>
          <p:cNvSpPr>
            <a:spLocks noGrp="1"/>
          </p:cNvSpPr>
          <p:nvPr>
            <p:ph sz="half" idx="1"/>
          </p:nvPr>
        </p:nvSpPr>
        <p:spPr>
          <a:xfrm>
            <a:off x="838200" y="1355834"/>
            <a:ext cx="5181600" cy="4821129"/>
          </a:xfrm>
        </p:spPr>
        <p:txBody>
          <a:bodyPr/>
          <a:lstStyle/>
          <a:p>
            <a:r>
              <a:rPr lang="en-IN" sz="1800" b="0" kern="0" dirty="0">
                <a:effectLst/>
                <a:latin typeface="Calibri" panose="020F0502020204030204" pitchFamily="34" charset="0"/>
                <a:ea typeface="Consolas" panose="020B0609020204030204" pitchFamily="49" charset="0"/>
                <a:cs typeface="Times New Roman" panose="02020603050405020304" pitchFamily="18" charset="0"/>
              </a:rPr>
              <a:t>Tanh</a:t>
            </a:r>
          </a:p>
          <a:p>
            <a:r>
              <a:rPr lang="en-IN" sz="1800" b="0" kern="0" dirty="0">
                <a:effectLst/>
                <a:latin typeface="Calibri" panose="020F0502020204030204" pitchFamily="34" charset="0"/>
                <a:ea typeface="Consolas" panose="020B0609020204030204" pitchFamily="49" charset="0"/>
                <a:cs typeface="Times New Roman" panose="02020603050405020304" pitchFamily="18" charset="0"/>
              </a:rPr>
              <a:t>Elu</a:t>
            </a:r>
          </a:p>
          <a:p>
            <a:r>
              <a:rPr lang="en-IN" sz="1800" b="0" kern="0" dirty="0" err="1">
                <a:effectLst/>
                <a:latin typeface="Calibri" panose="020F0502020204030204" pitchFamily="34" charset="0"/>
                <a:ea typeface="Consolas" panose="020B0609020204030204" pitchFamily="49" charset="0"/>
                <a:cs typeface="Times New Roman" panose="02020603050405020304" pitchFamily="18" charset="0"/>
              </a:rPr>
              <a:t>Relu</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r>
              <a:rPr lang="en-IN" sz="1800" b="0" kern="0" dirty="0">
                <a:effectLst/>
                <a:latin typeface="Calibri" panose="020F0502020204030204" pitchFamily="34" charset="0"/>
                <a:ea typeface="Consolas" panose="020B0609020204030204" pitchFamily="49" charset="0"/>
                <a:cs typeface="Times New Roman" panose="02020603050405020304" pitchFamily="18" charset="0"/>
              </a:rPr>
              <a:t>Sigmoid</a:t>
            </a:r>
          </a:p>
          <a:p>
            <a:r>
              <a:rPr lang="en-IN" sz="1800" kern="0" dirty="0" err="1">
                <a:latin typeface="Calibri" panose="020F0502020204030204" pitchFamily="34" charset="0"/>
                <a:ea typeface="Consolas" panose="020B0609020204030204" pitchFamily="49" charset="0"/>
                <a:cs typeface="Times New Roman" panose="02020603050405020304" pitchFamily="18" charset="0"/>
              </a:rPr>
              <a:t>S</a:t>
            </a:r>
            <a:r>
              <a:rPr lang="en-IN" sz="1800" b="0" kern="0" dirty="0" err="1">
                <a:effectLst/>
                <a:latin typeface="Calibri" panose="020F0502020204030204" pitchFamily="34" charset="0"/>
                <a:ea typeface="Consolas" panose="020B0609020204030204" pitchFamily="49" charset="0"/>
                <a:cs typeface="Times New Roman" panose="02020603050405020304" pitchFamily="18" charset="0"/>
              </a:rPr>
              <a:t>oftplus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sz="2400" dirty="0"/>
          </a:p>
          <a:p>
            <a:endParaRPr lang="en-IN" dirty="0"/>
          </a:p>
        </p:txBody>
      </p:sp>
      <p:graphicFrame>
        <p:nvGraphicFramePr>
          <p:cNvPr id="3" name="Content Placeholder 2">
            <a:extLst>
              <a:ext uri="{FF2B5EF4-FFF2-40B4-BE49-F238E27FC236}">
                <a16:creationId xmlns:a16="http://schemas.microsoft.com/office/drawing/2014/main" id="{ED7BF454-537F-4F0A-9C76-0536FE118FBA}"/>
              </a:ext>
            </a:extLst>
          </p:cNvPr>
          <p:cNvGraphicFramePr>
            <a:graphicFrameLocks noGrp="1"/>
          </p:cNvGraphicFramePr>
          <p:nvPr>
            <p:ph sz="half" idx="2"/>
            <p:extLst>
              <p:ext uri="{D42A27DB-BD31-4B8C-83A1-F6EECF244321}">
                <p14:modId xmlns:p14="http://schemas.microsoft.com/office/powerpoint/2010/main" val="4278588113"/>
              </p:ext>
            </p:extLst>
          </p:nvPr>
        </p:nvGraphicFramePr>
        <p:xfrm>
          <a:off x="685800" y="3428999"/>
          <a:ext cx="5076496" cy="2963916"/>
        </p:xfrm>
        <a:graphic>
          <a:graphicData uri="http://schemas.openxmlformats.org/drawingml/2006/table">
            <a:tbl>
              <a:tblPr>
                <a:tableStyleId>{5C22544A-7EE6-4342-B048-85BDC9FD1C3A}</a:tableStyleId>
              </a:tblPr>
              <a:tblGrid>
                <a:gridCol w="1691768">
                  <a:extLst>
                    <a:ext uri="{9D8B030D-6E8A-4147-A177-3AD203B41FA5}">
                      <a16:colId xmlns:a16="http://schemas.microsoft.com/office/drawing/2014/main" val="2489732158"/>
                    </a:ext>
                  </a:extLst>
                </a:gridCol>
                <a:gridCol w="1692364">
                  <a:extLst>
                    <a:ext uri="{9D8B030D-6E8A-4147-A177-3AD203B41FA5}">
                      <a16:colId xmlns:a16="http://schemas.microsoft.com/office/drawing/2014/main" val="362237254"/>
                    </a:ext>
                  </a:extLst>
                </a:gridCol>
                <a:gridCol w="1692364">
                  <a:extLst>
                    <a:ext uri="{9D8B030D-6E8A-4147-A177-3AD203B41FA5}">
                      <a16:colId xmlns:a16="http://schemas.microsoft.com/office/drawing/2014/main" val="1324749577"/>
                    </a:ext>
                  </a:extLst>
                </a:gridCol>
              </a:tblGrid>
              <a:tr h="493986">
                <a:tc>
                  <a:txBody>
                    <a:bodyPr/>
                    <a:lstStyle/>
                    <a:p>
                      <a:pPr marL="0" marR="0" algn="l">
                        <a:spcBef>
                          <a:spcPts val="0"/>
                        </a:spcBef>
                        <a:spcAft>
                          <a:spcPts val="0"/>
                        </a:spcAft>
                      </a:pPr>
                      <a:r>
                        <a:rPr lang="en-IN" sz="1100">
                          <a:effectLst/>
                        </a:rPr>
                        <a:t>Activation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US" sz="1100">
                          <a:effectLst/>
                        </a:rPr>
                        <a:t>Loss (on 2 layer MLP)</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US" sz="1100">
                          <a:effectLst/>
                        </a:rPr>
                        <a:t>Accuracy (on 2 layer MLP)</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3267630841"/>
                  </a:ext>
                </a:extLst>
              </a:tr>
              <a:tr h="493986">
                <a:tc>
                  <a:txBody>
                    <a:bodyPr/>
                    <a:lstStyle/>
                    <a:p>
                      <a:pPr marL="0" marR="0" algn="l">
                        <a:spcBef>
                          <a:spcPts val="0"/>
                        </a:spcBef>
                        <a:spcAft>
                          <a:spcPts val="0"/>
                        </a:spcAft>
                      </a:pPr>
                      <a:r>
                        <a:rPr lang="en-IN" sz="1100">
                          <a:effectLst/>
                        </a:rPr>
                        <a:t>Tanh</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1.1932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0.5470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4245569939"/>
                  </a:ext>
                </a:extLst>
              </a:tr>
              <a:tr h="493986">
                <a:tc>
                  <a:txBody>
                    <a:bodyPr/>
                    <a:lstStyle/>
                    <a:p>
                      <a:pPr marL="0" marR="0" algn="l">
                        <a:spcBef>
                          <a:spcPts val="0"/>
                        </a:spcBef>
                        <a:spcAft>
                          <a:spcPts val="0"/>
                        </a:spcAft>
                      </a:pPr>
                      <a:r>
                        <a:rPr lang="en-IN" sz="1100">
                          <a:effectLst/>
                        </a:rPr>
                        <a:t>Elu</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1.1963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0.5454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4074015713"/>
                  </a:ext>
                </a:extLst>
              </a:tr>
              <a:tr h="493986">
                <a:tc>
                  <a:txBody>
                    <a:bodyPr/>
                    <a:lstStyle/>
                    <a:p>
                      <a:pPr marL="0" marR="0" algn="l">
                        <a:spcBef>
                          <a:spcPts val="0"/>
                        </a:spcBef>
                        <a:spcAft>
                          <a:spcPts val="0"/>
                        </a:spcAft>
                      </a:pPr>
                      <a:r>
                        <a:rPr lang="en-IN" sz="1100" dirty="0" err="1">
                          <a:effectLst/>
                          <a:highlight>
                            <a:srgbClr val="00FF00"/>
                          </a:highlight>
                        </a:rPr>
                        <a:t>Relu</a:t>
                      </a:r>
                      <a:endParaRPr lang="en-IN" sz="10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dirty="0">
                          <a:effectLst/>
                        </a:rPr>
                        <a:t>1.2014</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0.5530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2886484333"/>
                  </a:ext>
                </a:extLst>
              </a:tr>
              <a:tr h="493986">
                <a:tc>
                  <a:txBody>
                    <a:bodyPr/>
                    <a:lstStyle/>
                    <a:p>
                      <a:pPr marL="0" marR="0" algn="l">
                        <a:spcBef>
                          <a:spcPts val="0"/>
                        </a:spcBef>
                        <a:spcAft>
                          <a:spcPts val="0"/>
                        </a:spcAft>
                      </a:pPr>
                      <a:r>
                        <a:rPr lang="en-IN" sz="1100">
                          <a:effectLst/>
                        </a:rPr>
                        <a:t>Sigmoid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1.2098</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a:effectLst/>
                        </a:rPr>
                        <a:t>0.5430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2946424661"/>
                  </a:ext>
                </a:extLst>
              </a:tr>
              <a:tr h="493986">
                <a:tc>
                  <a:txBody>
                    <a:bodyPr/>
                    <a:lstStyle/>
                    <a:p>
                      <a:pPr marL="0" marR="0" algn="l">
                        <a:spcBef>
                          <a:spcPts val="0"/>
                        </a:spcBef>
                        <a:spcAft>
                          <a:spcPts val="0"/>
                        </a:spcAft>
                      </a:pPr>
                      <a:r>
                        <a:rPr lang="en-IN" sz="1100">
                          <a:effectLst/>
                        </a:rPr>
                        <a:t>Softplus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dirty="0">
                          <a:effectLst/>
                        </a:rPr>
                        <a:t>1.1712</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l">
                        <a:spcBef>
                          <a:spcPts val="0"/>
                        </a:spcBef>
                        <a:spcAft>
                          <a:spcPts val="0"/>
                        </a:spcAft>
                      </a:pPr>
                      <a:r>
                        <a:rPr lang="en-IN" sz="1100" dirty="0">
                          <a:effectLst/>
                        </a:rPr>
                        <a:t>0.5590</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3420958952"/>
                  </a:ext>
                </a:extLst>
              </a:tr>
            </a:tbl>
          </a:graphicData>
        </a:graphic>
      </p:graphicFrame>
      <p:sp>
        <p:nvSpPr>
          <p:cNvPr id="6" name="TextBox 5">
            <a:extLst>
              <a:ext uri="{FF2B5EF4-FFF2-40B4-BE49-F238E27FC236}">
                <a16:creationId xmlns:a16="http://schemas.microsoft.com/office/drawing/2014/main" id="{DCD2FF70-1E41-49BF-A807-9DB7A399C0D9}"/>
              </a:ext>
            </a:extLst>
          </p:cNvPr>
          <p:cNvSpPr txBox="1"/>
          <p:nvPr/>
        </p:nvSpPr>
        <p:spPr>
          <a:xfrm>
            <a:off x="6448097" y="1552903"/>
            <a:ext cx="443011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To normalize inputs at each layer</a:t>
            </a:r>
          </a:p>
          <a:p>
            <a:pPr marL="285750" indent="-285750">
              <a:buFont typeface="Arial" panose="020B0604020202020204" pitchFamily="34" charset="0"/>
              <a:buChar char="•"/>
            </a:pPr>
            <a:r>
              <a:rPr lang="en-US" dirty="0">
                <a:latin typeface="Calibri" panose="020F0502020204030204" pitchFamily="34" charset="0"/>
                <a:ea typeface="SimSun" panose="02010600030101010101" pitchFamily="2" charset="-122"/>
                <a:cs typeface="Times New Roman" panose="02020603050405020304" pitchFamily="18" charset="0"/>
              </a:rPr>
              <a:t>S</a:t>
            </a:r>
            <a:r>
              <a:rPr lang="en-US" sz="1800" dirty="0">
                <a:effectLst/>
                <a:latin typeface="Calibri" panose="020F0502020204030204" pitchFamily="34" charset="0"/>
                <a:ea typeface="SimSun" panose="02010600030101010101" pitchFamily="2" charset="-122"/>
                <a:cs typeface="Times New Roman" panose="02020603050405020304" pitchFamily="18" charset="0"/>
              </a:rPr>
              <a:t>tandardize and scale layer inputs</a:t>
            </a:r>
          </a:p>
          <a:p>
            <a:pPr marL="285750" indent="-285750">
              <a:buFont typeface="Arial" panose="020B0604020202020204" pitchFamily="34" charset="0"/>
              <a:buChar char="•"/>
            </a:pPr>
            <a:r>
              <a:rPr lang="en-US" dirty="0">
                <a:latin typeface="Calibri" panose="020F0502020204030204" pitchFamily="34" charset="0"/>
                <a:ea typeface="SimSun" panose="02010600030101010101" pitchFamily="2" charset="-122"/>
                <a:cs typeface="Times New Roman" panose="02020603050405020304" pitchFamily="18" charset="0"/>
              </a:rPr>
              <a:t>A</a:t>
            </a:r>
            <a:r>
              <a:rPr lang="en-US" sz="1800" dirty="0">
                <a:effectLst/>
                <a:latin typeface="Calibri" panose="020F0502020204030204" pitchFamily="34" charset="0"/>
                <a:ea typeface="SimSun" panose="02010600030101010101" pitchFamily="2" charset="-122"/>
                <a:cs typeface="Times New Roman" panose="02020603050405020304" pitchFamily="18" charset="0"/>
              </a:rPr>
              <a:t>dd 4 parameters: mean and standard deviation (calculated using moving average of mini batches), alpha and beta (learnt using backpropagation).</a:t>
            </a:r>
            <a:endParaRPr lang="en-IN" dirty="0"/>
          </a:p>
        </p:txBody>
      </p:sp>
      <p:graphicFrame>
        <p:nvGraphicFramePr>
          <p:cNvPr id="8" name="Table 7">
            <a:extLst>
              <a:ext uri="{FF2B5EF4-FFF2-40B4-BE49-F238E27FC236}">
                <a16:creationId xmlns:a16="http://schemas.microsoft.com/office/drawing/2014/main" id="{15893024-DF6E-4C2C-A1AC-1345439184DA}"/>
              </a:ext>
            </a:extLst>
          </p:cNvPr>
          <p:cNvGraphicFramePr>
            <a:graphicFrameLocks noGrp="1"/>
          </p:cNvGraphicFramePr>
          <p:nvPr>
            <p:extLst>
              <p:ext uri="{D42A27DB-BD31-4B8C-83A1-F6EECF244321}">
                <p14:modId xmlns:p14="http://schemas.microsoft.com/office/powerpoint/2010/main" val="3274950978"/>
              </p:ext>
            </p:extLst>
          </p:nvPr>
        </p:nvGraphicFramePr>
        <p:xfrm>
          <a:off x="6235262" y="3428998"/>
          <a:ext cx="4910959" cy="2963916"/>
        </p:xfrm>
        <a:graphic>
          <a:graphicData uri="http://schemas.openxmlformats.org/drawingml/2006/table">
            <a:tbl>
              <a:tblPr>
                <a:tableStyleId>{5C22544A-7EE6-4342-B048-85BDC9FD1C3A}</a:tableStyleId>
              </a:tblPr>
              <a:tblGrid>
                <a:gridCol w="1095704">
                  <a:extLst>
                    <a:ext uri="{9D8B030D-6E8A-4147-A177-3AD203B41FA5}">
                      <a16:colId xmlns:a16="http://schemas.microsoft.com/office/drawing/2014/main" val="2142060950"/>
                    </a:ext>
                  </a:extLst>
                </a:gridCol>
                <a:gridCol w="868334">
                  <a:extLst>
                    <a:ext uri="{9D8B030D-6E8A-4147-A177-3AD203B41FA5}">
                      <a16:colId xmlns:a16="http://schemas.microsoft.com/office/drawing/2014/main" val="2119397011"/>
                    </a:ext>
                  </a:extLst>
                </a:gridCol>
                <a:gridCol w="982307">
                  <a:extLst>
                    <a:ext uri="{9D8B030D-6E8A-4147-A177-3AD203B41FA5}">
                      <a16:colId xmlns:a16="http://schemas.microsoft.com/office/drawing/2014/main" val="651801563"/>
                    </a:ext>
                  </a:extLst>
                </a:gridCol>
                <a:gridCol w="982307">
                  <a:extLst>
                    <a:ext uri="{9D8B030D-6E8A-4147-A177-3AD203B41FA5}">
                      <a16:colId xmlns:a16="http://schemas.microsoft.com/office/drawing/2014/main" val="2111547348"/>
                    </a:ext>
                  </a:extLst>
                </a:gridCol>
                <a:gridCol w="982307">
                  <a:extLst>
                    <a:ext uri="{9D8B030D-6E8A-4147-A177-3AD203B41FA5}">
                      <a16:colId xmlns:a16="http://schemas.microsoft.com/office/drawing/2014/main" val="1124951576"/>
                    </a:ext>
                  </a:extLst>
                </a:gridCol>
              </a:tblGrid>
              <a:tr h="523044">
                <a:tc>
                  <a:txBody>
                    <a:bodyPr/>
                    <a:lstStyle/>
                    <a:p>
                      <a:pPr marL="0" marR="0" algn="l">
                        <a:spcBef>
                          <a:spcPts val="0"/>
                        </a:spcBef>
                        <a:spcAft>
                          <a:spcPts val="0"/>
                        </a:spcAft>
                      </a:pPr>
                      <a:r>
                        <a:rPr lang="en-IN" sz="1200">
                          <a:effectLst/>
                        </a:rPr>
                        <a:t>Model</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Accuracy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Test 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Train 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Validation 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417564619"/>
                  </a:ext>
                </a:extLst>
              </a:tr>
              <a:tr h="1220436">
                <a:tc>
                  <a:txBody>
                    <a:bodyPr/>
                    <a:lstStyle/>
                    <a:p>
                      <a:pPr marL="0" marR="0" algn="l">
                        <a:spcBef>
                          <a:spcPts val="0"/>
                        </a:spcBef>
                        <a:spcAft>
                          <a:spcPts val="0"/>
                        </a:spcAft>
                      </a:pPr>
                      <a:r>
                        <a:rPr lang="en-IN" sz="1200">
                          <a:effectLst/>
                        </a:rPr>
                        <a:t>MLP Without Batch Normalization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0.5430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indent="0" algn="l">
                        <a:spcBef>
                          <a:spcPts val="0"/>
                        </a:spcBef>
                        <a:spcAft>
                          <a:spcPts val="0"/>
                        </a:spcAft>
                      </a:pPr>
                      <a:r>
                        <a:rPr lang="en-IN" sz="1200">
                          <a:effectLst/>
                        </a:rPr>
                        <a:t>1.2014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indent="0" algn="l">
                        <a:spcBef>
                          <a:spcPts val="0"/>
                        </a:spcBef>
                        <a:spcAft>
                          <a:spcPts val="0"/>
                        </a:spcAft>
                      </a:pPr>
                      <a:r>
                        <a:rPr lang="en-IN" sz="1200" spc="0">
                          <a:effectLst/>
                        </a:rPr>
                        <a:t>0.0189</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indent="0" algn="l">
                        <a:spcBef>
                          <a:spcPts val="0"/>
                        </a:spcBef>
                        <a:spcAft>
                          <a:spcPts val="0"/>
                        </a:spcAft>
                      </a:pPr>
                      <a:r>
                        <a:rPr lang="en-IN" sz="1200">
                          <a:effectLst/>
                        </a:rPr>
                        <a:t>2.0996</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948976964"/>
                  </a:ext>
                </a:extLst>
              </a:tr>
              <a:tr h="1220436">
                <a:tc>
                  <a:txBody>
                    <a:bodyPr/>
                    <a:lstStyle/>
                    <a:p>
                      <a:pPr marL="0" marR="0" algn="l">
                        <a:spcBef>
                          <a:spcPts val="0"/>
                        </a:spcBef>
                        <a:spcAft>
                          <a:spcPts val="0"/>
                        </a:spcAft>
                      </a:pPr>
                      <a:r>
                        <a:rPr lang="en-IN" sz="1200">
                          <a:effectLst/>
                        </a:rPr>
                        <a:t>MLP With Batch Normalization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0.5390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1.9010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a:effectLst/>
                        </a:rPr>
                        <a:t>0.0065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l">
                        <a:spcBef>
                          <a:spcPts val="0"/>
                        </a:spcBef>
                        <a:spcAft>
                          <a:spcPts val="0"/>
                        </a:spcAft>
                      </a:pPr>
                      <a:r>
                        <a:rPr lang="en-IN" sz="1200" spc="0" dirty="0">
                          <a:effectLst/>
                        </a:rPr>
                        <a:t>1.7940</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743909341"/>
                  </a:ext>
                </a:extLst>
              </a:tr>
            </a:tbl>
          </a:graphicData>
        </a:graphic>
      </p:graphicFrame>
    </p:spTree>
    <p:extLst>
      <p:ext uri="{BB962C8B-B14F-4D97-AF65-F5344CB8AC3E}">
        <p14:creationId xmlns:p14="http://schemas.microsoft.com/office/powerpoint/2010/main" val="3035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chemeClr val="bg2">
                    <a:lumMod val="25000"/>
                  </a:schemeClr>
                </a:solidFill>
              </a:rPr>
              <a:t>Learning Rate Schedulers           Regularization</a:t>
            </a:r>
            <a:endParaRPr lang="en-IN" altLang="en-US" sz="2000" b="1" dirty="0">
              <a:solidFill>
                <a:schemeClr val="bg2">
                  <a:lumMod val="25000"/>
                </a:schemeClr>
              </a:solidFill>
            </a:endParaRPr>
          </a:p>
        </p:txBody>
      </p:sp>
      <p:sp>
        <p:nvSpPr>
          <p:cNvPr id="4" name="Content Placeholder 3">
            <a:extLst>
              <a:ext uri="{FF2B5EF4-FFF2-40B4-BE49-F238E27FC236}">
                <a16:creationId xmlns:a16="http://schemas.microsoft.com/office/drawing/2014/main" id="{7DFCC41D-774F-48DF-8B88-71415D5FFDA3}"/>
              </a:ext>
            </a:extLst>
          </p:cNvPr>
          <p:cNvSpPr>
            <a:spLocks noGrp="1"/>
          </p:cNvSpPr>
          <p:nvPr>
            <p:ph sz="half" idx="1"/>
          </p:nvPr>
        </p:nvSpPr>
        <p:spPr>
          <a:xfrm>
            <a:off x="838200" y="1355834"/>
            <a:ext cx="5181600" cy="4821129"/>
          </a:xfrm>
        </p:spPr>
        <p:txBody>
          <a:bodyPr/>
          <a:lstStyle/>
          <a:p>
            <a:r>
              <a:rPr lang="en-IN" sz="1800" kern="0" dirty="0">
                <a:latin typeface="Calibri" panose="020F0502020204030204" pitchFamily="34" charset="0"/>
                <a:ea typeface="Consolas" panose="020B0609020204030204" pitchFamily="49" charset="0"/>
                <a:cs typeface="Times New Roman" panose="02020603050405020304" pitchFamily="18" charset="0"/>
              </a:rPr>
              <a:t>Piecewise Constant Scheduling</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r>
              <a:rPr lang="en-IN" sz="1800" kern="0" dirty="0">
                <a:latin typeface="Calibri" panose="020F0502020204030204" pitchFamily="34" charset="0"/>
                <a:ea typeface="Consolas" panose="020B0609020204030204" pitchFamily="49" charset="0"/>
                <a:cs typeface="Times New Roman" panose="02020603050405020304" pitchFamily="18" charset="0"/>
              </a:rPr>
              <a:t>Power Scheduling</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r>
              <a:rPr lang="en-IN" sz="1800" kern="0" dirty="0">
                <a:latin typeface="Calibri" panose="020F0502020204030204" pitchFamily="34" charset="0"/>
                <a:ea typeface="Consolas" panose="020B0609020204030204" pitchFamily="49" charset="0"/>
                <a:cs typeface="Times New Roman" panose="02020603050405020304" pitchFamily="18" charset="0"/>
              </a:rPr>
              <a:t>Exponential Scheduling</a:t>
            </a:r>
            <a:endParaRPr lang="en-IN" sz="1800" b="0" kern="0" dirty="0">
              <a:effectLst/>
              <a:latin typeface="Calibri" panose="020F0502020204030204" pitchFamily="34" charset="0"/>
              <a:ea typeface="Consolas" panose="020B0609020204030204" pitchFamily="49" charset="0"/>
              <a:cs typeface="Times New Roman" panose="02020603050405020304" pitchFamily="18" charset="0"/>
            </a:endParaRPr>
          </a:p>
          <a:p>
            <a:r>
              <a:rPr lang="en-IN" sz="1800" kern="0" dirty="0">
                <a:latin typeface="Calibri" panose="020F0502020204030204" pitchFamily="34" charset="0"/>
                <a:ea typeface="Consolas" panose="020B0609020204030204" pitchFamily="49" charset="0"/>
                <a:cs typeface="Times New Roman" panose="02020603050405020304" pitchFamily="18" charset="0"/>
              </a:rPr>
              <a:t>Performance Scheduling</a:t>
            </a:r>
          </a:p>
          <a:p>
            <a:r>
              <a:rPr lang="en-IN" sz="1800" dirty="0"/>
              <a:t>1cycle Scheduling</a:t>
            </a:r>
          </a:p>
          <a:p>
            <a:endParaRPr lang="en-IN" dirty="0"/>
          </a:p>
        </p:txBody>
      </p:sp>
      <p:sp>
        <p:nvSpPr>
          <p:cNvPr id="6" name="TextBox 5">
            <a:extLst>
              <a:ext uri="{FF2B5EF4-FFF2-40B4-BE49-F238E27FC236}">
                <a16:creationId xmlns:a16="http://schemas.microsoft.com/office/drawing/2014/main" id="{DCD2FF70-1E41-49BF-A807-9DB7A399C0D9}"/>
              </a:ext>
            </a:extLst>
          </p:cNvPr>
          <p:cNvSpPr txBox="1"/>
          <p:nvPr/>
        </p:nvSpPr>
        <p:spPr>
          <a:xfrm>
            <a:off x="6448097" y="1552903"/>
            <a:ext cx="4430110" cy="2031325"/>
          </a:xfrm>
          <a:prstGeom prst="rect">
            <a:avLst/>
          </a:prstGeom>
          <a:noFill/>
        </p:spPr>
        <p:txBody>
          <a:bodyPr wrap="square" rtlCol="0">
            <a:spAutoFit/>
          </a:bodyPr>
          <a:lstStyle/>
          <a:p>
            <a:pPr marL="285750" indent="-285750">
              <a:buFont typeface="Arial" panose="020B0604020202020204" pitchFamily="34" charset="0"/>
              <a:buChar char="•"/>
            </a:pPr>
            <a:r>
              <a:rPr lang="en-IN" sz="1800" dirty="0"/>
              <a:t>L1 Regularization</a:t>
            </a:r>
          </a:p>
          <a:p>
            <a:pPr marL="285750" indent="-285750">
              <a:buFont typeface="Arial" panose="020B0604020202020204" pitchFamily="34" charset="0"/>
              <a:buChar char="•"/>
            </a:pPr>
            <a:r>
              <a:rPr lang="en-IN" dirty="0"/>
              <a:t>L2 Regularization</a:t>
            </a:r>
          </a:p>
          <a:p>
            <a:pPr marL="285750" indent="-285750">
              <a:buFont typeface="Arial" panose="020B0604020202020204" pitchFamily="34" charset="0"/>
              <a:buChar char="•"/>
            </a:pPr>
            <a:r>
              <a:rPr lang="en-IN" dirty="0" err="1"/>
              <a:t>Elasticnet</a:t>
            </a:r>
            <a:r>
              <a:rPr lang="en-IN" dirty="0"/>
              <a:t> Regularization</a:t>
            </a:r>
          </a:p>
          <a:p>
            <a:pPr marL="285750" indent="-285750">
              <a:buFont typeface="Arial" panose="020B0604020202020204" pitchFamily="34" charset="0"/>
              <a:buChar char="•"/>
            </a:pPr>
            <a:r>
              <a:rPr lang="en-IN" dirty="0" err="1"/>
              <a:t>Maxnorm</a:t>
            </a:r>
            <a:r>
              <a:rPr lang="en-IN" dirty="0"/>
              <a:t> Regularization</a:t>
            </a:r>
          </a:p>
          <a:p>
            <a:pPr marL="285750" indent="-285750">
              <a:buFont typeface="Arial" panose="020B0604020202020204" pitchFamily="34" charset="0"/>
              <a:buChar char="•"/>
            </a:pPr>
            <a:r>
              <a:rPr lang="en-IN" dirty="0"/>
              <a:t>Dropout Regularization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9" name="Content Placeholder 8">
            <a:extLst>
              <a:ext uri="{FF2B5EF4-FFF2-40B4-BE49-F238E27FC236}">
                <a16:creationId xmlns:a16="http://schemas.microsoft.com/office/drawing/2014/main" id="{EB1F3024-3BE1-4444-BD6E-6DA5A5C0E389}"/>
              </a:ext>
            </a:extLst>
          </p:cNvPr>
          <p:cNvGraphicFramePr>
            <a:graphicFrameLocks noGrp="1"/>
          </p:cNvGraphicFramePr>
          <p:nvPr>
            <p:ph sz="half" idx="2"/>
            <p:extLst>
              <p:ext uri="{D42A27DB-BD31-4B8C-83A1-F6EECF244321}">
                <p14:modId xmlns:p14="http://schemas.microsoft.com/office/powerpoint/2010/main" val="3668153382"/>
              </p:ext>
            </p:extLst>
          </p:nvPr>
        </p:nvGraphicFramePr>
        <p:xfrm>
          <a:off x="717332" y="3334814"/>
          <a:ext cx="5044967" cy="2963919"/>
        </p:xfrm>
        <a:graphic>
          <a:graphicData uri="http://schemas.openxmlformats.org/drawingml/2006/table">
            <a:tbl>
              <a:tblPr>
                <a:tableStyleId>{5C22544A-7EE6-4342-B048-85BDC9FD1C3A}</a:tableStyleId>
              </a:tblPr>
              <a:tblGrid>
                <a:gridCol w="2246746">
                  <a:extLst>
                    <a:ext uri="{9D8B030D-6E8A-4147-A177-3AD203B41FA5}">
                      <a16:colId xmlns:a16="http://schemas.microsoft.com/office/drawing/2014/main" val="2063999567"/>
                    </a:ext>
                  </a:extLst>
                </a:gridCol>
                <a:gridCol w="1674246">
                  <a:extLst>
                    <a:ext uri="{9D8B030D-6E8A-4147-A177-3AD203B41FA5}">
                      <a16:colId xmlns:a16="http://schemas.microsoft.com/office/drawing/2014/main" val="212018361"/>
                    </a:ext>
                  </a:extLst>
                </a:gridCol>
                <a:gridCol w="1123975">
                  <a:extLst>
                    <a:ext uri="{9D8B030D-6E8A-4147-A177-3AD203B41FA5}">
                      <a16:colId xmlns:a16="http://schemas.microsoft.com/office/drawing/2014/main" val="4020764312"/>
                    </a:ext>
                  </a:extLst>
                </a:gridCol>
              </a:tblGrid>
              <a:tr h="461077">
                <a:tc>
                  <a:txBody>
                    <a:bodyPr/>
                    <a:lstStyle/>
                    <a:p>
                      <a:pPr marL="0" marR="0" algn="just">
                        <a:spcBef>
                          <a:spcPts val="0"/>
                        </a:spcBef>
                        <a:spcAft>
                          <a:spcPts val="0"/>
                        </a:spcAft>
                      </a:pPr>
                      <a:r>
                        <a:rPr lang="en-IN" sz="1200">
                          <a:effectLst/>
                        </a:rPr>
                        <a:t>Learning rate scheduler</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Accuracy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extLst>
                  <a:ext uri="{0D108BD9-81ED-4DB2-BD59-A6C34878D82A}">
                    <a16:rowId xmlns:a16="http://schemas.microsoft.com/office/drawing/2014/main" val="388934761"/>
                  </a:ext>
                </a:extLst>
              </a:tr>
              <a:tr h="658534">
                <a:tc>
                  <a:txBody>
                    <a:bodyPr/>
                    <a:lstStyle/>
                    <a:p>
                      <a:pPr marL="0" marR="0" algn="just">
                        <a:spcBef>
                          <a:spcPts val="0"/>
                        </a:spcBef>
                        <a:spcAft>
                          <a:spcPts val="0"/>
                        </a:spcAft>
                      </a:pPr>
                      <a:r>
                        <a:rPr lang="en-IN" sz="1200">
                          <a:effectLst/>
                        </a:rPr>
                        <a:t>Piecewise constant scheduling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0.5050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spc="0">
                          <a:effectLst/>
                        </a:rPr>
                        <a:t>3.1784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extLst>
                  <a:ext uri="{0D108BD9-81ED-4DB2-BD59-A6C34878D82A}">
                    <a16:rowId xmlns:a16="http://schemas.microsoft.com/office/drawing/2014/main" val="197256237"/>
                  </a:ext>
                </a:extLst>
              </a:tr>
              <a:tr h="461077">
                <a:tc>
                  <a:txBody>
                    <a:bodyPr/>
                    <a:lstStyle/>
                    <a:p>
                      <a:pPr marL="0" marR="0" algn="just">
                        <a:spcBef>
                          <a:spcPts val="0"/>
                        </a:spcBef>
                        <a:spcAft>
                          <a:spcPts val="0"/>
                        </a:spcAft>
                      </a:pPr>
                      <a:r>
                        <a:rPr lang="en-IN" sz="1200">
                          <a:effectLst/>
                        </a:rPr>
                        <a:t>Power scheduling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0.5100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spc="0">
                          <a:effectLst/>
                        </a:rPr>
                        <a:t>1.9001</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extLst>
                  <a:ext uri="{0D108BD9-81ED-4DB2-BD59-A6C34878D82A}">
                    <a16:rowId xmlns:a16="http://schemas.microsoft.com/office/drawing/2014/main" val="1230897240"/>
                  </a:ext>
                </a:extLst>
              </a:tr>
              <a:tr h="461077">
                <a:tc>
                  <a:txBody>
                    <a:bodyPr/>
                    <a:lstStyle/>
                    <a:p>
                      <a:pPr marL="0" marR="0" algn="just">
                        <a:spcBef>
                          <a:spcPts val="0"/>
                        </a:spcBef>
                        <a:spcAft>
                          <a:spcPts val="0"/>
                        </a:spcAft>
                      </a:pPr>
                      <a:r>
                        <a:rPr lang="en-IN" sz="1200">
                          <a:effectLst/>
                        </a:rPr>
                        <a:t>Exponential scheduling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0.5100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dirty="0">
                          <a:effectLst/>
                        </a:rPr>
                        <a:t>1.</a:t>
                      </a:r>
                      <a:r>
                        <a:rPr lang="en-IN" sz="1200" spc="0" dirty="0">
                          <a:effectLst/>
                        </a:rPr>
                        <a:t>.4607</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extLst>
                  <a:ext uri="{0D108BD9-81ED-4DB2-BD59-A6C34878D82A}">
                    <a16:rowId xmlns:a16="http://schemas.microsoft.com/office/drawing/2014/main" val="2563669751"/>
                  </a:ext>
                </a:extLst>
              </a:tr>
              <a:tr h="461077">
                <a:tc>
                  <a:txBody>
                    <a:bodyPr/>
                    <a:lstStyle/>
                    <a:p>
                      <a:pPr marL="0" marR="0" algn="just">
                        <a:spcBef>
                          <a:spcPts val="0"/>
                        </a:spcBef>
                        <a:spcAft>
                          <a:spcPts val="0"/>
                        </a:spcAft>
                      </a:pPr>
                      <a:r>
                        <a:rPr lang="en-IN" sz="1200" dirty="0">
                          <a:effectLst/>
                          <a:highlight>
                            <a:srgbClr val="00FF00"/>
                          </a:highlight>
                        </a:rPr>
                        <a:t>Performance scheduling</a:t>
                      </a:r>
                      <a:endParaRPr lang="en-IN" sz="10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0.5240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spc="0">
                          <a:effectLst/>
                        </a:rPr>
                        <a:t>1.9199</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extLst>
                  <a:ext uri="{0D108BD9-81ED-4DB2-BD59-A6C34878D82A}">
                    <a16:rowId xmlns:a16="http://schemas.microsoft.com/office/drawing/2014/main" val="811832169"/>
                  </a:ext>
                </a:extLst>
              </a:tr>
              <a:tr h="461077">
                <a:tc>
                  <a:txBody>
                    <a:bodyPr/>
                    <a:lstStyle/>
                    <a:p>
                      <a:pPr marL="0" marR="0" algn="just">
                        <a:spcBef>
                          <a:spcPts val="0"/>
                        </a:spcBef>
                        <a:spcAft>
                          <a:spcPts val="0"/>
                        </a:spcAft>
                      </a:pPr>
                      <a:r>
                        <a:rPr lang="en-IN" sz="1200">
                          <a:effectLst/>
                        </a:rPr>
                        <a:t>1cycle scheduling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a:effectLst/>
                        </a:rPr>
                        <a:t>0.4990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tc>
                  <a:txBody>
                    <a:bodyPr/>
                    <a:lstStyle/>
                    <a:p>
                      <a:pPr marL="0" marR="0" algn="just">
                        <a:spcBef>
                          <a:spcPts val="0"/>
                        </a:spcBef>
                        <a:spcAft>
                          <a:spcPts val="0"/>
                        </a:spcAft>
                      </a:pPr>
                      <a:r>
                        <a:rPr lang="en-IN" sz="1200" spc="0" dirty="0">
                          <a:effectLst/>
                        </a:rPr>
                        <a:t>2.0211</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6636" marR="66636" marT="44424" marB="44424"/>
                </a:tc>
                <a:extLst>
                  <a:ext uri="{0D108BD9-81ED-4DB2-BD59-A6C34878D82A}">
                    <a16:rowId xmlns:a16="http://schemas.microsoft.com/office/drawing/2014/main" val="3123347749"/>
                  </a:ext>
                </a:extLst>
              </a:tr>
            </a:tbl>
          </a:graphicData>
        </a:graphic>
      </p:graphicFrame>
      <p:graphicFrame>
        <p:nvGraphicFramePr>
          <p:cNvPr id="10" name="Table 9">
            <a:extLst>
              <a:ext uri="{FF2B5EF4-FFF2-40B4-BE49-F238E27FC236}">
                <a16:creationId xmlns:a16="http://schemas.microsoft.com/office/drawing/2014/main" id="{8995CA57-3409-4E07-BF59-2381704306AF}"/>
              </a:ext>
            </a:extLst>
          </p:cNvPr>
          <p:cNvGraphicFramePr>
            <a:graphicFrameLocks noGrp="1"/>
          </p:cNvGraphicFramePr>
          <p:nvPr>
            <p:extLst>
              <p:ext uri="{D42A27DB-BD31-4B8C-83A1-F6EECF244321}">
                <p14:modId xmlns:p14="http://schemas.microsoft.com/office/powerpoint/2010/main" val="3201451468"/>
              </p:ext>
            </p:extLst>
          </p:nvPr>
        </p:nvGraphicFramePr>
        <p:xfrm>
          <a:off x="6019801" y="3334813"/>
          <a:ext cx="5334001" cy="2963920"/>
        </p:xfrm>
        <a:graphic>
          <a:graphicData uri="http://schemas.openxmlformats.org/drawingml/2006/table">
            <a:tbl>
              <a:tblPr>
                <a:tableStyleId>{5C22544A-7EE6-4342-B048-85BDC9FD1C3A}</a:tableStyleId>
              </a:tblPr>
              <a:tblGrid>
                <a:gridCol w="1777579">
                  <a:extLst>
                    <a:ext uri="{9D8B030D-6E8A-4147-A177-3AD203B41FA5}">
                      <a16:colId xmlns:a16="http://schemas.microsoft.com/office/drawing/2014/main" val="969235298"/>
                    </a:ext>
                  </a:extLst>
                </a:gridCol>
                <a:gridCol w="1778211">
                  <a:extLst>
                    <a:ext uri="{9D8B030D-6E8A-4147-A177-3AD203B41FA5}">
                      <a16:colId xmlns:a16="http://schemas.microsoft.com/office/drawing/2014/main" val="2928055440"/>
                    </a:ext>
                  </a:extLst>
                </a:gridCol>
                <a:gridCol w="1778211">
                  <a:extLst>
                    <a:ext uri="{9D8B030D-6E8A-4147-A177-3AD203B41FA5}">
                      <a16:colId xmlns:a16="http://schemas.microsoft.com/office/drawing/2014/main" val="683391159"/>
                    </a:ext>
                  </a:extLst>
                </a:gridCol>
              </a:tblGrid>
              <a:tr h="342290">
                <a:tc>
                  <a:txBody>
                    <a:bodyPr/>
                    <a:lstStyle/>
                    <a:p>
                      <a:pPr marL="0" marR="0" algn="just">
                        <a:spcBef>
                          <a:spcPts val="0"/>
                        </a:spcBef>
                        <a:spcAft>
                          <a:spcPts val="0"/>
                        </a:spcAft>
                      </a:pPr>
                      <a:r>
                        <a:rPr lang="en-IN" sz="1200" spc="0">
                          <a:effectLst/>
                        </a:rPr>
                        <a:t>Regularization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Accuracy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Loss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344743621"/>
                  </a:ext>
                </a:extLst>
              </a:tr>
              <a:tr h="342290">
                <a:tc>
                  <a:txBody>
                    <a:bodyPr/>
                    <a:lstStyle/>
                    <a:p>
                      <a:pPr marL="0" marR="0" algn="just">
                        <a:spcBef>
                          <a:spcPts val="0"/>
                        </a:spcBef>
                        <a:spcAft>
                          <a:spcPts val="0"/>
                        </a:spcAft>
                      </a:pPr>
                      <a:r>
                        <a:rPr lang="en-IN" sz="1200" spc="0">
                          <a:effectLst/>
                        </a:rPr>
                        <a:t>L1</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0.4840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2.9052</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218785405"/>
                  </a:ext>
                </a:extLst>
              </a:tr>
              <a:tr h="342290">
                <a:tc>
                  <a:txBody>
                    <a:bodyPr/>
                    <a:lstStyle/>
                    <a:p>
                      <a:pPr marL="0" marR="0" algn="just">
                        <a:spcBef>
                          <a:spcPts val="0"/>
                        </a:spcBef>
                        <a:spcAft>
                          <a:spcPts val="0"/>
                        </a:spcAft>
                      </a:pPr>
                      <a:r>
                        <a:rPr lang="en-IN" sz="1200" spc="0">
                          <a:effectLst/>
                        </a:rPr>
                        <a:t>L2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0.5130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2.5276</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579446667"/>
                  </a:ext>
                </a:extLst>
              </a:tr>
              <a:tr h="342290">
                <a:tc>
                  <a:txBody>
                    <a:bodyPr/>
                    <a:lstStyle/>
                    <a:p>
                      <a:pPr marL="0" marR="0" algn="just">
                        <a:spcBef>
                          <a:spcPts val="0"/>
                        </a:spcBef>
                        <a:spcAft>
                          <a:spcPts val="0"/>
                        </a:spcAft>
                      </a:pPr>
                      <a:r>
                        <a:rPr lang="en-IN" sz="1200" spc="0">
                          <a:effectLst/>
                        </a:rPr>
                        <a:t>Elasticnet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0.5240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2.7915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433217142"/>
                  </a:ext>
                </a:extLst>
              </a:tr>
              <a:tr h="560111">
                <a:tc>
                  <a:txBody>
                    <a:bodyPr/>
                    <a:lstStyle/>
                    <a:p>
                      <a:pPr marL="0" marR="0" algn="just">
                        <a:spcBef>
                          <a:spcPts val="0"/>
                        </a:spcBef>
                        <a:spcAft>
                          <a:spcPts val="0"/>
                        </a:spcAft>
                      </a:pPr>
                      <a:r>
                        <a:rPr lang="en-US" sz="1200" spc="0" dirty="0">
                          <a:effectLst/>
                          <a:highlight>
                            <a:srgbClr val="00FF00"/>
                          </a:highlight>
                        </a:rPr>
                        <a:t>Dropout</a:t>
                      </a:r>
                      <a:endParaRPr lang="en-US" sz="1000" dirty="0">
                        <a:effectLst/>
                        <a:highlight>
                          <a:srgbClr val="00FF00"/>
                        </a:highlight>
                      </a:endParaRPr>
                    </a:p>
                    <a:p>
                      <a:pPr marL="0" marR="0" algn="just">
                        <a:spcBef>
                          <a:spcPts val="0"/>
                        </a:spcBef>
                        <a:spcAft>
                          <a:spcPts val="0"/>
                        </a:spcAft>
                      </a:pPr>
                      <a:r>
                        <a:rPr lang="en-US" sz="1200" spc="0" dirty="0">
                          <a:effectLst/>
                        </a:rPr>
                        <a:t>(rate=0.2, 0.3,</a:t>
                      </a:r>
                      <a:r>
                        <a:rPr lang="en-US" sz="1200" spc="0" dirty="0">
                          <a:effectLst/>
                          <a:highlight>
                            <a:srgbClr val="00FF00"/>
                          </a:highlight>
                        </a:rPr>
                        <a:t> 0.5</a:t>
                      </a:r>
                      <a:r>
                        <a:rPr lang="en-US" sz="1200" spc="0" dirty="0">
                          <a:effectLst/>
                        </a:rPr>
                        <a:t>)</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0.5060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1.3029</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377914156"/>
                  </a:ext>
                </a:extLst>
              </a:tr>
              <a:tr h="342290">
                <a:tc>
                  <a:txBody>
                    <a:bodyPr/>
                    <a:lstStyle/>
                    <a:p>
                      <a:pPr marL="0" marR="0" algn="just">
                        <a:spcBef>
                          <a:spcPts val="0"/>
                        </a:spcBef>
                        <a:spcAft>
                          <a:spcPts val="0"/>
                        </a:spcAft>
                      </a:pP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0.4990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1.3467</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108082684"/>
                  </a:ext>
                </a:extLst>
              </a:tr>
              <a:tr h="342290">
                <a:tc>
                  <a:txBody>
                    <a:bodyPr/>
                    <a:lstStyle/>
                    <a:p>
                      <a:pPr marL="0" marR="0" algn="just">
                        <a:spcBef>
                          <a:spcPts val="0"/>
                        </a:spcBef>
                        <a:spcAft>
                          <a:spcPts val="0"/>
                        </a:spcAft>
                      </a:pP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0.5260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1.2314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895561660"/>
                  </a:ext>
                </a:extLst>
              </a:tr>
              <a:tr h="350069">
                <a:tc>
                  <a:txBody>
                    <a:bodyPr/>
                    <a:lstStyle/>
                    <a:p>
                      <a:pPr marL="0" marR="0" algn="just">
                        <a:spcBef>
                          <a:spcPts val="0"/>
                        </a:spcBef>
                        <a:spcAft>
                          <a:spcPts val="0"/>
                        </a:spcAft>
                      </a:pPr>
                      <a:r>
                        <a:rPr lang="en-IN" sz="1200" spc="0">
                          <a:effectLst/>
                        </a:rPr>
                        <a:t>Alpha dropout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a:effectLst/>
                        </a:rPr>
                        <a:t>0.4950</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tc>
                  <a:txBody>
                    <a:bodyPr/>
                    <a:lstStyle/>
                    <a:p>
                      <a:pPr marL="0" marR="0" algn="just">
                        <a:spcBef>
                          <a:spcPts val="0"/>
                        </a:spcBef>
                        <a:spcAft>
                          <a:spcPts val="0"/>
                        </a:spcAft>
                      </a:pPr>
                      <a:r>
                        <a:rPr lang="en-IN" sz="1200" spc="0" dirty="0">
                          <a:effectLst/>
                        </a:rPr>
                        <a:t>1.3243</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587524921"/>
                  </a:ext>
                </a:extLst>
              </a:tr>
            </a:tbl>
          </a:graphicData>
        </a:graphic>
      </p:graphicFrame>
      <p:cxnSp>
        <p:nvCxnSpPr>
          <p:cNvPr id="12" name="Straight Arrow Connector 11">
            <a:extLst>
              <a:ext uri="{FF2B5EF4-FFF2-40B4-BE49-F238E27FC236}">
                <a16:creationId xmlns:a16="http://schemas.microsoft.com/office/drawing/2014/main" id="{CE08A1AD-1F65-4069-9A85-5A78461B7712}"/>
              </a:ext>
            </a:extLst>
          </p:cNvPr>
          <p:cNvCxnSpPr>
            <a:cxnSpLocks/>
          </p:cNvCxnSpPr>
          <p:nvPr/>
        </p:nvCxnSpPr>
        <p:spPr>
          <a:xfrm>
            <a:off x="9033641" y="2878466"/>
            <a:ext cx="40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6FE0A4FE-BAB7-4D08-BEC5-39428647B3C9}"/>
              </a:ext>
            </a:extLst>
          </p:cNvPr>
          <p:cNvCxnSpPr>
            <a:cxnSpLocks/>
          </p:cNvCxnSpPr>
          <p:nvPr/>
        </p:nvCxnSpPr>
        <p:spPr>
          <a:xfrm>
            <a:off x="9207065" y="2878467"/>
            <a:ext cx="268014" cy="258874"/>
          </a:xfrm>
          <a:prstGeom prst="bentConnector3">
            <a:avLst>
              <a:gd name="adj1" fmla="val 58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3BF21B5-8EF7-4850-B141-F37D4430103B}"/>
              </a:ext>
            </a:extLst>
          </p:cNvPr>
          <p:cNvCxnSpPr>
            <a:cxnSpLocks/>
          </p:cNvCxnSpPr>
          <p:nvPr/>
        </p:nvCxnSpPr>
        <p:spPr>
          <a:xfrm flipV="1">
            <a:off x="9200712" y="2649036"/>
            <a:ext cx="240426" cy="235780"/>
          </a:xfrm>
          <a:prstGeom prst="bentConnector3">
            <a:avLst>
              <a:gd name="adj1" fmla="val 737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AE4217-F1B0-4556-B4E4-BD4A8879AD31}"/>
              </a:ext>
            </a:extLst>
          </p:cNvPr>
          <p:cNvSpPr txBox="1"/>
          <p:nvPr/>
        </p:nvSpPr>
        <p:spPr>
          <a:xfrm>
            <a:off x="9441138" y="2467303"/>
            <a:ext cx="1121759" cy="830997"/>
          </a:xfrm>
          <a:prstGeom prst="rect">
            <a:avLst/>
          </a:prstGeom>
          <a:noFill/>
        </p:spPr>
        <p:txBody>
          <a:bodyPr wrap="square" rtlCol="0">
            <a:spAutoFit/>
          </a:bodyPr>
          <a:lstStyle/>
          <a:p>
            <a:r>
              <a:rPr lang="en-IN" sz="1600" dirty="0"/>
              <a:t>Rate= 0.2</a:t>
            </a:r>
          </a:p>
          <a:p>
            <a:r>
              <a:rPr lang="en-IN" sz="1600" dirty="0"/>
              <a:t>Rate= 0.3</a:t>
            </a:r>
          </a:p>
          <a:p>
            <a:r>
              <a:rPr lang="en-IN" sz="1600" dirty="0"/>
              <a:t>Rate = 0.5</a:t>
            </a:r>
          </a:p>
        </p:txBody>
      </p:sp>
    </p:spTree>
    <p:extLst>
      <p:ext uri="{BB962C8B-B14F-4D97-AF65-F5344CB8AC3E}">
        <p14:creationId xmlns:p14="http://schemas.microsoft.com/office/powerpoint/2010/main" val="205675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1517</Words>
  <Application>Microsoft Office PowerPoint</Application>
  <PresentationFormat>Widescreen</PresentationFormat>
  <Paragraphs>413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CATEGORIZATION OF DRUG REVIEWS</vt:lpstr>
      <vt:lpstr>Dataset description and Research Scenario</vt:lpstr>
      <vt:lpstr>Overview of Deep Learning workflow</vt:lpstr>
      <vt:lpstr>Input features for Hypothyroid</vt:lpstr>
      <vt:lpstr>Bag of Words model          Data Visualizations</vt:lpstr>
      <vt:lpstr>Topic Modelling </vt:lpstr>
      <vt:lpstr>Classification using Neural Networks Multi Layer Perceptron</vt:lpstr>
      <vt:lpstr>Activation functions                   Batch Normalization</vt:lpstr>
      <vt:lpstr>Learning Rate Schedulers           Regularization</vt:lpstr>
      <vt:lpstr>Weight Initialization                    Optimizers</vt:lpstr>
      <vt:lpstr> Gradient Clipping Analyzing mean and standard deviation of gradients across all epochs: Gradients were most stable for batch normalization, while gradient clipping showed slight improvement as compared to the original model.  </vt:lpstr>
      <vt:lpstr> Number of Neurons in each hidden layer Best accuracy for 100 neurons in layer 1 and 30 in layer 2</vt:lpstr>
      <vt:lpstr>Recurrent Neural Networks And their variations </vt:lpstr>
      <vt:lpstr>Recurrent Neural Networks Learnings and 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as a Tool to provide Agility in Health care</dc:title>
  <dc:creator>Heena Rijhwani</dc:creator>
  <cp:lastModifiedBy>Heena Rijhwani</cp:lastModifiedBy>
  <cp:revision>246</cp:revision>
  <dcterms:created xsi:type="dcterms:W3CDTF">2021-03-16T18:23:00Z</dcterms:created>
  <dcterms:modified xsi:type="dcterms:W3CDTF">2022-04-25T01:59:29Z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E0DEC219B92648769956D3AC09DB2273</vt:lpwstr>
  </property>
</Properties>
</file>