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57" r:id="rId4"/>
    <p:sldId id="258" r:id="rId5"/>
    <p:sldId id="259" r:id="rId6"/>
    <p:sldId id="261" r:id="rId7"/>
    <p:sldId id="300" r:id="rId8"/>
    <p:sldId id="301" r:id="rId9"/>
    <p:sldId id="262" r:id="rId10"/>
    <p:sldId id="298" r:id="rId11"/>
    <p:sldId id="302" r:id="rId12"/>
    <p:sldId id="303" r:id="rId13"/>
    <p:sldId id="263" r:id="rId14"/>
    <p:sldId id="304" r:id="rId15"/>
    <p:sldId id="264" r:id="rId16"/>
    <p:sldId id="265" r:id="rId17"/>
    <p:sldId id="299" r:id="rId18"/>
    <p:sldId id="266" r:id="rId19"/>
    <p:sldId id="267" r:id="rId20"/>
    <p:sldId id="297"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47699" y="317500"/>
            <a:ext cx="10777861" cy="1491615"/>
          </a:xfrm>
          <a:solidFill>
            <a:schemeClr val="bg2"/>
          </a:solidFill>
        </p:spPr>
        <p:txBody>
          <a:bodyPr>
            <a:noAutofit/>
          </a:bodyPr>
          <a:lstStyle/>
          <a:p>
            <a:r>
              <a:rPr lang="en-US" b="1">
                <a:effectLst/>
                <a:ea typeface="SimSun" panose="02010600030101010101" pitchFamily="2" charset="-122"/>
                <a:cs typeface="Times New Roman" panose="02020603050405020304" pitchFamily="18" charset="0"/>
              </a:rPr>
              <a:t>CLASSIFYING WHETHER AN INDIVIDUAL IS LIKELY TO DIE IN THE NEXT TEN YEARS</a:t>
            </a:r>
            <a:br>
              <a:rPr lang="en-US" b="1">
                <a:effectLst/>
                <a:ea typeface="SimSun" panose="02010600030101010101" pitchFamily="2" charset="-122"/>
                <a:cs typeface="Times New Roman" panose="02020603050405020304" pitchFamily="18" charset="0"/>
              </a:rPr>
            </a:br>
            <a:endParaRPr lang="en-IN" altLang="en-US" b="1" dirty="0">
              <a:solidFill>
                <a:schemeClr val="tx1"/>
              </a:solidFill>
              <a:effectLst>
                <a:outerShdw blurRad="38100" dist="19050" dir="2700000" algn="tl" rotWithShape="0">
                  <a:schemeClr val="dk1">
                    <a:alpha val="40000"/>
                  </a:schemeClr>
                </a:outerShdw>
              </a:effectLst>
            </a:endParaRPr>
          </a:p>
        </p:txBody>
      </p:sp>
      <p:sp>
        <p:nvSpPr>
          <p:cNvPr id="9" name="Text Placeholder 8"/>
          <p:cNvSpPr>
            <a:spLocks noGrp="1"/>
          </p:cNvSpPr>
          <p:nvPr>
            <p:ph type="body" sz="half" idx="2"/>
          </p:nvPr>
        </p:nvSpPr>
        <p:spPr>
          <a:xfrm>
            <a:off x="647699" y="1522730"/>
            <a:ext cx="5426076" cy="4457700"/>
          </a:xfrm>
        </p:spPr>
        <p:txBody>
          <a:bodyPr>
            <a:normAutofit/>
          </a:bodyPr>
          <a:lstStyle/>
          <a:p>
            <a:pPr marL="0" indent="0" algn="just">
              <a:buNone/>
            </a:pPr>
            <a:endParaRPr lang="en-IN" altLang="en-US" sz="2800" dirty="0">
              <a:cs typeface="+mn-lt"/>
            </a:endParaRPr>
          </a:p>
          <a:p>
            <a:pPr marL="0" indent="0">
              <a:buNone/>
            </a:pPr>
            <a:r>
              <a:rPr lang="en-IN" altLang="en-US" sz="2800" dirty="0">
                <a:solidFill>
                  <a:schemeClr val="bg2">
                    <a:lumMod val="25000"/>
                  </a:schemeClr>
                </a:solidFill>
                <a:cs typeface="+mn-lt"/>
              </a:rPr>
              <a:t>Comparison of Classification algorithms and Feature selection techniques</a:t>
            </a:r>
          </a:p>
          <a:p>
            <a:pPr marL="0" indent="0" algn="r">
              <a:buNone/>
            </a:pPr>
            <a:endParaRPr lang="en-IN" altLang="en-US" sz="2800" dirty="0">
              <a:solidFill>
                <a:schemeClr val="bg2">
                  <a:lumMod val="25000"/>
                </a:schemeClr>
              </a:solidFill>
              <a:cs typeface="+mn-lt"/>
            </a:endParaRPr>
          </a:p>
          <a:p>
            <a:pPr marL="0" indent="0" algn="r">
              <a:buNone/>
            </a:pPr>
            <a:endParaRPr lang="en-IN" altLang="en-US" sz="2800" dirty="0">
              <a:solidFill>
                <a:schemeClr val="bg2">
                  <a:lumMod val="25000"/>
                </a:schemeClr>
              </a:solidFill>
              <a:cs typeface="+mn-lt"/>
            </a:endParaRPr>
          </a:p>
          <a:p>
            <a:pPr marL="0" indent="0" algn="r">
              <a:buNone/>
            </a:pPr>
            <a:endParaRPr lang="en-IN" altLang="en-US" sz="2800" dirty="0">
              <a:solidFill>
                <a:schemeClr val="bg2">
                  <a:lumMod val="25000"/>
                </a:schemeClr>
              </a:solidFill>
              <a:cs typeface="+mn-lt"/>
            </a:endParaRPr>
          </a:p>
          <a:p>
            <a:pPr marL="0" indent="0" algn="r">
              <a:buNone/>
            </a:pPr>
            <a:r>
              <a:rPr lang="en-IN" altLang="en-US" sz="2400" dirty="0">
                <a:solidFill>
                  <a:schemeClr val="bg2">
                    <a:lumMod val="25000"/>
                  </a:schemeClr>
                </a:solidFill>
                <a:cs typeface="+mn-lt"/>
              </a:rPr>
              <a:t>-Heena Rijhwani</a:t>
            </a:r>
          </a:p>
        </p:txBody>
      </p:sp>
      <p:pic>
        <p:nvPicPr>
          <p:cNvPr id="2" name="Picture Placeholder 1" descr="PreventativeHealth_Infographic_feature"/>
          <p:cNvPicPr>
            <a:picLocks noGrp="1" noChangeAspect="1"/>
          </p:cNvPicPr>
          <p:nvPr>
            <p:ph type="pic" idx="1"/>
          </p:nvPr>
        </p:nvPicPr>
        <p:blipFill>
          <a:blip r:embed="rId3"/>
          <a:stretch>
            <a:fillRect/>
          </a:stretch>
        </p:blipFill>
        <p:spPr>
          <a:xfrm>
            <a:off x="6235700" y="1920240"/>
            <a:ext cx="5281930" cy="406019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10723562" cy="1325563"/>
          </a:xfrm>
        </p:spPr>
        <p:txBody>
          <a:bodyPr>
            <a:normAutofit/>
          </a:bodyPr>
          <a:lstStyle/>
          <a:p>
            <a:r>
              <a:rPr lang="en-IN" altLang="en-US" sz="3600" dirty="0">
                <a:solidFill>
                  <a:schemeClr val="bg2">
                    <a:lumMod val="25000"/>
                  </a:schemeClr>
                </a:solidFill>
              </a:rPr>
              <a:t>Class 0                                        Class 1</a:t>
            </a:r>
            <a:br>
              <a:rPr lang="en-IN" altLang="en-US" sz="3600" dirty="0">
                <a:solidFill>
                  <a:schemeClr val="bg2">
                    <a:lumMod val="25000"/>
                  </a:schemeClr>
                </a:solidFill>
              </a:rPr>
            </a:br>
            <a:r>
              <a:rPr lang="en-IN" altLang="en-US" sz="2400" dirty="0">
                <a:solidFill>
                  <a:schemeClr val="bg2">
                    <a:lumMod val="25000"/>
                  </a:schemeClr>
                </a:solidFill>
              </a:rPr>
              <a:t>Using k fold cross validation</a:t>
            </a:r>
          </a:p>
        </p:txBody>
      </p:sp>
      <p:sp>
        <p:nvSpPr>
          <p:cNvPr id="100" name="Text Box 99"/>
          <p:cNvSpPr txBox="1"/>
          <p:nvPr/>
        </p:nvSpPr>
        <p:spPr>
          <a:xfrm>
            <a:off x="4413250" y="5835650"/>
            <a:ext cx="5080000" cy="368300"/>
          </a:xfrm>
          <a:prstGeom prst="rect">
            <a:avLst/>
          </a:prstGeom>
          <a:noFill/>
          <a:ln w="9525">
            <a:noFill/>
          </a:ln>
        </p:spPr>
        <p:txBody>
          <a:bodyPr>
            <a:spAutoFit/>
          </a:bodyPr>
          <a:lstStyle/>
          <a:p>
            <a:pPr indent="0"/>
            <a:r>
              <a:rPr lang="en-US" b="0">
                <a:latin typeface="Calibri" panose="020F0502020204030204" pitchFamily="34" charset="0"/>
                <a:ea typeface="SimSun" panose="02010600030101010101" pitchFamily="2" charset="-122"/>
                <a:cs typeface="Times New Roman" panose="02020603050405020304" pitchFamily="18" charset="0"/>
              </a:rPr>
              <a:t> </a:t>
            </a:r>
            <a:endParaRPr lang="en-US"/>
          </a:p>
        </p:txBody>
      </p:sp>
      <p:graphicFrame>
        <p:nvGraphicFramePr>
          <p:cNvPr id="5" name="Content Placeholder 4"/>
          <p:cNvGraphicFramePr>
            <a:graphicFrameLocks noGrp="1"/>
          </p:cNvGraphicFramePr>
          <p:nvPr>
            <p:ph sz="half" idx="1"/>
          </p:nvPr>
        </p:nvGraphicFramePr>
        <p:xfrm>
          <a:off x="701336" y="1690688"/>
          <a:ext cx="5318463" cy="4390516"/>
        </p:xfrm>
        <a:graphic>
          <a:graphicData uri="http://schemas.openxmlformats.org/drawingml/2006/table">
            <a:tbl>
              <a:tblPr>
                <a:tableStyleId>{5C22544A-7EE6-4342-B048-85BDC9FD1C3A}</a:tableStyleId>
              </a:tblPr>
              <a:tblGrid>
                <a:gridCol w="1213459">
                  <a:extLst>
                    <a:ext uri="{9D8B030D-6E8A-4147-A177-3AD203B41FA5}">
                      <a16:colId xmlns:a16="http://schemas.microsoft.com/office/drawing/2014/main" val="20000"/>
                    </a:ext>
                  </a:extLst>
                </a:gridCol>
                <a:gridCol w="668999">
                  <a:extLst>
                    <a:ext uri="{9D8B030D-6E8A-4147-A177-3AD203B41FA5}">
                      <a16:colId xmlns:a16="http://schemas.microsoft.com/office/drawing/2014/main" val="20001"/>
                    </a:ext>
                  </a:extLst>
                </a:gridCol>
                <a:gridCol w="320928">
                  <a:extLst>
                    <a:ext uri="{9D8B030D-6E8A-4147-A177-3AD203B41FA5}">
                      <a16:colId xmlns:a16="http://schemas.microsoft.com/office/drawing/2014/main" val="20002"/>
                    </a:ext>
                  </a:extLst>
                </a:gridCol>
                <a:gridCol w="370957">
                  <a:extLst>
                    <a:ext uri="{9D8B030D-6E8A-4147-A177-3AD203B41FA5}">
                      <a16:colId xmlns:a16="http://schemas.microsoft.com/office/drawing/2014/main" val="20003"/>
                    </a:ext>
                  </a:extLst>
                </a:gridCol>
                <a:gridCol w="307622">
                  <a:extLst>
                    <a:ext uri="{9D8B030D-6E8A-4147-A177-3AD203B41FA5}">
                      <a16:colId xmlns:a16="http://schemas.microsoft.com/office/drawing/2014/main" val="20004"/>
                    </a:ext>
                  </a:extLst>
                </a:gridCol>
                <a:gridCol w="323589">
                  <a:extLst>
                    <a:ext uri="{9D8B030D-6E8A-4147-A177-3AD203B41FA5}">
                      <a16:colId xmlns:a16="http://schemas.microsoft.com/office/drawing/2014/main" val="20005"/>
                    </a:ext>
                  </a:extLst>
                </a:gridCol>
                <a:gridCol w="438548">
                  <a:extLst>
                    <a:ext uri="{9D8B030D-6E8A-4147-A177-3AD203B41FA5}">
                      <a16:colId xmlns:a16="http://schemas.microsoft.com/office/drawing/2014/main" val="20006"/>
                    </a:ext>
                  </a:extLst>
                </a:gridCol>
                <a:gridCol w="405550">
                  <a:extLst>
                    <a:ext uri="{9D8B030D-6E8A-4147-A177-3AD203B41FA5}">
                      <a16:colId xmlns:a16="http://schemas.microsoft.com/office/drawing/2014/main" val="20007"/>
                    </a:ext>
                  </a:extLst>
                </a:gridCol>
                <a:gridCol w="546057">
                  <a:extLst>
                    <a:ext uri="{9D8B030D-6E8A-4147-A177-3AD203B41FA5}">
                      <a16:colId xmlns:a16="http://schemas.microsoft.com/office/drawing/2014/main" val="20008"/>
                    </a:ext>
                  </a:extLst>
                </a:gridCol>
                <a:gridCol w="361377">
                  <a:extLst>
                    <a:ext uri="{9D8B030D-6E8A-4147-A177-3AD203B41FA5}">
                      <a16:colId xmlns:a16="http://schemas.microsoft.com/office/drawing/2014/main" val="20009"/>
                    </a:ext>
                  </a:extLst>
                </a:gridCol>
                <a:gridCol w="361377">
                  <a:extLst>
                    <a:ext uri="{9D8B030D-6E8A-4147-A177-3AD203B41FA5}">
                      <a16:colId xmlns:a16="http://schemas.microsoft.com/office/drawing/2014/main" val="20010"/>
                    </a:ext>
                  </a:extLst>
                </a:gridCol>
              </a:tblGrid>
              <a:tr h="557526">
                <a:tc>
                  <a:txBody>
                    <a:bodyPr/>
                    <a:lstStyle/>
                    <a:p>
                      <a:pPr marL="0" marR="0" algn="l">
                        <a:spcBef>
                          <a:spcPts val="0"/>
                        </a:spcBef>
                        <a:spcAft>
                          <a:spcPts val="0"/>
                        </a:spcAft>
                      </a:pPr>
                      <a:r>
                        <a:rPr lang="en-IN" sz="700" dirty="0">
                          <a:effectLst/>
                        </a:rPr>
                        <a:t>Model</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dirty="0">
                          <a:effectLst/>
                        </a:rPr>
                        <a:t>Confusion matrix</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dirty="0">
                          <a:effectLst/>
                        </a:rPr>
                        <a:t>TPR</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TNR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Precision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MCC</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 measure</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ROC area</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dirty="0">
                          <a:effectLst/>
                        </a:rPr>
                        <a:t>Recall</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766598">
                <a:tc>
                  <a:txBody>
                    <a:bodyPr/>
                    <a:lstStyle/>
                    <a:p>
                      <a:pPr marL="0" marR="0" algn="l">
                        <a:spcBef>
                          <a:spcPts val="0"/>
                        </a:spcBef>
                        <a:spcAft>
                          <a:spcPts val="0"/>
                        </a:spcAft>
                      </a:pPr>
                      <a:r>
                        <a:rPr lang="en-IN" sz="700">
                          <a:effectLst/>
                        </a:rPr>
                        <a:t>Logistic Regression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[[1072  239]</a:t>
                      </a:r>
                      <a:endParaRPr lang="en-IN" sz="1000">
                        <a:effectLst/>
                      </a:endParaRPr>
                    </a:p>
                    <a:p>
                      <a:pPr marL="0" marR="0" algn="just" fontAlgn="base" latinLnBrk="1">
                        <a:spcBef>
                          <a:spcPts val="0"/>
                        </a:spcBef>
                        <a:spcAft>
                          <a:spcPts val="0"/>
                        </a:spcAft>
                      </a:pPr>
                      <a:r>
                        <a:rPr lang="en-IN" sz="700">
                          <a:effectLst/>
                        </a:rPr>
                        <a:t>[324  987]]</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0.7868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0.5445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0.7658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0.858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1"/>
                  </a:ext>
                </a:extLst>
              </a:tr>
              <a:tr h="766598">
                <a:tc>
                  <a:txBody>
                    <a:bodyPr/>
                    <a:lstStyle/>
                    <a:p>
                      <a:pPr marL="0" marR="0" algn="l">
                        <a:spcBef>
                          <a:spcPts val="0"/>
                        </a:spcBef>
                        <a:spcAft>
                          <a:spcPts val="0"/>
                        </a:spcAft>
                      </a:pPr>
                      <a:r>
                        <a:rPr lang="en-IN" sz="700" dirty="0">
                          <a:effectLst/>
                          <a:highlight>
                            <a:srgbClr val="00FF00"/>
                          </a:highlight>
                        </a:rPr>
                        <a:t>Decision Tree</a:t>
                      </a:r>
                      <a:endParaRPr lang="en-IN" sz="8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[[1224  87]</a:t>
                      </a:r>
                      <a:endParaRPr lang="en-IN" sz="800">
                        <a:effectLst/>
                      </a:endParaRPr>
                    </a:p>
                    <a:p>
                      <a:pPr marL="0" marR="0" algn="l">
                        <a:spcBef>
                          <a:spcPts val="0"/>
                        </a:spcBef>
                        <a:spcAft>
                          <a:spcPts val="0"/>
                        </a:spcAft>
                      </a:pPr>
                      <a:r>
                        <a:rPr lang="en-IN" sz="700">
                          <a:effectLst/>
                        </a:rPr>
                        <a:t>[105  1206]]</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highlight>
                            <a:srgbClr val="00FF00"/>
                          </a:highlight>
                        </a:rPr>
                        <a:t>0.92</a:t>
                      </a:r>
                      <a:endParaRPr lang="en-IN" sz="1000" dirty="0">
                        <a:effectLst/>
                        <a:highlight>
                          <a:srgbClr val="00FF00"/>
                        </a:highligh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rPr>
                        <a:t>0.9224</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2"/>
                  </a:ext>
                </a:extLst>
              </a:tr>
              <a:tr h="766598">
                <a:tc>
                  <a:txBody>
                    <a:bodyPr/>
                    <a:lstStyle/>
                    <a:p>
                      <a:pPr marL="0" marR="0" algn="l">
                        <a:spcBef>
                          <a:spcPts val="0"/>
                        </a:spcBef>
                        <a:spcAft>
                          <a:spcPts val="0"/>
                        </a:spcAft>
                      </a:pPr>
                      <a:r>
                        <a:rPr lang="en-IN" sz="700">
                          <a:effectLst/>
                        </a:rPr>
                        <a:t>Random Forest</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[[1145  166] [135  1176]]</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0.12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0.12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0.8770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0.7582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0.8794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0.951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3"/>
                  </a:ext>
                </a:extLst>
              </a:tr>
              <a:tr h="766598">
                <a:tc>
                  <a:txBody>
                    <a:bodyPr/>
                    <a:lstStyle/>
                    <a:p>
                      <a:pPr marL="0" marR="0" algn="l">
                        <a:spcBef>
                          <a:spcPts val="0"/>
                        </a:spcBef>
                        <a:spcAft>
                          <a:spcPts val="0"/>
                        </a:spcAft>
                      </a:pPr>
                      <a:r>
                        <a:rPr lang="en-IN" sz="700">
                          <a:effectLst/>
                        </a:rPr>
                        <a:t>Support Vector Classifier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[[1075  236] [333  978]]</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0.26</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0.7900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0.542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0.7629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0.855</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0.790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4"/>
                  </a:ext>
                </a:extLst>
              </a:tr>
              <a:tr h="766598">
                <a:tc>
                  <a:txBody>
                    <a:bodyPr/>
                    <a:lstStyle/>
                    <a:p>
                      <a:pPr marL="0" marR="0" algn="l">
                        <a:spcBef>
                          <a:spcPts val="0"/>
                        </a:spcBef>
                        <a:spcAft>
                          <a:spcPts val="0"/>
                        </a:spcAft>
                      </a:pPr>
                      <a:r>
                        <a:rPr lang="en-IN" sz="700">
                          <a:effectLst/>
                        </a:rPr>
                        <a:t>KNN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fontAlgn="base" latinLnBrk="1">
                        <a:spcBef>
                          <a:spcPts val="0"/>
                        </a:spcBef>
                        <a:spcAft>
                          <a:spcPts val="0"/>
                        </a:spcAft>
                      </a:pPr>
                      <a:r>
                        <a:rPr lang="en-IN" sz="700">
                          <a:effectLst/>
                        </a:rPr>
                        <a:t>[[1290  21]</a:t>
                      </a:r>
                      <a:endParaRPr lang="en-IN" sz="1000">
                        <a:effectLst/>
                      </a:endParaRPr>
                    </a:p>
                    <a:p>
                      <a:pPr marL="0" marR="0" algn="l" fontAlgn="base" latinLnBrk="1">
                        <a:spcBef>
                          <a:spcPts val="0"/>
                        </a:spcBef>
                        <a:spcAft>
                          <a:spcPts val="0"/>
                        </a:spcAft>
                      </a:pPr>
                      <a:r>
                        <a:rPr lang="en-IN" sz="700">
                          <a:effectLst/>
                        </a:rPr>
                        <a:t>[362  949]]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rPr>
                        <a:t>0.68</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0.32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0.8872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0.6135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0.7726</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0.897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rPr>
                        <a:t>0.68</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nvPr>
        </p:nvGraphicFramePr>
        <p:xfrm>
          <a:off x="6172201" y="1690688"/>
          <a:ext cx="5181597" cy="4390515"/>
        </p:xfrm>
        <a:graphic>
          <a:graphicData uri="http://schemas.openxmlformats.org/drawingml/2006/table">
            <a:tbl>
              <a:tblPr>
                <a:tableStyleId>{5C22544A-7EE6-4342-B048-85BDC9FD1C3A}</a:tableStyleId>
              </a:tblPr>
              <a:tblGrid>
                <a:gridCol w="1182232">
                  <a:extLst>
                    <a:ext uri="{9D8B030D-6E8A-4147-A177-3AD203B41FA5}">
                      <a16:colId xmlns:a16="http://schemas.microsoft.com/office/drawing/2014/main" val="20000"/>
                    </a:ext>
                  </a:extLst>
                </a:gridCol>
                <a:gridCol w="651783">
                  <a:extLst>
                    <a:ext uri="{9D8B030D-6E8A-4147-A177-3AD203B41FA5}">
                      <a16:colId xmlns:a16="http://schemas.microsoft.com/office/drawing/2014/main" val="20001"/>
                    </a:ext>
                  </a:extLst>
                </a:gridCol>
                <a:gridCol w="291928">
                  <a:extLst>
                    <a:ext uri="{9D8B030D-6E8A-4147-A177-3AD203B41FA5}">
                      <a16:colId xmlns:a16="http://schemas.microsoft.com/office/drawing/2014/main" val="20002"/>
                    </a:ext>
                  </a:extLst>
                </a:gridCol>
                <a:gridCol w="291928">
                  <a:extLst>
                    <a:ext uri="{9D8B030D-6E8A-4147-A177-3AD203B41FA5}">
                      <a16:colId xmlns:a16="http://schemas.microsoft.com/office/drawing/2014/main" val="20003"/>
                    </a:ext>
                  </a:extLst>
                </a:gridCol>
                <a:gridCol w="291928">
                  <a:extLst>
                    <a:ext uri="{9D8B030D-6E8A-4147-A177-3AD203B41FA5}">
                      <a16:colId xmlns:a16="http://schemas.microsoft.com/office/drawing/2014/main" val="20004"/>
                    </a:ext>
                  </a:extLst>
                </a:gridCol>
                <a:gridCol w="291928">
                  <a:extLst>
                    <a:ext uri="{9D8B030D-6E8A-4147-A177-3AD203B41FA5}">
                      <a16:colId xmlns:a16="http://schemas.microsoft.com/office/drawing/2014/main" val="20005"/>
                    </a:ext>
                  </a:extLst>
                </a:gridCol>
                <a:gridCol w="563634">
                  <a:extLst>
                    <a:ext uri="{9D8B030D-6E8A-4147-A177-3AD203B41FA5}">
                      <a16:colId xmlns:a16="http://schemas.microsoft.com/office/drawing/2014/main" val="20006"/>
                    </a:ext>
                  </a:extLst>
                </a:gridCol>
                <a:gridCol w="380077">
                  <a:extLst>
                    <a:ext uri="{9D8B030D-6E8A-4147-A177-3AD203B41FA5}">
                      <a16:colId xmlns:a16="http://schemas.microsoft.com/office/drawing/2014/main" val="20007"/>
                    </a:ext>
                  </a:extLst>
                </a:gridCol>
                <a:gridCol w="532005">
                  <a:extLst>
                    <a:ext uri="{9D8B030D-6E8A-4147-A177-3AD203B41FA5}">
                      <a16:colId xmlns:a16="http://schemas.microsoft.com/office/drawing/2014/main" val="20008"/>
                    </a:ext>
                  </a:extLst>
                </a:gridCol>
                <a:gridCol w="352077">
                  <a:extLst>
                    <a:ext uri="{9D8B030D-6E8A-4147-A177-3AD203B41FA5}">
                      <a16:colId xmlns:a16="http://schemas.microsoft.com/office/drawing/2014/main" val="20009"/>
                    </a:ext>
                  </a:extLst>
                </a:gridCol>
                <a:gridCol w="352077">
                  <a:extLst>
                    <a:ext uri="{9D8B030D-6E8A-4147-A177-3AD203B41FA5}">
                      <a16:colId xmlns:a16="http://schemas.microsoft.com/office/drawing/2014/main" val="20010"/>
                    </a:ext>
                  </a:extLst>
                </a:gridCol>
              </a:tblGrid>
              <a:tr h="534884">
                <a:tc>
                  <a:txBody>
                    <a:bodyPr/>
                    <a:lstStyle/>
                    <a:p>
                      <a:pPr marL="0" marR="0" algn="l">
                        <a:spcBef>
                          <a:spcPts val="0"/>
                        </a:spcBef>
                        <a:spcAft>
                          <a:spcPts val="0"/>
                        </a:spcAft>
                      </a:pPr>
                      <a:r>
                        <a:rPr lang="en-IN" sz="700">
                          <a:effectLst/>
                        </a:rPr>
                        <a:t>Model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Confusion matrix</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TPR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TNR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Precision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MCC</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F measure</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ROC area</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a:effectLst/>
                        </a:rPr>
                        <a:t>Recall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913763">
                <a:tc>
                  <a:txBody>
                    <a:bodyPr/>
                    <a:lstStyle/>
                    <a:p>
                      <a:pPr marL="0" marR="0" algn="l">
                        <a:spcBef>
                          <a:spcPts val="0"/>
                        </a:spcBef>
                        <a:spcAft>
                          <a:spcPts val="0"/>
                        </a:spcAft>
                      </a:pPr>
                      <a:r>
                        <a:rPr lang="en-IN" sz="700">
                          <a:effectLst/>
                        </a:rPr>
                        <a:t>Logistic Regression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 [[987 324]</a:t>
                      </a:r>
                      <a:endParaRPr lang="en-IN" sz="1000">
                        <a:effectLst/>
                      </a:endParaRPr>
                    </a:p>
                    <a:p>
                      <a:pPr marL="0" marR="0" algn="just" fontAlgn="base" latinLnBrk="1">
                        <a:spcBef>
                          <a:spcPts val="0"/>
                        </a:spcBef>
                        <a:spcAft>
                          <a:spcPts val="0"/>
                        </a:spcAft>
                      </a:pPr>
                      <a:r>
                        <a:rPr lang="en-IN" sz="700">
                          <a:effectLst/>
                        </a:rPr>
                        <a:t> [239 1072]]</a:t>
                      </a:r>
                      <a:endParaRPr lang="en-IN" sz="1000">
                        <a:effectLst/>
                      </a:endParaRPr>
                    </a:p>
                    <a:p>
                      <a:pPr marL="0" marR="0" algn="l" fontAlgn="base" latinLnBrk="1">
                        <a:spcBef>
                          <a:spcPts val="0"/>
                        </a:spcBef>
                        <a:spcAft>
                          <a:spcPts val="0"/>
                        </a:spcAft>
                      </a:pPr>
                      <a:r>
                        <a:rPr lang="en-IN" sz="700">
                          <a:effectLst/>
                        </a:rPr>
                        <a:t> </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0.7585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0.5445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3.1914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0.858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1"/>
                  </a:ext>
                </a:extLst>
              </a:tr>
              <a:tr h="735467">
                <a:tc>
                  <a:txBody>
                    <a:bodyPr/>
                    <a:lstStyle/>
                    <a:p>
                      <a:pPr marL="0" marR="0" algn="l">
                        <a:spcBef>
                          <a:spcPts val="0"/>
                        </a:spcBef>
                        <a:spcAft>
                          <a:spcPts val="0"/>
                        </a:spcAft>
                      </a:pPr>
                      <a:r>
                        <a:rPr lang="en-IN" sz="700" dirty="0">
                          <a:effectLst/>
                          <a:highlight>
                            <a:srgbClr val="00FF00"/>
                          </a:highlight>
                        </a:rPr>
                        <a:t>Decision Tree</a:t>
                      </a:r>
                      <a:endParaRPr lang="en-IN" sz="8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a:spcBef>
                          <a:spcPts val="0"/>
                        </a:spcBef>
                        <a:spcAft>
                          <a:spcPts val="0"/>
                        </a:spcAft>
                      </a:pPr>
                      <a:r>
                        <a:rPr lang="en-IN" sz="700">
                          <a:effectLst/>
                        </a:rPr>
                        <a:t>[[1206 105] [87  1224]]</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highlight>
                            <a:srgbClr val="00FF00"/>
                          </a:highlight>
                        </a:rPr>
                        <a:t>0.92</a:t>
                      </a:r>
                      <a:endParaRPr lang="en-IN" sz="1000" dirty="0">
                        <a:effectLst/>
                        <a:highlight>
                          <a:srgbClr val="00FF00"/>
                        </a:highligh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0.9178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0.8459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0.9234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0.929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2"/>
                  </a:ext>
                </a:extLst>
              </a:tr>
              <a:tr h="735467">
                <a:tc>
                  <a:txBody>
                    <a:bodyPr/>
                    <a:lstStyle/>
                    <a:p>
                      <a:pPr marL="0" marR="0" algn="l">
                        <a:spcBef>
                          <a:spcPts val="0"/>
                        </a:spcBef>
                        <a:spcAft>
                          <a:spcPts val="0"/>
                        </a:spcAft>
                      </a:pPr>
                      <a:r>
                        <a:rPr lang="en-IN" sz="700">
                          <a:effectLst/>
                        </a:rPr>
                        <a:t>Random Forest</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a:spcBef>
                          <a:spcPts val="0"/>
                        </a:spcBef>
                        <a:spcAft>
                          <a:spcPts val="0"/>
                        </a:spcAft>
                      </a:pPr>
                      <a:r>
                        <a:rPr lang="en-IN" sz="700">
                          <a:effectLst/>
                        </a:rPr>
                        <a:t>[[1176 135] [166  1145]]</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0.11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0.12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0.8811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0.7582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0.8787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0.935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0.876</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3"/>
                  </a:ext>
                </a:extLst>
              </a:tr>
              <a:tr h="735467">
                <a:tc>
                  <a:txBody>
                    <a:bodyPr/>
                    <a:lstStyle/>
                    <a:p>
                      <a:pPr marL="0" marR="0" algn="l">
                        <a:spcBef>
                          <a:spcPts val="0"/>
                        </a:spcBef>
                        <a:spcAft>
                          <a:spcPts val="0"/>
                        </a:spcAft>
                      </a:pPr>
                      <a:r>
                        <a:rPr lang="en-IN" sz="700">
                          <a:effectLst/>
                        </a:rPr>
                        <a:t>Support Vector Classifier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a:spcBef>
                          <a:spcPts val="0"/>
                        </a:spcBef>
                        <a:spcAft>
                          <a:spcPts val="0"/>
                        </a:spcAft>
                      </a:pPr>
                      <a:r>
                        <a:rPr lang="en-IN" sz="700">
                          <a:effectLst/>
                        </a:rPr>
                        <a:t>[[978 333] [236  1075]]</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0.73</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0.26</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0.19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0.7539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0.5427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0.7781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0.855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0.804</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4"/>
                  </a:ext>
                </a:extLst>
              </a:tr>
              <a:tr h="735467">
                <a:tc>
                  <a:txBody>
                    <a:bodyPr/>
                    <a:lstStyle/>
                    <a:p>
                      <a:pPr marL="0" marR="0" algn="l">
                        <a:spcBef>
                          <a:spcPts val="0"/>
                        </a:spcBef>
                        <a:spcAft>
                          <a:spcPts val="0"/>
                        </a:spcAft>
                      </a:pPr>
                      <a:r>
                        <a:rPr lang="en-IN" sz="700">
                          <a:effectLst/>
                        </a:rPr>
                        <a:t>KNN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a:spcBef>
                          <a:spcPts val="0"/>
                        </a:spcBef>
                        <a:spcAft>
                          <a:spcPts val="0"/>
                        </a:spcAft>
                      </a:pPr>
                      <a:r>
                        <a:rPr lang="en-IN" sz="700" dirty="0">
                          <a:effectLst/>
                        </a:rPr>
                        <a:t>[[949 362]</a:t>
                      </a:r>
                      <a:endParaRPr lang="en-IN" sz="800" dirty="0">
                        <a:effectLst/>
                      </a:endParaRPr>
                    </a:p>
                    <a:p>
                      <a:pPr marL="0" marR="0" algn="just">
                        <a:spcBef>
                          <a:spcPts val="0"/>
                        </a:spcBef>
                        <a:spcAft>
                          <a:spcPts val="0"/>
                        </a:spcAft>
                      </a:pPr>
                      <a:r>
                        <a:rPr lang="en-IN" sz="700" dirty="0">
                          <a:effectLst/>
                        </a:rPr>
                        <a:t>[21  1290]]</a:t>
                      </a:r>
                      <a:endParaRPr lang="en-IN" sz="8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rPr>
                        <a:t>0.91</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0.68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0.32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0.09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0.7430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0.6135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0.8193</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a:effectLst/>
                        </a:rPr>
                        <a:t>0.897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just" fontAlgn="base" latinLnBrk="1">
                        <a:spcBef>
                          <a:spcPts val="0"/>
                        </a:spcBef>
                        <a:spcAft>
                          <a:spcPts val="0"/>
                        </a:spcAft>
                      </a:pPr>
                      <a:r>
                        <a:rPr lang="en-IN" sz="700" dirty="0">
                          <a:effectLst/>
                        </a:rPr>
                        <a:t>0.91</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5000"/>
                  </a:schemeClr>
                </a:solidFill>
              </a:rPr>
              <a:t>Feature Selection</a:t>
            </a:r>
          </a:p>
        </p:txBody>
      </p:sp>
      <p:sp>
        <p:nvSpPr>
          <p:cNvPr id="3" name="Content Placeholder 2"/>
          <p:cNvSpPr>
            <a:spLocks noGrp="1"/>
          </p:cNvSpPr>
          <p:nvPr>
            <p:ph idx="1"/>
          </p:nvPr>
        </p:nvSpPr>
        <p:spPr>
          <a:xfrm>
            <a:off x="838200" y="1592317"/>
            <a:ext cx="10515600" cy="4584646"/>
          </a:xfrm>
        </p:spPr>
        <p:txBody>
          <a:bodyPr>
            <a:normAutofit fontScale="92500" lnSpcReduction="10000"/>
          </a:bodyPr>
          <a:lstStyle/>
          <a:p>
            <a:pPr algn="just"/>
            <a:r>
              <a:rPr lang="en-US" sz="2400" dirty="0">
                <a:solidFill>
                  <a:srgbClr val="000000"/>
                </a:solidFill>
                <a:effectLst/>
                <a:latin typeface="Calibri" panose="020F0502020204030204" pitchFamily="34" charset="0"/>
              </a:rPr>
              <a:t>Fisher score or chi square test</a:t>
            </a:r>
            <a:endParaRPr lang="en-US" sz="2000" dirty="0">
              <a:solidFill>
                <a:srgbClr val="000000"/>
              </a:solidFill>
              <a:effectLst/>
              <a:latin typeface="Calibri" panose="020F0502020204030204" pitchFamily="34" charset="0"/>
            </a:endParaRPr>
          </a:p>
          <a:p>
            <a:pPr marL="0" indent="0" algn="just">
              <a:buNone/>
            </a:pPr>
            <a:r>
              <a:rPr lang="en-US" sz="1800" dirty="0">
                <a:solidFill>
                  <a:srgbClr val="000000"/>
                </a:solidFill>
                <a:effectLst/>
                <a:latin typeface="Calibri" panose="020F0502020204030204" pitchFamily="34" charset="0"/>
              </a:rPr>
              <a:t>It is a type of filtering method. A Chi square statistic is calculated for each categorical feature and class attribute. Features highly correlated with the target variable are then selected. This means features with higher chi square value (null hypothesis will be rejected) are more correlated with the class attribute and are selected.</a:t>
            </a:r>
          </a:p>
          <a:p>
            <a:pPr marL="0" indent="0" algn="just">
              <a:buNone/>
            </a:pPr>
            <a:endParaRPr lang="en-US" sz="1800" dirty="0">
              <a:solidFill>
                <a:srgbClr val="000000"/>
              </a:solidFill>
              <a:latin typeface="Calibri" panose="020F0502020204030204" pitchFamily="34" charset="0"/>
            </a:endParaRPr>
          </a:p>
          <a:p>
            <a:pPr algn="just"/>
            <a:r>
              <a:rPr lang="en-IN" sz="2200" dirty="0">
                <a:solidFill>
                  <a:srgbClr val="000000"/>
                </a:solidFill>
                <a:effectLst/>
                <a:latin typeface="Calibri" panose="020F0502020204030204" pitchFamily="34" charset="0"/>
              </a:rPr>
              <a:t>Recursive Feature Elimination</a:t>
            </a:r>
            <a:endParaRPr lang="en-US" sz="2200" dirty="0">
              <a:solidFill>
                <a:srgbClr val="000000"/>
              </a:solidFill>
              <a:effectLst/>
              <a:latin typeface="Calibri" panose="020F0502020204030204" pitchFamily="34" charset="0"/>
            </a:endParaRPr>
          </a:p>
          <a:p>
            <a:pPr marL="0" indent="0" algn="just">
              <a:buNone/>
            </a:pPr>
            <a:r>
              <a:rPr lang="en-US" sz="1800" dirty="0">
                <a:solidFill>
                  <a:srgbClr val="000000"/>
                </a:solidFill>
                <a:effectLst/>
                <a:latin typeface="Calibri" panose="020F0502020204030204" pitchFamily="34" charset="0"/>
              </a:rPr>
              <a:t>It uses a machine learning model at its core and acts as a wrapper function for this model. It starts by fitting the model on all the features, ranks them based on importance and removes the least important feature. This process continues till we are left with desired number of features.</a:t>
            </a:r>
          </a:p>
          <a:p>
            <a:pPr marL="0" indent="0" algn="just">
              <a:buNone/>
            </a:pPr>
            <a:endParaRPr lang="en-US" sz="1800" dirty="0">
              <a:solidFill>
                <a:srgbClr val="000000"/>
              </a:solidFill>
              <a:effectLst/>
              <a:latin typeface="Calibri" panose="020F0502020204030204" pitchFamily="34" charset="0"/>
            </a:endParaRPr>
          </a:p>
          <a:p>
            <a:pPr algn="just"/>
            <a:r>
              <a:rPr lang="en-IN" sz="2200" dirty="0">
                <a:solidFill>
                  <a:srgbClr val="000000"/>
                </a:solidFill>
                <a:effectLst/>
                <a:latin typeface="Calibri" panose="020F0502020204030204" pitchFamily="34" charset="0"/>
              </a:rPr>
              <a:t>Mutual information</a:t>
            </a:r>
          </a:p>
          <a:p>
            <a:pPr marL="0" indent="0" algn="just">
              <a:buNone/>
            </a:pPr>
            <a:r>
              <a:rPr lang="en-US" sz="1800" dirty="0">
                <a:solidFill>
                  <a:srgbClr val="000000"/>
                </a:solidFill>
                <a:effectLst/>
                <a:latin typeface="Calibri" panose="020F0502020204030204" pitchFamily="34" charset="0"/>
              </a:rPr>
              <a:t>It is filtering method. If one variable is known, mutual information gives an estimate of how much information we can obtain about another variable. If variables are not correlated, knowing one of them will not give any information about the other. It is a measure of dependency between the variables. If features have high correlation, knowing one of the variables would help determine value of the other, thus mutual information value will be high.</a:t>
            </a:r>
          </a:p>
          <a:p>
            <a:pPr marL="0" indent="0">
              <a:buNone/>
            </a:pPr>
            <a:endParaRPr lang="en-US" sz="1800" dirty="0">
              <a:solidFill>
                <a:srgbClr val="000000"/>
              </a:solidFill>
              <a:effectLst/>
              <a:latin typeface="Calibri" panose="020F0502020204030204" pitchFamily="34" charset="0"/>
            </a:endParaRPr>
          </a:p>
          <a:p>
            <a:pPr marL="0" indent="0">
              <a:buNone/>
            </a:pPr>
            <a:endParaRPr lang="en-US" sz="1800" dirty="0">
              <a:solidFill>
                <a:srgbClr val="000000"/>
              </a:solidFill>
              <a:effectLst/>
              <a:latin typeface="Calibri" panose="020F0502020204030204" pitchFamily="3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5000"/>
                  </a:schemeClr>
                </a:solidFill>
              </a:rPr>
              <a:t>Feature Selection </a:t>
            </a:r>
          </a:p>
        </p:txBody>
      </p:sp>
      <p:sp>
        <p:nvSpPr>
          <p:cNvPr id="3" name="Content Placeholder 2"/>
          <p:cNvSpPr>
            <a:spLocks noGrp="1"/>
          </p:cNvSpPr>
          <p:nvPr>
            <p:ph idx="1"/>
          </p:nvPr>
        </p:nvSpPr>
        <p:spPr/>
        <p:txBody>
          <a:bodyPr>
            <a:normAutofit/>
          </a:bodyPr>
          <a:lstStyle/>
          <a:p>
            <a:r>
              <a:rPr lang="en-US" sz="2000" dirty="0" err="1">
                <a:solidFill>
                  <a:srgbClr val="000000"/>
                </a:solidFill>
                <a:effectLst/>
                <a:latin typeface="Calibri" panose="020F0502020204030204" pitchFamily="34" charset="0"/>
              </a:rPr>
              <a:t>Anova</a:t>
            </a:r>
            <a:r>
              <a:rPr lang="en-US" sz="2000" dirty="0">
                <a:solidFill>
                  <a:srgbClr val="000000"/>
                </a:solidFill>
                <a:effectLst/>
                <a:latin typeface="Calibri" panose="020F0502020204030204" pitchFamily="34" charset="0"/>
              </a:rPr>
              <a:t> f value</a:t>
            </a:r>
          </a:p>
          <a:p>
            <a:pPr marL="0" indent="0" algn="just">
              <a:buNone/>
            </a:pPr>
            <a:r>
              <a:rPr lang="en-US" sz="1800" dirty="0">
                <a:solidFill>
                  <a:srgbClr val="000000"/>
                </a:solidFill>
                <a:effectLst/>
                <a:latin typeface="Calibri" panose="020F0502020204030204" pitchFamily="34" charset="0"/>
              </a:rPr>
              <a:t>It is a type of filtering method. A similar 5 step hypothesis test procedure is followed as in chi square test where null hypothesis states that there is no relationship between explanatory and response variable. Alternate hypothesis states that there is a relation between the two variables. F statistic is computed for each feature and target variable. Features correlated with target variable(higher f value) are selected.</a:t>
            </a:r>
          </a:p>
          <a:p>
            <a:endParaRPr lang="en-US" sz="1800" dirty="0">
              <a:solidFill>
                <a:srgbClr val="000000"/>
              </a:solidFill>
              <a:latin typeface="Calibri" panose="020F0502020204030204" pitchFamily="34" charset="0"/>
            </a:endParaRPr>
          </a:p>
          <a:p>
            <a:r>
              <a:rPr lang="en-US" sz="2000" dirty="0">
                <a:solidFill>
                  <a:srgbClr val="000000"/>
                </a:solidFill>
                <a:effectLst/>
                <a:latin typeface="Calibri" panose="020F0502020204030204" pitchFamily="34" charset="0"/>
              </a:rPr>
              <a:t>Forward Selection </a:t>
            </a:r>
            <a:endParaRPr lang="en-US" sz="3200" dirty="0"/>
          </a:p>
          <a:p>
            <a:pPr marL="0" indent="0" algn="just">
              <a:buNone/>
            </a:pPr>
            <a:r>
              <a:rPr lang="en-US" sz="1800" dirty="0">
                <a:solidFill>
                  <a:srgbClr val="000000"/>
                </a:solidFill>
                <a:effectLst/>
                <a:latin typeface="Calibri" panose="020F0502020204030204" pitchFamily="34" charset="0"/>
              </a:rPr>
              <a:t>It is a wrapper method. It starts with no features and at every iteration, a single feature is added at a time as long as it helps improve model performance. The feature which improves model performance the most is added first. The criteria used to determine performance varies (highest accuracy, lowest p value, etc.). In this case, we have used R2 score for this purpose. It adds one feature at a time and tests at every step in order to achieve a reduced set of features.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
            <a:ext cx="10515600" cy="1477645"/>
          </a:xfrm>
        </p:spPr>
        <p:txBody>
          <a:bodyPr>
            <a:normAutofit fontScale="90000"/>
          </a:bodyPr>
          <a:lstStyle/>
          <a:p>
            <a:br>
              <a:rPr lang="en-IN" altLang="en-US" sz="4000" dirty="0">
                <a:solidFill>
                  <a:schemeClr val="bg2">
                    <a:lumMod val="25000"/>
                  </a:schemeClr>
                </a:solidFill>
              </a:rPr>
            </a:br>
            <a:r>
              <a:rPr lang="en-IN" altLang="en-US" sz="4000" dirty="0">
                <a:solidFill>
                  <a:schemeClr val="bg2">
                    <a:lumMod val="25000"/>
                  </a:schemeClr>
                </a:solidFill>
              </a:rPr>
              <a:t>Features selected by each of the attribute selection methods</a:t>
            </a:r>
            <a:br>
              <a:rPr lang="en-IN" altLang="en-US" sz="3600" dirty="0">
                <a:solidFill>
                  <a:schemeClr val="bg2">
                    <a:lumMod val="25000"/>
                  </a:schemeClr>
                </a:solidFill>
              </a:rPr>
            </a:br>
            <a:r>
              <a:rPr lang="en-US" sz="2200" dirty="0">
                <a:solidFill>
                  <a:schemeClr val="bg2">
                    <a:lumMod val="25000"/>
                  </a:schemeClr>
                </a:solidFill>
                <a:effectLst/>
                <a:latin typeface="Calibri" panose="020F0502020204030204" pitchFamily="34" charset="0"/>
                <a:ea typeface="Cambria" panose="02040503050406030204" pitchFamily="18" charset="0"/>
                <a:cs typeface="Times New Roman" panose="02020603050405020304" pitchFamily="18" charset="0"/>
              </a:rPr>
              <a:t>Features selected using the 5 methods were not the same</a:t>
            </a:r>
            <a:br>
              <a:rPr lang="en-US" sz="2200" dirty="0">
                <a:solidFill>
                  <a:schemeClr val="bg2">
                    <a:lumMod val="25000"/>
                  </a:schemeClr>
                </a:solidFill>
                <a:effectLst/>
                <a:latin typeface="Calibri" panose="020F0502020204030204" pitchFamily="34" charset="0"/>
                <a:ea typeface="SimSun" panose="02010600030101010101" pitchFamily="2" charset="-122"/>
                <a:cs typeface="Times New Roman" panose="02020603050405020304" pitchFamily="18" charset="0"/>
              </a:rPr>
            </a:br>
            <a:br>
              <a:rPr lang="en-IN" altLang="en-US" sz="2200" dirty="0">
                <a:solidFill>
                  <a:schemeClr val="bg2">
                    <a:lumMod val="25000"/>
                  </a:schemeClr>
                </a:solidFill>
              </a:rPr>
            </a:br>
            <a:endParaRPr lang="en-IN" altLang="en-US" sz="2200" dirty="0">
              <a:solidFill>
                <a:schemeClr val="bg2">
                  <a:lumMod val="25000"/>
                </a:schemeClr>
              </a:solidFill>
            </a:endParaRPr>
          </a:p>
        </p:txBody>
      </p:sp>
      <p:graphicFrame>
        <p:nvGraphicFramePr>
          <p:cNvPr id="10" name="Content Placeholder 9"/>
          <p:cNvGraphicFramePr>
            <a:graphicFrameLocks noGrp="1"/>
          </p:cNvGraphicFramePr>
          <p:nvPr>
            <p:ph sz="half" idx="2"/>
          </p:nvPr>
        </p:nvGraphicFramePr>
        <p:xfrm>
          <a:off x="967666" y="1691005"/>
          <a:ext cx="6054572" cy="4807447"/>
        </p:xfrm>
        <a:graphic>
          <a:graphicData uri="http://schemas.openxmlformats.org/drawingml/2006/table">
            <a:tbl>
              <a:tblPr>
                <a:tableStyleId>{5C22544A-7EE6-4342-B048-85BDC9FD1C3A}</a:tableStyleId>
              </a:tblPr>
              <a:tblGrid>
                <a:gridCol w="3027286">
                  <a:extLst>
                    <a:ext uri="{9D8B030D-6E8A-4147-A177-3AD203B41FA5}">
                      <a16:colId xmlns:a16="http://schemas.microsoft.com/office/drawing/2014/main" val="20000"/>
                    </a:ext>
                  </a:extLst>
                </a:gridCol>
                <a:gridCol w="3027286">
                  <a:extLst>
                    <a:ext uri="{9D8B030D-6E8A-4147-A177-3AD203B41FA5}">
                      <a16:colId xmlns:a16="http://schemas.microsoft.com/office/drawing/2014/main" val="20001"/>
                    </a:ext>
                  </a:extLst>
                </a:gridCol>
              </a:tblGrid>
              <a:tr h="313528">
                <a:tc>
                  <a:txBody>
                    <a:bodyPr/>
                    <a:lstStyle/>
                    <a:p>
                      <a:pPr marL="0" marR="0" algn="just">
                        <a:spcBef>
                          <a:spcPts val="0"/>
                        </a:spcBef>
                        <a:spcAft>
                          <a:spcPts val="0"/>
                        </a:spcAft>
                      </a:pPr>
                      <a:r>
                        <a:rPr lang="en-IN" sz="1100" dirty="0">
                          <a:effectLst/>
                        </a:rPr>
                        <a:t>Method</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0"/>
                        </a:spcAft>
                      </a:pPr>
                      <a:r>
                        <a:rPr lang="en-IN" sz="1100" dirty="0">
                          <a:effectLst/>
                        </a:rPr>
                        <a:t>Selected features</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0"/>
                  </a:ext>
                </a:extLst>
              </a:tr>
              <a:tr h="940588">
                <a:tc>
                  <a:txBody>
                    <a:bodyPr/>
                    <a:lstStyle/>
                    <a:p>
                      <a:pPr marL="0" marR="0" algn="just">
                        <a:spcBef>
                          <a:spcPts val="0"/>
                        </a:spcBef>
                        <a:spcAft>
                          <a:spcPts val="0"/>
                        </a:spcAft>
                      </a:pPr>
                      <a:r>
                        <a:rPr lang="en-IN" sz="1100" dirty="0">
                          <a:effectLst/>
                        </a:rPr>
                        <a:t>Fisher score</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fontAlgn="base" latinLnBrk="1">
                        <a:spcBef>
                          <a:spcPts val="0"/>
                        </a:spcBef>
                        <a:spcAft>
                          <a:spcPts val="0"/>
                        </a:spcAft>
                      </a:pPr>
                      <a:r>
                        <a:rPr lang="en-IN" sz="1100">
                          <a:effectLst/>
                        </a:rPr>
                        <a:t>['sbp', 'smokeyrs', 'asthma', 'polio', 'nerves', 'hbpmed', 'active', 'pregnancies', 'cholesterol', 'tax']</a:t>
                      </a:r>
                    </a:p>
                    <a:p>
                      <a:pPr marL="0" marR="0" algn="just">
                        <a:spcBef>
                          <a:spcPts val="0"/>
                        </a:spcBef>
                        <a:spcAft>
                          <a:spcPts val="0"/>
                        </a:spcAft>
                      </a:pPr>
                      <a:r>
                        <a:rPr lang="en-IN" sz="11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1"/>
                  </a:ext>
                </a:extLst>
              </a:tr>
              <a:tr h="940588">
                <a:tc>
                  <a:txBody>
                    <a:bodyPr/>
                    <a:lstStyle/>
                    <a:p>
                      <a:pPr marL="0" marR="0" algn="just">
                        <a:spcBef>
                          <a:spcPts val="0"/>
                        </a:spcBef>
                        <a:spcAft>
                          <a:spcPts val="0"/>
                        </a:spcAft>
                      </a:pPr>
                      <a:r>
                        <a:rPr lang="en-IN" sz="1100" dirty="0">
                          <a:effectLst/>
                        </a:rPr>
                        <a:t>Recursive feature elimination</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fontAlgn="base" latinLnBrk="1">
                        <a:spcBef>
                          <a:spcPts val="0"/>
                        </a:spcBef>
                        <a:spcAft>
                          <a:spcPts val="0"/>
                        </a:spcAft>
                      </a:pPr>
                      <a:r>
                        <a:rPr lang="en-IN" sz="1100">
                          <a:effectLst/>
                        </a:rPr>
                        <a:t>['race', 'smokeyrs', 'asthma', 'bronch', 'hf', 'hepatitis', 'tumor','alcoholfreq', 'otherpain', 'cholesterol']</a:t>
                      </a:r>
                    </a:p>
                    <a:p>
                      <a:pPr marL="0" marR="0" algn="just">
                        <a:spcBef>
                          <a:spcPts val="0"/>
                        </a:spcBef>
                        <a:spcAft>
                          <a:spcPts val="0"/>
                        </a:spcAft>
                      </a:pPr>
                      <a:r>
                        <a:rPr lang="en-IN" sz="11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2"/>
                  </a:ext>
                </a:extLst>
              </a:tr>
              <a:tr h="940588">
                <a:tc>
                  <a:txBody>
                    <a:bodyPr/>
                    <a:lstStyle/>
                    <a:p>
                      <a:pPr marL="0" marR="0" algn="just">
                        <a:spcBef>
                          <a:spcPts val="0"/>
                        </a:spcBef>
                        <a:spcAft>
                          <a:spcPts val="0"/>
                        </a:spcAft>
                      </a:pPr>
                      <a:r>
                        <a:rPr lang="en-IN" sz="1100">
                          <a:effectLst/>
                        </a:rPr>
                        <a:t>Information gain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fontAlgn="base" latinLnBrk="1">
                        <a:spcBef>
                          <a:spcPts val="0"/>
                        </a:spcBef>
                        <a:spcAft>
                          <a:spcPts val="0"/>
                        </a:spcAft>
                      </a:pPr>
                      <a:r>
                        <a:rPr lang="en-IN" sz="1100">
                          <a:effectLst/>
                        </a:rPr>
                        <a:t>['cholesterol', 'tax', 'pregnancies', 'active', 'hbpmed', 'smokeyrs','qsmk', 'polio', 'hf', 'pica']</a:t>
                      </a:r>
                    </a:p>
                    <a:p>
                      <a:pPr marL="0" marR="0" algn="just">
                        <a:spcBef>
                          <a:spcPts val="0"/>
                        </a:spcBef>
                        <a:spcAft>
                          <a:spcPts val="0"/>
                        </a:spcAft>
                      </a:pPr>
                      <a:r>
                        <a:rPr lang="en-IN" sz="11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3"/>
                  </a:ext>
                </a:extLst>
              </a:tr>
              <a:tr h="940588">
                <a:tc>
                  <a:txBody>
                    <a:bodyPr/>
                    <a:lstStyle/>
                    <a:p>
                      <a:pPr marL="0" marR="0" algn="just">
                        <a:spcBef>
                          <a:spcPts val="0"/>
                        </a:spcBef>
                        <a:spcAft>
                          <a:spcPts val="0"/>
                        </a:spcAft>
                      </a:pPr>
                      <a:r>
                        <a:rPr lang="en-IN" sz="1100">
                          <a:effectLst/>
                        </a:rPr>
                        <a:t>Anova f value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fontAlgn="base" latinLnBrk="1">
                        <a:spcBef>
                          <a:spcPts val="0"/>
                        </a:spcBef>
                        <a:spcAft>
                          <a:spcPts val="0"/>
                        </a:spcAft>
                      </a:pPr>
                      <a:r>
                        <a:rPr lang="en-IN" sz="1100">
                          <a:effectLst/>
                        </a:rPr>
                        <a:t>['pregnancies', 'tax', 'active', 'hbpmed', 'polio', 'cholesterol', 'nerves', 'asthma', 'hf', 'sbp']</a:t>
                      </a:r>
                    </a:p>
                    <a:p>
                      <a:pPr marL="0" marR="0" algn="just">
                        <a:spcBef>
                          <a:spcPts val="0"/>
                        </a:spcBef>
                        <a:spcAft>
                          <a:spcPts val="0"/>
                        </a:spcAft>
                      </a:pPr>
                      <a:r>
                        <a:rPr lang="en-IN" sz="11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4"/>
                  </a:ext>
                </a:extLst>
              </a:tr>
              <a:tr h="731567">
                <a:tc>
                  <a:txBody>
                    <a:bodyPr/>
                    <a:lstStyle/>
                    <a:p>
                      <a:pPr marL="0" marR="0" algn="just">
                        <a:spcBef>
                          <a:spcPts val="0"/>
                        </a:spcBef>
                        <a:spcAft>
                          <a:spcPts val="0"/>
                        </a:spcAft>
                      </a:pPr>
                      <a:r>
                        <a:rPr lang="en-IN" sz="1100" dirty="0">
                          <a:effectLst/>
                        </a:rPr>
                        <a:t>Forward selection</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fontAlgn="base" latinLnBrk="1">
                        <a:spcBef>
                          <a:spcPts val="0"/>
                        </a:spcBef>
                        <a:spcAft>
                          <a:spcPts val="0"/>
                        </a:spcAft>
                      </a:pPr>
                      <a:r>
                        <a:rPr lang="en-IN" sz="1100" dirty="0">
                          <a:effectLst/>
                        </a:rPr>
                        <a:t>['income', '</a:t>
                      </a:r>
                      <a:r>
                        <a:rPr lang="en-IN" sz="1100" dirty="0" err="1">
                          <a:effectLst/>
                        </a:rPr>
                        <a:t>wt</a:t>
                      </a:r>
                      <a:r>
                        <a:rPr lang="en-IN" sz="1100" dirty="0">
                          <a:effectLst/>
                        </a:rPr>
                        <a:t>', '</a:t>
                      </a:r>
                      <a:r>
                        <a:rPr lang="en-IN" sz="1100" dirty="0" err="1">
                          <a:effectLst/>
                        </a:rPr>
                        <a:t>bronch</a:t>
                      </a:r>
                      <a:r>
                        <a:rPr lang="en-IN" sz="1100" dirty="0">
                          <a:effectLst/>
                        </a:rPr>
                        <a:t>', 'tb', 'hf', 'colitis', '</a:t>
                      </a:r>
                      <a:r>
                        <a:rPr lang="en-IN" sz="1100" dirty="0" err="1">
                          <a:effectLst/>
                        </a:rPr>
                        <a:t>hayfever</a:t>
                      </a:r>
                      <a:r>
                        <a:rPr lang="en-IN" sz="1100" dirty="0">
                          <a:effectLst/>
                        </a:rPr>
                        <a:t>', 'polio','</a:t>
                      </a:r>
                      <a:r>
                        <a:rPr lang="en-IN" sz="1100" dirty="0" err="1">
                          <a:effectLst/>
                        </a:rPr>
                        <a:t>alcoholpy</a:t>
                      </a:r>
                      <a:r>
                        <a:rPr lang="en-IN" sz="1100" dirty="0">
                          <a:effectLst/>
                        </a:rPr>
                        <a:t>', 'pregnancies']</a:t>
                      </a:r>
                      <a:endParaRPr lang="en-IN" sz="1100" dirty="0">
                        <a:effectLst/>
                        <a:latin typeface="SimSun" panose="02010600030101010101" pitchFamily="2" charset="-122"/>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5"/>
                  </a:ext>
                </a:extLst>
              </a:tr>
            </a:tbl>
          </a:graphicData>
        </a:graphic>
      </p:graphicFrame>
      <p:sp>
        <p:nvSpPr>
          <p:cNvPr id="12" name="Content Placeholder 11"/>
          <p:cNvSpPr>
            <a:spLocks noGrp="1"/>
          </p:cNvSpPr>
          <p:nvPr>
            <p:ph sz="half" idx="1"/>
          </p:nvPr>
        </p:nvSpPr>
        <p:spPr>
          <a:xfrm>
            <a:off x="7151703" y="1691005"/>
            <a:ext cx="4282735" cy="4807446"/>
          </a:xfrm>
        </p:spPr>
        <p:txBody>
          <a:bodyPr>
            <a:normAutofit/>
          </a:bodyPr>
          <a:lstStyle/>
          <a:p>
            <a:pPr marL="0" indent="0">
              <a:lnSpc>
                <a:spcPct val="120000"/>
              </a:lnSpc>
              <a:buNone/>
            </a:pPr>
            <a:r>
              <a:rPr lang="en-IN" sz="2400" b="1" dirty="0">
                <a:latin typeface="+mj-lt"/>
              </a:rPr>
              <a:t>Attribute selection:</a:t>
            </a:r>
          </a:p>
          <a:p>
            <a:pPr>
              <a:lnSpc>
                <a:spcPct val="120000"/>
              </a:lnSpc>
            </a:pPr>
            <a:r>
              <a:rPr lang="en-IN" sz="2400" dirty="0">
                <a:solidFill>
                  <a:schemeClr val="bg2">
                    <a:lumMod val="25000"/>
                  </a:schemeClr>
                </a:solidFill>
                <a:latin typeface="+mj-lt"/>
              </a:rPr>
              <a:t>Fisher score</a:t>
            </a:r>
          </a:p>
          <a:p>
            <a:pPr>
              <a:lnSpc>
                <a:spcPct val="120000"/>
              </a:lnSpc>
            </a:pPr>
            <a:r>
              <a:rPr lang="en-IN" sz="2400" dirty="0">
                <a:solidFill>
                  <a:schemeClr val="bg2">
                    <a:lumMod val="25000"/>
                  </a:schemeClr>
                </a:solidFill>
                <a:latin typeface="+mj-lt"/>
              </a:rPr>
              <a:t>Recursive Feature Elimination</a:t>
            </a:r>
          </a:p>
          <a:p>
            <a:pPr>
              <a:lnSpc>
                <a:spcPct val="120000"/>
              </a:lnSpc>
            </a:pPr>
            <a:r>
              <a:rPr lang="en-IN" sz="2400" dirty="0">
                <a:solidFill>
                  <a:schemeClr val="bg2">
                    <a:lumMod val="25000"/>
                  </a:schemeClr>
                </a:solidFill>
                <a:latin typeface="+mj-lt"/>
              </a:rPr>
              <a:t>Information gain</a:t>
            </a:r>
          </a:p>
          <a:p>
            <a:pPr>
              <a:lnSpc>
                <a:spcPct val="120000"/>
              </a:lnSpc>
            </a:pPr>
            <a:r>
              <a:rPr lang="en-IN" sz="2400" dirty="0" err="1">
                <a:solidFill>
                  <a:schemeClr val="bg2">
                    <a:lumMod val="25000"/>
                  </a:schemeClr>
                </a:solidFill>
                <a:latin typeface="+mj-lt"/>
              </a:rPr>
              <a:t>Anova</a:t>
            </a:r>
            <a:r>
              <a:rPr lang="en-IN" sz="2400" dirty="0">
                <a:solidFill>
                  <a:schemeClr val="bg2">
                    <a:lumMod val="25000"/>
                  </a:schemeClr>
                </a:solidFill>
                <a:latin typeface="+mj-lt"/>
              </a:rPr>
              <a:t> f value</a:t>
            </a:r>
          </a:p>
          <a:p>
            <a:pPr>
              <a:lnSpc>
                <a:spcPct val="120000"/>
              </a:lnSpc>
            </a:pPr>
            <a:r>
              <a:rPr lang="en-IN" sz="2400" dirty="0">
                <a:solidFill>
                  <a:schemeClr val="bg2">
                    <a:lumMod val="25000"/>
                  </a:schemeClr>
                </a:solidFill>
                <a:latin typeface="+mj-lt"/>
              </a:rPr>
              <a:t>Forward selection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
            <a:ext cx="10515600" cy="1242933"/>
          </a:xfrm>
        </p:spPr>
        <p:txBody>
          <a:bodyPr>
            <a:normAutofit fontScale="90000"/>
          </a:bodyPr>
          <a:lstStyle/>
          <a:p>
            <a:br>
              <a:rPr lang="en-IN" altLang="en-US" sz="4000" dirty="0">
                <a:solidFill>
                  <a:schemeClr val="bg2">
                    <a:lumMod val="25000"/>
                  </a:schemeClr>
                </a:solidFill>
              </a:rPr>
            </a:br>
            <a:r>
              <a:rPr lang="en-IN" altLang="en-US" sz="4000" dirty="0">
                <a:solidFill>
                  <a:schemeClr val="bg2">
                    <a:lumMod val="25000"/>
                  </a:schemeClr>
                </a:solidFill>
              </a:rPr>
              <a:t>Recall/ TPR/ Sensitivity comparison </a:t>
            </a:r>
            <a:br>
              <a:rPr lang="en-IN" altLang="en-US" sz="2200" dirty="0">
                <a:solidFill>
                  <a:schemeClr val="bg2">
                    <a:lumMod val="25000"/>
                  </a:schemeClr>
                </a:solidFill>
              </a:rPr>
            </a:br>
            <a:endParaRPr lang="en-IN" altLang="en-US" sz="2200" dirty="0">
              <a:solidFill>
                <a:schemeClr val="bg2">
                  <a:lumMod val="25000"/>
                </a:schemeClr>
              </a:solidFill>
            </a:endParaRPr>
          </a:p>
        </p:txBody>
      </p:sp>
      <p:sp>
        <p:nvSpPr>
          <p:cNvPr id="12" name="Content Placeholder 11"/>
          <p:cNvSpPr>
            <a:spLocks noGrp="1"/>
          </p:cNvSpPr>
          <p:nvPr>
            <p:ph sz="half" idx="1"/>
          </p:nvPr>
        </p:nvSpPr>
        <p:spPr>
          <a:xfrm>
            <a:off x="1048407" y="1691005"/>
            <a:ext cx="10386031" cy="4807446"/>
          </a:xfrm>
        </p:spPr>
        <p:txBody>
          <a:bodyPr>
            <a:normAutofit/>
          </a:bodyPr>
          <a:lstStyle/>
          <a:p>
            <a:pPr marL="0" indent="0">
              <a:lnSpc>
                <a:spcPct val="120000"/>
              </a:lnSpc>
              <a:buNone/>
            </a:pPr>
            <a:endParaRPr lang="en-IN" sz="2400" dirty="0">
              <a:solidFill>
                <a:schemeClr val="bg2">
                  <a:lumMod val="25000"/>
                </a:schemeClr>
              </a:solidFill>
              <a:latin typeface="+mj-lt"/>
            </a:endParaRPr>
          </a:p>
          <a:p>
            <a:endParaRPr lang="en-IN" dirty="0"/>
          </a:p>
        </p:txBody>
      </p:sp>
      <p:graphicFrame>
        <p:nvGraphicFramePr>
          <p:cNvPr id="6" name="Table 6"/>
          <p:cNvGraphicFramePr>
            <a:graphicFrameLocks noGrp="1"/>
          </p:cNvGraphicFramePr>
          <p:nvPr/>
        </p:nvGraphicFramePr>
        <p:xfrm>
          <a:off x="6382406" y="1600200"/>
          <a:ext cx="4046484" cy="2255520"/>
        </p:xfrm>
        <a:graphic>
          <a:graphicData uri="http://schemas.openxmlformats.org/drawingml/2006/table">
            <a:tbl>
              <a:tblPr firstRow="1" bandRow="1">
                <a:tableStyleId>{5C22544A-7EE6-4342-B048-85BDC9FD1C3A}</a:tableStyleId>
              </a:tblPr>
              <a:tblGrid>
                <a:gridCol w="664654">
                  <a:extLst>
                    <a:ext uri="{9D8B030D-6E8A-4147-A177-3AD203B41FA5}">
                      <a16:colId xmlns:a16="http://schemas.microsoft.com/office/drawing/2014/main" val="20000"/>
                    </a:ext>
                  </a:extLst>
                </a:gridCol>
                <a:gridCol w="664654">
                  <a:extLst>
                    <a:ext uri="{9D8B030D-6E8A-4147-A177-3AD203B41FA5}">
                      <a16:colId xmlns:a16="http://schemas.microsoft.com/office/drawing/2014/main" val="20001"/>
                    </a:ext>
                  </a:extLst>
                </a:gridCol>
                <a:gridCol w="679294">
                  <a:extLst>
                    <a:ext uri="{9D8B030D-6E8A-4147-A177-3AD203B41FA5}">
                      <a16:colId xmlns:a16="http://schemas.microsoft.com/office/drawing/2014/main" val="20002"/>
                    </a:ext>
                  </a:extLst>
                </a:gridCol>
                <a:gridCol w="679294">
                  <a:extLst>
                    <a:ext uri="{9D8B030D-6E8A-4147-A177-3AD203B41FA5}">
                      <a16:colId xmlns:a16="http://schemas.microsoft.com/office/drawing/2014/main" val="20003"/>
                    </a:ext>
                  </a:extLst>
                </a:gridCol>
                <a:gridCol w="679294">
                  <a:extLst>
                    <a:ext uri="{9D8B030D-6E8A-4147-A177-3AD203B41FA5}">
                      <a16:colId xmlns:a16="http://schemas.microsoft.com/office/drawing/2014/main" val="20004"/>
                    </a:ext>
                  </a:extLst>
                </a:gridCol>
                <a:gridCol w="679294">
                  <a:extLst>
                    <a:ext uri="{9D8B030D-6E8A-4147-A177-3AD203B41FA5}">
                      <a16:colId xmlns:a16="http://schemas.microsoft.com/office/drawing/2014/main" val="20005"/>
                    </a:ext>
                  </a:extLst>
                </a:gridCol>
              </a:tblGrid>
              <a:tr h="323406">
                <a:tc>
                  <a:txBody>
                    <a:bodyPr/>
                    <a:lstStyle/>
                    <a:p>
                      <a:endParaRPr lang="en-IN" dirty="0"/>
                    </a:p>
                  </a:txBody>
                  <a:tcPr/>
                </a:tc>
                <a:tc>
                  <a:txBody>
                    <a:bodyPr/>
                    <a:lstStyle/>
                    <a:p>
                      <a:r>
                        <a:rPr lang="en-IN" dirty="0" err="1"/>
                        <a:t>LoR</a:t>
                      </a:r>
                      <a:endParaRPr lang="en-IN" dirty="0"/>
                    </a:p>
                  </a:txBody>
                  <a:tcPr/>
                </a:tc>
                <a:tc>
                  <a:txBody>
                    <a:bodyPr/>
                    <a:lstStyle/>
                    <a:p>
                      <a:r>
                        <a:rPr lang="en-IN" dirty="0"/>
                        <a:t>DT</a:t>
                      </a:r>
                    </a:p>
                  </a:txBody>
                  <a:tcPr/>
                </a:tc>
                <a:tc>
                  <a:txBody>
                    <a:bodyPr/>
                    <a:lstStyle/>
                    <a:p>
                      <a:r>
                        <a:rPr lang="en-IN" dirty="0"/>
                        <a:t>RF</a:t>
                      </a:r>
                    </a:p>
                  </a:txBody>
                  <a:tcPr/>
                </a:tc>
                <a:tc>
                  <a:txBody>
                    <a:bodyPr/>
                    <a:lstStyle/>
                    <a:p>
                      <a:r>
                        <a:rPr lang="en-IN" dirty="0"/>
                        <a:t>SVC</a:t>
                      </a:r>
                    </a:p>
                  </a:txBody>
                  <a:tcPr/>
                </a:tc>
                <a:tc>
                  <a:txBody>
                    <a:bodyPr/>
                    <a:lstStyle/>
                    <a:p>
                      <a:r>
                        <a:rPr lang="en-IN" dirty="0"/>
                        <a:t>KNN</a:t>
                      </a:r>
                    </a:p>
                  </a:txBody>
                  <a:tcPr/>
                </a:tc>
                <a:extLst>
                  <a:ext uri="{0D108BD9-81ED-4DB2-BD59-A6C34878D82A}">
                    <a16:rowId xmlns:a16="http://schemas.microsoft.com/office/drawing/2014/main" val="10000"/>
                  </a:ext>
                </a:extLst>
              </a:tr>
              <a:tr h="323406">
                <a:tc>
                  <a:txBody>
                    <a:bodyPr/>
                    <a:lstStyle/>
                    <a:p>
                      <a:r>
                        <a:rPr lang="en-IN" sz="1000" dirty="0"/>
                        <a:t>Chi </a:t>
                      </a:r>
                      <a:r>
                        <a:rPr lang="en-IN" sz="1000" dirty="0" err="1"/>
                        <a:t>Sq</a:t>
                      </a:r>
                      <a:endParaRPr lang="en-IN" sz="1000" dirty="0"/>
                    </a:p>
                  </a:txBody>
                  <a:tcPr/>
                </a:tc>
                <a:tc>
                  <a:txBody>
                    <a:bodyPr/>
                    <a:lstStyle/>
                    <a:p>
                      <a:r>
                        <a:rPr lang="en-IN" dirty="0"/>
                        <a:t>0.95</a:t>
                      </a:r>
                    </a:p>
                  </a:txBody>
                  <a:tcPr/>
                </a:tc>
                <a:tc>
                  <a:txBody>
                    <a:bodyPr/>
                    <a:lstStyle/>
                    <a:p>
                      <a:r>
                        <a:rPr lang="en-IN" dirty="0"/>
                        <a:t>0.90</a:t>
                      </a:r>
                    </a:p>
                  </a:txBody>
                  <a:tcPr/>
                </a:tc>
                <a:tc>
                  <a:txBody>
                    <a:bodyPr/>
                    <a:lstStyle/>
                    <a:p>
                      <a:r>
                        <a:rPr lang="en-IN" dirty="0"/>
                        <a:t>0.96</a:t>
                      </a:r>
                    </a:p>
                  </a:txBody>
                  <a:tcPr/>
                </a:tc>
                <a:tc>
                  <a:txBody>
                    <a:bodyPr/>
                    <a:lstStyle/>
                    <a:p>
                      <a:r>
                        <a:rPr lang="en-IN" dirty="0"/>
                        <a:t>0.96</a:t>
                      </a:r>
                    </a:p>
                  </a:txBody>
                  <a:tcPr/>
                </a:tc>
                <a:tc>
                  <a:txBody>
                    <a:bodyPr/>
                    <a:lstStyle/>
                    <a:p>
                      <a:r>
                        <a:rPr lang="en-IN" dirty="0"/>
                        <a:t>0.97</a:t>
                      </a:r>
                    </a:p>
                  </a:txBody>
                  <a:tcPr/>
                </a:tc>
                <a:extLst>
                  <a:ext uri="{0D108BD9-81ED-4DB2-BD59-A6C34878D82A}">
                    <a16:rowId xmlns:a16="http://schemas.microsoft.com/office/drawing/2014/main" val="10001"/>
                  </a:ext>
                </a:extLst>
              </a:tr>
              <a:tr h="323406">
                <a:tc>
                  <a:txBody>
                    <a:bodyPr/>
                    <a:lstStyle/>
                    <a:p>
                      <a:r>
                        <a:rPr lang="en-IN" sz="1000" dirty="0" err="1"/>
                        <a:t>Anova</a:t>
                      </a:r>
                      <a:r>
                        <a:rPr lang="en-IN" sz="1000" dirty="0"/>
                        <a:t> f</a:t>
                      </a:r>
                    </a:p>
                  </a:txBody>
                  <a:tcPr/>
                </a:tc>
                <a:tc>
                  <a:txBody>
                    <a:bodyPr/>
                    <a:lstStyle/>
                    <a:p>
                      <a:r>
                        <a:rPr lang="en-IN" dirty="0"/>
                        <a:t>0.94</a:t>
                      </a:r>
                    </a:p>
                  </a:txBody>
                  <a:tcPr/>
                </a:tc>
                <a:tc>
                  <a:txBody>
                    <a:bodyPr/>
                    <a:lstStyle/>
                    <a:p>
                      <a:r>
                        <a:rPr lang="en-IN" dirty="0"/>
                        <a:t>0.93</a:t>
                      </a:r>
                    </a:p>
                  </a:txBody>
                  <a:tcPr/>
                </a:tc>
                <a:tc>
                  <a:txBody>
                    <a:bodyPr/>
                    <a:lstStyle/>
                    <a:p>
                      <a:r>
                        <a:rPr lang="en-IN" dirty="0"/>
                        <a:t>0.98</a:t>
                      </a:r>
                    </a:p>
                  </a:txBody>
                  <a:tcPr/>
                </a:tc>
                <a:tc>
                  <a:txBody>
                    <a:bodyPr/>
                    <a:lstStyle/>
                    <a:p>
                      <a:r>
                        <a:rPr lang="en-IN" dirty="0"/>
                        <a:t>0.95</a:t>
                      </a:r>
                    </a:p>
                  </a:txBody>
                  <a:tcPr/>
                </a:tc>
                <a:tc>
                  <a:txBody>
                    <a:bodyPr/>
                    <a:lstStyle/>
                    <a:p>
                      <a:r>
                        <a:rPr lang="en-IN" dirty="0"/>
                        <a:t>0.96</a:t>
                      </a:r>
                    </a:p>
                  </a:txBody>
                  <a:tcPr/>
                </a:tc>
                <a:extLst>
                  <a:ext uri="{0D108BD9-81ED-4DB2-BD59-A6C34878D82A}">
                    <a16:rowId xmlns:a16="http://schemas.microsoft.com/office/drawing/2014/main" val="10002"/>
                  </a:ext>
                </a:extLst>
              </a:tr>
              <a:tr h="350356">
                <a:tc>
                  <a:txBody>
                    <a:bodyPr/>
                    <a:lstStyle/>
                    <a:p>
                      <a:r>
                        <a:rPr lang="en-IN" sz="1000" dirty="0"/>
                        <a:t>Mutual Info</a:t>
                      </a:r>
                    </a:p>
                  </a:txBody>
                  <a:tcPr/>
                </a:tc>
                <a:tc>
                  <a:txBody>
                    <a:bodyPr/>
                    <a:lstStyle/>
                    <a:p>
                      <a:r>
                        <a:rPr lang="en-IN" dirty="0"/>
                        <a:t>0.95</a:t>
                      </a:r>
                    </a:p>
                  </a:txBody>
                  <a:tcPr/>
                </a:tc>
                <a:tc>
                  <a:txBody>
                    <a:bodyPr/>
                    <a:lstStyle/>
                    <a:p>
                      <a:r>
                        <a:rPr lang="en-IN" dirty="0"/>
                        <a:t>0.93</a:t>
                      </a:r>
                    </a:p>
                  </a:txBody>
                  <a:tcPr/>
                </a:tc>
                <a:tc>
                  <a:txBody>
                    <a:bodyPr/>
                    <a:lstStyle/>
                    <a:p>
                      <a:r>
                        <a:rPr lang="en-IN" dirty="0"/>
                        <a:t>0.98</a:t>
                      </a:r>
                    </a:p>
                  </a:txBody>
                  <a:tcPr/>
                </a:tc>
                <a:tc>
                  <a:txBody>
                    <a:bodyPr/>
                    <a:lstStyle/>
                    <a:p>
                      <a:r>
                        <a:rPr lang="en-IN" dirty="0"/>
                        <a:t>0.96</a:t>
                      </a:r>
                    </a:p>
                  </a:txBody>
                  <a:tcPr/>
                </a:tc>
                <a:tc>
                  <a:txBody>
                    <a:bodyPr/>
                    <a:lstStyle/>
                    <a:p>
                      <a:r>
                        <a:rPr lang="en-IN" dirty="0"/>
                        <a:t>0.98</a:t>
                      </a:r>
                    </a:p>
                  </a:txBody>
                  <a:tcPr/>
                </a:tc>
                <a:extLst>
                  <a:ext uri="{0D108BD9-81ED-4DB2-BD59-A6C34878D82A}">
                    <a16:rowId xmlns:a16="http://schemas.microsoft.com/office/drawing/2014/main" val="10003"/>
                  </a:ext>
                </a:extLst>
              </a:tr>
              <a:tr h="350356">
                <a:tc>
                  <a:txBody>
                    <a:bodyPr/>
                    <a:lstStyle/>
                    <a:p>
                      <a:r>
                        <a:rPr lang="en-IN" sz="1000" dirty="0"/>
                        <a:t>Forward selection</a:t>
                      </a:r>
                    </a:p>
                  </a:txBody>
                  <a:tcPr/>
                </a:tc>
                <a:tc>
                  <a:txBody>
                    <a:bodyPr/>
                    <a:lstStyle/>
                    <a:p>
                      <a:r>
                        <a:rPr lang="en-IN" dirty="0"/>
                        <a:t>0.99</a:t>
                      </a:r>
                    </a:p>
                  </a:txBody>
                  <a:tcPr/>
                </a:tc>
                <a:tc>
                  <a:txBody>
                    <a:bodyPr/>
                    <a:lstStyle/>
                    <a:p>
                      <a:r>
                        <a:rPr lang="en-IN" dirty="0"/>
                        <a:t>0.97</a:t>
                      </a:r>
                    </a:p>
                  </a:txBody>
                  <a:tcPr/>
                </a:tc>
                <a:tc>
                  <a:txBody>
                    <a:bodyPr/>
                    <a:lstStyle/>
                    <a:p>
                      <a:r>
                        <a:rPr lang="en-IN" dirty="0"/>
                        <a:t>1.0</a:t>
                      </a:r>
                    </a:p>
                  </a:txBody>
                  <a:tcPr/>
                </a:tc>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10004"/>
                  </a:ext>
                </a:extLst>
              </a:tr>
              <a:tr h="323406">
                <a:tc>
                  <a:txBody>
                    <a:bodyPr/>
                    <a:lstStyle/>
                    <a:p>
                      <a:r>
                        <a:rPr lang="en-IN" sz="1000" dirty="0" err="1"/>
                        <a:t>Rfe</a:t>
                      </a:r>
                      <a:endParaRPr lang="en-IN" sz="1000" dirty="0"/>
                    </a:p>
                  </a:txBody>
                  <a:tcPr/>
                </a:tc>
                <a:tc>
                  <a:txBody>
                    <a:bodyPr/>
                    <a:lstStyle/>
                    <a:p>
                      <a:r>
                        <a:rPr lang="en-IN" dirty="0"/>
                        <a:t>0.98</a:t>
                      </a:r>
                    </a:p>
                  </a:txBody>
                  <a:tcPr/>
                </a:tc>
                <a:tc>
                  <a:txBody>
                    <a:bodyPr/>
                    <a:lstStyle/>
                    <a:p>
                      <a:r>
                        <a:rPr lang="en-IN" dirty="0"/>
                        <a:t>0.97</a:t>
                      </a:r>
                    </a:p>
                  </a:txBody>
                  <a:tcPr/>
                </a:tc>
                <a:tc>
                  <a:txBody>
                    <a:bodyPr/>
                    <a:lstStyle/>
                    <a:p>
                      <a:r>
                        <a:rPr lang="en-IN" dirty="0"/>
                        <a:t>0.99</a:t>
                      </a:r>
                    </a:p>
                  </a:txBody>
                  <a:tcPr/>
                </a:tc>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2128346" y="3855720"/>
            <a:ext cx="1229710" cy="307777"/>
          </a:xfrm>
          <a:prstGeom prst="rect">
            <a:avLst/>
          </a:prstGeom>
          <a:noFill/>
        </p:spPr>
        <p:txBody>
          <a:bodyPr wrap="square" rtlCol="0">
            <a:spAutoFit/>
          </a:bodyPr>
          <a:lstStyle/>
          <a:p>
            <a:r>
              <a:rPr lang="en-IN" sz="1400" dirty="0"/>
              <a:t>Overall Recall</a:t>
            </a:r>
          </a:p>
        </p:txBody>
      </p:sp>
      <p:sp>
        <p:nvSpPr>
          <p:cNvPr id="13" name="TextBox 12"/>
          <p:cNvSpPr txBox="1"/>
          <p:nvPr/>
        </p:nvSpPr>
        <p:spPr>
          <a:xfrm>
            <a:off x="7763204" y="3855720"/>
            <a:ext cx="1229710" cy="307777"/>
          </a:xfrm>
          <a:prstGeom prst="rect">
            <a:avLst/>
          </a:prstGeom>
          <a:noFill/>
        </p:spPr>
        <p:txBody>
          <a:bodyPr wrap="square" rtlCol="0">
            <a:spAutoFit/>
          </a:bodyPr>
          <a:lstStyle/>
          <a:p>
            <a:r>
              <a:rPr lang="en-IN" sz="1400" dirty="0"/>
              <a:t>Class 0 Recall </a:t>
            </a:r>
          </a:p>
        </p:txBody>
      </p:sp>
      <p:graphicFrame>
        <p:nvGraphicFramePr>
          <p:cNvPr id="16" name="Table 15"/>
          <p:cNvGraphicFramePr>
            <a:graphicFrameLocks noGrp="1"/>
          </p:cNvGraphicFramePr>
          <p:nvPr/>
        </p:nvGraphicFramePr>
        <p:xfrm>
          <a:off x="838200" y="1600200"/>
          <a:ext cx="4046484" cy="2255520"/>
        </p:xfrm>
        <a:graphic>
          <a:graphicData uri="http://schemas.openxmlformats.org/drawingml/2006/table">
            <a:tbl>
              <a:tblPr firstRow="1" bandRow="1">
                <a:tableStyleId>{5C22544A-7EE6-4342-B048-85BDC9FD1C3A}</a:tableStyleId>
              </a:tblPr>
              <a:tblGrid>
                <a:gridCol w="664654">
                  <a:extLst>
                    <a:ext uri="{9D8B030D-6E8A-4147-A177-3AD203B41FA5}">
                      <a16:colId xmlns:a16="http://schemas.microsoft.com/office/drawing/2014/main" val="20000"/>
                    </a:ext>
                  </a:extLst>
                </a:gridCol>
                <a:gridCol w="664654">
                  <a:extLst>
                    <a:ext uri="{9D8B030D-6E8A-4147-A177-3AD203B41FA5}">
                      <a16:colId xmlns:a16="http://schemas.microsoft.com/office/drawing/2014/main" val="20001"/>
                    </a:ext>
                  </a:extLst>
                </a:gridCol>
                <a:gridCol w="679294">
                  <a:extLst>
                    <a:ext uri="{9D8B030D-6E8A-4147-A177-3AD203B41FA5}">
                      <a16:colId xmlns:a16="http://schemas.microsoft.com/office/drawing/2014/main" val="20002"/>
                    </a:ext>
                  </a:extLst>
                </a:gridCol>
                <a:gridCol w="679294">
                  <a:extLst>
                    <a:ext uri="{9D8B030D-6E8A-4147-A177-3AD203B41FA5}">
                      <a16:colId xmlns:a16="http://schemas.microsoft.com/office/drawing/2014/main" val="20003"/>
                    </a:ext>
                  </a:extLst>
                </a:gridCol>
                <a:gridCol w="679294">
                  <a:extLst>
                    <a:ext uri="{9D8B030D-6E8A-4147-A177-3AD203B41FA5}">
                      <a16:colId xmlns:a16="http://schemas.microsoft.com/office/drawing/2014/main" val="20004"/>
                    </a:ext>
                  </a:extLst>
                </a:gridCol>
                <a:gridCol w="679294">
                  <a:extLst>
                    <a:ext uri="{9D8B030D-6E8A-4147-A177-3AD203B41FA5}">
                      <a16:colId xmlns:a16="http://schemas.microsoft.com/office/drawing/2014/main" val="20005"/>
                    </a:ext>
                  </a:extLst>
                </a:gridCol>
              </a:tblGrid>
              <a:tr h="365760">
                <a:tc>
                  <a:txBody>
                    <a:bodyPr/>
                    <a:lstStyle/>
                    <a:p>
                      <a:endParaRPr lang="en-IN" dirty="0"/>
                    </a:p>
                  </a:txBody>
                  <a:tcPr/>
                </a:tc>
                <a:tc>
                  <a:txBody>
                    <a:bodyPr/>
                    <a:lstStyle/>
                    <a:p>
                      <a:r>
                        <a:rPr lang="en-IN" dirty="0" err="1"/>
                        <a:t>LoR</a:t>
                      </a:r>
                      <a:endParaRPr lang="en-IN" dirty="0"/>
                    </a:p>
                  </a:txBody>
                  <a:tcPr/>
                </a:tc>
                <a:tc>
                  <a:txBody>
                    <a:bodyPr/>
                    <a:lstStyle/>
                    <a:p>
                      <a:r>
                        <a:rPr lang="en-IN" dirty="0"/>
                        <a:t>DT</a:t>
                      </a:r>
                    </a:p>
                  </a:txBody>
                  <a:tcPr/>
                </a:tc>
                <a:tc>
                  <a:txBody>
                    <a:bodyPr/>
                    <a:lstStyle/>
                    <a:p>
                      <a:r>
                        <a:rPr lang="en-IN" dirty="0"/>
                        <a:t>RF</a:t>
                      </a:r>
                    </a:p>
                  </a:txBody>
                  <a:tcPr/>
                </a:tc>
                <a:tc>
                  <a:txBody>
                    <a:bodyPr/>
                    <a:lstStyle/>
                    <a:p>
                      <a:r>
                        <a:rPr lang="en-IN" dirty="0"/>
                        <a:t>SVC</a:t>
                      </a:r>
                    </a:p>
                  </a:txBody>
                  <a:tcPr/>
                </a:tc>
                <a:tc>
                  <a:txBody>
                    <a:bodyPr/>
                    <a:lstStyle/>
                    <a:p>
                      <a:r>
                        <a:rPr lang="en-IN" dirty="0"/>
                        <a:t>KNN</a:t>
                      </a:r>
                    </a:p>
                  </a:txBody>
                  <a:tcPr/>
                </a:tc>
                <a:extLst>
                  <a:ext uri="{0D108BD9-81ED-4DB2-BD59-A6C34878D82A}">
                    <a16:rowId xmlns:a16="http://schemas.microsoft.com/office/drawing/2014/main" val="10000"/>
                  </a:ext>
                </a:extLst>
              </a:tr>
              <a:tr h="365760">
                <a:tc>
                  <a:txBody>
                    <a:bodyPr/>
                    <a:lstStyle/>
                    <a:p>
                      <a:r>
                        <a:rPr lang="en-IN" sz="1000" dirty="0"/>
                        <a:t>Chi </a:t>
                      </a:r>
                      <a:r>
                        <a:rPr lang="en-IN" sz="1000" dirty="0" err="1"/>
                        <a:t>Sq</a:t>
                      </a:r>
                      <a:endParaRPr lang="en-IN" sz="1000" dirty="0"/>
                    </a:p>
                  </a:txBody>
                  <a:tcPr/>
                </a:tc>
                <a:tc>
                  <a:txBody>
                    <a:bodyPr/>
                    <a:lstStyle/>
                    <a:p>
                      <a:r>
                        <a:rPr lang="en-IN" dirty="0"/>
                        <a:t>0.95</a:t>
                      </a:r>
                    </a:p>
                  </a:txBody>
                  <a:tcPr/>
                </a:tc>
                <a:tc>
                  <a:txBody>
                    <a:bodyPr/>
                    <a:lstStyle/>
                    <a:p>
                      <a:r>
                        <a:rPr lang="en-IN" dirty="0"/>
                        <a:t>0.90</a:t>
                      </a:r>
                    </a:p>
                  </a:txBody>
                  <a:tcPr/>
                </a:tc>
                <a:tc>
                  <a:txBody>
                    <a:bodyPr/>
                    <a:lstStyle/>
                    <a:p>
                      <a:r>
                        <a:rPr lang="en-IN" dirty="0"/>
                        <a:t>0.96</a:t>
                      </a:r>
                    </a:p>
                  </a:txBody>
                  <a:tcPr/>
                </a:tc>
                <a:tc>
                  <a:txBody>
                    <a:bodyPr/>
                    <a:lstStyle/>
                    <a:p>
                      <a:r>
                        <a:rPr lang="en-IN" dirty="0"/>
                        <a:t>0.96</a:t>
                      </a:r>
                    </a:p>
                  </a:txBody>
                  <a:tcPr/>
                </a:tc>
                <a:tc>
                  <a:txBody>
                    <a:bodyPr/>
                    <a:lstStyle/>
                    <a:p>
                      <a:r>
                        <a:rPr lang="en-IN" dirty="0"/>
                        <a:t>0.97</a:t>
                      </a:r>
                    </a:p>
                  </a:txBody>
                  <a:tcPr/>
                </a:tc>
                <a:extLst>
                  <a:ext uri="{0D108BD9-81ED-4DB2-BD59-A6C34878D82A}">
                    <a16:rowId xmlns:a16="http://schemas.microsoft.com/office/drawing/2014/main" val="10001"/>
                  </a:ext>
                </a:extLst>
              </a:tr>
              <a:tr h="365760">
                <a:tc>
                  <a:txBody>
                    <a:bodyPr/>
                    <a:lstStyle/>
                    <a:p>
                      <a:r>
                        <a:rPr lang="en-IN" sz="1000" dirty="0" err="1"/>
                        <a:t>Anova</a:t>
                      </a:r>
                      <a:r>
                        <a:rPr lang="en-IN" sz="1000" dirty="0"/>
                        <a:t> f</a:t>
                      </a:r>
                    </a:p>
                  </a:txBody>
                  <a:tcPr/>
                </a:tc>
                <a:tc>
                  <a:txBody>
                    <a:bodyPr/>
                    <a:lstStyle/>
                    <a:p>
                      <a:r>
                        <a:rPr lang="en-IN" dirty="0"/>
                        <a:t>0.94</a:t>
                      </a:r>
                    </a:p>
                  </a:txBody>
                  <a:tcPr/>
                </a:tc>
                <a:tc>
                  <a:txBody>
                    <a:bodyPr/>
                    <a:lstStyle/>
                    <a:p>
                      <a:r>
                        <a:rPr lang="en-IN" dirty="0"/>
                        <a:t>0.93</a:t>
                      </a:r>
                    </a:p>
                  </a:txBody>
                  <a:tcPr/>
                </a:tc>
                <a:tc>
                  <a:txBody>
                    <a:bodyPr/>
                    <a:lstStyle/>
                    <a:p>
                      <a:r>
                        <a:rPr lang="en-IN" dirty="0"/>
                        <a:t>0.98</a:t>
                      </a:r>
                    </a:p>
                  </a:txBody>
                  <a:tcPr/>
                </a:tc>
                <a:tc>
                  <a:txBody>
                    <a:bodyPr/>
                    <a:lstStyle/>
                    <a:p>
                      <a:r>
                        <a:rPr lang="en-IN" dirty="0"/>
                        <a:t>0.95</a:t>
                      </a:r>
                    </a:p>
                  </a:txBody>
                  <a:tcPr/>
                </a:tc>
                <a:tc>
                  <a:txBody>
                    <a:bodyPr/>
                    <a:lstStyle/>
                    <a:p>
                      <a:r>
                        <a:rPr lang="en-IN" dirty="0"/>
                        <a:t>0.96</a:t>
                      </a:r>
                    </a:p>
                  </a:txBody>
                  <a:tcPr/>
                </a:tc>
                <a:extLst>
                  <a:ext uri="{0D108BD9-81ED-4DB2-BD59-A6C34878D82A}">
                    <a16:rowId xmlns:a16="http://schemas.microsoft.com/office/drawing/2014/main" val="10002"/>
                  </a:ext>
                </a:extLst>
              </a:tr>
              <a:tr h="396240">
                <a:tc>
                  <a:txBody>
                    <a:bodyPr/>
                    <a:lstStyle/>
                    <a:p>
                      <a:r>
                        <a:rPr lang="en-IN" sz="1000" dirty="0"/>
                        <a:t>Mutual Info</a:t>
                      </a:r>
                    </a:p>
                  </a:txBody>
                  <a:tcPr/>
                </a:tc>
                <a:tc>
                  <a:txBody>
                    <a:bodyPr/>
                    <a:lstStyle/>
                    <a:p>
                      <a:r>
                        <a:rPr lang="en-IN" dirty="0"/>
                        <a:t>0.95</a:t>
                      </a:r>
                    </a:p>
                  </a:txBody>
                  <a:tcPr/>
                </a:tc>
                <a:tc>
                  <a:txBody>
                    <a:bodyPr/>
                    <a:lstStyle/>
                    <a:p>
                      <a:r>
                        <a:rPr lang="en-IN" dirty="0"/>
                        <a:t>0.93</a:t>
                      </a:r>
                    </a:p>
                  </a:txBody>
                  <a:tcPr/>
                </a:tc>
                <a:tc>
                  <a:txBody>
                    <a:bodyPr/>
                    <a:lstStyle/>
                    <a:p>
                      <a:r>
                        <a:rPr lang="en-IN" dirty="0"/>
                        <a:t>0.98</a:t>
                      </a:r>
                    </a:p>
                  </a:txBody>
                  <a:tcPr/>
                </a:tc>
                <a:tc>
                  <a:txBody>
                    <a:bodyPr/>
                    <a:lstStyle/>
                    <a:p>
                      <a:r>
                        <a:rPr lang="en-IN" dirty="0"/>
                        <a:t>0.96</a:t>
                      </a:r>
                    </a:p>
                  </a:txBody>
                  <a:tcPr/>
                </a:tc>
                <a:tc>
                  <a:txBody>
                    <a:bodyPr/>
                    <a:lstStyle/>
                    <a:p>
                      <a:r>
                        <a:rPr lang="en-IN" dirty="0"/>
                        <a:t>0.98</a:t>
                      </a:r>
                    </a:p>
                  </a:txBody>
                  <a:tcPr/>
                </a:tc>
                <a:extLst>
                  <a:ext uri="{0D108BD9-81ED-4DB2-BD59-A6C34878D82A}">
                    <a16:rowId xmlns:a16="http://schemas.microsoft.com/office/drawing/2014/main" val="10003"/>
                  </a:ext>
                </a:extLst>
              </a:tr>
              <a:tr h="396240">
                <a:tc>
                  <a:txBody>
                    <a:bodyPr/>
                    <a:lstStyle/>
                    <a:p>
                      <a:r>
                        <a:rPr lang="en-IN" sz="1000" dirty="0"/>
                        <a:t>Forward selection</a:t>
                      </a:r>
                    </a:p>
                  </a:txBody>
                  <a:tcPr/>
                </a:tc>
                <a:tc>
                  <a:txBody>
                    <a:bodyPr/>
                    <a:lstStyle/>
                    <a:p>
                      <a:r>
                        <a:rPr lang="en-IN" dirty="0"/>
                        <a:t>0.99</a:t>
                      </a:r>
                    </a:p>
                  </a:txBody>
                  <a:tcPr/>
                </a:tc>
                <a:tc>
                  <a:txBody>
                    <a:bodyPr/>
                    <a:lstStyle/>
                    <a:p>
                      <a:r>
                        <a:rPr lang="en-IN" dirty="0"/>
                        <a:t>0.97</a:t>
                      </a:r>
                    </a:p>
                  </a:txBody>
                  <a:tcPr/>
                </a:tc>
                <a:tc>
                  <a:txBody>
                    <a:bodyPr/>
                    <a:lstStyle/>
                    <a:p>
                      <a:r>
                        <a:rPr lang="en-IN" dirty="0"/>
                        <a:t>1.0</a:t>
                      </a:r>
                    </a:p>
                  </a:txBody>
                  <a:tcPr/>
                </a:tc>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10004"/>
                  </a:ext>
                </a:extLst>
              </a:tr>
              <a:tr h="365760">
                <a:tc>
                  <a:txBody>
                    <a:bodyPr/>
                    <a:lstStyle/>
                    <a:p>
                      <a:r>
                        <a:rPr lang="en-IN" sz="1000" dirty="0" err="1"/>
                        <a:t>Rfe</a:t>
                      </a:r>
                      <a:endParaRPr lang="en-IN" sz="1000" dirty="0"/>
                    </a:p>
                  </a:txBody>
                  <a:tcPr/>
                </a:tc>
                <a:tc>
                  <a:txBody>
                    <a:bodyPr/>
                    <a:lstStyle/>
                    <a:p>
                      <a:r>
                        <a:rPr lang="en-IN" dirty="0"/>
                        <a:t>0.98</a:t>
                      </a:r>
                    </a:p>
                  </a:txBody>
                  <a:tcPr/>
                </a:tc>
                <a:tc>
                  <a:txBody>
                    <a:bodyPr/>
                    <a:lstStyle/>
                    <a:p>
                      <a:r>
                        <a:rPr lang="en-IN" dirty="0"/>
                        <a:t>0.97</a:t>
                      </a:r>
                    </a:p>
                  </a:txBody>
                  <a:tcPr/>
                </a:tc>
                <a:tc>
                  <a:txBody>
                    <a:bodyPr/>
                    <a:lstStyle/>
                    <a:p>
                      <a:r>
                        <a:rPr lang="en-IN" dirty="0"/>
                        <a:t>0.99</a:t>
                      </a:r>
                    </a:p>
                  </a:txBody>
                  <a:tcPr/>
                </a:tc>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10005"/>
                  </a:ext>
                </a:extLst>
              </a:tr>
            </a:tbl>
          </a:graphicData>
        </a:graphic>
      </p:graphicFrame>
      <p:graphicFrame>
        <p:nvGraphicFramePr>
          <p:cNvPr id="18" name="Table 17"/>
          <p:cNvGraphicFramePr>
            <a:graphicFrameLocks noGrp="1"/>
          </p:cNvGraphicFramePr>
          <p:nvPr/>
        </p:nvGraphicFramePr>
        <p:xfrm>
          <a:off x="3449145" y="4090432"/>
          <a:ext cx="4046484" cy="2255520"/>
        </p:xfrm>
        <a:graphic>
          <a:graphicData uri="http://schemas.openxmlformats.org/drawingml/2006/table">
            <a:tbl>
              <a:tblPr firstRow="1" bandRow="1">
                <a:tableStyleId>{5C22544A-7EE6-4342-B048-85BDC9FD1C3A}</a:tableStyleId>
              </a:tblPr>
              <a:tblGrid>
                <a:gridCol w="664654">
                  <a:extLst>
                    <a:ext uri="{9D8B030D-6E8A-4147-A177-3AD203B41FA5}">
                      <a16:colId xmlns:a16="http://schemas.microsoft.com/office/drawing/2014/main" val="20000"/>
                    </a:ext>
                  </a:extLst>
                </a:gridCol>
                <a:gridCol w="664654">
                  <a:extLst>
                    <a:ext uri="{9D8B030D-6E8A-4147-A177-3AD203B41FA5}">
                      <a16:colId xmlns:a16="http://schemas.microsoft.com/office/drawing/2014/main" val="20001"/>
                    </a:ext>
                  </a:extLst>
                </a:gridCol>
                <a:gridCol w="679294">
                  <a:extLst>
                    <a:ext uri="{9D8B030D-6E8A-4147-A177-3AD203B41FA5}">
                      <a16:colId xmlns:a16="http://schemas.microsoft.com/office/drawing/2014/main" val="20002"/>
                    </a:ext>
                  </a:extLst>
                </a:gridCol>
                <a:gridCol w="679294">
                  <a:extLst>
                    <a:ext uri="{9D8B030D-6E8A-4147-A177-3AD203B41FA5}">
                      <a16:colId xmlns:a16="http://schemas.microsoft.com/office/drawing/2014/main" val="20003"/>
                    </a:ext>
                  </a:extLst>
                </a:gridCol>
                <a:gridCol w="679294">
                  <a:extLst>
                    <a:ext uri="{9D8B030D-6E8A-4147-A177-3AD203B41FA5}">
                      <a16:colId xmlns:a16="http://schemas.microsoft.com/office/drawing/2014/main" val="20004"/>
                    </a:ext>
                  </a:extLst>
                </a:gridCol>
                <a:gridCol w="679294">
                  <a:extLst>
                    <a:ext uri="{9D8B030D-6E8A-4147-A177-3AD203B41FA5}">
                      <a16:colId xmlns:a16="http://schemas.microsoft.com/office/drawing/2014/main" val="20005"/>
                    </a:ext>
                  </a:extLst>
                </a:gridCol>
              </a:tblGrid>
              <a:tr h="365760">
                <a:tc>
                  <a:txBody>
                    <a:bodyPr/>
                    <a:lstStyle/>
                    <a:p>
                      <a:endParaRPr lang="en-IN" dirty="0"/>
                    </a:p>
                  </a:txBody>
                  <a:tcPr/>
                </a:tc>
                <a:tc>
                  <a:txBody>
                    <a:bodyPr/>
                    <a:lstStyle/>
                    <a:p>
                      <a:r>
                        <a:rPr lang="en-IN" dirty="0" err="1"/>
                        <a:t>LoR</a:t>
                      </a:r>
                      <a:endParaRPr lang="en-IN" dirty="0"/>
                    </a:p>
                  </a:txBody>
                  <a:tcPr/>
                </a:tc>
                <a:tc>
                  <a:txBody>
                    <a:bodyPr/>
                    <a:lstStyle/>
                    <a:p>
                      <a:r>
                        <a:rPr lang="en-IN" dirty="0"/>
                        <a:t>DT</a:t>
                      </a:r>
                    </a:p>
                  </a:txBody>
                  <a:tcPr/>
                </a:tc>
                <a:tc>
                  <a:txBody>
                    <a:bodyPr/>
                    <a:lstStyle/>
                    <a:p>
                      <a:r>
                        <a:rPr lang="en-IN" dirty="0"/>
                        <a:t>RF</a:t>
                      </a:r>
                    </a:p>
                  </a:txBody>
                  <a:tcPr/>
                </a:tc>
                <a:tc>
                  <a:txBody>
                    <a:bodyPr/>
                    <a:lstStyle/>
                    <a:p>
                      <a:r>
                        <a:rPr lang="en-IN" dirty="0"/>
                        <a:t>SVC</a:t>
                      </a:r>
                    </a:p>
                  </a:txBody>
                  <a:tcPr/>
                </a:tc>
                <a:tc>
                  <a:txBody>
                    <a:bodyPr/>
                    <a:lstStyle/>
                    <a:p>
                      <a:r>
                        <a:rPr lang="en-IN" dirty="0"/>
                        <a:t>KNN</a:t>
                      </a:r>
                    </a:p>
                  </a:txBody>
                  <a:tcPr/>
                </a:tc>
                <a:extLst>
                  <a:ext uri="{0D108BD9-81ED-4DB2-BD59-A6C34878D82A}">
                    <a16:rowId xmlns:a16="http://schemas.microsoft.com/office/drawing/2014/main" val="10000"/>
                  </a:ext>
                </a:extLst>
              </a:tr>
              <a:tr h="365760">
                <a:tc>
                  <a:txBody>
                    <a:bodyPr/>
                    <a:lstStyle/>
                    <a:p>
                      <a:r>
                        <a:rPr lang="en-IN" sz="1000" dirty="0"/>
                        <a:t>Chi </a:t>
                      </a:r>
                      <a:r>
                        <a:rPr lang="en-IN" sz="1000" dirty="0" err="1"/>
                        <a:t>Sq</a:t>
                      </a:r>
                      <a:endParaRPr lang="en-IN" sz="1000" dirty="0"/>
                    </a:p>
                  </a:txBody>
                  <a:tcPr/>
                </a:tc>
                <a:tc>
                  <a:txBody>
                    <a:bodyPr/>
                    <a:lstStyle/>
                    <a:p>
                      <a:r>
                        <a:rPr lang="en-IN" dirty="0"/>
                        <a:t>0.42</a:t>
                      </a:r>
                    </a:p>
                  </a:txBody>
                  <a:tcPr/>
                </a:tc>
                <a:tc>
                  <a:txBody>
                    <a:bodyPr/>
                    <a:lstStyle/>
                    <a:p>
                      <a:r>
                        <a:rPr lang="en-IN" dirty="0"/>
                        <a:t>0.69</a:t>
                      </a:r>
                    </a:p>
                  </a:txBody>
                  <a:tcPr/>
                </a:tc>
                <a:tc>
                  <a:txBody>
                    <a:bodyPr/>
                    <a:lstStyle/>
                    <a:p>
                      <a:r>
                        <a:rPr lang="en-IN" dirty="0"/>
                        <a:t>0.61</a:t>
                      </a:r>
                    </a:p>
                  </a:txBody>
                  <a:tcPr/>
                </a:tc>
                <a:tc>
                  <a:txBody>
                    <a:bodyPr/>
                    <a:lstStyle/>
                    <a:p>
                      <a:r>
                        <a:rPr lang="en-IN" dirty="0"/>
                        <a:t>0.38</a:t>
                      </a:r>
                    </a:p>
                  </a:txBody>
                  <a:tcPr/>
                </a:tc>
                <a:tc>
                  <a:txBody>
                    <a:bodyPr/>
                    <a:lstStyle/>
                    <a:p>
                      <a:r>
                        <a:rPr lang="en-IN" dirty="0"/>
                        <a:t>0.4</a:t>
                      </a:r>
                    </a:p>
                  </a:txBody>
                  <a:tcPr/>
                </a:tc>
                <a:extLst>
                  <a:ext uri="{0D108BD9-81ED-4DB2-BD59-A6C34878D82A}">
                    <a16:rowId xmlns:a16="http://schemas.microsoft.com/office/drawing/2014/main" val="10001"/>
                  </a:ext>
                </a:extLst>
              </a:tr>
              <a:tr h="365760">
                <a:tc>
                  <a:txBody>
                    <a:bodyPr/>
                    <a:lstStyle/>
                    <a:p>
                      <a:r>
                        <a:rPr lang="en-IN" sz="1000" dirty="0" err="1"/>
                        <a:t>Anova</a:t>
                      </a:r>
                      <a:r>
                        <a:rPr lang="en-IN" sz="1000" dirty="0"/>
                        <a:t> f</a:t>
                      </a:r>
                    </a:p>
                  </a:txBody>
                  <a:tcPr/>
                </a:tc>
                <a:tc>
                  <a:txBody>
                    <a:bodyPr/>
                    <a:lstStyle/>
                    <a:p>
                      <a:r>
                        <a:rPr lang="en-IN" dirty="0"/>
                        <a:t>0.51</a:t>
                      </a:r>
                    </a:p>
                  </a:txBody>
                  <a:tcPr/>
                </a:tc>
                <a:tc>
                  <a:txBody>
                    <a:bodyPr/>
                    <a:lstStyle/>
                    <a:p>
                      <a:r>
                        <a:rPr lang="en-IN" dirty="0"/>
                        <a:t>0.74</a:t>
                      </a:r>
                    </a:p>
                  </a:txBody>
                  <a:tcPr/>
                </a:tc>
                <a:tc>
                  <a:txBody>
                    <a:bodyPr/>
                    <a:lstStyle/>
                    <a:p>
                      <a:r>
                        <a:rPr lang="en-IN" dirty="0"/>
                        <a:t>0.67</a:t>
                      </a:r>
                    </a:p>
                  </a:txBody>
                  <a:tcPr/>
                </a:tc>
                <a:tc>
                  <a:txBody>
                    <a:bodyPr/>
                    <a:lstStyle/>
                    <a:p>
                      <a:r>
                        <a:rPr lang="en-IN" dirty="0"/>
                        <a:t>0.45</a:t>
                      </a:r>
                    </a:p>
                  </a:txBody>
                  <a:tcPr/>
                </a:tc>
                <a:tc>
                  <a:txBody>
                    <a:bodyPr/>
                    <a:lstStyle/>
                    <a:p>
                      <a:r>
                        <a:rPr lang="en-IN" dirty="0"/>
                        <a:t>0.44</a:t>
                      </a:r>
                    </a:p>
                  </a:txBody>
                  <a:tcPr/>
                </a:tc>
                <a:extLst>
                  <a:ext uri="{0D108BD9-81ED-4DB2-BD59-A6C34878D82A}">
                    <a16:rowId xmlns:a16="http://schemas.microsoft.com/office/drawing/2014/main" val="10002"/>
                  </a:ext>
                </a:extLst>
              </a:tr>
              <a:tr h="396240">
                <a:tc>
                  <a:txBody>
                    <a:bodyPr/>
                    <a:lstStyle/>
                    <a:p>
                      <a:r>
                        <a:rPr lang="en-IN" sz="1000" dirty="0"/>
                        <a:t>Mutual Info</a:t>
                      </a:r>
                    </a:p>
                  </a:txBody>
                  <a:tcPr/>
                </a:tc>
                <a:tc>
                  <a:txBody>
                    <a:bodyPr/>
                    <a:lstStyle/>
                    <a:p>
                      <a:r>
                        <a:rPr lang="en-IN" dirty="0"/>
                        <a:t>0.46</a:t>
                      </a:r>
                    </a:p>
                  </a:txBody>
                  <a:tcPr/>
                </a:tc>
                <a:tc>
                  <a:txBody>
                    <a:bodyPr/>
                    <a:lstStyle/>
                    <a:p>
                      <a:r>
                        <a:rPr lang="en-IN" dirty="0"/>
                        <a:t>0.73</a:t>
                      </a:r>
                    </a:p>
                  </a:txBody>
                  <a:tcPr/>
                </a:tc>
                <a:tc>
                  <a:txBody>
                    <a:bodyPr/>
                    <a:lstStyle/>
                    <a:p>
                      <a:r>
                        <a:rPr lang="en-IN" dirty="0"/>
                        <a:t>0.67</a:t>
                      </a:r>
                    </a:p>
                  </a:txBody>
                  <a:tcPr/>
                </a:tc>
                <a:tc>
                  <a:txBody>
                    <a:bodyPr/>
                    <a:lstStyle/>
                    <a:p>
                      <a:r>
                        <a:rPr lang="en-IN" dirty="0"/>
                        <a:t>0.44</a:t>
                      </a:r>
                    </a:p>
                  </a:txBody>
                  <a:tcPr/>
                </a:tc>
                <a:tc>
                  <a:txBody>
                    <a:bodyPr/>
                    <a:lstStyle/>
                    <a:p>
                      <a:r>
                        <a:rPr lang="en-IN" dirty="0"/>
                        <a:t>0.38</a:t>
                      </a:r>
                    </a:p>
                  </a:txBody>
                  <a:tcPr/>
                </a:tc>
                <a:extLst>
                  <a:ext uri="{0D108BD9-81ED-4DB2-BD59-A6C34878D82A}">
                    <a16:rowId xmlns:a16="http://schemas.microsoft.com/office/drawing/2014/main" val="10003"/>
                  </a:ext>
                </a:extLst>
              </a:tr>
              <a:tr h="396240">
                <a:tc>
                  <a:txBody>
                    <a:bodyPr/>
                    <a:lstStyle/>
                    <a:p>
                      <a:r>
                        <a:rPr lang="en-IN" sz="1000" dirty="0"/>
                        <a:t>Forward selection</a:t>
                      </a:r>
                    </a:p>
                  </a:txBody>
                  <a:tcPr/>
                </a:tc>
                <a:tc>
                  <a:txBody>
                    <a:bodyPr/>
                    <a:lstStyle/>
                    <a:p>
                      <a:r>
                        <a:rPr lang="en-IN" dirty="0"/>
                        <a:t>0.20</a:t>
                      </a:r>
                    </a:p>
                  </a:txBody>
                  <a:tcPr/>
                </a:tc>
                <a:tc>
                  <a:txBody>
                    <a:bodyPr/>
                    <a:lstStyle/>
                    <a:p>
                      <a:r>
                        <a:rPr lang="en-IN" dirty="0"/>
                        <a:t>0.69</a:t>
                      </a:r>
                    </a:p>
                  </a:txBody>
                  <a:tcPr/>
                </a:tc>
                <a:tc>
                  <a:txBody>
                    <a:bodyPr/>
                    <a:lstStyle/>
                    <a:p>
                      <a:r>
                        <a:rPr lang="en-IN" dirty="0"/>
                        <a:t>0.60</a:t>
                      </a:r>
                    </a:p>
                  </a:txBody>
                  <a:tcPr/>
                </a:tc>
                <a:tc>
                  <a:txBody>
                    <a:bodyPr/>
                    <a:lstStyle/>
                    <a:p>
                      <a:r>
                        <a:rPr lang="en-IN" dirty="0"/>
                        <a:t>0.57</a:t>
                      </a:r>
                    </a:p>
                  </a:txBody>
                  <a:tcPr/>
                </a:tc>
                <a:tc>
                  <a:txBody>
                    <a:bodyPr/>
                    <a:lstStyle/>
                    <a:p>
                      <a:r>
                        <a:rPr lang="en-IN" dirty="0"/>
                        <a:t>0.49</a:t>
                      </a:r>
                    </a:p>
                  </a:txBody>
                  <a:tcPr/>
                </a:tc>
                <a:extLst>
                  <a:ext uri="{0D108BD9-81ED-4DB2-BD59-A6C34878D82A}">
                    <a16:rowId xmlns:a16="http://schemas.microsoft.com/office/drawing/2014/main" val="10004"/>
                  </a:ext>
                </a:extLst>
              </a:tr>
              <a:tr h="365760">
                <a:tc>
                  <a:txBody>
                    <a:bodyPr/>
                    <a:lstStyle/>
                    <a:p>
                      <a:r>
                        <a:rPr lang="en-IN" sz="1000" dirty="0" err="1"/>
                        <a:t>Rfe</a:t>
                      </a:r>
                      <a:endParaRPr lang="en-IN" sz="1000" dirty="0"/>
                    </a:p>
                  </a:txBody>
                  <a:tcPr/>
                </a:tc>
                <a:tc>
                  <a:txBody>
                    <a:bodyPr/>
                    <a:lstStyle/>
                    <a:p>
                      <a:r>
                        <a:rPr lang="en-IN" dirty="0"/>
                        <a:t>0.98</a:t>
                      </a:r>
                    </a:p>
                  </a:txBody>
                  <a:tcPr/>
                </a:tc>
                <a:tc>
                  <a:txBody>
                    <a:bodyPr/>
                    <a:lstStyle/>
                    <a:p>
                      <a:r>
                        <a:rPr lang="en-IN" dirty="0"/>
                        <a:t>0.68</a:t>
                      </a:r>
                    </a:p>
                  </a:txBody>
                  <a:tcPr/>
                </a:tc>
                <a:tc>
                  <a:txBody>
                    <a:bodyPr/>
                    <a:lstStyle/>
                    <a:p>
                      <a:r>
                        <a:rPr lang="en-IN" dirty="0"/>
                        <a:t>0.62</a:t>
                      </a:r>
                    </a:p>
                  </a:txBody>
                  <a:tcPr/>
                </a:tc>
                <a:tc>
                  <a:txBody>
                    <a:bodyPr/>
                    <a:lstStyle/>
                    <a:p>
                      <a:r>
                        <a:rPr lang="en-IN" dirty="0"/>
                        <a:t>0.52</a:t>
                      </a:r>
                    </a:p>
                  </a:txBody>
                  <a:tcPr/>
                </a:tc>
                <a:tc>
                  <a:txBody>
                    <a:bodyPr/>
                    <a:lstStyle/>
                    <a:p>
                      <a:r>
                        <a:rPr lang="en-IN" dirty="0">
                          <a:highlight>
                            <a:srgbClr val="00FF00"/>
                          </a:highlight>
                        </a:rPr>
                        <a:t>1.0</a:t>
                      </a:r>
                    </a:p>
                  </a:txBody>
                  <a:tcPr/>
                </a:tc>
                <a:extLst>
                  <a:ext uri="{0D108BD9-81ED-4DB2-BD59-A6C34878D82A}">
                    <a16:rowId xmlns:a16="http://schemas.microsoft.com/office/drawing/2014/main" val="10005"/>
                  </a:ext>
                </a:extLst>
              </a:tr>
            </a:tbl>
          </a:graphicData>
        </a:graphic>
      </p:graphicFrame>
      <p:sp>
        <p:nvSpPr>
          <p:cNvPr id="19" name="TextBox 18"/>
          <p:cNvSpPr txBox="1"/>
          <p:nvPr/>
        </p:nvSpPr>
        <p:spPr>
          <a:xfrm>
            <a:off x="4884684" y="6363831"/>
            <a:ext cx="1229710" cy="307777"/>
          </a:xfrm>
          <a:prstGeom prst="rect">
            <a:avLst/>
          </a:prstGeom>
          <a:noFill/>
        </p:spPr>
        <p:txBody>
          <a:bodyPr wrap="square" rtlCol="0">
            <a:spAutoFit/>
          </a:bodyPr>
          <a:lstStyle/>
          <a:p>
            <a:r>
              <a:rPr lang="en-IN" sz="1400" dirty="0"/>
              <a:t>Class 1 Recall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4" y="365125"/>
            <a:ext cx="10530146" cy="1325563"/>
          </a:xfrm>
        </p:spPr>
        <p:txBody>
          <a:bodyPr>
            <a:normAutofit/>
          </a:bodyPr>
          <a:lstStyle/>
          <a:p>
            <a:r>
              <a:rPr lang="en-IN" altLang="en-US" sz="3600" dirty="0">
                <a:solidFill>
                  <a:schemeClr val="bg2">
                    <a:lumMod val="25000"/>
                  </a:schemeClr>
                </a:solidFill>
              </a:rPr>
              <a:t>Overall performance after feature selection</a:t>
            </a:r>
            <a:endParaRPr lang="en-IN" altLang="en-US" sz="4000" dirty="0">
              <a:solidFill>
                <a:schemeClr val="bg2">
                  <a:lumMod val="25000"/>
                </a:schemeClr>
              </a:solidFill>
            </a:endParaRPr>
          </a:p>
        </p:txBody>
      </p:sp>
      <p:sp>
        <p:nvSpPr>
          <p:cNvPr id="100" name="Text Box 99"/>
          <p:cNvSpPr txBox="1"/>
          <p:nvPr/>
        </p:nvSpPr>
        <p:spPr>
          <a:xfrm>
            <a:off x="3391535" y="5849620"/>
            <a:ext cx="5080000" cy="645160"/>
          </a:xfrm>
          <a:prstGeom prst="rect">
            <a:avLst/>
          </a:prstGeom>
          <a:noFill/>
          <a:ln w="9525">
            <a:noFill/>
          </a:ln>
        </p:spPr>
        <p:txBody>
          <a:bodyPr>
            <a:spAutoFit/>
          </a:bodyPr>
          <a:lstStyle/>
          <a:p>
            <a:pPr indent="0"/>
            <a:r>
              <a:rPr lang="en-US" b="1">
                <a:latin typeface="Calibri" panose="020F0502020204030204" pitchFamily="34" charset="0"/>
                <a:ea typeface="SimSun" panose="02010600030101010101" pitchFamily="2" charset="-122"/>
                <a:cs typeface="Times New Roman" panose="02020603050405020304" pitchFamily="18" charset="0"/>
              </a:rPr>
              <a:t> </a:t>
            </a:r>
          </a:p>
          <a:p>
            <a:pPr indent="0"/>
            <a:r>
              <a:rPr lang="en-US" b="1">
                <a:latin typeface="Calibri" panose="020F0502020204030204" pitchFamily="34" charset="0"/>
                <a:ea typeface="SimSun" panose="02010600030101010101" pitchFamily="2" charset="-122"/>
                <a:cs typeface="Times New Roman" panose="02020603050405020304" pitchFamily="18" charset="0"/>
              </a:rPr>
              <a:t> </a:t>
            </a:r>
            <a:endParaRPr lang="en-US"/>
          </a:p>
        </p:txBody>
      </p:sp>
      <p:sp>
        <p:nvSpPr>
          <p:cNvPr id="14" name="Rectangle 2"/>
          <p:cNvSpPr>
            <a:spLocks noChangeArrowheads="1"/>
          </p:cNvSpPr>
          <p:nvPr/>
        </p:nvSpPr>
        <p:spPr bwMode="auto">
          <a:xfrm>
            <a:off x="640238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17" name="Content Placeholder 16"/>
          <p:cNvGraphicFramePr>
            <a:graphicFrameLocks noGrp="1"/>
          </p:cNvGraphicFramePr>
          <p:nvPr>
            <p:ph sz="half" idx="1"/>
          </p:nvPr>
        </p:nvGraphicFramePr>
        <p:xfrm>
          <a:off x="823654" y="1385455"/>
          <a:ext cx="5143034" cy="5190809"/>
        </p:xfrm>
        <a:graphic>
          <a:graphicData uri="http://schemas.openxmlformats.org/drawingml/2006/table">
            <a:tbl>
              <a:tblPr>
                <a:tableStyleId>{5C22544A-7EE6-4342-B048-85BDC9FD1C3A}</a:tableStyleId>
              </a:tblPr>
              <a:tblGrid>
                <a:gridCol w="1173435">
                  <a:extLst>
                    <a:ext uri="{9D8B030D-6E8A-4147-A177-3AD203B41FA5}">
                      <a16:colId xmlns:a16="http://schemas.microsoft.com/office/drawing/2014/main" val="20000"/>
                    </a:ext>
                  </a:extLst>
                </a:gridCol>
                <a:gridCol w="646932">
                  <a:extLst>
                    <a:ext uri="{9D8B030D-6E8A-4147-A177-3AD203B41FA5}">
                      <a16:colId xmlns:a16="http://schemas.microsoft.com/office/drawing/2014/main" val="20001"/>
                    </a:ext>
                  </a:extLst>
                </a:gridCol>
                <a:gridCol w="289754">
                  <a:extLst>
                    <a:ext uri="{9D8B030D-6E8A-4147-A177-3AD203B41FA5}">
                      <a16:colId xmlns:a16="http://schemas.microsoft.com/office/drawing/2014/main" val="20002"/>
                    </a:ext>
                  </a:extLst>
                </a:gridCol>
                <a:gridCol w="289754">
                  <a:extLst>
                    <a:ext uri="{9D8B030D-6E8A-4147-A177-3AD203B41FA5}">
                      <a16:colId xmlns:a16="http://schemas.microsoft.com/office/drawing/2014/main" val="20003"/>
                    </a:ext>
                  </a:extLst>
                </a:gridCol>
                <a:gridCol w="289754">
                  <a:extLst>
                    <a:ext uri="{9D8B030D-6E8A-4147-A177-3AD203B41FA5}">
                      <a16:colId xmlns:a16="http://schemas.microsoft.com/office/drawing/2014/main" val="20004"/>
                    </a:ext>
                  </a:extLst>
                </a:gridCol>
                <a:gridCol w="321151">
                  <a:extLst>
                    <a:ext uri="{9D8B030D-6E8A-4147-A177-3AD203B41FA5}">
                      <a16:colId xmlns:a16="http://schemas.microsoft.com/office/drawing/2014/main" val="20005"/>
                    </a:ext>
                  </a:extLst>
                </a:gridCol>
                <a:gridCol w="453420">
                  <a:extLst>
                    <a:ext uri="{9D8B030D-6E8A-4147-A177-3AD203B41FA5}">
                      <a16:colId xmlns:a16="http://schemas.microsoft.com/office/drawing/2014/main" val="20006"/>
                    </a:ext>
                  </a:extLst>
                </a:gridCol>
                <a:gridCol w="451874">
                  <a:extLst>
                    <a:ext uri="{9D8B030D-6E8A-4147-A177-3AD203B41FA5}">
                      <a16:colId xmlns:a16="http://schemas.microsoft.com/office/drawing/2014/main" val="20007"/>
                    </a:ext>
                  </a:extLst>
                </a:gridCol>
                <a:gridCol w="478124">
                  <a:extLst>
                    <a:ext uri="{9D8B030D-6E8A-4147-A177-3AD203B41FA5}">
                      <a16:colId xmlns:a16="http://schemas.microsoft.com/office/drawing/2014/main" val="20008"/>
                    </a:ext>
                  </a:extLst>
                </a:gridCol>
                <a:gridCol w="399379">
                  <a:extLst>
                    <a:ext uri="{9D8B030D-6E8A-4147-A177-3AD203B41FA5}">
                      <a16:colId xmlns:a16="http://schemas.microsoft.com/office/drawing/2014/main" val="20009"/>
                    </a:ext>
                  </a:extLst>
                </a:gridCol>
                <a:gridCol w="349457">
                  <a:extLst>
                    <a:ext uri="{9D8B030D-6E8A-4147-A177-3AD203B41FA5}">
                      <a16:colId xmlns:a16="http://schemas.microsoft.com/office/drawing/2014/main" val="20010"/>
                    </a:ext>
                  </a:extLst>
                </a:gridCol>
              </a:tblGrid>
              <a:tr h="399293">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Confusion matrix</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MCC</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ROC area</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399293">
                <a:tc>
                  <a:txBody>
                    <a:bodyPr/>
                    <a:lstStyle/>
                    <a:p>
                      <a:pPr marL="0" marR="0" algn="l">
                        <a:spcBef>
                          <a:spcPts val="0"/>
                        </a:spcBef>
                        <a:spcAft>
                          <a:spcPts val="0"/>
                        </a:spcAft>
                      </a:pPr>
                      <a:r>
                        <a:rPr lang="en-US" sz="600" dirty="0">
                          <a:effectLst/>
                        </a:rPr>
                        <a:t>Logistic Regression-Reduced features (chi sq)</a:t>
                      </a:r>
                      <a:endParaRPr lang="en-US"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indent="0" algn="l" fontAlgn="base" latinLnBrk="1">
                        <a:spcBef>
                          <a:spcPts val="0"/>
                        </a:spcBef>
                        <a:spcAft>
                          <a:spcPts val="0"/>
                        </a:spcAft>
                      </a:pPr>
                      <a:r>
                        <a:rPr lang="en-IN" sz="600" spc="0">
                          <a:effectLst/>
                        </a:rPr>
                        <a:t>[[434  25]</a:t>
                      </a:r>
                      <a:endParaRPr lang="en-IN" sz="900">
                        <a:effectLst/>
                      </a:endParaRPr>
                    </a:p>
                    <a:p>
                      <a:pPr marL="0" marR="0" indent="0" algn="l" fontAlgn="base" latinLnBrk="1">
                        <a:spcBef>
                          <a:spcPts val="0"/>
                        </a:spcBef>
                        <a:spcAft>
                          <a:spcPts val="0"/>
                        </a:spcAft>
                      </a:pPr>
                      <a:r>
                        <a:rPr lang="en-IN" sz="600" spc="0">
                          <a:effectLst/>
                        </a:rPr>
                        <a:t> [ 55  40]]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dirty="0">
                          <a:effectLst/>
                        </a:rPr>
                        <a:t>0.95</a:t>
                      </a:r>
                      <a:endParaRPr lang="en-IN" sz="9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0.8875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0.429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0.9156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0.6832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dirty="0">
                          <a:effectLst/>
                        </a:rPr>
                        <a:t>0.95</a:t>
                      </a:r>
                      <a:endParaRPr lang="en-IN" sz="9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1"/>
                  </a:ext>
                </a:extLst>
              </a:tr>
              <a:tr h="399293">
                <a:tc>
                  <a:txBody>
                    <a:bodyPr/>
                    <a:lstStyle/>
                    <a:p>
                      <a:pPr marL="0" marR="0" algn="l">
                        <a:spcBef>
                          <a:spcPts val="0"/>
                        </a:spcBef>
                        <a:spcAft>
                          <a:spcPts val="0"/>
                        </a:spcAft>
                      </a:pPr>
                      <a:r>
                        <a:rPr lang="en-US" sz="600" dirty="0">
                          <a:effectLst/>
                        </a:rPr>
                        <a:t>Decision Tree Reduced features</a:t>
                      </a:r>
                      <a:endParaRPr lang="en-US" sz="700" dirty="0">
                        <a:effectLst/>
                      </a:endParaRPr>
                    </a:p>
                    <a:p>
                      <a:pPr marL="0" marR="0" algn="l">
                        <a:spcBef>
                          <a:spcPts val="0"/>
                        </a:spcBef>
                        <a:spcAft>
                          <a:spcPts val="0"/>
                        </a:spcAft>
                      </a:pPr>
                      <a:r>
                        <a:rPr lang="en-US" sz="600" dirty="0">
                          <a:effectLst/>
                        </a:rPr>
                        <a:t>(chi sq)</a:t>
                      </a:r>
                      <a:endParaRPr lang="en-US"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[[415  44]</a:t>
                      </a:r>
                      <a:endParaRPr lang="en-IN" sz="900">
                        <a:effectLst/>
                      </a:endParaRPr>
                    </a:p>
                    <a:p>
                      <a:pPr marL="0" marR="0" algn="just" fontAlgn="base" latinLnBrk="1">
                        <a:spcBef>
                          <a:spcPts val="0"/>
                        </a:spcBef>
                        <a:spcAft>
                          <a:spcPts val="0"/>
                        </a:spcAft>
                      </a:pPr>
                      <a:r>
                        <a:rPr lang="en-IN" sz="600">
                          <a:effectLst/>
                        </a:rPr>
                        <a:t> [ 29  66]]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dirty="0">
                          <a:effectLst/>
                        </a:rPr>
                        <a:t>0.69</a:t>
                      </a:r>
                      <a:endParaRPr lang="en-IN" sz="9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0.31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0.9346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0.5658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0.9191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0.7994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2"/>
                  </a:ext>
                </a:extLst>
              </a:tr>
              <a:tr h="399293">
                <a:tc>
                  <a:txBody>
                    <a:bodyPr/>
                    <a:lstStyle/>
                    <a:p>
                      <a:pPr marL="0" marR="0" algn="l">
                        <a:spcBef>
                          <a:spcPts val="0"/>
                        </a:spcBef>
                        <a:spcAft>
                          <a:spcPts val="0"/>
                        </a:spcAft>
                      </a:pPr>
                      <a:r>
                        <a:rPr lang="en-US" sz="600">
                          <a:effectLst/>
                        </a:rPr>
                        <a:t>Random Forest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[[439  20]</a:t>
                      </a:r>
                      <a:endParaRPr lang="en-IN" sz="900">
                        <a:effectLst/>
                      </a:endParaRPr>
                    </a:p>
                    <a:p>
                      <a:pPr marL="0" marR="0" algn="just" fontAlgn="base" latinLnBrk="1">
                        <a:spcBef>
                          <a:spcPts val="0"/>
                        </a:spcBef>
                        <a:spcAft>
                          <a:spcPts val="0"/>
                        </a:spcAft>
                      </a:pPr>
                      <a:r>
                        <a:rPr lang="en-IN" sz="600">
                          <a:effectLst/>
                        </a:rPr>
                        <a:t> [ 37  58]]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0.39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0.9222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0.6144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0.9390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0.7834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3"/>
                  </a:ext>
                </a:extLst>
              </a:tr>
              <a:tr h="399293">
                <a:tc>
                  <a:txBody>
                    <a:bodyPr/>
                    <a:lstStyle/>
                    <a:p>
                      <a:pPr marL="0" marR="0" algn="l">
                        <a:spcBef>
                          <a:spcPts val="0"/>
                        </a:spcBef>
                        <a:spcAft>
                          <a:spcPts val="0"/>
                        </a:spcAft>
                      </a:pPr>
                      <a:r>
                        <a:rPr lang="en-US" sz="600">
                          <a:effectLst/>
                        </a:rPr>
                        <a:t>SVC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[[442  17]</a:t>
                      </a:r>
                      <a:endParaRPr lang="en-IN" sz="900">
                        <a:effectLst/>
                      </a:endParaRPr>
                    </a:p>
                    <a:p>
                      <a:pPr marL="0" marR="0" algn="just" fontAlgn="base" latinLnBrk="1">
                        <a:spcBef>
                          <a:spcPts val="0"/>
                        </a:spcBef>
                        <a:spcAft>
                          <a:spcPts val="0"/>
                        </a:spcAft>
                      </a:pPr>
                      <a:r>
                        <a:rPr lang="en-IN" sz="600">
                          <a:effectLst/>
                        </a:rPr>
                        <a:t> [ 59  36]]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0.38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0.8822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0.4381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0.9208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0.6709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4"/>
                  </a:ext>
                </a:extLst>
              </a:tr>
              <a:tr h="399293">
                <a:tc>
                  <a:txBody>
                    <a:bodyPr/>
                    <a:lstStyle/>
                    <a:p>
                      <a:pPr marL="0" marR="0" algn="l">
                        <a:spcBef>
                          <a:spcPts val="0"/>
                        </a:spcBef>
                        <a:spcAft>
                          <a:spcPts val="0"/>
                        </a:spcAft>
                      </a:pPr>
                      <a:r>
                        <a:rPr lang="en-US" sz="600">
                          <a:effectLst/>
                        </a:rPr>
                        <a:t>KNN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[[444  15]</a:t>
                      </a:r>
                      <a:endParaRPr lang="en-IN" sz="900">
                        <a:effectLst/>
                      </a:endParaRPr>
                    </a:p>
                    <a:p>
                      <a:pPr marL="0" marR="0" algn="just" fontAlgn="base" latinLnBrk="1">
                        <a:spcBef>
                          <a:spcPts val="0"/>
                        </a:spcBef>
                        <a:spcAft>
                          <a:spcPts val="0"/>
                        </a:spcAft>
                      </a:pPr>
                      <a:r>
                        <a:rPr lang="en-IN" sz="600">
                          <a:effectLst/>
                        </a:rPr>
                        <a:t> [ 57  38]]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0.8862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0.4707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0.9249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0.6836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5"/>
                  </a:ext>
                </a:extLst>
              </a:tr>
              <a:tr h="399293">
                <a:tc>
                  <a:txBody>
                    <a:bodyPr/>
                    <a:lstStyle/>
                    <a:p>
                      <a:pPr marL="0" marR="0" algn="l">
                        <a:spcBef>
                          <a:spcPts val="0"/>
                        </a:spcBef>
                        <a:spcAft>
                          <a:spcPts val="0"/>
                        </a:spcAft>
                      </a:pPr>
                      <a:r>
                        <a:rPr lang="en-IN" sz="600">
                          <a:effectLst/>
                        </a:rPr>
                        <a:t>LoR(anova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[[433  26]</a:t>
                      </a:r>
                      <a:endParaRPr lang="en-IN" sz="900">
                        <a:effectLst/>
                      </a:endParaRPr>
                    </a:p>
                    <a:p>
                      <a:pPr marL="0" marR="0" algn="just" fontAlgn="base" latinLnBrk="1">
                        <a:spcBef>
                          <a:spcPts val="0"/>
                        </a:spcBef>
                        <a:spcAft>
                          <a:spcPts val="0"/>
                        </a:spcAft>
                      </a:pPr>
                      <a:r>
                        <a:rPr lang="en-IN" sz="600">
                          <a:effectLst/>
                        </a:rPr>
                        <a:t> [ 47  48]]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0.9020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0.4970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0.9222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0.7243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6"/>
                  </a:ext>
                </a:extLst>
              </a:tr>
              <a:tr h="399293">
                <a:tc>
                  <a:txBody>
                    <a:bodyPr/>
                    <a:lstStyle/>
                    <a:p>
                      <a:pPr marL="0" marR="0" algn="l">
                        <a:spcBef>
                          <a:spcPts val="0"/>
                        </a:spcBef>
                        <a:spcAft>
                          <a:spcPts val="0"/>
                        </a:spcAft>
                      </a:pPr>
                      <a:r>
                        <a:rPr lang="en-IN" sz="600">
                          <a:effectLst/>
                        </a:rPr>
                        <a:t>DT(anova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[[429  30]</a:t>
                      </a:r>
                      <a:endParaRPr lang="en-IN" sz="900">
                        <a:effectLst/>
                      </a:endParaRPr>
                    </a:p>
                    <a:p>
                      <a:pPr marL="0" marR="0" algn="just" fontAlgn="base" latinLnBrk="1">
                        <a:spcBef>
                          <a:spcPts val="0"/>
                        </a:spcBef>
                        <a:spcAft>
                          <a:spcPts val="0"/>
                        </a:spcAft>
                      </a:pPr>
                      <a:r>
                        <a:rPr lang="en-IN" sz="600">
                          <a:effectLst/>
                        </a:rPr>
                        <a:t> [ 25  70]]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0.26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0.9449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0.6580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0.93975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0.8357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7"/>
                  </a:ext>
                </a:extLst>
              </a:tr>
              <a:tr h="399293">
                <a:tc>
                  <a:txBody>
                    <a:bodyPr/>
                    <a:lstStyle/>
                    <a:p>
                      <a:pPr marL="0" marR="0" algn="l">
                        <a:spcBef>
                          <a:spcPts val="0"/>
                        </a:spcBef>
                        <a:spcAft>
                          <a:spcPts val="0"/>
                        </a:spcAft>
                      </a:pPr>
                      <a:r>
                        <a:rPr lang="en-IN" sz="600">
                          <a:effectLst/>
                        </a:rPr>
                        <a:t>RF(anova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[[452   7]</a:t>
                      </a:r>
                      <a:endParaRPr lang="en-IN" sz="900">
                        <a:effectLst/>
                      </a:endParaRPr>
                    </a:p>
                    <a:p>
                      <a:pPr marL="0" marR="0" algn="just" fontAlgn="base" latinLnBrk="1">
                        <a:spcBef>
                          <a:spcPts val="0"/>
                        </a:spcBef>
                        <a:spcAft>
                          <a:spcPts val="0"/>
                        </a:spcAft>
                      </a:pPr>
                      <a:r>
                        <a:rPr lang="en-IN" sz="600">
                          <a:effectLst/>
                        </a:rPr>
                        <a:t> [ 31  64]]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0.33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0.9358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0.7424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0.9596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0.8292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0.98</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8"/>
                  </a:ext>
                </a:extLst>
              </a:tr>
              <a:tr h="399293">
                <a:tc>
                  <a:txBody>
                    <a:bodyPr/>
                    <a:lstStyle/>
                    <a:p>
                      <a:pPr marL="0" marR="0" algn="l">
                        <a:spcBef>
                          <a:spcPts val="0"/>
                        </a:spcBef>
                        <a:spcAft>
                          <a:spcPts val="0"/>
                        </a:spcAft>
                      </a:pPr>
                      <a:r>
                        <a:rPr lang="en-IN" sz="600">
                          <a:effectLst/>
                        </a:rPr>
                        <a:t>SVC(anova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[[434  25]</a:t>
                      </a:r>
                      <a:endParaRPr lang="en-IN" sz="900">
                        <a:effectLst/>
                      </a:endParaRPr>
                    </a:p>
                    <a:p>
                      <a:pPr marL="0" marR="0" algn="just" fontAlgn="base" latinLnBrk="1">
                        <a:spcBef>
                          <a:spcPts val="0"/>
                        </a:spcBef>
                        <a:spcAft>
                          <a:spcPts val="0"/>
                        </a:spcAft>
                      </a:pPr>
                      <a:r>
                        <a:rPr lang="en-IN" sz="600">
                          <a:effectLst/>
                        </a:rPr>
                        <a:t> [ 52  43]]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0.8930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0.4573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0.91851</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0.6990</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09"/>
                  </a:ext>
                </a:extLst>
              </a:tr>
              <a:tr h="399293">
                <a:tc>
                  <a:txBody>
                    <a:bodyPr/>
                    <a:lstStyle/>
                    <a:p>
                      <a:pPr marL="0" marR="0" algn="l">
                        <a:spcBef>
                          <a:spcPts val="0"/>
                        </a:spcBef>
                        <a:spcAft>
                          <a:spcPts val="0"/>
                        </a:spcAft>
                      </a:pPr>
                      <a:r>
                        <a:rPr lang="en-IN" sz="600">
                          <a:effectLst/>
                        </a:rPr>
                        <a:t>KNN(anova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[[442  17]</a:t>
                      </a:r>
                      <a:endParaRPr lang="en-IN" sz="900">
                        <a:effectLst/>
                      </a:endParaRPr>
                    </a:p>
                    <a:p>
                      <a:pPr marL="0" marR="0" algn="just" fontAlgn="base" latinLnBrk="1">
                        <a:spcBef>
                          <a:spcPts val="0"/>
                        </a:spcBef>
                        <a:spcAft>
                          <a:spcPts val="0"/>
                        </a:spcAft>
                      </a:pPr>
                      <a:r>
                        <a:rPr lang="en-IN" sz="600">
                          <a:effectLst/>
                        </a:rPr>
                        <a:t> [ 53  42]]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0.8929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0.4949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0.9266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0.7025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10"/>
                  </a:ext>
                </a:extLst>
              </a:tr>
              <a:tr h="399293">
                <a:tc>
                  <a:txBody>
                    <a:bodyPr/>
                    <a:lstStyle/>
                    <a:p>
                      <a:pPr marL="0" marR="0" algn="l">
                        <a:spcBef>
                          <a:spcPts val="0"/>
                        </a:spcBef>
                        <a:spcAft>
                          <a:spcPts val="0"/>
                        </a:spcAft>
                      </a:pPr>
                      <a:r>
                        <a:rPr lang="en-IN" sz="600">
                          <a:effectLst/>
                        </a:rPr>
                        <a:t>LoR(mutual info)</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[[436  23]</a:t>
                      </a:r>
                      <a:endParaRPr lang="en-IN" sz="900">
                        <a:effectLst/>
                      </a:endParaRPr>
                    </a:p>
                    <a:p>
                      <a:pPr marL="0" marR="0" algn="just" fontAlgn="base" latinLnBrk="1">
                        <a:spcBef>
                          <a:spcPts val="0"/>
                        </a:spcBef>
                        <a:spcAft>
                          <a:spcPts val="0"/>
                        </a:spcAft>
                      </a:pPr>
                      <a:r>
                        <a:rPr lang="en-IN" sz="600">
                          <a:effectLst/>
                        </a:rPr>
                        <a:t> [ 51  44]]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0.54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0.8952</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0.4774</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0.9217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0.7065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11"/>
                  </a:ext>
                </a:extLst>
              </a:tr>
              <a:tr h="399293">
                <a:tc>
                  <a:txBody>
                    <a:bodyPr/>
                    <a:lstStyle/>
                    <a:p>
                      <a:pPr marL="0" marR="0" algn="l">
                        <a:spcBef>
                          <a:spcPts val="0"/>
                        </a:spcBef>
                        <a:spcAft>
                          <a:spcPts val="0"/>
                        </a:spcAft>
                      </a:pPr>
                      <a:r>
                        <a:rPr lang="en-IN" sz="600" dirty="0">
                          <a:effectLst/>
                        </a:rPr>
                        <a:t>DT(mutual info)</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[[428  31]</a:t>
                      </a:r>
                      <a:endParaRPr lang="en-IN" sz="900">
                        <a:effectLst/>
                      </a:endParaRPr>
                    </a:p>
                    <a:p>
                      <a:pPr marL="0" marR="0" algn="just" fontAlgn="base" latinLnBrk="1">
                        <a:spcBef>
                          <a:spcPts val="0"/>
                        </a:spcBef>
                        <a:spcAft>
                          <a:spcPts val="0"/>
                        </a:spcAft>
                      </a:pPr>
                      <a:r>
                        <a:rPr lang="en-IN" sz="600">
                          <a:effectLst/>
                        </a:rPr>
                        <a:t> [ 26  69]]</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0.73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0.27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0.07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0.9427</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0.6456</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0.9375</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a:effectLst/>
                        </a:rPr>
                        <a:t>0.8293</a:t>
                      </a:r>
                      <a:endParaRPr lang="en-IN" sz="9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9447" marR="49447" marT="32965" marB="32965"/>
                </a:tc>
                <a:tc>
                  <a:txBody>
                    <a:bodyPr/>
                    <a:lstStyle/>
                    <a:p>
                      <a:pPr marL="0" marR="0" algn="just" fontAlgn="base" latinLnBrk="1">
                        <a:spcBef>
                          <a:spcPts val="0"/>
                        </a:spcBef>
                        <a:spcAft>
                          <a:spcPts val="0"/>
                        </a:spcAft>
                      </a:pPr>
                      <a:r>
                        <a:rPr lang="en-IN" sz="600" dirty="0">
                          <a:effectLst/>
                        </a:rPr>
                        <a:t>0.93</a:t>
                      </a:r>
                      <a:endParaRPr lang="en-IN" sz="900" dirty="0">
                        <a:effectLst/>
                        <a:latin typeface="SimSun" panose="02010600030101010101" pitchFamily="2" charset="-122"/>
                        <a:ea typeface="SimSun" panose="02010600030101010101" pitchFamily="2" charset="-122"/>
                        <a:cs typeface="Times New Roman" panose="02020603050405020304" pitchFamily="18" charset="0"/>
                      </a:endParaRPr>
                    </a:p>
                  </a:txBody>
                  <a:tcPr marL="49447" marR="49447" marT="32965" marB="32965"/>
                </a:tc>
                <a:extLst>
                  <a:ext uri="{0D108BD9-81ED-4DB2-BD59-A6C34878D82A}">
                    <a16:rowId xmlns:a16="http://schemas.microsoft.com/office/drawing/2014/main" val="10012"/>
                  </a:ext>
                </a:extLst>
              </a:tr>
            </a:tbl>
          </a:graphicData>
        </a:graphic>
      </p:graphicFrame>
      <p:graphicFrame>
        <p:nvGraphicFramePr>
          <p:cNvPr id="20" name="Content Placeholder 19"/>
          <p:cNvGraphicFramePr>
            <a:graphicFrameLocks noGrp="1"/>
          </p:cNvGraphicFramePr>
          <p:nvPr>
            <p:ph sz="half" idx="2"/>
          </p:nvPr>
        </p:nvGraphicFramePr>
        <p:xfrm>
          <a:off x="6336145" y="1385447"/>
          <a:ext cx="4969164" cy="5111928"/>
        </p:xfrm>
        <a:graphic>
          <a:graphicData uri="http://schemas.openxmlformats.org/drawingml/2006/table">
            <a:tbl>
              <a:tblPr>
                <a:tableStyleId>{5C22544A-7EE6-4342-B048-85BDC9FD1C3A}</a:tableStyleId>
              </a:tblPr>
              <a:tblGrid>
                <a:gridCol w="1133764">
                  <a:extLst>
                    <a:ext uri="{9D8B030D-6E8A-4147-A177-3AD203B41FA5}">
                      <a16:colId xmlns:a16="http://schemas.microsoft.com/office/drawing/2014/main" val="20000"/>
                    </a:ext>
                  </a:extLst>
                </a:gridCol>
                <a:gridCol w="625061">
                  <a:extLst>
                    <a:ext uri="{9D8B030D-6E8A-4147-A177-3AD203B41FA5}">
                      <a16:colId xmlns:a16="http://schemas.microsoft.com/office/drawing/2014/main" val="20001"/>
                    </a:ext>
                  </a:extLst>
                </a:gridCol>
                <a:gridCol w="279960">
                  <a:extLst>
                    <a:ext uri="{9D8B030D-6E8A-4147-A177-3AD203B41FA5}">
                      <a16:colId xmlns:a16="http://schemas.microsoft.com/office/drawing/2014/main" val="20002"/>
                    </a:ext>
                  </a:extLst>
                </a:gridCol>
                <a:gridCol w="279960">
                  <a:extLst>
                    <a:ext uri="{9D8B030D-6E8A-4147-A177-3AD203B41FA5}">
                      <a16:colId xmlns:a16="http://schemas.microsoft.com/office/drawing/2014/main" val="20003"/>
                    </a:ext>
                  </a:extLst>
                </a:gridCol>
                <a:gridCol w="279960">
                  <a:extLst>
                    <a:ext uri="{9D8B030D-6E8A-4147-A177-3AD203B41FA5}">
                      <a16:colId xmlns:a16="http://schemas.microsoft.com/office/drawing/2014/main" val="20004"/>
                    </a:ext>
                  </a:extLst>
                </a:gridCol>
                <a:gridCol w="310293">
                  <a:extLst>
                    <a:ext uri="{9D8B030D-6E8A-4147-A177-3AD203B41FA5}">
                      <a16:colId xmlns:a16="http://schemas.microsoft.com/office/drawing/2014/main" val="20005"/>
                    </a:ext>
                  </a:extLst>
                </a:gridCol>
                <a:gridCol w="438089">
                  <a:extLst>
                    <a:ext uri="{9D8B030D-6E8A-4147-A177-3AD203B41FA5}">
                      <a16:colId xmlns:a16="http://schemas.microsoft.com/office/drawing/2014/main" val="20006"/>
                    </a:ext>
                  </a:extLst>
                </a:gridCol>
                <a:gridCol w="436598">
                  <a:extLst>
                    <a:ext uri="{9D8B030D-6E8A-4147-A177-3AD203B41FA5}">
                      <a16:colId xmlns:a16="http://schemas.microsoft.com/office/drawing/2014/main" val="20007"/>
                    </a:ext>
                  </a:extLst>
                </a:gridCol>
                <a:gridCol w="461959">
                  <a:extLst>
                    <a:ext uri="{9D8B030D-6E8A-4147-A177-3AD203B41FA5}">
                      <a16:colId xmlns:a16="http://schemas.microsoft.com/office/drawing/2014/main" val="20008"/>
                    </a:ext>
                  </a:extLst>
                </a:gridCol>
                <a:gridCol w="385878">
                  <a:extLst>
                    <a:ext uri="{9D8B030D-6E8A-4147-A177-3AD203B41FA5}">
                      <a16:colId xmlns:a16="http://schemas.microsoft.com/office/drawing/2014/main" val="20009"/>
                    </a:ext>
                  </a:extLst>
                </a:gridCol>
                <a:gridCol w="337642">
                  <a:extLst>
                    <a:ext uri="{9D8B030D-6E8A-4147-A177-3AD203B41FA5}">
                      <a16:colId xmlns:a16="http://schemas.microsoft.com/office/drawing/2014/main" val="20010"/>
                    </a:ext>
                  </a:extLst>
                </a:gridCol>
              </a:tblGrid>
              <a:tr h="320406">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Confusion matrix</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MCC</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ROC area</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320406">
                <a:tc>
                  <a:txBody>
                    <a:bodyPr/>
                    <a:lstStyle/>
                    <a:p>
                      <a:pPr marL="0" marR="0" algn="l">
                        <a:spcBef>
                          <a:spcPts val="0"/>
                        </a:spcBef>
                        <a:spcAft>
                          <a:spcPts val="0"/>
                        </a:spcAft>
                      </a:pPr>
                      <a:r>
                        <a:rPr lang="en-IN" sz="500">
                          <a:effectLst/>
                        </a:rPr>
                        <a:t>RF(mutual info)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[[449  10]</a:t>
                      </a:r>
                      <a:endParaRPr lang="en-IN" sz="700">
                        <a:effectLst/>
                      </a:endParaRPr>
                    </a:p>
                    <a:p>
                      <a:pPr marL="0" marR="0" algn="just" fontAlgn="base" latinLnBrk="1">
                        <a:spcBef>
                          <a:spcPts val="0"/>
                        </a:spcBef>
                        <a:spcAft>
                          <a:spcPts val="0"/>
                        </a:spcAft>
                      </a:pPr>
                      <a:r>
                        <a:rPr lang="en-IN" sz="500">
                          <a:effectLst/>
                        </a:rPr>
                        <a:t> [ 31  64]]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0.67</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0.33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0.9354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0.7222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0.9563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0.8585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0.98</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1"/>
                  </a:ext>
                </a:extLst>
              </a:tr>
              <a:tr h="372593">
                <a:tc>
                  <a:txBody>
                    <a:bodyPr/>
                    <a:lstStyle/>
                    <a:p>
                      <a:pPr marL="0" marR="0" algn="l">
                        <a:spcBef>
                          <a:spcPts val="0"/>
                        </a:spcBef>
                        <a:spcAft>
                          <a:spcPts val="0"/>
                        </a:spcAft>
                      </a:pPr>
                      <a:r>
                        <a:rPr lang="en-IN" sz="500">
                          <a:effectLst/>
                        </a:rPr>
                        <a:t>SVC(mutual info)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[[439  20]</a:t>
                      </a:r>
                      <a:endParaRPr lang="en-IN" sz="700">
                        <a:effectLst/>
                      </a:endParaRPr>
                    </a:p>
                    <a:p>
                      <a:pPr marL="0" marR="0" algn="just" fontAlgn="base" latinLnBrk="1">
                        <a:spcBef>
                          <a:spcPts val="0"/>
                        </a:spcBef>
                        <a:spcAft>
                          <a:spcPts val="0"/>
                        </a:spcAft>
                      </a:pPr>
                      <a:r>
                        <a:rPr lang="en-IN" sz="500">
                          <a:effectLst/>
                        </a:rPr>
                        <a:t> [ 53  42]]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0.44</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0.8922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0.4764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0.9232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0.6992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0.96</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2"/>
                  </a:ext>
                </a:extLst>
              </a:tr>
              <a:tr h="372593">
                <a:tc>
                  <a:txBody>
                    <a:bodyPr/>
                    <a:lstStyle/>
                    <a:p>
                      <a:pPr marL="0" marR="0" algn="l">
                        <a:spcBef>
                          <a:spcPts val="0"/>
                        </a:spcBef>
                        <a:spcAft>
                          <a:spcPts val="0"/>
                        </a:spcAft>
                      </a:pPr>
                      <a:r>
                        <a:rPr lang="en-IN" sz="500">
                          <a:effectLst/>
                        </a:rPr>
                        <a:t>KNN(mutual info)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[[448  11]</a:t>
                      </a:r>
                      <a:endParaRPr lang="en-IN" sz="700">
                        <a:effectLst/>
                      </a:endParaRPr>
                    </a:p>
                    <a:p>
                      <a:pPr marL="0" marR="0" algn="just" fontAlgn="base" latinLnBrk="1">
                        <a:spcBef>
                          <a:spcPts val="0"/>
                        </a:spcBef>
                        <a:spcAft>
                          <a:spcPts val="0"/>
                        </a:spcAft>
                      </a:pPr>
                      <a:r>
                        <a:rPr lang="en-IN" sz="500">
                          <a:effectLst/>
                        </a:rPr>
                        <a:t> [ 59  36]]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0.38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0.8836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0.4801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0.9275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0.7041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3"/>
                  </a:ext>
                </a:extLst>
              </a:tr>
              <a:tr h="372593">
                <a:tc>
                  <a:txBody>
                    <a:bodyPr/>
                    <a:lstStyle/>
                    <a:p>
                      <a:pPr marL="0" marR="0" algn="l">
                        <a:spcBef>
                          <a:spcPts val="0"/>
                        </a:spcBef>
                        <a:spcAft>
                          <a:spcPts val="0"/>
                        </a:spcAft>
                      </a:pPr>
                      <a:r>
                        <a:rPr lang="en-IN" sz="500">
                          <a:effectLst/>
                        </a:rPr>
                        <a:t>LoR(forward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[[456   3]</a:t>
                      </a:r>
                      <a:endParaRPr lang="en-IN" sz="700">
                        <a:effectLst/>
                      </a:endParaRPr>
                    </a:p>
                    <a:p>
                      <a:pPr marL="0" marR="0" algn="just" fontAlgn="base" latinLnBrk="1">
                        <a:spcBef>
                          <a:spcPts val="0"/>
                        </a:spcBef>
                        <a:spcAft>
                          <a:spcPts val="0"/>
                        </a:spcAft>
                      </a:pPr>
                      <a:r>
                        <a:rPr lang="en-IN" sz="500">
                          <a:effectLst/>
                        </a:rPr>
                        <a:t> [ 93   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0.8306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0.0578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0.9047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0.5072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4"/>
                  </a:ext>
                </a:extLst>
              </a:tr>
              <a:tr h="372593">
                <a:tc>
                  <a:txBody>
                    <a:bodyPr/>
                    <a:lstStyle/>
                    <a:p>
                      <a:pPr marL="0" marR="0" algn="l">
                        <a:spcBef>
                          <a:spcPts val="0"/>
                        </a:spcBef>
                        <a:spcAft>
                          <a:spcPts val="0"/>
                        </a:spcAft>
                      </a:pPr>
                      <a:r>
                        <a:rPr lang="en-IN" sz="500">
                          <a:effectLst/>
                        </a:rPr>
                        <a:t>DT(forward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[[447  12]</a:t>
                      </a:r>
                      <a:endParaRPr lang="en-IN" sz="700">
                        <a:effectLst/>
                      </a:endParaRPr>
                    </a:p>
                    <a:p>
                      <a:pPr marL="0" marR="0" algn="just" fontAlgn="base" latinLnBrk="1">
                        <a:spcBef>
                          <a:spcPts val="0"/>
                        </a:spcBef>
                        <a:spcAft>
                          <a:spcPts val="0"/>
                        </a:spcAft>
                      </a:pPr>
                      <a:r>
                        <a:rPr lang="en-IN" sz="500">
                          <a:effectLst/>
                        </a:rPr>
                        <a:t> [ 29  66]]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0.31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0.9390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0.7245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0.9561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0.8342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5"/>
                  </a:ext>
                </a:extLst>
              </a:tr>
              <a:tr h="372593">
                <a:tc>
                  <a:txBody>
                    <a:bodyPr/>
                    <a:lstStyle/>
                    <a:p>
                      <a:pPr marL="0" marR="0" algn="l">
                        <a:spcBef>
                          <a:spcPts val="0"/>
                        </a:spcBef>
                        <a:spcAft>
                          <a:spcPts val="0"/>
                        </a:spcAft>
                      </a:pPr>
                      <a:r>
                        <a:rPr lang="en-IN" sz="500">
                          <a:effectLst/>
                        </a:rPr>
                        <a:t>RF(forward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[[459   0]</a:t>
                      </a:r>
                      <a:endParaRPr lang="en-IN" sz="700">
                        <a:effectLst/>
                      </a:endParaRPr>
                    </a:p>
                    <a:p>
                      <a:pPr marL="0" marR="0" algn="just" fontAlgn="base" latinLnBrk="1">
                        <a:spcBef>
                          <a:spcPts val="0"/>
                        </a:spcBef>
                        <a:spcAft>
                          <a:spcPts val="0"/>
                        </a:spcAft>
                      </a:pPr>
                      <a:r>
                        <a:rPr lang="en-IN" sz="500">
                          <a:effectLst/>
                        </a:rPr>
                        <a:t> [ 38  57]]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0.9235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0.7443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0.9602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6"/>
                  </a:ext>
                </a:extLst>
              </a:tr>
              <a:tr h="372593">
                <a:tc>
                  <a:txBody>
                    <a:bodyPr/>
                    <a:lstStyle/>
                    <a:p>
                      <a:pPr marL="0" marR="0" algn="l">
                        <a:spcBef>
                          <a:spcPts val="0"/>
                        </a:spcBef>
                        <a:spcAft>
                          <a:spcPts val="0"/>
                        </a:spcAft>
                      </a:pPr>
                      <a:r>
                        <a:rPr lang="en-IN" sz="500">
                          <a:effectLst/>
                        </a:rPr>
                        <a:t>SVC(forward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[[459   0]</a:t>
                      </a:r>
                      <a:endParaRPr lang="en-IN" sz="700">
                        <a:effectLst/>
                      </a:endParaRPr>
                    </a:p>
                    <a:p>
                      <a:pPr marL="0" marR="0" algn="just" fontAlgn="base" latinLnBrk="1">
                        <a:spcBef>
                          <a:spcPts val="0"/>
                        </a:spcBef>
                        <a:spcAft>
                          <a:spcPts val="0"/>
                        </a:spcAft>
                      </a:pPr>
                      <a:r>
                        <a:rPr lang="en-IN" sz="500">
                          <a:effectLst/>
                        </a:rPr>
                        <a:t> [ 41  54]]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0.918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0.7223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0.9572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0.7842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1.0</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7"/>
                  </a:ext>
                </a:extLst>
              </a:tr>
              <a:tr h="372593">
                <a:tc>
                  <a:txBody>
                    <a:bodyPr/>
                    <a:lstStyle/>
                    <a:p>
                      <a:pPr marL="0" marR="0" algn="l">
                        <a:spcBef>
                          <a:spcPts val="0"/>
                        </a:spcBef>
                        <a:spcAft>
                          <a:spcPts val="0"/>
                        </a:spcAft>
                      </a:pPr>
                      <a:r>
                        <a:rPr lang="en-IN" sz="500">
                          <a:effectLst/>
                        </a:rPr>
                        <a:t>KNN(forward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[[457   2]</a:t>
                      </a:r>
                      <a:endParaRPr lang="en-IN" sz="700">
                        <a:effectLst/>
                      </a:endParaRPr>
                    </a:p>
                    <a:p>
                      <a:pPr marL="0" marR="0" algn="just" fontAlgn="base" latinLnBrk="1">
                        <a:spcBef>
                          <a:spcPts val="0"/>
                        </a:spcBef>
                        <a:spcAft>
                          <a:spcPts val="0"/>
                        </a:spcAft>
                      </a:pPr>
                      <a:r>
                        <a:rPr lang="en-IN" sz="500">
                          <a:effectLst/>
                        </a:rPr>
                        <a:t> [ 48  47]]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0.9049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0.6509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0.9481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0.7451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8"/>
                  </a:ext>
                </a:extLst>
              </a:tr>
              <a:tr h="372593">
                <a:tc>
                  <a:txBody>
                    <a:bodyPr/>
                    <a:lstStyle/>
                    <a:p>
                      <a:pPr marL="0" marR="0" algn="l">
                        <a:spcBef>
                          <a:spcPts val="0"/>
                        </a:spcBef>
                        <a:spcAft>
                          <a:spcPts val="0"/>
                        </a:spcAft>
                      </a:pPr>
                      <a:r>
                        <a:rPr lang="en-IN" sz="500">
                          <a:effectLst/>
                        </a:rPr>
                        <a:t>LoR(rfe)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[[451   8]</a:t>
                      </a:r>
                      <a:endParaRPr lang="en-IN" sz="700">
                        <a:effectLst/>
                      </a:endParaRPr>
                    </a:p>
                    <a:p>
                      <a:pPr marL="0" marR="0" algn="just" fontAlgn="base" latinLnBrk="1">
                        <a:spcBef>
                          <a:spcPts val="0"/>
                        </a:spcBef>
                        <a:spcAft>
                          <a:spcPts val="0"/>
                        </a:spcAft>
                      </a:pPr>
                      <a:r>
                        <a:rPr lang="en-IN" sz="500">
                          <a:effectLst/>
                        </a:rPr>
                        <a:t> [ 85  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0.11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0.8414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0.1867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0.9065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0.5439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09"/>
                  </a:ext>
                </a:extLst>
              </a:tr>
              <a:tr h="372593">
                <a:tc>
                  <a:txBody>
                    <a:bodyPr/>
                    <a:lstStyle/>
                    <a:p>
                      <a:pPr marL="0" marR="0" algn="l">
                        <a:spcBef>
                          <a:spcPts val="0"/>
                        </a:spcBef>
                        <a:spcAft>
                          <a:spcPts val="0"/>
                        </a:spcAft>
                      </a:pPr>
                      <a:r>
                        <a:rPr lang="en-IN" sz="500">
                          <a:effectLst/>
                        </a:rPr>
                        <a:t>DT(rfe)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[[445  14]</a:t>
                      </a:r>
                      <a:endParaRPr lang="en-IN" sz="700">
                        <a:effectLst/>
                      </a:endParaRPr>
                    </a:p>
                    <a:p>
                      <a:pPr marL="0" marR="0" algn="just" fontAlgn="base" latinLnBrk="1">
                        <a:spcBef>
                          <a:spcPts val="0"/>
                        </a:spcBef>
                        <a:spcAft>
                          <a:spcPts val="0"/>
                        </a:spcAft>
                      </a:pPr>
                      <a:r>
                        <a:rPr lang="en-IN" sz="500">
                          <a:effectLst/>
                        </a:rPr>
                        <a:t> [ 30  65]]</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0.32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0.03</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0.9368</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0.7046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0.9528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0.8268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0.97</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10"/>
                  </a:ext>
                </a:extLst>
              </a:tr>
              <a:tr h="372593">
                <a:tc>
                  <a:txBody>
                    <a:bodyPr/>
                    <a:lstStyle/>
                    <a:p>
                      <a:pPr marL="0" marR="0" algn="l">
                        <a:spcBef>
                          <a:spcPts val="0"/>
                        </a:spcBef>
                        <a:spcAft>
                          <a:spcPts val="0"/>
                        </a:spcAft>
                      </a:pPr>
                      <a:r>
                        <a:rPr lang="en-IN" sz="500">
                          <a:effectLst/>
                        </a:rPr>
                        <a:t>RF(rfe)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[[455   4]</a:t>
                      </a:r>
                      <a:endParaRPr lang="en-IN" sz="700">
                        <a:effectLst/>
                      </a:endParaRPr>
                    </a:p>
                    <a:p>
                      <a:pPr marL="0" marR="0" algn="just" fontAlgn="base" latinLnBrk="1">
                        <a:spcBef>
                          <a:spcPts val="0"/>
                        </a:spcBef>
                        <a:spcAft>
                          <a:spcPts val="0"/>
                        </a:spcAft>
                      </a:pPr>
                      <a:r>
                        <a:rPr lang="en-IN" sz="500">
                          <a:effectLst/>
                        </a:rPr>
                        <a:t> [ 36  59]]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0.38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0.9266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0.7270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0.9578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0.8061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11"/>
                  </a:ext>
                </a:extLst>
              </a:tr>
              <a:tr h="372593">
                <a:tc>
                  <a:txBody>
                    <a:bodyPr/>
                    <a:lstStyle/>
                    <a:p>
                      <a:pPr marL="0" marR="0" algn="l">
                        <a:spcBef>
                          <a:spcPts val="0"/>
                        </a:spcBef>
                        <a:spcAft>
                          <a:spcPts val="0"/>
                        </a:spcAft>
                      </a:pPr>
                      <a:r>
                        <a:rPr lang="en-IN" sz="500" dirty="0">
                          <a:effectLst/>
                        </a:rPr>
                        <a:t>SVC(</a:t>
                      </a:r>
                      <a:r>
                        <a:rPr lang="en-IN" sz="500" dirty="0" err="1">
                          <a:effectLst/>
                        </a:rPr>
                        <a:t>rfe</a:t>
                      </a:r>
                      <a:r>
                        <a:rPr lang="en-IN" sz="500" dirty="0">
                          <a:effectLst/>
                        </a:rPr>
                        <a:t>)</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[[459   0]</a:t>
                      </a:r>
                      <a:endParaRPr lang="en-IN" sz="700">
                        <a:effectLst/>
                      </a:endParaRPr>
                    </a:p>
                    <a:p>
                      <a:pPr marL="0" marR="0" algn="just" fontAlgn="base" latinLnBrk="1">
                        <a:spcBef>
                          <a:spcPts val="0"/>
                        </a:spcBef>
                        <a:spcAft>
                          <a:spcPts val="0"/>
                        </a:spcAft>
                      </a:pPr>
                      <a:r>
                        <a:rPr lang="en-IN" sz="500">
                          <a:effectLst/>
                        </a:rPr>
                        <a:t> [ 46  49]]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0.9089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0.6846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0.9522</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0.7578</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12"/>
                  </a:ext>
                </a:extLst>
              </a:tr>
              <a:tr h="372593">
                <a:tc>
                  <a:txBody>
                    <a:bodyPr/>
                    <a:lstStyle/>
                    <a:p>
                      <a:pPr marL="0" marR="0" algn="l">
                        <a:spcBef>
                          <a:spcPts val="0"/>
                        </a:spcBef>
                        <a:spcAft>
                          <a:spcPts val="0"/>
                        </a:spcAft>
                      </a:pPr>
                      <a:r>
                        <a:rPr lang="en-IN" sz="500" dirty="0">
                          <a:effectLst/>
                          <a:highlight>
                            <a:srgbClr val="00FF00"/>
                          </a:highlight>
                        </a:rPr>
                        <a:t>KNN(</a:t>
                      </a:r>
                      <a:r>
                        <a:rPr lang="en-IN" sz="500" dirty="0" err="1">
                          <a:effectLst/>
                          <a:highlight>
                            <a:srgbClr val="00FF00"/>
                          </a:highlight>
                        </a:rPr>
                        <a:t>rfe</a:t>
                      </a:r>
                      <a:r>
                        <a:rPr lang="en-IN" sz="500" dirty="0">
                          <a:effectLst/>
                          <a:highlight>
                            <a:srgbClr val="00FF00"/>
                          </a:highlight>
                        </a:rPr>
                        <a:t>)</a:t>
                      </a:r>
                      <a:endParaRPr lang="en-IN" sz="6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[[458   1]</a:t>
                      </a:r>
                      <a:endParaRPr lang="en-IN" sz="700" dirty="0">
                        <a:effectLst/>
                      </a:endParaRPr>
                    </a:p>
                    <a:p>
                      <a:pPr marL="0" marR="0" algn="just" fontAlgn="base" latinLnBrk="1">
                        <a:spcBef>
                          <a:spcPts val="0"/>
                        </a:spcBef>
                        <a:spcAft>
                          <a:spcPts val="0"/>
                        </a:spcAft>
                      </a:pPr>
                      <a:r>
                        <a:rPr lang="en-IN" sz="500" dirty="0">
                          <a:effectLst/>
                        </a:rPr>
                        <a:t> [ 56  39]]</a:t>
                      </a:r>
                      <a:endParaRPr lang="en-IN" sz="700" dirty="0">
                        <a:effectLs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highlight>
                            <a:srgbClr val="00FF00"/>
                          </a:highlight>
                        </a:rPr>
                        <a:t>1.00</a:t>
                      </a:r>
                      <a:endParaRPr lang="en-IN" sz="700" dirty="0">
                        <a:effectLst/>
                        <a:highlight>
                          <a:srgbClr val="00FF00"/>
                        </a:highlight>
                      </a:endParaRPr>
                    </a:p>
                    <a:p>
                      <a:pPr marL="0" marR="0" algn="l">
                        <a:spcBef>
                          <a:spcPts val="0"/>
                        </a:spcBef>
                        <a:spcAft>
                          <a:spcPts val="0"/>
                        </a:spcAft>
                      </a:pPr>
                      <a:r>
                        <a:rPr lang="en-IN" sz="5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0.41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0.59</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0.8910</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0.5946</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0.9414</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a:effectLst/>
                        </a:rPr>
                        <a:t>0.7041</a:t>
                      </a:r>
                      <a:endParaRPr lang="en-IN" sz="700">
                        <a:effectLst/>
                      </a:endParaRPr>
                    </a:p>
                    <a:p>
                      <a:pPr marL="0" marR="0" algn="l">
                        <a:spcBef>
                          <a:spcPts val="0"/>
                        </a:spcBef>
                        <a:spcAft>
                          <a:spcPts val="0"/>
                        </a:spcAft>
                      </a:pPr>
                      <a:r>
                        <a:rPr lang="en-IN" sz="5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39678" marR="39678" marT="26452" marB="26452"/>
                </a:tc>
                <a:tc>
                  <a:txBody>
                    <a:bodyPr/>
                    <a:lstStyle/>
                    <a:p>
                      <a:pPr marL="0" marR="0" algn="just" fontAlgn="base" latinLnBrk="1">
                        <a:spcBef>
                          <a:spcPts val="0"/>
                        </a:spcBef>
                        <a:spcAft>
                          <a:spcPts val="0"/>
                        </a:spcAft>
                      </a:pPr>
                      <a:r>
                        <a:rPr lang="en-IN" sz="500" dirty="0">
                          <a:effectLst/>
                        </a:rPr>
                        <a:t>1.0</a:t>
                      </a:r>
                      <a:endParaRPr lang="en-IN" sz="700" dirty="0">
                        <a:effectLst/>
                        <a:latin typeface="SimSun" panose="02010600030101010101" pitchFamily="2" charset="-122"/>
                        <a:ea typeface="SimSun" panose="02010600030101010101" pitchFamily="2" charset="-122"/>
                        <a:cs typeface="Times New Roman" panose="02020603050405020304" pitchFamily="18" charset="0"/>
                      </a:endParaRPr>
                    </a:p>
                  </a:txBody>
                  <a:tcPr marL="39678" marR="39678" marT="26452" marB="26452"/>
                </a:tc>
                <a:extLst>
                  <a:ext uri="{0D108BD9-81ED-4DB2-BD59-A6C34878D82A}">
                    <a16:rowId xmlns:a16="http://schemas.microsoft.com/office/drawing/2014/main" val="1001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dirty="0">
                <a:solidFill>
                  <a:schemeClr val="bg2">
                    <a:lumMod val="25000"/>
                  </a:schemeClr>
                </a:solidFill>
              </a:rPr>
              <a:t>Class 0 performance             </a:t>
            </a:r>
            <a:br>
              <a:rPr lang="en-IN" altLang="en-US" sz="3600" dirty="0">
                <a:solidFill>
                  <a:schemeClr val="bg2">
                    <a:lumMod val="25000"/>
                  </a:schemeClr>
                </a:solidFill>
              </a:rPr>
            </a:br>
            <a:endParaRPr lang="en-IN" altLang="en-US" sz="3600" dirty="0">
              <a:solidFill>
                <a:schemeClr val="bg2">
                  <a:lumMod val="25000"/>
                </a:schemeClr>
              </a:solidFill>
            </a:endParaRPr>
          </a:p>
        </p:txBody>
      </p:sp>
      <p:graphicFrame>
        <p:nvGraphicFramePr>
          <p:cNvPr id="3" name="Content Placeholder 2"/>
          <p:cNvGraphicFramePr>
            <a:graphicFrameLocks noGrp="1"/>
          </p:cNvGraphicFramePr>
          <p:nvPr>
            <p:ph idx="1"/>
          </p:nvPr>
        </p:nvGraphicFramePr>
        <p:xfrm>
          <a:off x="838200" y="1262561"/>
          <a:ext cx="4745853" cy="5325801"/>
        </p:xfrm>
        <a:graphic>
          <a:graphicData uri="http://schemas.openxmlformats.org/drawingml/2006/table">
            <a:tbl>
              <a:tblPr>
                <a:tableStyleId>{5C22544A-7EE6-4342-B048-85BDC9FD1C3A}</a:tableStyleId>
              </a:tblPr>
              <a:tblGrid>
                <a:gridCol w="1082812">
                  <a:extLst>
                    <a:ext uri="{9D8B030D-6E8A-4147-A177-3AD203B41FA5}">
                      <a16:colId xmlns:a16="http://schemas.microsoft.com/office/drawing/2014/main" val="20000"/>
                    </a:ext>
                  </a:extLst>
                </a:gridCol>
                <a:gridCol w="596971">
                  <a:extLst>
                    <a:ext uri="{9D8B030D-6E8A-4147-A177-3AD203B41FA5}">
                      <a16:colId xmlns:a16="http://schemas.microsoft.com/office/drawing/2014/main" val="20001"/>
                    </a:ext>
                  </a:extLst>
                </a:gridCol>
                <a:gridCol w="286376">
                  <a:extLst>
                    <a:ext uri="{9D8B030D-6E8A-4147-A177-3AD203B41FA5}">
                      <a16:colId xmlns:a16="http://schemas.microsoft.com/office/drawing/2014/main" val="20002"/>
                    </a:ext>
                  </a:extLst>
                </a:gridCol>
                <a:gridCol w="331018">
                  <a:extLst>
                    <a:ext uri="{9D8B030D-6E8A-4147-A177-3AD203B41FA5}">
                      <a16:colId xmlns:a16="http://schemas.microsoft.com/office/drawing/2014/main" val="20003"/>
                    </a:ext>
                  </a:extLst>
                </a:gridCol>
                <a:gridCol w="274502">
                  <a:extLst>
                    <a:ext uri="{9D8B030D-6E8A-4147-A177-3AD203B41FA5}">
                      <a16:colId xmlns:a16="http://schemas.microsoft.com/office/drawing/2014/main" val="20004"/>
                    </a:ext>
                  </a:extLst>
                </a:gridCol>
                <a:gridCol w="288750">
                  <a:extLst>
                    <a:ext uri="{9D8B030D-6E8A-4147-A177-3AD203B41FA5}">
                      <a16:colId xmlns:a16="http://schemas.microsoft.com/office/drawing/2014/main" val="20005"/>
                    </a:ext>
                  </a:extLst>
                </a:gridCol>
                <a:gridCol w="391333">
                  <a:extLst>
                    <a:ext uri="{9D8B030D-6E8A-4147-A177-3AD203B41FA5}">
                      <a16:colId xmlns:a16="http://schemas.microsoft.com/office/drawing/2014/main" val="20006"/>
                    </a:ext>
                  </a:extLst>
                </a:gridCol>
                <a:gridCol w="361888">
                  <a:extLst>
                    <a:ext uri="{9D8B030D-6E8A-4147-A177-3AD203B41FA5}">
                      <a16:colId xmlns:a16="http://schemas.microsoft.com/office/drawing/2014/main" val="20007"/>
                    </a:ext>
                  </a:extLst>
                </a:gridCol>
                <a:gridCol w="487265">
                  <a:extLst>
                    <a:ext uri="{9D8B030D-6E8A-4147-A177-3AD203B41FA5}">
                      <a16:colId xmlns:a16="http://schemas.microsoft.com/office/drawing/2014/main" val="20008"/>
                    </a:ext>
                  </a:extLst>
                </a:gridCol>
                <a:gridCol w="322469">
                  <a:extLst>
                    <a:ext uri="{9D8B030D-6E8A-4147-A177-3AD203B41FA5}">
                      <a16:colId xmlns:a16="http://schemas.microsoft.com/office/drawing/2014/main" val="20009"/>
                    </a:ext>
                  </a:extLst>
                </a:gridCol>
                <a:gridCol w="322469">
                  <a:extLst>
                    <a:ext uri="{9D8B030D-6E8A-4147-A177-3AD203B41FA5}">
                      <a16:colId xmlns:a16="http://schemas.microsoft.com/office/drawing/2014/main" val="20010"/>
                    </a:ext>
                  </a:extLst>
                </a:gridCol>
              </a:tblGrid>
              <a:tr h="367447">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Confusion matrix</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TNR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FNR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MCC</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ROC area</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367447">
                <a:tc>
                  <a:txBody>
                    <a:bodyPr/>
                    <a:lstStyle/>
                    <a:p>
                      <a:pPr marL="0" marR="0" algn="l">
                        <a:spcBef>
                          <a:spcPts val="0"/>
                        </a:spcBef>
                        <a:spcAft>
                          <a:spcPts val="0"/>
                        </a:spcAft>
                      </a:pPr>
                      <a:r>
                        <a:rPr lang="en-US" sz="700">
                          <a:effectLst/>
                        </a:rPr>
                        <a:t>Logistic Regression-Reduced features (chi sq)</a:t>
                      </a:r>
                      <a:endParaRPr lang="en-US"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[[40  55]</a:t>
                      </a:r>
                      <a:endParaRPr lang="en-IN" sz="800">
                        <a:effectLst/>
                      </a:endParaRPr>
                    </a:p>
                    <a:p>
                      <a:pPr marL="0" marR="0" algn="just">
                        <a:spcBef>
                          <a:spcPts val="0"/>
                        </a:spcBef>
                        <a:spcAft>
                          <a:spcPts val="0"/>
                        </a:spcAft>
                      </a:pPr>
                      <a:r>
                        <a:rPr lang="en-IN" sz="700">
                          <a:effectLst/>
                        </a:rPr>
                        <a:t>[ 25  434]]</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0.8875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0.4293</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dirty="0">
                          <a:effectLst/>
                        </a:rPr>
                        <a:t>0.9156</a:t>
                      </a:r>
                      <a:endParaRPr lang="en-IN" sz="9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dirty="0">
                          <a:effectLst/>
                        </a:rPr>
                        <a:t>0.847</a:t>
                      </a:r>
                      <a:endParaRPr lang="en-IN" sz="9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dirty="0">
                          <a:effectLst/>
                        </a:rPr>
                        <a:t>0.95</a:t>
                      </a:r>
                      <a:endParaRPr lang="en-IN" sz="9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1"/>
                  </a:ext>
                </a:extLst>
              </a:tr>
              <a:tr h="367447">
                <a:tc>
                  <a:txBody>
                    <a:bodyPr/>
                    <a:lstStyle/>
                    <a:p>
                      <a:pPr marL="0" marR="0" algn="l">
                        <a:spcBef>
                          <a:spcPts val="0"/>
                        </a:spcBef>
                        <a:spcAft>
                          <a:spcPts val="0"/>
                        </a:spcAft>
                      </a:pPr>
                      <a:r>
                        <a:rPr lang="en-US" sz="700">
                          <a:effectLst/>
                        </a:rPr>
                        <a:t>Decision Tree Reduced features</a:t>
                      </a:r>
                      <a:endParaRPr lang="en-US" sz="800">
                        <a:effectLst/>
                      </a:endParaRPr>
                    </a:p>
                    <a:p>
                      <a:pPr marL="0" marR="0" algn="l">
                        <a:spcBef>
                          <a:spcPts val="0"/>
                        </a:spcBef>
                        <a:spcAft>
                          <a:spcPts val="0"/>
                        </a:spcAft>
                      </a:pPr>
                      <a:r>
                        <a:rPr lang="en-US" sz="700">
                          <a:effectLst/>
                        </a:rPr>
                        <a:t>(chi sq)</a:t>
                      </a:r>
                      <a:endParaRPr lang="en-US"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dirty="0">
                          <a:effectLst/>
                        </a:rPr>
                        <a:t>[[66  29]</a:t>
                      </a:r>
                      <a:endParaRPr lang="en-IN" sz="800" dirty="0">
                        <a:effectLst/>
                      </a:endParaRPr>
                    </a:p>
                    <a:p>
                      <a:pPr marL="0" marR="0" algn="just">
                        <a:spcBef>
                          <a:spcPts val="0"/>
                        </a:spcBef>
                        <a:spcAft>
                          <a:spcPts val="0"/>
                        </a:spcAft>
                      </a:pPr>
                      <a:r>
                        <a:rPr lang="en-IN" sz="700" dirty="0">
                          <a:effectLst/>
                        </a:rPr>
                        <a:t>[ 47  412]]</a:t>
                      </a:r>
                      <a:endParaRPr lang="en-IN" sz="8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0.31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0.9346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0.5658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0.9191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0.787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2"/>
                  </a:ext>
                </a:extLst>
              </a:tr>
              <a:tr h="367447">
                <a:tc>
                  <a:txBody>
                    <a:bodyPr/>
                    <a:lstStyle/>
                    <a:p>
                      <a:pPr marL="0" marR="0" algn="l">
                        <a:spcBef>
                          <a:spcPts val="0"/>
                        </a:spcBef>
                        <a:spcAft>
                          <a:spcPts val="0"/>
                        </a:spcAft>
                      </a:pPr>
                      <a:r>
                        <a:rPr lang="en-US" sz="700">
                          <a:effectLst/>
                        </a:rPr>
                        <a:t>Random Forest Reduced features</a:t>
                      </a:r>
                      <a:endParaRPr lang="en-US" sz="800">
                        <a:effectLst/>
                      </a:endParaRPr>
                    </a:p>
                    <a:p>
                      <a:pPr marL="0" marR="0" algn="l">
                        <a:spcBef>
                          <a:spcPts val="0"/>
                        </a:spcBef>
                        <a:spcAft>
                          <a:spcPts val="0"/>
                        </a:spcAft>
                      </a:pPr>
                      <a:r>
                        <a:rPr lang="en-US" sz="700">
                          <a:effectLst/>
                        </a:rPr>
                        <a:t>(chi sq)</a:t>
                      </a:r>
                      <a:endParaRPr lang="en-US"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[[63 32]</a:t>
                      </a:r>
                      <a:endParaRPr lang="en-IN" sz="800">
                        <a:effectLst/>
                      </a:endParaRPr>
                    </a:p>
                    <a:p>
                      <a:pPr marL="0" marR="0" algn="just">
                        <a:spcBef>
                          <a:spcPts val="0"/>
                        </a:spcBef>
                        <a:spcAft>
                          <a:spcPts val="0"/>
                        </a:spcAft>
                      </a:pPr>
                      <a:r>
                        <a:rPr lang="en-IN" sz="700">
                          <a:effectLst/>
                        </a:rPr>
                        <a:t>[11  448]]</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0.39</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0.04</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dirty="0">
                          <a:effectLst/>
                        </a:rPr>
                        <a:t>0.9222</a:t>
                      </a:r>
                      <a:endParaRPr lang="en-IN" sz="900" dirty="0">
                        <a:effectLst/>
                      </a:endParaRPr>
                    </a:p>
                    <a:p>
                      <a:pPr marL="0" marR="0" algn="just" fontAlgn="base" latinLnBrk="1">
                        <a:spcBef>
                          <a:spcPts val="0"/>
                        </a:spcBef>
                        <a:spcAft>
                          <a:spcPts val="0"/>
                        </a:spcAft>
                      </a:pPr>
                      <a:r>
                        <a:rPr lang="en-IN" sz="700" dirty="0">
                          <a:effectLst/>
                        </a:rPr>
                        <a:t> </a:t>
                      </a:r>
                      <a:endParaRPr lang="en-IN" sz="900" dirty="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0.6144</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0.9390</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0.887</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just" fontAlgn="base" latinLnBrk="1">
                        <a:spcBef>
                          <a:spcPts val="0"/>
                        </a:spcBef>
                        <a:spcAft>
                          <a:spcPts val="0"/>
                        </a:spcAft>
                      </a:pPr>
                      <a:r>
                        <a:rPr lang="en-IN" sz="700">
                          <a:effectLst/>
                        </a:rPr>
                        <a:t> </a:t>
                      </a:r>
                      <a:endParaRPr lang="en-IN" sz="90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3"/>
                  </a:ext>
                </a:extLst>
              </a:tr>
              <a:tr h="367447">
                <a:tc>
                  <a:txBody>
                    <a:bodyPr/>
                    <a:lstStyle/>
                    <a:p>
                      <a:pPr marL="0" marR="0" algn="l">
                        <a:spcBef>
                          <a:spcPts val="0"/>
                        </a:spcBef>
                        <a:spcAft>
                          <a:spcPts val="0"/>
                        </a:spcAft>
                      </a:pPr>
                      <a:r>
                        <a:rPr lang="en-US" sz="700">
                          <a:effectLst/>
                        </a:rPr>
                        <a:t>SVC reduced features</a:t>
                      </a:r>
                      <a:endParaRPr lang="en-US" sz="800">
                        <a:effectLst/>
                      </a:endParaRPr>
                    </a:p>
                    <a:p>
                      <a:pPr marL="0" marR="0" algn="l">
                        <a:spcBef>
                          <a:spcPts val="0"/>
                        </a:spcBef>
                        <a:spcAft>
                          <a:spcPts val="0"/>
                        </a:spcAft>
                      </a:pPr>
                      <a:r>
                        <a:rPr lang="en-US" sz="700">
                          <a:effectLst/>
                        </a:rPr>
                        <a:t>(chi sq)</a:t>
                      </a:r>
                      <a:endParaRPr lang="en-US"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[[36  59]</a:t>
                      </a:r>
                      <a:endParaRPr lang="en-IN" sz="800">
                        <a:effectLst/>
                      </a:endParaRPr>
                    </a:p>
                    <a:p>
                      <a:pPr marL="0" marR="0" algn="just">
                        <a:spcBef>
                          <a:spcPts val="0"/>
                        </a:spcBef>
                        <a:spcAft>
                          <a:spcPts val="0"/>
                        </a:spcAft>
                      </a:pPr>
                      <a:r>
                        <a:rPr lang="en-IN" sz="700">
                          <a:effectLst/>
                        </a:rPr>
                        <a:t>[17  442]]</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0.8822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0.4381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0.9208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0.843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4"/>
                  </a:ext>
                </a:extLst>
              </a:tr>
              <a:tr h="367447">
                <a:tc>
                  <a:txBody>
                    <a:bodyPr/>
                    <a:lstStyle/>
                    <a:p>
                      <a:pPr marL="0" marR="0" algn="l">
                        <a:spcBef>
                          <a:spcPts val="0"/>
                        </a:spcBef>
                        <a:spcAft>
                          <a:spcPts val="0"/>
                        </a:spcAft>
                      </a:pPr>
                      <a:r>
                        <a:rPr lang="en-US" sz="700">
                          <a:effectLst/>
                        </a:rPr>
                        <a:t>KNN reduced features</a:t>
                      </a:r>
                      <a:endParaRPr lang="en-US" sz="800">
                        <a:effectLst/>
                      </a:endParaRPr>
                    </a:p>
                    <a:p>
                      <a:pPr marL="0" marR="0" algn="l">
                        <a:spcBef>
                          <a:spcPts val="0"/>
                        </a:spcBef>
                        <a:spcAft>
                          <a:spcPts val="0"/>
                        </a:spcAft>
                      </a:pPr>
                      <a:r>
                        <a:rPr lang="en-US" sz="700">
                          <a:effectLst/>
                        </a:rPr>
                        <a:t>(chi sq)</a:t>
                      </a:r>
                      <a:endParaRPr lang="en-US"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[[38  57]</a:t>
                      </a:r>
                      <a:endParaRPr lang="en-IN" sz="800">
                        <a:effectLst/>
                      </a:endParaRPr>
                    </a:p>
                    <a:p>
                      <a:pPr marL="0" marR="0" algn="just">
                        <a:spcBef>
                          <a:spcPts val="0"/>
                        </a:spcBef>
                        <a:spcAft>
                          <a:spcPts val="0"/>
                        </a:spcAft>
                      </a:pPr>
                      <a:r>
                        <a:rPr lang="en-IN" sz="700">
                          <a:effectLst/>
                        </a:rPr>
                        <a:t>[15  444]]</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0.8862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0.4707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0.9249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0.811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5"/>
                  </a:ext>
                </a:extLst>
              </a:tr>
              <a:tr h="367447">
                <a:tc>
                  <a:txBody>
                    <a:bodyPr/>
                    <a:lstStyle/>
                    <a:p>
                      <a:pPr marL="0" marR="0" algn="l">
                        <a:spcBef>
                          <a:spcPts val="0"/>
                        </a:spcBef>
                        <a:spcAft>
                          <a:spcPts val="0"/>
                        </a:spcAft>
                      </a:pPr>
                      <a:r>
                        <a:rPr lang="en-IN" sz="700">
                          <a:effectLst/>
                        </a:rPr>
                        <a:t>LoR(anova f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[[48 47]</a:t>
                      </a:r>
                      <a:endParaRPr lang="en-IN" sz="800">
                        <a:effectLst/>
                      </a:endParaRPr>
                    </a:p>
                    <a:p>
                      <a:pPr marL="0" marR="0" algn="just">
                        <a:spcBef>
                          <a:spcPts val="0"/>
                        </a:spcBef>
                        <a:spcAft>
                          <a:spcPts val="0"/>
                        </a:spcAft>
                      </a:pPr>
                      <a:r>
                        <a:rPr lang="en-IN" sz="700">
                          <a:effectLst/>
                        </a:rPr>
                        <a:t>[26  433]]</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0.9020</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0.4970</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0.9222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0.842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6"/>
                  </a:ext>
                </a:extLst>
              </a:tr>
              <a:tr h="367447">
                <a:tc>
                  <a:txBody>
                    <a:bodyPr/>
                    <a:lstStyle/>
                    <a:p>
                      <a:pPr marL="0" marR="0" algn="l">
                        <a:spcBef>
                          <a:spcPts val="0"/>
                        </a:spcBef>
                        <a:spcAft>
                          <a:spcPts val="0"/>
                        </a:spcAft>
                      </a:pPr>
                      <a:r>
                        <a:rPr lang="en-IN" sz="700">
                          <a:effectLst/>
                        </a:rPr>
                        <a:t>DT(anova f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[[69 26]</a:t>
                      </a:r>
                      <a:endParaRPr lang="en-IN" sz="800">
                        <a:effectLst/>
                      </a:endParaRPr>
                    </a:p>
                    <a:p>
                      <a:pPr marL="0" marR="0" algn="just">
                        <a:spcBef>
                          <a:spcPts val="0"/>
                        </a:spcBef>
                        <a:spcAft>
                          <a:spcPts val="0"/>
                        </a:spcAft>
                      </a:pPr>
                      <a:r>
                        <a:rPr lang="en-IN" sz="700">
                          <a:effectLst/>
                        </a:rPr>
                        <a:t>[35  424]]</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0.26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0.9449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0.6580</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0.9397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0.842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7"/>
                  </a:ext>
                </a:extLst>
              </a:tr>
              <a:tr h="266837">
                <a:tc>
                  <a:txBody>
                    <a:bodyPr/>
                    <a:lstStyle/>
                    <a:p>
                      <a:pPr marL="0" marR="0" algn="l">
                        <a:spcBef>
                          <a:spcPts val="0"/>
                        </a:spcBef>
                        <a:spcAft>
                          <a:spcPts val="0"/>
                        </a:spcAft>
                      </a:pPr>
                      <a:r>
                        <a:rPr lang="en-IN" sz="700">
                          <a:effectLst/>
                        </a:rPr>
                        <a:t>RF(anova f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[[56 39]</a:t>
                      </a:r>
                      <a:endParaRPr lang="en-IN" sz="800">
                        <a:effectLst/>
                      </a:endParaRPr>
                    </a:p>
                    <a:p>
                      <a:pPr marL="0" marR="0" algn="just">
                        <a:spcBef>
                          <a:spcPts val="0"/>
                        </a:spcBef>
                        <a:spcAft>
                          <a:spcPts val="0"/>
                        </a:spcAft>
                      </a:pPr>
                      <a:r>
                        <a:rPr lang="en-IN" sz="700">
                          <a:effectLst/>
                        </a:rPr>
                        <a:t>[17  442]]</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0.33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0.9358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0.7424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0.9596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0.885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8"/>
                  </a:ext>
                </a:extLst>
              </a:tr>
              <a:tr h="367447">
                <a:tc>
                  <a:txBody>
                    <a:bodyPr/>
                    <a:lstStyle/>
                    <a:p>
                      <a:pPr marL="0" marR="0" algn="l">
                        <a:spcBef>
                          <a:spcPts val="0"/>
                        </a:spcBef>
                        <a:spcAft>
                          <a:spcPts val="0"/>
                        </a:spcAft>
                      </a:pPr>
                      <a:r>
                        <a:rPr lang="en-IN" sz="700">
                          <a:effectLst/>
                        </a:rPr>
                        <a:t>SVC(anova f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[[43 52]</a:t>
                      </a:r>
                      <a:endParaRPr lang="en-IN" sz="800">
                        <a:effectLst/>
                      </a:endParaRPr>
                    </a:p>
                    <a:p>
                      <a:pPr marL="0" marR="0" algn="just">
                        <a:spcBef>
                          <a:spcPts val="0"/>
                        </a:spcBef>
                        <a:spcAft>
                          <a:spcPts val="0"/>
                        </a:spcAft>
                      </a:pPr>
                      <a:r>
                        <a:rPr lang="en-IN" sz="700">
                          <a:effectLst/>
                        </a:rPr>
                        <a:t>[25  434]]</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0.8930</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0.4573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0.9185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0.829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09"/>
                  </a:ext>
                </a:extLst>
              </a:tr>
              <a:tr h="367447">
                <a:tc>
                  <a:txBody>
                    <a:bodyPr/>
                    <a:lstStyle/>
                    <a:p>
                      <a:pPr marL="0" marR="0" algn="l">
                        <a:spcBef>
                          <a:spcPts val="0"/>
                        </a:spcBef>
                        <a:spcAft>
                          <a:spcPts val="0"/>
                        </a:spcAft>
                      </a:pPr>
                      <a:r>
                        <a:rPr lang="en-IN" sz="700">
                          <a:effectLst/>
                        </a:rPr>
                        <a:t>KNN(anova f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[[42 53]</a:t>
                      </a:r>
                      <a:endParaRPr lang="en-IN" sz="800">
                        <a:effectLst/>
                      </a:endParaRPr>
                    </a:p>
                    <a:p>
                      <a:pPr marL="0" marR="0" algn="just">
                        <a:spcBef>
                          <a:spcPts val="0"/>
                        </a:spcBef>
                        <a:spcAft>
                          <a:spcPts val="0"/>
                        </a:spcAft>
                      </a:pPr>
                      <a:r>
                        <a:rPr lang="en-IN" sz="700">
                          <a:effectLst/>
                        </a:rPr>
                        <a:t>[17  442]]</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0.89292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0.4949</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0.9266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0.788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10"/>
                  </a:ext>
                </a:extLst>
              </a:tr>
              <a:tr h="367447">
                <a:tc>
                  <a:txBody>
                    <a:bodyPr/>
                    <a:lstStyle/>
                    <a:p>
                      <a:pPr marL="0" marR="0" algn="l">
                        <a:spcBef>
                          <a:spcPts val="0"/>
                        </a:spcBef>
                        <a:spcAft>
                          <a:spcPts val="0"/>
                        </a:spcAft>
                      </a:pPr>
                      <a:r>
                        <a:rPr lang="en-IN" sz="700">
                          <a:effectLst/>
                        </a:rPr>
                        <a:t>LoR(mutual info)</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[[44 51]</a:t>
                      </a:r>
                      <a:endParaRPr lang="en-IN" sz="800">
                        <a:effectLst/>
                      </a:endParaRPr>
                    </a:p>
                    <a:p>
                      <a:pPr marL="0" marR="0" algn="just">
                        <a:spcBef>
                          <a:spcPts val="0"/>
                        </a:spcBef>
                        <a:spcAft>
                          <a:spcPts val="0"/>
                        </a:spcAft>
                      </a:pPr>
                      <a:r>
                        <a:rPr lang="en-IN" sz="700">
                          <a:effectLst/>
                        </a:rPr>
                        <a:t>[23  436]]</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0.54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0.8952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0.4774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0.9217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0.846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11"/>
                  </a:ext>
                </a:extLst>
              </a:tr>
              <a:tr h="367447">
                <a:tc>
                  <a:txBody>
                    <a:bodyPr/>
                    <a:lstStyle/>
                    <a:p>
                      <a:pPr marL="0" marR="0" algn="l">
                        <a:spcBef>
                          <a:spcPts val="0"/>
                        </a:spcBef>
                        <a:spcAft>
                          <a:spcPts val="0"/>
                        </a:spcAft>
                      </a:pPr>
                      <a:r>
                        <a:rPr lang="en-IN" sz="700">
                          <a:effectLst/>
                        </a:rPr>
                        <a:t>DT(mutual info)</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[[68 27]</a:t>
                      </a:r>
                      <a:endParaRPr lang="en-IN" sz="800">
                        <a:effectLst/>
                      </a:endParaRPr>
                    </a:p>
                    <a:p>
                      <a:pPr marL="0" marR="0" algn="just">
                        <a:spcBef>
                          <a:spcPts val="0"/>
                        </a:spcBef>
                        <a:spcAft>
                          <a:spcPts val="0"/>
                        </a:spcAft>
                      </a:pPr>
                      <a:r>
                        <a:rPr lang="en-IN" sz="700">
                          <a:effectLst/>
                        </a:rPr>
                        <a:t>[31  428]]</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0.27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0.9427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0.6456</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0.9375</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0.811</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12"/>
                  </a:ext>
                </a:extLst>
              </a:tr>
              <a:tr h="367447">
                <a:tc>
                  <a:txBody>
                    <a:bodyPr/>
                    <a:lstStyle/>
                    <a:p>
                      <a:pPr marL="0" marR="0" algn="l">
                        <a:spcBef>
                          <a:spcPts val="0"/>
                        </a:spcBef>
                        <a:spcAft>
                          <a:spcPts val="0"/>
                        </a:spcAft>
                      </a:pPr>
                      <a:r>
                        <a:rPr lang="en-IN" sz="700">
                          <a:effectLst/>
                        </a:rPr>
                        <a:t>RF(mutual info)</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a:spcBef>
                          <a:spcPts val="0"/>
                        </a:spcBef>
                        <a:spcAft>
                          <a:spcPts val="0"/>
                        </a:spcAft>
                      </a:pPr>
                      <a:r>
                        <a:rPr lang="en-IN" sz="700">
                          <a:effectLst/>
                        </a:rPr>
                        <a:t>[[61 34]</a:t>
                      </a:r>
                      <a:endParaRPr lang="en-IN" sz="800">
                        <a:effectLst/>
                      </a:endParaRPr>
                    </a:p>
                    <a:p>
                      <a:pPr marL="0" marR="0" algn="just">
                        <a:spcBef>
                          <a:spcPts val="0"/>
                        </a:spcBef>
                        <a:spcAft>
                          <a:spcPts val="0"/>
                        </a:spcAft>
                      </a:pPr>
                      <a:r>
                        <a:rPr lang="en-IN" sz="700">
                          <a:effectLst/>
                        </a:rPr>
                        <a:t>[ 12  447]]</a:t>
                      </a:r>
                      <a:endParaRPr lang="en-IN" sz="8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0.67</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0.33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0.02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0.9354</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0.7222</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0.9563</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a:effectLst/>
                        </a:rPr>
                        <a:t>0.858</a:t>
                      </a:r>
                      <a:endParaRPr lang="en-IN" sz="9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2183" marR="52183" marT="34789" marB="34789"/>
                </a:tc>
                <a:tc>
                  <a:txBody>
                    <a:bodyPr/>
                    <a:lstStyle/>
                    <a:p>
                      <a:pPr marL="0" marR="0" algn="just" fontAlgn="base" latinLnBrk="1">
                        <a:spcBef>
                          <a:spcPts val="0"/>
                        </a:spcBef>
                        <a:spcAft>
                          <a:spcPts val="0"/>
                        </a:spcAft>
                      </a:pPr>
                      <a:r>
                        <a:rPr lang="en-IN" sz="700" dirty="0">
                          <a:effectLst/>
                        </a:rPr>
                        <a:t>0.98</a:t>
                      </a:r>
                      <a:endParaRPr lang="en-IN" sz="900" dirty="0">
                        <a:effectLst/>
                        <a:latin typeface="SimSun" panose="02010600030101010101" pitchFamily="2" charset="-122"/>
                        <a:ea typeface="SimSun" panose="02010600030101010101" pitchFamily="2" charset="-122"/>
                        <a:cs typeface="Times New Roman" panose="02020603050405020304" pitchFamily="18" charset="0"/>
                      </a:endParaRPr>
                    </a:p>
                  </a:txBody>
                  <a:tcPr marL="52183" marR="52183" marT="34789" marB="34789"/>
                </a:tc>
                <a:extLst>
                  <a:ext uri="{0D108BD9-81ED-4DB2-BD59-A6C34878D82A}">
                    <a16:rowId xmlns:a16="http://schemas.microsoft.com/office/drawing/2014/main" val="10013"/>
                  </a:ext>
                </a:extLst>
              </a:tr>
            </a:tbl>
          </a:graphicData>
        </a:graphic>
      </p:graphicFrame>
      <p:graphicFrame>
        <p:nvGraphicFramePr>
          <p:cNvPr id="4" name="Table 3"/>
          <p:cNvGraphicFramePr>
            <a:graphicFrameLocks noGrp="1"/>
          </p:cNvGraphicFramePr>
          <p:nvPr/>
        </p:nvGraphicFramePr>
        <p:xfrm>
          <a:off x="6019060" y="1262561"/>
          <a:ext cx="5415378" cy="5323929"/>
        </p:xfrm>
        <a:graphic>
          <a:graphicData uri="http://schemas.openxmlformats.org/drawingml/2006/table">
            <a:tbl>
              <a:tblPr>
                <a:tableStyleId>{5C22544A-7EE6-4342-B048-85BDC9FD1C3A}</a:tableStyleId>
              </a:tblPr>
              <a:tblGrid>
                <a:gridCol w="1235572">
                  <a:extLst>
                    <a:ext uri="{9D8B030D-6E8A-4147-A177-3AD203B41FA5}">
                      <a16:colId xmlns:a16="http://schemas.microsoft.com/office/drawing/2014/main" val="20000"/>
                    </a:ext>
                  </a:extLst>
                </a:gridCol>
                <a:gridCol w="681191">
                  <a:extLst>
                    <a:ext uri="{9D8B030D-6E8A-4147-A177-3AD203B41FA5}">
                      <a16:colId xmlns:a16="http://schemas.microsoft.com/office/drawing/2014/main" val="20001"/>
                    </a:ext>
                  </a:extLst>
                </a:gridCol>
                <a:gridCol w="326776">
                  <a:extLst>
                    <a:ext uri="{9D8B030D-6E8A-4147-A177-3AD203B41FA5}">
                      <a16:colId xmlns:a16="http://schemas.microsoft.com/office/drawing/2014/main" val="20002"/>
                    </a:ext>
                  </a:extLst>
                </a:gridCol>
                <a:gridCol w="377716">
                  <a:extLst>
                    <a:ext uri="{9D8B030D-6E8A-4147-A177-3AD203B41FA5}">
                      <a16:colId xmlns:a16="http://schemas.microsoft.com/office/drawing/2014/main" val="20003"/>
                    </a:ext>
                  </a:extLst>
                </a:gridCol>
                <a:gridCol w="313228">
                  <a:extLst>
                    <a:ext uri="{9D8B030D-6E8A-4147-A177-3AD203B41FA5}">
                      <a16:colId xmlns:a16="http://schemas.microsoft.com/office/drawing/2014/main" val="20004"/>
                    </a:ext>
                  </a:extLst>
                </a:gridCol>
                <a:gridCol w="329485">
                  <a:extLst>
                    <a:ext uri="{9D8B030D-6E8A-4147-A177-3AD203B41FA5}">
                      <a16:colId xmlns:a16="http://schemas.microsoft.com/office/drawing/2014/main" val="20005"/>
                    </a:ext>
                  </a:extLst>
                </a:gridCol>
                <a:gridCol w="446539">
                  <a:extLst>
                    <a:ext uri="{9D8B030D-6E8A-4147-A177-3AD203B41FA5}">
                      <a16:colId xmlns:a16="http://schemas.microsoft.com/office/drawing/2014/main" val="20006"/>
                    </a:ext>
                  </a:extLst>
                </a:gridCol>
                <a:gridCol w="412941">
                  <a:extLst>
                    <a:ext uri="{9D8B030D-6E8A-4147-A177-3AD203B41FA5}">
                      <a16:colId xmlns:a16="http://schemas.microsoft.com/office/drawing/2014/main" val="20007"/>
                    </a:ext>
                  </a:extLst>
                </a:gridCol>
                <a:gridCol w="556008">
                  <a:extLst>
                    <a:ext uri="{9D8B030D-6E8A-4147-A177-3AD203B41FA5}">
                      <a16:colId xmlns:a16="http://schemas.microsoft.com/office/drawing/2014/main" val="20008"/>
                    </a:ext>
                  </a:extLst>
                </a:gridCol>
                <a:gridCol w="367961">
                  <a:extLst>
                    <a:ext uri="{9D8B030D-6E8A-4147-A177-3AD203B41FA5}">
                      <a16:colId xmlns:a16="http://schemas.microsoft.com/office/drawing/2014/main" val="20009"/>
                    </a:ext>
                  </a:extLst>
                </a:gridCol>
                <a:gridCol w="367961">
                  <a:extLst>
                    <a:ext uri="{9D8B030D-6E8A-4147-A177-3AD203B41FA5}">
                      <a16:colId xmlns:a16="http://schemas.microsoft.com/office/drawing/2014/main" val="20010"/>
                    </a:ext>
                  </a:extLst>
                </a:gridCol>
              </a:tblGrid>
              <a:tr h="409533">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Confusion matrix</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MCC</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ROC area</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409533">
                <a:tc>
                  <a:txBody>
                    <a:bodyPr/>
                    <a:lstStyle/>
                    <a:p>
                      <a:pPr marL="0" marR="0" algn="l">
                        <a:spcBef>
                          <a:spcPts val="0"/>
                        </a:spcBef>
                        <a:spcAft>
                          <a:spcPts val="0"/>
                        </a:spcAft>
                      </a:pPr>
                      <a:r>
                        <a:rPr lang="en-IN" sz="600" dirty="0">
                          <a:effectLst/>
                        </a:rPr>
                        <a:t>SVC(mutual info)</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[[42 53]</a:t>
                      </a:r>
                    </a:p>
                    <a:p>
                      <a:pPr marL="0" marR="0" algn="just">
                        <a:spcBef>
                          <a:spcPts val="0"/>
                        </a:spcBef>
                        <a:spcAft>
                          <a:spcPts val="0"/>
                        </a:spcAft>
                      </a:pPr>
                      <a:r>
                        <a:rPr lang="en-IN" sz="600">
                          <a:effectLst/>
                        </a:rPr>
                        <a:t>[20  439]]</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0.96</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0.04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0.8922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0.4764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0.9232</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0.845</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l">
                        <a:spcBef>
                          <a:spcPts val="0"/>
                        </a:spcBef>
                        <a:spcAft>
                          <a:spcPts val="0"/>
                        </a:spcAft>
                      </a:pPr>
                      <a:r>
                        <a:rPr lang="en-IN" sz="600" dirty="0">
                          <a:effectLst/>
                        </a:rPr>
                        <a:t>0.96</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1"/>
                  </a:ext>
                </a:extLst>
              </a:tr>
              <a:tr h="409533">
                <a:tc>
                  <a:txBody>
                    <a:bodyPr/>
                    <a:lstStyle/>
                    <a:p>
                      <a:pPr marL="0" marR="0" algn="l">
                        <a:spcBef>
                          <a:spcPts val="0"/>
                        </a:spcBef>
                        <a:spcAft>
                          <a:spcPts val="0"/>
                        </a:spcAft>
                      </a:pPr>
                      <a:r>
                        <a:rPr lang="en-IN" sz="600">
                          <a:effectLst/>
                        </a:rPr>
                        <a:t>KNN(mutual info)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[[36 59]</a:t>
                      </a:r>
                    </a:p>
                    <a:p>
                      <a:pPr marL="0" marR="0" algn="just">
                        <a:spcBef>
                          <a:spcPts val="0"/>
                        </a:spcBef>
                        <a:spcAft>
                          <a:spcPts val="0"/>
                        </a:spcAft>
                      </a:pPr>
                      <a:r>
                        <a:rPr lang="en-IN" sz="600">
                          <a:effectLst/>
                        </a:rPr>
                        <a:t>[11  448]]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0.8836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0.4807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0.927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0.829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0.98</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2"/>
                  </a:ext>
                </a:extLst>
              </a:tr>
              <a:tr h="409533">
                <a:tc>
                  <a:txBody>
                    <a:bodyPr/>
                    <a:lstStyle/>
                    <a:p>
                      <a:pPr marL="0" marR="0" algn="l">
                        <a:spcBef>
                          <a:spcPts val="0"/>
                        </a:spcBef>
                        <a:spcAft>
                          <a:spcPts val="0"/>
                        </a:spcAft>
                      </a:pPr>
                      <a:r>
                        <a:rPr lang="en-IN" sz="600">
                          <a:effectLst/>
                        </a:rPr>
                        <a:t>LoR(forward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  91]</a:t>
                      </a:r>
                    </a:p>
                    <a:p>
                      <a:pPr marL="0" marR="0" algn="just">
                        <a:spcBef>
                          <a:spcPts val="0"/>
                        </a:spcBef>
                        <a:spcAft>
                          <a:spcPts val="0"/>
                        </a:spcAft>
                      </a:pPr>
                      <a:r>
                        <a:rPr lang="en-IN" sz="600">
                          <a:effectLst/>
                        </a:rPr>
                        <a:t>[2  457]]</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0.8306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0.0578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0.9047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0.670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3"/>
                  </a:ext>
                </a:extLst>
              </a:tr>
              <a:tr h="409533">
                <a:tc>
                  <a:txBody>
                    <a:bodyPr/>
                    <a:lstStyle/>
                    <a:p>
                      <a:pPr marL="0" marR="0" algn="l">
                        <a:spcBef>
                          <a:spcPts val="0"/>
                        </a:spcBef>
                        <a:spcAft>
                          <a:spcPts val="0"/>
                        </a:spcAft>
                      </a:pPr>
                      <a:r>
                        <a:rPr lang="en-IN" sz="600">
                          <a:effectLst/>
                        </a:rPr>
                        <a:t>DT(forward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[[65 30]</a:t>
                      </a:r>
                    </a:p>
                    <a:p>
                      <a:pPr marL="0" marR="0" algn="just">
                        <a:spcBef>
                          <a:spcPts val="0"/>
                        </a:spcBef>
                        <a:spcAft>
                          <a:spcPts val="0"/>
                        </a:spcAft>
                      </a:pPr>
                      <a:r>
                        <a:rPr lang="en-IN" sz="600">
                          <a:effectLst/>
                        </a:rPr>
                        <a:t>[14   445]]</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0.9390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0.7245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0.9561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0.847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4"/>
                  </a:ext>
                </a:extLst>
              </a:tr>
              <a:tr h="409533">
                <a:tc>
                  <a:txBody>
                    <a:bodyPr/>
                    <a:lstStyle/>
                    <a:p>
                      <a:pPr marL="0" marR="0" algn="l">
                        <a:spcBef>
                          <a:spcPts val="0"/>
                        </a:spcBef>
                        <a:spcAft>
                          <a:spcPts val="0"/>
                        </a:spcAft>
                      </a:pPr>
                      <a:r>
                        <a:rPr lang="en-IN" sz="600">
                          <a:effectLst/>
                        </a:rPr>
                        <a:t>RF(forward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[[57 38]</a:t>
                      </a:r>
                    </a:p>
                    <a:p>
                      <a:pPr marL="0" marR="0" algn="just">
                        <a:spcBef>
                          <a:spcPts val="0"/>
                        </a:spcBef>
                        <a:spcAft>
                          <a:spcPts val="0"/>
                        </a:spcAft>
                      </a:pPr>
                      <a:r>
                        <a:rPr lang="en-IN" sz="600">
                          <a:effectLst/>
                        </a:rPr>
                        <a:t>[ 1  458]]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0.9235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0.7443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0.9602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0.903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5"/>
                  </a:ext>
                </a:extLst>
              </a:tr>
              <a:tr h="409533">
                <a:tc>
                  <a:txBody>
                    <a:bodyPr/>
                    <a:lstStyle/>
                    <a:p>
                      <a:pPr marL="0" marR="0" algn="l">
                        <a:spcBef>
                          <a:spcPts val="0"/>
                        </a:spcBef>
                        <a:spcAft>
                          <a:spcPts val="0"/>
                        </a:spcAft>
                      </a:pPr>
                      <a:r>
                        <a:rPr lang="en-IN" sz="600">
                          <a:effectLst/>
                        </a:rPr>
                        <a:t>SVC(forward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[[51 44]</a:t>
                      </a:r>
                    </a:p>
                    <a:p>
                      <a:pPr marL="0" marR="0" algn="just">
                        <a:spcBef>
                          <a:spcPts val="0"/>
                        </a:spcBef>
                        <a:spcAft>
                          <a:spcPts val="0"/>
                        </a:spcAft>
                      </a:pPr>
                      <a:r>
                        <a:rPr lang="en-IN" sz="600">
                          <a:effectLst/>
                        </a:rPr>
                        <a:t>[1  458]]</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0.918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0.7223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0.9572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0.783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6"/>
                  </a:ext>
                </a:extLst>
              </a:tr>
              <a:tr h="409533">
                <a:tc>
                  <a:txBody>
                    <a:bodyPr/>
                    <a:lstStyle/>
                    <a:p>
                      <a:pPr marL="0" marR="0" algn="l">
                        <a:spcBef>
                          <a:spcPts val="0"/>
                        </a:spcBef>
                        <a:spcAft>
                          <a:spcPts val="0"/>
                        </a:spcAft>
                      </a:pPr>
                      <a:r>
                        <a:rPr lang="en-IN" sz="600">
                          <a:effectLst/>
                        </a:rPr>
                        <a:t>KNN(forward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[[43 52]</a:t>
                      </a:r>
                    </a:p>
                    <a:p>
                      <a:pPr marL="0" marR="0" algn="just">
                        <a:spcBef>
                          <a:spcPts val="0"/>
                        </a:spcBef>
                        <a:spcAft>
                          <a:spcPts val="0"/>
                        </a:spcAft>
                      </a:pPr>
                      <a:r>
                        <a:rPr lang="en-IN" sz="600">
                          <a:effectLst/>
                        </a:rPr>
                        <a:t>[ 1  458]]</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0.9049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0.6509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0.9481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0.825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7"/>
                  </a:ext>
                </a:extLst>
              </a:tr>
              <a:tr h="409533">
                <a:tc>
                  <a:txBody>
                    <a:bodyPr/>
                    <a:lstStyle/>
                    <a:p>
                      <a:pPr marL="0" marR="0" algn="l">
                        <a:spcBef>
                          <a:spcPts val="0"/>
                        </a:spcBef>
                        <a:spcAft>
                          <a:spcPts val="0"/>
                        </a:spcAft>
                      </a:pPr>
                      <a:r>
                        <a:rPr lang="en-IN" sz="600">
                          <a:effectLst/>
                        </a:rPr>
                        <a:t>LoR(rfe)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[[10 85]</a:t>
                      </a:r>
                    </a:p>
                    <a:p>
                      <a:pPr marL="0" marR="0" algn="just">
                        <a:spcBef>
                          <a:spcPts val="0"/>
                        </a:spcBef>
                        <a:spcAft>
                          <a:spcPts val="0"/>
                        </a:spcAft>
                      </a:pPr>
                      <a:r>
                        <a:rPr lang="en-IN" sz="600">
                          <a:effectLst/>
                        </a:rPr>
                        <a:t>[ 8 451]]</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0.11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0.8414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0.1867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0.90653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8"/>
                  </a:ext>
                </a:extLst>
              </a:tr>
              <a:tr h="409533">
                <a:tc>
                  <a:txBody>
                    <a:bodyPr/>
                    <a:lstStyle/>
                    <a:p>
                      <a:pPr marL="0" marR="0" algn="l">
                        <a:spcBef>
                          <a:spcPts val="0"/>
                        </a:spcBef>
                        <a:spcAft>
                          <a:spcPts val="0"/>
                        </a:spcAft>
                      </a:pPr>
                      <a:r>
                        <a:rPr lang="en-IN" sz="600">
                          <a:effectLst/>
                        </a:rPr>
                        <a:t>DT(rfe)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[[65 30]</a:t>
                      </a:r>
                    </a:p>
                    <a:p>
                      <a:pPr marL="0" marR="0" algn="just">
                        <a:spcBef>
                          <a:spcPts val="0"/>
                        </a:spcBef>
                        <a:spcAft>
                          <a:spcPts val="0"/>
                        </a:spcAft>
                      </a:pPr>
                      <a:r>
                        <a:rPr lang="en-IN" sz="600">
                          <a:effectLst/>
                        </a:rPr>
                        <a:t>[14  445]]</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0.9368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0.7046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0.9528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0.818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9"/>
                  </a:ext>
                </a:extLst>
              </a:tr>
              <a:tr h="409533">
                <a:tc>
                  <a:txBody>
                    <a:bodyPr/>
                    <a:lstStyle/>
                    <a:p>
                      <a:pPr marL="0" marR="0" algn="l">
                        <a:spcBef>
                          <a:spcPts val="0"/>
                        </a:spcBef>
                        <a:spcAft>
                          <a:spcPts val="0"/>
                        </a:spcAft>
                      </a:pPr>
                      <a:r>
                        <a:rPr lang="en-IN" sz="600">
                          <a:effectLst/>
                        </a:rPr>
                        <a:t>RF(rfe)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[[57 38]</a:t>
                      </a:r>
                    </a:p>
                    <a:p>
                      <a:pPr marL="0" marR="0" algn="just">
                        <a:spcBef>
                          <a:spcPts val="0"/>
                        </a:spcBef>
                        <a:spcAft>
                          <a:spcPts val="0"/>
                        </a:spcAft>
                      </a:pPr>
                      <a:r>
                        <a:rPr lang="en-IN" sz="600">
                          <a:effectLst/>
                        </a:rPr>
                        <a:t>[0  459]</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0.9266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0.7270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0.9578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0"/>
                  </a:ext>
                </a:extLst>
              </a:tr>
              <a:tr h="409533">
                <a:tc>
                  <a:txBody>
                    <a:bodyPr/>
                    <a:lstStyle/>
                    <a:p>
                      <a:pPr marL="0" marR="0" algn="l">
                        <a:spcBef>
                          <a:spcPts val="0"/>
                        </a:spcBef>
                        <a:spcAft>
                          <a:spcPts val="0"/>
                        </a:spcAft>
                      </a:pPr>
                      <a:r>
                        <a:rPr lang="en-IN" sz="600">
                          <a:effectLst/>
                        </a:rPr>
                        <a:t>SVC(rfe)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[[49 46]</a:t>
                      </a:r>
                    </a:p>
                    <a:p>
                      <a:pPr marL="0" marR="0" algn="just">
                        <a:spcBef>
                          <a:spcPts val="0"/>
                        </a:spcBef>
                        <a:spcAft>
                          <a:spcPts val="0"/>
                        </a:spcAft>
                      </a:pPr>
                      <a:r>
                        <a:rPr lang="en-IN" sz="600">
                          <a:effectLst/>
                        </a:rPr>
                        <a:t>[ 0  459]]</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0.9089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0.6846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0.9522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0.794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1"/>
                  </a:ext>
                </a:extLst>
              </a:tr>
              <a:tr h="409533">
                <a:tc>
                  <a:txBody>
                    <a:bodyPr/>
                    <a:lstStyle/>
                    <a:p>
                      <a:pPr marL="0" marR="0" algn="l">
                        <a:spcBef>
                          <a:spcPts val="0"/>
                        </a:spcBef>
                        <a:spcAft>
                          <a:spcPts val="0"/>
                        </a:spcAft>
                      </a:pPr>
                      <a:r>
                        <a:rPr lang="en-IN" sz="600" dirty="0">
                          <a:effectLst/>
                          <a:highlight>
                            <a:srgbClr val="00FF00"/>
                          </a:highlight>
                        </a:rPr>
                        <a:t>KNN(</a:t>
                      </a:r>
                      <a:r>
                        <a:rPr lang="en-IN" sz="600" dirty="0" err="1">
                          <a:effectLst/>
                          <a:highlight>
                            <a:srgbClr val="00FF00"/>
                          </a:highlight>
                        </a:rPr>
                        <a:t>rfe</a:t>
                      </a:r>
                      <a:r>
                        <a:rPr lang="en-IN" sz="600" dirty="0">
                          <a:effectLst/>
                          <a:highlight>
                            <a:srgbClr val="00FF00"/>
                          </a:highlight>
                        </a:rPr>
                        <a:t>)</a:t>
                      </a:r>
                      <a:endParaRPr lang="en-IN" sz="6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[[39 56]</a:t>
                      </a:r>
                    </a:p>
                    <a:p>
                      <a:pPr marL="0" marR="0" algn="just">
                        <a:spcBef>
                          <a:spcPts val="0"/>
                        </a:spcBef>
                        <a:spcAft>
                          <a:spcPts val="0"/>
                        </a:spcAft>
                      </a:pPr>
                      <a:r>
                        <a:rPr lang="en-IN" sz="600">
                          <a:effectLst/>
                        </a:rPr>
                        <a:t>[1  458]]</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highlight>
                            <a:srgbClr val="00FF00"/>
                          </a:highlight>
                        </a:rPr>
                        <a:t>1.00</a:t>
                      </a:r>
                      <a:endParaRPr lang="en-IN" sz="700" dirty="0">
                        <a:effectLst/>
                        <a:highlight>
                          <a:srgbClr val="00FF00"/>
                        </a:highligh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0.5946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0.9414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0.811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1.0</a:t>
                      </a:r>
                      <a:endParaRPr lang="en-IN" sz="700" dirty="0">
                        <a:effectLst/>
                        <a:latin typeface="SimSun" panose="02010600030101010101" pitchFamily="2" charset="-122"/>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dirty="0">
                <a:solidFill>
                  <a:schemeClr val="bg2">
                    <a:lumMod val="25000"/>
                  </a:schemeClr>
                </a:solidFill>
              </a:rPr>
              <a:t>Class 1 performance             </a:t>
            </a:r>
            <a:br>
              <a:rPr lang="en-IN" altLang="en-US" sz="3600" dirty="0">
                <a:solidFill>
                  <a:schemeClr val="bg2">
                    <a:lumMod val="25000"/>
                  </a:schemeClr>
                </a:solidFill>
              </a:rPr>
            </a:br>
            <a:endParaRPr lang="en-IN" altLang="en-US" sz="3600" dirty="0">
              <a:solidFill>
                <a:schemeClr val="bg2">
                  <a:lumMod val="25000"/>
                </a:schemeClr>
              </a:solidFill>
            </a:endParaRPr>
          </a:p>
        </p:txBody>
      </p:sp>
      <p:graphicFrame>
        <p:nvGraphicFramePr>
          <p:cNvPr id="7" name="Content Placeholder 6"/>
          <p:cNvGraphicFramePr>
            <a:graphicFrameLocks noGrp="1"/>
          </p:cNvGraphicFramePr>
          <p:nvPr>
            <p:ph idx="1"/>
          </p:nvPr>
        </p:nvGraphicFramePr>
        <p:xfrm>
          <a:off x="757562" y="1262561"/>
          <a:ext cx="5015883" cy="5369052"/>
        </p:xfrm>
        <a:graphic>
          <a:graphicData uri="http://schemas.openxmlformats.org/drawingml/2006/table">
            <a:tbl>
              <a:tblPr>
                <a:tableStyleId>{5C22544A-7EE6-4342-B048-85BDC9FD1C3A}</a:tableStyleId>
              </a:tblPr>
              <a:tblGrid>
                <a:gridCol w="1144422">
                  <a:extLst>
                    <a:ext uri="{9D8B030D-6E8A-4147-A177-3AD203B41FA5}">
                      <a16:colId xmlns:a16="http://schemas.microsoft.com/office/drawing/2014/main" val="20000"/>
                    </a:ext>
                  </a:extLst>
                </a:gridCol>
                <a:gridCol w="630937">
                  <a:extLst>
                    <a:ext uri="{9D8B030D-6E8A-4147-A177-3AD203B41FA5}">
                      <a16:colId xmlns:a16="http://schemas.microsoft.com/office/drawing/2014/main" val="20001"/>
                    </a:ext>
                  </a:extLst>
                </a:gridCol>
                <a:gridCol w="282592">
                  <a:extLst>
                    <a:ext uri="{9D8B030D-6E8A-4147-A177-3AD203B41FA5}">
                      <a16:colId xmlns:a16="http://schemas.microsoft.com/office/drawing/2014/main" val="20002"/>
                    </a:ext>
                  </a:extLst>
                </a:gridCol>
                <a:gridCol w="282592">
                  <a:extLst>
                    <a:ext uri="{9D8B030D-6E8A-4147-A177-3AD203B41FA5}">
                      <a16:colId xmlns:a16="http://schemas.microsoft.com/office/drawing/2014/main" val="20003"/>
                    </a:ext>
                  </a:extLst>
                </a:gridCol>
                <a:gridCol w="282592">
                  <a:extLst>
                    <a:ext uri="{9D8B030D-6E8A-4147-A177-3AD203B41FA5}">
                      <a16:colId xmlns:a16="http://schemas.microsoft.com/office/drawing/2014/main" val="20004"/>
                    </a:ext>
                  </a:extLst>
                </a:gridCol>
                <a:gridCol w="282592">
                  <a:extLst>
                    <a:ext uri="{9D8B030D-6E8A-4147-A177-3AD203B41FA5}">
                      <a16:colId xmlns:a16="http://schemas.microsoft.com/office/drawing/2014/main" val="20005"/>
                    </a:ext>
                  </a:extLst>
                </a:gridCol>
                <a:gridCol w="545609">
                  <a:extLst>
                    <a:ext uri="{9D8B030D-6E8A-4147-A177-3AD203B41FA5}">
                      <a16:colId xmlns:a16="http://schemas.microsoft.com/office/drawing/2014/main" val="20006"/>
                    </a:ext>
                  </a:extLst>
                </a:gridCol>
                <a:gridCol w="367923">
                  <a:extLst>
                    <a:ext uri="{9D8B030D-6E8A-4147-A177-3AD203B41FA5}">
                      <a16:colId xmlns:a16="http://schemas.microsoft.com/office/drawing/2014/main" val="20007"/>
                    </a:ext>
                  </a:extLst>
                </a:gridCol>
                <a:gridCol w="514990">
                  <a:extLst>
                    <a:ext uri="{9D8B030D-6E8A-4147-A177-3AD203B41FA5}">
                      <a16:colId xmlns:a16="http://schemas.microsoft.com/office/drawing/2014/main" val="20008"/>
                    </a:ext>
                  </a:extLst>
                </a:gridCol>
                <a:gridCol w="340817">
                  <a:extLst>
                    <a:ext uri="{9D8B030D-6E8A-4147-A177-3AD203B41FA5}">
                      <a16:colId xmlns:a16="http://schemas.microsoft.com/office/drawing/2014/main" val="20009"/>
                    </a:ext>
                  </a:extLst>
                </a:gridCol>
                <a:gridCol w="340817">
                  <a:extLst>
                    <a:ext uri="{9D8B030D-6E8A-4147-A177-3AD203B41FA5}">
                      <a16:colId xmlns:a16="http://schemas.microsoft.com/office/drawing/2014/main" val="20010"/>
                    </a:ext>
                  </a:extLst>
                </a:gridCol>
              </a:tblGrid>
              <a:tr h="391123">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Confusion matrix</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TNR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FNR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MCC</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ROC area</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391123">
                <a:tc>
                  <a:txBody>
                    <a:bodyPr/>
                    <a:lstStyle/>
                    <a:p>
                      <a:pPr marL="0" marR="0" algn="l">
                        <a:spcBef>
                          <a:spcPts val="0"/>
                        </a:spcBef>
                        <a:spcAft>
                          <a:spcPts val="0"/>
                        </a:spcAft>
                      </a:pPr>
                      <a:r>
                        <a:rPr lang="en-US" sz="600">
                          <a:effectLst/>
                        </a:rPr>
                        <a:t>Logistic Regression-Reduced features (chi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[[434 25]</a:t>
                      </a:r>
                      <a:endParaRPr lang="en-IN" sz="700">
                        <a:effectLst/>
                      </a:endParaRPr>
                    </a:p>
                    <a:p>
                      <a:pPr marL="0" marR="0" algn="just">
                        <a:spcBef>
                          <a:spcPts val="0"/>
                        </a:spcBef>
                        <a:spcAft>
                          <a:spcPts val="0"/>
                        </a:spcAft>
                      </a:pPr>
                      <a:r>
                        <a:rPr lang="en-IN" sz="600">
                          <a:effectLst/>
                        </a:rPr>
                        <a:t>[55  40]]</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0.6153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0.4293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0.847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dirty="0">
                          <a:effectLst/>
                        </a:rPr>
                        <a:t>0.42</a:t>
                      </a:r>
                      <a:endParaRPr lang="en-IN" sz="8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1"/>
                  </a:ext>
                </a:extLst>
              </a:tr>
              <a:tr h="391123">
                <a:tc>
                  <a:txBody>
                    <a:bodyPr/>
                    <a:lstStyle/>
                    <a:p>
                      <a:pPr marL="0" marR="0" algn="l">
                        <a:spcBef>
                          <a:spcPts val="0"/>
                        </a:spcBef>
                        <a:spcAft>
                          <a:spcPts val="0"/>
                        </a:spcAft>
                      </a:pPr>
                      <a:r>
                        <a:rPr lang="en-US" sz="600">
                          <a:effectLst/>
                        </a:rPr>
                        <a:t>Decision Tree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[[412  47]</a:t>
                      </a:r>
                      <a:endParaRPr lang="en-IN" sz="700">
                        <a:effectLst/>
                      </a:endParaRPr>
                    </a:p>
                    <a:p>
                      <a:pPr marL="0" marR="0" algn="just">
                        <a:spcBef>
                          <a:spcPts val="0"/>
                        </a:spcBef>
                        <a:spcAft>
                          <a:spcPts val="0"/>
                        </a:spcAft>
                      </a:pPr>
                      <a:r>
                        <a:rPr lang="en-IN" sz="600">
                          <a:effectLst/>
                        </a:rPr>
                        <a:t>[29  66]]</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0.5658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0.6439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0.769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2"/>
                  </a:ext>
                </a:extLst>
              </a:tr>
              <a:tr h="391123">
                <a:tc>
                  <a:txBody>
                    <a:bodyPr/>
                    <a:lstStyle/>
                    <a:p>
                      <a:pPr marL="0" marR="0" algn="l">
                        <a:spcBef>
                          <a:spcPts val="0"/>
                        </a:spcBef>
                        <a:spcAft>
                          <a:spcPts val="0"/>
                        </a:spcAft>
                      </a:pPr>
                      <a:r>
                        <a:rPr lang="en-US" sz="600">
                          <a:effectLst/>
                        </a:rPr>
                        <a:t>Random Forest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[[448 11]</a:t>
                      </a:r>
                      <a:endParaRPr lang="en-IN" sz="700">
                        <a:effectLst/>
                      </a:endParaRPr>
                    </a:p>
                    <a:p>
                      <a:pPr marL="0" marR="0" algn="just">
                        <a:spcBef>
                          <a:spcPts val="0"/>
                        </a:spcBef>
                        <a:spcAft>
                          <a:spcPts val="0"/>
                        </a:spcAft>
                      </a:pPr>
                      <a:r>
                        <a:rPr lang="en-IN" sz="600">
                          <a:effectLst/>
                        </a:rPr>
                        <a:t>[32  63]]</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0.7435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0.6144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0.6705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0.874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3"/>
                  </a:ext>
                </a:extLst>
              </a:tr>
              <a:tr h="391123">
                <a:tc>
                  <a:txBody>
                    <a:bodyPr/>
                    <a:lstStyle/>
                    <a:p>
                      <a:pPr marL="0" marR="0" algn="l">
                        <a:spcBef>
                          <a:spcPts val="0"/>
                        </a:spcBef>
                        <a:spcAft>
                          <a:spcPts val="0"/>
                        </a:spcAft>
                      </a:pPr>
                      <a:r>
                        <a:rPr lang="en-US" sz="600">
                          <a:effectLst/>
                        </a:rPr>
                        <a:t>SVC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[[442 17]</a:t>
                      </a:r>
                      <a:endParaRPr lang="en-IN" sz="700">
                        <a:effectLst/>
                      </a:endParaRPr>
                    </a:p>
                    <a:p>
                      <a:pPr marL="0" marR="0" algn="just">
                        <a:spcBef>
                          <a:spcPts val="0"/>
                        </a:spcBef>
                        <a:spcAft>
                          <a:spcPts val="0"/>
                        </a:spcAft>
                      </a:pPr>
                      <a:r>
                        <a:rPr lang="en-IN" sz="600">
                          <a:effectLst/>
                        </a:rPr>
                        <a:t>[59 36]]</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0.6792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0.4381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0.4864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0.844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4"/>
                  </a:ext>
                </a:extLst>
              </a:tr>
              <a:tr h="391123">
                <a:tc>
                  <a:txBody>
                    <a:bodyPr/>
                    <a:lstStyle/>
                    <a:p>
                      <a:pPr marL="0" marR="0" algn="l">
                        <a:spcBef>
                          <a:spcPts val="0"/>
                        </a:spcBef>
                        <a:spcAft>
                          <a:spcPts val="0"/>
                        </a:spcAft>
                      </a:pPr>
                      <a:r>
                        <a:rPr lang="en-US" sz="600">
                          <a:effectLst/>
                        </a:rPr>
                        <a:t>KNN reduced features</a:t>
                      </a:r>
                      <a:endParaRPr lang="en-US" sz="700">
                        <a:effectLst/>
                      </a:endParaRPr>
                    </a:p>
                    <a:p>
                      <a:pPr marL="0" marR="0" algn="l">
                        <a:spcBef>
                          <a:spcPts val="0"/>
                        </a:spcBef>
                        <a:spcAft>
                          <a:spcPts val="0"/>
                        </a:spcAft>
                      </a:pPr>
                      <a:r>
                        <a:rPr lang="en-US" sz="600">
                          <a:effectLst/>
                        </a:rPr>
                        <a:t>(chi sq)</a:t>
                      </a:r>
                      <a:endParaRPr lang="en-US"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[[444 15]</a:t>
                      </a:r>
                      <a:endParaRPr lang="en-IN" sz="700">
                        <a:effectLst/>
                      </a:endParaRPr>
                    </a:p>
                    <a:p>
                      <a:pPr marL="0" marR="0" algn="just">
                        <a:spcBef>
                          <a:spcPts val="0"/>
                        </a:spcBef>
                        <a:spcAft>
                          <a:spcPts val="0"/>
                        </a:spcAft>
                      </a:pPr>
                      <a:r>
                        <a:rPr lang="en-IN" sz="600">
                          <a:effectLst/>
                        </a:rPr>
                        <a:t>[57 38]]</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0.7169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0.4707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0.5135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0.811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0. 0.4</a:t>
                      </a:r>
                      <a:endParaRPr lang="en-IN" sz="800">
                        <a:effectLst/>
                      </a:endParaRPr>
                    </a:p>
                    <a:p>
                      <a:pPr marL="0" marR="0" algn="just" fontAlgn="base" latinLnBrk="1">
                        <a:spcBef>
                          <a:spcPts val="0"/>
                        </a:spcBef>
                        <a:spcAft>
                          <a:spcPts val="0"/>
                        </a:spcAft>
                      </a:pPr>
                      <a:r>
                        <a:rPr lang="en-IN" sz="600">
                          <a:effectLst/>
                        </a:rPr>
                        <a:t> </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5"/>
                  </a:ext>
                </a:extLst>
              </a:tr>
              <a:tr h="391123">
                <a:tc>
                  <a:txBody>
                    <a:bodyPr/>
                    <a:lstStyle/>
                    <a:p>
                      <a:pPr marL="0" marR="0" algn="l">
                        <a:spcBef>
                          <a:spcPts val="0"/>
                        </a:spcBef>
                        <a:spcAft>
                          <a:spcPts val="0"/>
                        </a:spcAft>
                      </a:pPr>
                      <a:r>
                        <a:rPr lang="en-IN" sz="600">
                          <a:effectLst/>
                        </a:rPr>
                        <a:t>LoR(anova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[[433 26]</a:t>
                      </a:r>
                      <a:endParaRPr lang="en-IN" sz="700">
                        <a:effectLst/>
                      </a:endParaRPr>
                    </a:p>
                    <a:p>
                      <a:pPr marL="0" marR="0" algn="just">
                        <a:spcBef>
                          <a:spcPts val="0"/>
                        </a:spcBef>
                        <a:spcAft>
                          <a:spcPts val="0"/>
                        </a:spcAft>
                      </a:pPr>
                      <a:r>
                        <a:rPr lang="en-IN" sz="600">
                          <a:effectLst/>
                        </a:rPr>
                        <a:t>[47 48]]</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0.6486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0.4970</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0.5680</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0.842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6"/>
                  </a:ext>
                </a:extLst>
              </a:tr>
              <a:tr h="391123">
                <a:tc>
                  <a:txBody>
                    <a:bodyPr/>
                    <a:lstStyle/>
                    <a:p>
                      <a:pPr marL="0" marR="0" algn="l">
                        <a:spcBef>
                          <a:spcPts val="0"/>
                        </a:spcBef>
                        <a:spcAft>
                          <a:spcPts val="0"/>
                        </a:spcAft>
                      </a:pPr>
                      <a:r>
                        <a:rPr lang="en-IN" sz="600">
                          <a:effectLst/>
                        </a:rPr>
                        <a:t>DT(anova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[[424 35]</a:t>
                      </a:r>
                      <a:endParaRPr lang="en-IN" sz="700">
                        <a:effectLst/>
                      </a:endParaRPr>
                    </a:p>
                    <a:p>
                      <a:pPr marL="0" marR="0" algn="just">
                        <a:spcBef>
                          <a:spcPts val="0"/>
                        </a:spcBef>
                        <a:spcAft>
                          <a:spcPts val="0"/>
                        </a:spcAft>
                      </a:pPr>
                      <a:r>
                        <a:rPr lang="en-IN" sz="600">
                          <a:effectLst/>
                        </a:rPr>
                        <a:t>[26  69]]</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0.26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0.6580</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dirty="0">
                          <a:effectLst/>
                        </a:rPr>
                        <a:t>0.7179</a:t>
                      </a:r>
                      <a:endParaRPr lang="en-IN" sz="8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0.844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7"/>
                  </a:ext>
                </a:extLst>
              </a:tr>
              <a:tr h="391123">
                <a:tc>
                  <a:txBody>
                    <a:bodyPr/>
                    <a:lstStyle/>
                    <a:p>
                      <a:pPr marL="0" marR="0" algn="l">
                        <a:spcBef>
                          <a:spcPts val="0"/>
                        </a:spcBef>
                        <a:spcAft>
                          <a:spcPts val="0"/>
                        </a:spcAft>
                      </a:pPr>
                      <a:r>
                        <a:rPr lang="en-IN" sz="600">
                          <a:effectLst/>
                        </a:rPr>
                        <a:t>RF(anova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[[442 17]</a:t>
                      </a:r>
                      <a:endParaRPr lang="en-IN" sz="700">
                        <a:effectLst/>
                      </a:endParaRPr>
                    </a:p>
                    <a:p>
                      <a:pPr marL="0" marR="0" algn="just">
                        <a:spcBef>
                          <a:spcPts val="0"/>
                        </a:spcBef>
                        <a:spcAft>
                          <a:spcPts val="0"/>
                        </a:spcAft>
                      </a:pPr>
                      <a:r>
                        <a:rPr lang="en-IN" sz="600">
                          <a:effectLst/>
                        </a:rPr>
                        <a:t>[ 39 56]]</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0.9014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0.7424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0.7710</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0.897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8"/>
                  </a:ext>
                </a:extLst>
              </a:tr>
              <a:tr h="391123">
                <a:tc>
                  <a:txBody>
                    <a:bodyPr/>
                    <a:lstStyle/>
                    <a:p>
                      <a:pPr marL="0" marR="0" algn="l">
                        <a:spcBef>
                          <a:spcPts val="0"/>
                        </a:spcBef>
                        <a:spcAft>
                          <a:spcPts val="0"/>
                        </a:spcAft>
                      </a:pPr>
                      <a:r>
                        <a:rPr lang="en-IN" sz="600">
                          <a:effectLst/>
                        </a:rPr>
                        <a:t>SVC(anova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[[434 25]</a:t>
                      </a:r>
                      <a:endParaRPr lang="en-IN" sz="800">
                        <a:effectLst/>
                      </a:endParaRPr>
                    </a:p>
                    <a:p>
                      <a:pPr marL="0" marR="0" algn="just" fontAlgn="base" latinLnBrk="1">
                        <a:spcBef>
                          <a:spcPts val="0"/>
                        </a:spcBef>
                        <a:spcAft>
                          <a:spcPts val="0"/>
                        </a:spcAft>
                      </a:pPr>
                      <a:r>
                        <a:rPr lang="en-IN" sz="600">
                          <a:effectLst/>
                        </a:rPr>
                        <a:t>[52  43]]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0.6323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0.4573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0.5276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0.831</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09"/>
                  </a:ext>
                </a:extLst>
              </a:tr>
              <a:tr h="284453">
                <a:tc>
                  <a:txBody>
                    <a:bodyPr/>
                    <a:lstStyle/>
                    <a:p>
                      <a:pPr marL="0" marR="0" algn="l">
                        <a:spcBef>
                          <a:spcPts val="0"/>
                        </a:spcBef>
                        <a:spcAft>
                          <a:spcPts val="0"/>
                        </a:spcAft>
                      </a:pPr>
                      <a:r>
                        <a:rPr lang="en-IN" sz="600">
                          <a:effectLst/>
                        </a:rPr>
                        <a:t>KNN(anova f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[[442 17]</a:t>
                      </a:r>
                      <a:endParaRPr lang="en-IN" sz="700">
                        <a:effectLst/>
                      </a:endParaRPr>
                    </a:p>
                    <a:p>
                      <a:pPr marL="0" marR="0" algn="just">
                        <a:spcBef>
                          <a:spcPts val="0"/>
                        </a:spcBef>
                        <a:spcAft>
                          <a:spcPts val="0"/>
                        </a:spcAft>
                      </a:pPr>
                      <a:r>
                        <a:rPr lang="en-IN" sz="600">
                          <a:effectLst/>
                        </a:rPr>
                        <a:t>[53  42]]</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0.7118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0.4949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0.5454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0.788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10"/>
                  </a:ext>
                </a:extLst>
              </a:tr>
              <a:tr h="391123">
                <a:tc>
                  <a:txBody>
                    <a:bodyPr/>
                    <a:lstStyle/>
                    <a:p>
                      <a:pPr marL="0" marR="0" algn="l">
                        <a:spcBef>
                          <a:spcPts val="0"/>
                        </a:spcBef>
                        <a:spcAft>
                          <a:spcPts val="0"/>
                        </a:spcAft>
                      </a:pPr>
                      <a:r>
                        <a:rPr lang="en-IN" sz="600">
                          <a:effectLst/>
                        </a:rPr>
                        <a:t>LoR(mutual info)</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[[436 23]</a:t>
                      </a:r>
                      <a:endParaRPr lang="en-IN" sz="700">
                        <a:effectLst/>
                      </a:endParaRPr>
                    </a:p>
                    <a:p>
                      <a:pPr marL="0" marR="0" algn="just">
                        <a:spcBef>
                          <a:spcPts val="0"/>
                        </a:spcBef>
                        <a:spcAft>
                          <a:spcPts val="0"/>
                        </a:spcAft>
                      </a:pPr>
                      <a:r>
                        <a:rPr lang="en-IN" sz="600">
                          <a:effectLst/>
                        </a:rPr>
                        <a:t>[51  44]]</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0.05</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0.6567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0.4774</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0.5432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0.846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0.46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11"/>
                  </a:ext>
                </a:extLst>
              </a:tr>
              <a:tr h="391123">
                <a:tc>
                  <a:txBody>
                    <a:bodyPr/>
                    <a:lstStyle/>
                    <a:p>
                      <a:pPr marL="0" marR="0" algn="l">
                        <a:spcBef>
                          <a:spcPts val="0"/>
                        </a:spcBef>
                        <a:spcAft>
                          <a:spcPts val="0"/>
                        </a:spcAft>
                      </a:pPr>
                      <a:r>
                        <a:rPr lang="en-IN" sz="600">
                          <a:effectLst/>
                        </a:rPr>
                        <a:t>DT(mutual info)</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[[428 31]</a:t>
                      </a:r>
                      <a:endParaRPr lang="en-IN" sz="700">
                        <a:effectLst/>
                      </a:endParaRPr>
                    </a:p>
                    <a:p>
                      <a:pPr marL="0" marR="0" algn="just">
                        <a:spcBef>
                          <a:spcPts val="0"/>
                        </a:spcBef>
                        <a:spcAft>
                          <a:spcPts val="0"/>
                        </a:spcAft>
                      </a:pPr>
                      <a:r>
                        <a:rPr lang="en-IN" sz="600">
                          <a:effectLst/>
                        </a:rPr>
                        <a:t>[27  68]]</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0.27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0.69</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0.6456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0.7076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0.836</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12"/>
                  </a:ext>
                </a:extLst>
              </a:tr>
              <a:tr h="391123">
                <a:tc>
                  <a:txBody>
                    <a:bodyPr/>
                    <a:lstStyle/>
                    <a:p>
                      <a:pPr marL="0" marR="0" algn="l">
                        <a:spcBef>
                          <a:spcPts val="0"/>
                        </a:spcBef>
                        <a:spcAft>
                          <a:spcPts val="0"/>
                        </a:spcAft>
                      </a:pPr>
                      <a:r>
                        <a:rPr lang="en-IN" sz="600">
                          <a:effectLst/>
                        </a:rPr>
                        <a:t>RF(mutual info)</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a:spcBef>
                          <a:spcPts val="0"/>
                        </a:spcBef>
                        <a:spcAft>
                          <a:spcPts val="0"/>
                        </a:spcAft>
                      </a:pPr>
                      <a:r>
                        <a:rPr lang="en-IN" sz="600">
                          <a:effectLst/>
                        </a:rPr>
                        <a:t>[[447  12] </a:t>
                      </a:r>
                      <a:endParaRPr lang="en-IN" sz="700">
                        <a:effectLst/>
                      </a:endParaRPr>
                    </a:p>
                    <a:p>
                      <a:pPr marL="0" marR="0" algn="just">
                        <a:spcBef>
                          <a:spcPts val="0"/>
                        </a:spcBef>
                        <a:spcAft>
                          <a:spcPts val="0"/>
                        </a:spcAft>
                      </a:pPr>
                      <a:r>
                        <a:rPr lang="en-IN" sz="600">
                          <a:effectLst/>
                        </a:rPr>
                        <a:t>[34   61]]</a:t>
                      </a:r>
                      <a:endParaRPr lang="en-IN" sz="7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0.67</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0.98</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0.02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0.33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dirty="0">
                          <a:effectLst/>
                        </a:rPr>
                        <a:t>0.8648</a:t>
                      </a:r>
                      <a:endParaRPr lang="en-IN" sz="800" dirty="0">
                        <a:effectLst/>
                      </a:endParaRPr>
                    </a:p>
                    <a:p>
                      <a:pPr marL="0" marR="0" algn="l">
                        <a:spcBef>
                          <a:spcPts val="0"/>
                        </a:spcBef>
                        <a:spcAft>
                          <a:spcPts val="0"/>
                        </a:spcAft>
                      </a:pPr>
                      <a:r>
                        <a:rPr lang="en-IN" sz="600" dirty="0">
                          <a:effectLst/>
                        </a:rPr>
                        <a:t> </a:t>
                      </a:r>
                      <a:endParaRPr lang="en-IN" sz="700" dirty="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0.7222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0.7573</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a:effectLst/>
                        </a:rPr>
                        <a:t>0.882</a:t>
                      </a:r>
                      <a:endParaRPr lang="en-IN" sz="800">
                        <a:effectLst/>
                      </a:endParaRPr>
                    </a:p>
                    <a:p>
                      <a:pPr marL="0" marR="0" algn="l">
                        <a:spcBef>
                          <a:spcPts val="0"/>
                        </a:spcBef>
                        <a:spcAft>
                          <a:spcPts val="0"/>
                        </a:spcAft>
                      </a:pPr>
                      <a:r>
                        <a:rPr lang="en-IN" sz="600">
                          <a:effectLst/>
                        </a:rPr>
                        <a:t> </a:t>
                      </a:r>
                      <a:endParaRPr lang="en-IN" sz="700">
                        <a:effectLst/>
                        <a:latin typeface="Calibri" panose="020F0502020204030204" pitchFamily="34" charset="0"/>
                        <a:ea typeface="SimSun" panose="02010600030101010101" pitchFamily="2" charset="-122"/>
                        <a:cs typeface="Times New Roman" panose="02020603050405020304" pitchFamily="18" charset="0"/>
                      </a:endParaRPr>
                    </a:p>
                  </a:txBody>
                  <a:tcPr marL="46621" marR="46621" marT="31081" marB="31081"/>
                </a:tc>
                <a:tc>
                  <a:txBody>
                    <a:bodyPr/>
                    <a:lstStyle/>
                    <a:p>
                      <a:pPr marL="0" marR="0" algn="just" fontAlgn="base" latinLnBrk="1">
                        <a:spcBef>
                          <a:spcPts val="0"/>
                        </a:spcBef>
                        <a:spcAft>
                          <a:spcPts val="0"/>
                        </a:spcAft>
                      </a:pPr>
                      <a:r>
                        <a:rPr lang="en-IN" sz="600" dirty="0">
                          <a:effectLst/>
                        </a:rPr>
                        <a:t>0.67</a:t>
                      </a:r>
                      <a:endParaRPr lang="en-IN" sz="800" dirty="0">
                        <a:effectLst/>
                        <a:latin typeface="SimSun" panose="02010600030101010101" pitchFamily="2" charset="-122"/>
                        <a:ea typeface="SimSun" panose="02010600030101010101" pitchFamily="2" charset="-122"/>
                        <a:cs typeface="Times New Roman" panose="02020603050405020304" pitchFamily="18" charset="0"/>
                      </a:endParaRPr>
                    </a:p>
                  </a:txBody>
                  <a:tcPr marL="46621" marR="46621" marT="31081" marB="31081"/>
                </a:tc>
                <a:extLst>
                  <a:ext uri="{0D108BD9-81ED-4DB2-BD59-A6C34878D82A}">
                    <a16:rowId xmlns:a16="http://schemas.microsoft.com/office/drawing/2014/main" val="10013"/>
                  </a:ext>
                </a:extLst>
              </a:tr>
            </a:tbl>
          </a:graphicData>
        </a:graphic>
      </p:graphicFrame>
      <p:graphicFrame>
        <p:nvGraphicFramePr>
          <p:cNvPr id="10" name="Table 9"/>
          <p:cNvGraphicFramePr>
            <a:graphicFrameLocks noGrp="1"/>
          </p:cNvGraphicFramePr>
          <p:nvPr/>
        </p:nvGraphicFramePr>
        <p:xfrm>
          <a:off x="6125592" y="1262560"/>
          <a:ext cx="5104658" cy="5298033"/>
        </p:xfrm>
        <a:graphic>
          <a:graphicData uri="http://schemas.openxmlformats.org/drawingml/2006/table">
            <a:tbl>
              <a:tblPr>
                <a:tableStyleId>{5C22544A-7EE6-4342-B048-85BDC9FD1C3A}</a:tableStyleId>
              </a:tblPr>
              <a:tblGrid>
                <a:gridCol w="1233199">
                  <a:extLst>
                    <a:ext uri="{9D8B030D-6E8A-4147-A177-3AD203B41FA5}">
                      <a16:colId xmlns:a16="http://schemas.microsoft.com/office/drawing/2014/main" val="20000"/>
                    </a:ext>
                  </a:extLst>
                </a:gridCol>
                <a:gridCol w="630939">
                  <a:extLst>
                    <a:ext uri="{9D8B030D-6E8A-4147-A177-3AD203B41FA5}">
                      <a16:colId xmlns:a16="http://schemas.microsoft.com/office/drawing/2014/main" val="20001"/>
                    </a:ext>
                  </a:extLst>
                </a:gridCol>
                <a:gridCol w="282592">
                  <a:extLst>
                    <a:ext uri="{9D8B030D-6E8A-4147-A177-3AD203B41FA5}">
                      <a16:colId xmlns:a16="http://schemas.microsoft.com/office/drawing/2014/main" val="20002"/>
                    </a:ext>
                  </a:extLst>
                </a:gridCol>
                <a:gridCol w="282592">
                  <a:extLst>
                    <a:ext uri="{9D8B030D-6E8A-4147-A177-3AD203B41FA5}">
                      <a16:colId xmlns:a16="http://schemas.microsoft.com/office/drawing/2014/main" val="20003"/>
                    </a:ext>
                  </a:extLst>
                </a:gridCol>
                <a:gridCol w="282592">
                  <a:extLst>
                    <a:ext uri="{9D8B030D-6E8A-4147-A177-3AD203B41FA5}">
                      <a16:colId xmlns:a16="http://schemas.microsoft.com/office/drawing/2014/main" val="20004"/>
                    </a:ext>
                  </a:extLst>
                </a:gridCol>
                <a:gridCol w="282592">
                  <a:extLst>
                    <a:ext uri="{9D8B030D-6E8A-4147-A177-3AD203B41FA5}">
                      <a16:colId xmlns:a16="http://schemas.microsoft.com/office/drawing/2014/main" val="20005"/>
                    </a:ext>
                  </a:extLst>
                </a:gridCol>
                <a:gridCol w="545608">
                  <a:extLst>
                    <a:ext uri="{9D8B030D-6E8A-4147-A177-3AD203B41FA5}">
                      <a16:colId xmlns:a16="http://schemas.microsoft.com/office/drawing/2014/main" val="20006"/>
                    </a:ext>
                  </a:extLst>
                </a:gridCol>
                <a:gridCol w="367922">
                  <a:extLst>
                    <a:ext uri="{9D8B030D-6E8A-4147-A177-3AD203B41FA5}">
                      <a16:colId xmlns:a16="http://schemas.microsoft.com/office/drawing/2014/main" val="20007"/>
                    </a:ext>
                  </a:extLst>
                </a:gridCol>
                <a:gridCol w="514990">
                  <a:extLst>
                    <a:ext uri="{9D8B030D-6E8A-4147-A177-3AD203B41FA5}">
                      <a16:colId xmlns:a16="http://schemas.microsoft.com/office/drawing/2014/main" val="20008"/>
                    </a:ext>
                  </a:extLst>
                </a:gridCol>
                <a:gridCol w="340816">
                  <a:extLst>
                    <a:ext uri="{9D8B030D-6E8A-4147-A177-3AD203B41FA5}">
                      <a16:colId xmlns:a16="http://schemas.microsoft.com/office/drawing/2014/main" val="20009"/>
                    </a:ext>
                  </a:extLst>
                </a:gridCol>
                <a:gridCol w="340816">
                  <a:extLst>
                    <a:ext uri="{9D8B030D-6E8A-4147-A177-3AD203B41FA5}">
                      <a16:colId xmlns:a16="http://schemas.microsoft.com/office/drawing/2014/main" val="20010"/>
                    </a:ext>
                  </a:extLst>
                </a:gridCol>
              </a:tblGrid>
              <a:tr h="407541">
                <a:tc>
                  <a:txBody>
                    <a:bodyPr/>
                    <a:lstStyle/>
                    <a:p>
                      <a:pPr marL="0" marR="0" algn="l">
                        <a:spcBef>
                          <a:spcPts val="0"/>
                        </a:spcBef>
                        <a:spcAft>
                          <a:spcPts val="0"/>
                        </a:spcAft>
                      </a:pPr>
                      <a:r>
                        <a:rPr lang="en-IN" sz="700" b="1" dirty="0">
                          <a:effectLst/>
                        </a:rPr>
                        <a:t>Model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Confusion matrix</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TPR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TNR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FNR</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MCC</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ROC area</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tc>
                  <a:txBody>
                    <a:bodyPr/>
                    <a:lstStyle/>
                    <a:p>
                      <a:pPr marL="0" marR="0" algn="l">
                        <a:spcBef>
                          <a:spcPts val="0"/>
                        </a:spcBef>
                        <a:spcAft>
                          <a:spcPts val="0"/>
                        </a:spcAft>
                      </a:pPr>
                      <a:r>
                        <a:rPr lang="en-IN" sz="700" b="1" dirty="0">
                          <a:effectLst/>
                        </a:rPr>
                        <a:t>Recall</a:t>
                      </a:r>
                      <a:endParaRPr lang="en-IN" sz="800" b="1" dirty="0">
                        <a:effectLst/>
                        <a:latin typeface="Calibri" panose="020F0502020204030204" pitchFamily="34" charset="0"/>
                        <a:ea typeface="SimSun" panose="02010600030101010101" pitchFamily="2" charset="-122"/>
                        <a:cs typeface="Times New Roman" panose="02020603050405020304" pitchFamily="18" charset="0"/>
                      </a:endParaRPr>
                    </a:p>
                  </a:txBody>
                  <a:tcPr marL="56000" marR="56000" marT="37334" marB="37334"/>
                </a:tc>
                <a:extLst>
                  <a:ext uri="{0D108BD9-81ED-4DB2-BD59-A6C34878D82A}">
                    <a16:rowId xmlns:a16="http://schemas.microsoft.com/office/drawing/2014/main" val="10000"/>
                  </a:ext>
                </a:extLst>
              </a:tr>
              <a:tr h="407541">
                <a:tc>
                  <a:txBody>
                    <a:bodyPr/>
                    <a:lstStyle/>
                    <a:p>
                      <a:pPr marL="0" marR="0" algn="l">
                        <a:spcBef>
                          <a:spcPts val="0"/>
                        </a:spcBef>
                        <a:spcAft>
                          <a:spcPts val="0"/>
                        </a:spcAft>
                      </a:pPr>
                      <a:r>
                        <a:rPr lang="en-IN" sz="600" dirty="0">
                          <a:effectLst/>
                        </a:rPr>
                        <a:t>SVC(mutual info)</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dirty="0">
                          <a:effectLst/>
                        </a:rPr>
                        <a:t>[[439 20]</a:t>
                      </a:r>
                    </a:p>
                    <a:p>
                      <a:pPr marL="0" marR="0" algn="just">
                        <a:spcBef>
                          <a:spcPts val="0"/>
                        </a:spcBef>
                        <a:spcAft>
                          <a:spcPts val="0"/>
                        </a:spcAft>
                      </a:pPr>
                      <a:r>
                        <a:rPr lang="en-IN" sz="600" dirty="0">
                          <a:effectLst/>
                        </a:rPr>
                        <a:t>[ 53  42]]</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0.44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0.56</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0.6774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0.4764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0.5350</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0.845</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0.44</a:t>
                      </a:r>
                      <a:endParaRPr lang="en-IN" sz="700" dirty="0">
                        <a:effectLs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1"/>
                  </a:ext>
                </a:extLst>
              </a:tr>
              <a:tr h="407541">
                <a:tc>
                  <a:txBody>
                    <a:bodyPr/>
                    <a:lstStyle/>
                    <a:p>
                      <a:pPr marL="0" marR="0" algn="l">
                        <a:spcBef>
                          <a:spcPts val="0"/>
                        </a:spcBef>
                        <a:spcAft>
                          <a:spcPts val="0"/>
                        </a:spcAft>
                      </a:pPr>
                      <a:r>
                        <a:rPr lang="en-IN" sz="600">
                          <a:effectLst/>
                        </a:rPr>
                        <a:t>KNN(mutual info)</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[[448 11]</a:t>
                      </a:r>
                    </a:p>
                    <a:p>
                      <a:pPr marL="0" marR="0" algn="just">
                        <a:spcBef>
                          <a:spcPts val="0"/>
                        </a:spcBef>
                        <a:spcAft>
                          <a:spcPts val="0"/>
                        </a:spcAft>
                      </a:pPr>
                      <a:r>
                        <a:rPr lang="en-IN" sz="600">
                          <a:effectLst/>
                        </a:rPr>
                        <a:t>[ 59  36]]</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0.7659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0.4801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0.5070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0.829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2"/>
                  </a:ext>
                </a:extLst>
              </a:tr>
              <a:tr h="407541">
                <a:tc>
                  <a:txBody>
                    <a:bodyPr/>
                    <a:lstStyle/>
                    <a:p>
                      <a:pPr marL="0" marR="0" algn="l">
                        <a:spcBef>
                          <a:spcPts val="0"/>
                        </a:spcBef>
                        <a:spcAft>
                          <a:spcPts val="0"/>
                        </a:spcAft>
                      </a:pPr>
                      <a:r>
                        <a:rPr lang="en-IN" sz="600">
                          <a:effectLst/>
                        </a:rPr>
                        <a:t>LoR(forward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[[457  2]</a:t>
                      </a:r>
                    </a:p>
                    <a:p>
                      <a:pPr marL="0" marR="0" algn="just">
                        <a:spcBef>
                          <a:spcPts val="0"/>
                        </a:spcBef>
                        <a:spcAft>
                          <a:spcPts val="0"/>
                        </a:spcAft>
                      </a:pPr>
                      <a:r>
                        <a:rPr lang="en-IN" sz="600">
                          <a:effectLst/>
                        </a:rPr>
                        <a:t>[ 91  4]]</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0.0578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0.0399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0.670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3"/>
                  </a:ext>
                </a:extLst>
              </a:tr>
              <a:tr h="407541">
                <a:tc>
                  <a:txBody>
                    <a:bodyPr/>
                    <a:lstStyle/>
                    <a:p>
                      <a:pPr marL="0" marR="0" algn="l">
                        <a:spcBef>
                          <a:spcPts val="0"/>
                        </a:spcBef>
                        <a:spcAft>
                          <a:spcPts val="0"/>
                        </a:spcAft>
                      </a:pPr>
                      <a:r>
                        <a:rPr lang="en-IN" sz="600">
                          <a:effectLst/>
                        </a:rPr>
                        <a:t>DT(forward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[[445 14]</a:t>
                      </a:r>
                    </a:p>
                    <a:p>
                      <a:pPr marL="0" marR="0" algn="just">
                        <a:spcBef>
                          <a:spcPts val="0"/>
                        </a:spcBef>
                        <a:spcAft>
                          <a:spcPts val="0"/>
                        </a:spcAft>
                      </a:pPr>
                      <a:r>
                        <a:rPr lang="en-IN" sz="600">
                          <a:effectLst/>
                        </a:rPr>
                        <a:t>[30  65]]</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0.8461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0.7245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0.7630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0.848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4"/>
                  </a:ext>
                </a:extLst>
              </a:tr>
              <a:tr h="407541">
                <a:tc>
                  <a:txBody>
                    <a:bodyPr/>
                    <a:lstStyle/>
                    <a:p>
                      <a:pPr marL="0" marR="0" algn="l">
                        <a:spcBef>
                          <a:spcPts val="0"/>
                        </a:spcBef>
                        <a:spcAft>
                          <a:spcPts val="0"/>
                        </a:spcAft>
                      </a:pPr>
                      <a:r>
                        <a:rPr lang="en-IN" sz="600">
                          <a:effectLst/>
                        </a:rPr>
                        <a:t>RF(forward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[[458 1]</a:t>
                      </a:r>
                    </a:p>
                    <a:p>
                      <a:pPr marL="0" marR="0" algn="just">
                        <a:spcBef>
                          <a:spcPts val="0"/>
                        </a:spcBef>
                        <a:spcAft>
                          <a:spcPts val="0"/>
                        </a:spcAft>
                      </a:pPr>
                      <a:r>
                        <a:rPr lang="en-IN" sz="600">
                          <a:effectLst/>
                        </a:rPr>
                        <a:t>[38  57]]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0.7443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0.7499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0.874</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5"/>
                  </a:ext>
                </a:extLst>
              </a:tr>
              <a:tr h="407541">
                <a:tc>
                  <a:txBody>
                    <a:bodyPr/>
                    <a:lstStyle/>
                    <a:p>
                      <a:pPr marL="0" marR="0" algn="l">
                        <a:spcBef>
                          <a:spcPts val="0"/>
                        </a:spcBef>
                        <a:spcAft>
                          <a:spcPts val="0"/>
                        </a:spcAft>
                      </a:pPr>
                      <a:r>
                        <a:rPr lang="en-IN" sz="600">
                          <a:effectLst/>
                        </a:rPr>
                        <a:t>SVC(forward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[[458  1]</a:t>
                      </a:r>
                    </a:p>
                    <a:p>
                      <a:pPr marL="0" marR="0" algn="just">
                        <a:spcBef>
                          <a:spcPts val="0"/>
                        </a:spcBef>
                        <a:spcAft>
                          <a:spcPts val="0"/>
                        </a:spcAft>
                      </a:pPr>
                      <a:r>
                        <a:rPr lang="en-IN" sz="600">
                          <a:effectLst/>
                        </a:rPr>
                        <a:t>[ 44  51]]</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0.7223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0.7248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0.787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6"/>
                  </a:ext>
                </a:extLst>
              </a:tr>
              <a:tr h="407541">
                <a:tc>
                  <a:txBody>
                    <a:bodyPr/>
                    <a:lstStyle/>
                    <a:p>
                      <a:pPr marL="0" marR="0" algn="l">
                        <a:spcBef>
                          <a:spcPts val="0"/>
                        </a:spcBef>
                        <a:spcAft>
                          <a:spcPts val="0"/>
                        </a:spcAft>
                      </a:pPr>
                      <a:r>
                        <a:rPr lang="en-IN" sz="600">
                          <a:effectLst/>
                        </a:rPr>
                        <a:t>KNN(forward selection)</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[[458   1]</a:t>
                      </a:r>
                    </a:p>
                    <a:p>
                      <a:pPr marL="0" marR="0" algn="just">
                        <a:spcBef>
                          <a:spcPts val="0"/>
                        </a:spcBef>
                        <a:spcAft>
                          <a:spcPts val="0"/>
                        </a:spcAft>
                      </a:pPr>
                      <a:r>
                        <a:rPr lang="en-IN" sz="600">
                          <a:effectLst/>
                        </a:rPr>
                        <a:t>[52  43]]</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0.959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0.6509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0.6527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0.825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7"/>
                  </a:ext>
                </a:extLst>
              </a:tr>
              <a:tr h="407541">
                <a:tc>
                  <a:txBody>
                    <a:bodyPr/>
                    <a:lstStyle/>
                    <a:p>
                      <a:pPr marL="0" marR="0" algn="l">
                        <a:spcBef>
                          <a:spcPts val="0"/>
                        </a:spcBef>
                        <a:spcAft>
                          <a:spcPts val="0"/>
                        </a:spcAft>
                      </a:pPr>
                      <a:r>
                        <a:rPr lang="en-IN" sz="600">
                          <a:effectLst/>
                        </a:rPr>
                        <a:t>LoR(rfe)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[[451 8]</a:t>
                      </a:r>
                    </a:p>
                    <a:p>
                      <a:pPr marL="0" marR="0" algn="just">
                        <a:spcBef>
                          <a:spcPts val="0"/>
                        </a:spcBef>
                        <a:spcAft>
                          <a:spcPts val="0"/>
                        </a:spcAft>
                      </a:pPr>
                      <a:r>
                        <a:rPr lang="en-IN" sz="600">
                          <a:effectLst/>
                        </a:rPr>
                        <a:t>[85  10]]</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0.555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0.1867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0.1769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8"/>
                  </a:ext>
                </a:extLst>
              </a:tr>
              <a:tr h="407541">
                <a:tc>
                  <a:txBody>
                    <a:bodyPr/>
                    <a:lstStyle/>
                    <a:p>
                      <a:pPr marL="0" marR="0" algn="l">
                        <a:spcBef>
                          <a:spcPts val="0"/>
                        </a:spcBef>
                        <a:spcAft>
                          <a:spcPts val="0"/>
                        </a:spcAft>
                      </a:pPr>
                      <a:r>
                        <a:rPr lang="en-IN" sz="600">
                          <a:effectLst/>
                        </a:rPr>
                        <a:t>DT(rfe)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[[445 14]</a:t>
                      </a:r>
                    </a:p>
                    <a:p>
                      <a:pPr marL="0" marR="0" algn="just">
                        <a:spcBef>
                          <a:spcPts val="0"/>
                        </a:spcBef>
                        <a:spcAft>
                          <a:spcPts val="0"/>
                        </a:spcAft>
                      </a:pPr>
                      <a:r>
                        <a:rPr lang="en-IN" sz="600">
                          <a:effectLst/>
                        </a:rPr>
                        <a:t>[30  65]]</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0.8227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0.7046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0.7471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0.816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09"/>
                  </a:ext>
                </a:extLst>
              </a:tr>
              <a:tr h="407541">
                <a:tc>
                  <a:txBody>
                    <a:bodyPr/>
                    <a:lstStyle/>
                    <a:p>
                      <a:pPr marL="0" marR="0" algn="l">
                        <a:spcBef>
                          <a:spcPts val="0"/>
                        </a:spcBef>
                        <a:spcAft>
                          <a:spcPts val="0"/>
                        </a:spcAft>
                      </a:pPr>
                      <a:r>
                        <a:rPr lang="en-IN" sz="600">
                          <a:effectLst/>
                        </a:rPr>
                        <a:t>RF(rfe)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[[459 0]</a:t>
                      </a:r>
                    </a:p>
                    <a:p>
                      <a:pPr marL="0" marR="0" algn="just">
                        <a:spcBef>
                          <a:spcPts val="0"/>
                        </a:spcBef>
                        <a:spcAft>
                          <a:spcPts val="0"/>
                        </a:spcAft>
                      </a:pPr>
                      <a:r>
                        <a:rPr lang="en-IN" sz="600">
                          <a:effectLst/>
                        </a:rPr>
                        <a:t>[38   57]]</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0.01</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0.38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0.9365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0.7270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0.7468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0.893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0"/>
                  </a:ext>
                </a:extLst>
              </a:tr>
              <a:tr h="407541">
                <a:tc>
                  <a:txBody>
                    <a:bodyPr/>
                    <a:lstStyle/>
                    <a:p>
                      <a:pPr marL="0" marR="0" algn="l">
                        <a:spcBef>
                          <a:spcPts val="0"/>
                        </a:spcBef>
                        <a:spcAft>
                          <a:spcPts val="0"/>
                        </a:spcAft>
                      </a:pPr>
                      <a:r>
                        <a:rPr lang="en-IN" sz="600">
                          <a:effectLst/>
                        </a:rPr>
                        <a:t>SVC(rfe)</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[[459 0]</a:t>
                      </a:r>
                    </a:p>
                    <a:p>
                      <a:pPr marL="0" marR="0" algn="just">
                        <a:spcBef>
                          <a:spcPts val="0"/>
                        </a:spcBef>
                        <a:spcAft>
                          <a:spcPts val="0"/>
                        </a:spcAft>
                      </a:pPr>
                      <a:r>
                        <a:rPr lang="en-IN" sz="600">
                          <a:effectLst/>
                        </a:rPr>
                        <a:t>[46  49]]</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0.48</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0.6846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0.793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0.52</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1"/>
                  </a:ext>
                </a:extLst>
              </a:tr>
              <a:tr h="407541">
                <a:tc>
                  <a:txBody>
                    <a:bodyPr/>
                    <a:lstStyle/>
                    <a:p>
                      <a:pPr marL="0" marR="0" algn="l">
                        <a:spcBef>
                          <a:spcPts val="0"/>
                        </a:spcBef>
                        <a:spcAft>
                          <a:spcPts val="0"/>
                        </a:spcAft>
                      </a:pPr>
                      <a:r>
                        <a:rPr lang="en-IN" sz="600" dirty="0">
                          <a:effectLst/>
                          <a:highlight>
                            <a:srgbClr val="00FF00"/>
                          </a:highlight>
                        </a:rPr>
                        <a:t>KNN(</a:t>
                      </a:r>
                      <a:r>
                        <a:rPr lang="en-IN" sz="600" dirty="0" err="1">
                          <a:effectLst/>
                          <a:highlight>
                            <a:srgbClr val="00FF00"/>
                          </a:highlight>
                        </a:rPr>
                        <a:t>rfe</a:t>
                      </a:r>
                      <a:r>
                        <a:rPr lang="en-IN" sz="600" dirty="0">
                          <a:effectLst/>
                          <a:highlight>
                            <a:srgbClr val="00FF00"/>
                          </a:highlight>
                        </a:rPr>
                        <a:t>)</a:t>
                      </a:r>
                      <a:endParaRPr lang="en-IN" sz="6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a:spcBef>
                          <a:spcPts val="0"/>
                        </a:spcBef>
                        <a:spcAft>
                          <a:spcPts val="0"/>
                        </a:spcAft>
                      </a:pPr>
                      <a:r>
                        <a:rPr lang="en-IN" sz="600">
                          <a:effectLst/>
                        </a:rPr>
                        <a:t>[[458, 1]</a:t>
                      </a:r>
                    </a:p>
                    <a:p>
                      <a:pPr marL="0" marR="0" algn="just">
                        <a:spcBef>
                          <a:spcPts val="0"/>
                        </a:spcBef>
                        <a:spcAft>
                          <a:spcPts val="0"/>
                        </a:spcAft>
                      </a:pPr>
                      <a:r>
                        <a:rPr lang="en-IN" sz="600">
                          <a:effectLst/>
                        </a:rPr>
                        <a:t>[56  39]]</a:t>
                      </a: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highlight>
                            <a:srgbClr val="00FF00"/>
                          </a:highlight>
                        </a:rPr>
                        <a:t>1.00</a:t>
                      </a:r>
                      <a:endParaRPr lang="en-IN" sz="700" dirty="0">
                        <a:effectLst/>
                        <a:highlight>
                          <a:srgbClr val="00FF00"/>
                        </a:highlight>
                      </a:endParaRPr>
                    </a:p>
                    <a:p>
                      <a:pPr marL="0" marR="0" algn="l">
                        <a:spcBef>
                          <a:spcPts val="0"/>
                        </a:spcBef>
                        <a:spcAft>
                          <a:spcPts val="0"/>
                        </a:spcAft>
                      </a:pPr>
                      <a:r>
                        <a:rPr lang="en-IN" sz="600" dirty="0">
                          <a:effectLst/>
                        </a:rPr>
                        <a:t> </a:t>
                      </a:r>
                      <a:endParaRPr lang="en-IN"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1.0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0.0</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0.59</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0.975</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0.5946</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0.5777</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a:effectLst/>
                        </a:rPr>
                        <a:t>0.853</a:t>
                      </a:r>
                      <a:endParaRPr lang="en-IN" sz="700">
                        <a:effectLst/>
                      </a:endParaRPr>
                    </a:p>
                    <a:p>
                      <a:pPr marL="0" marR="0" algn="l">
                        <a:spcBef>
                          <a:spcPts val="0"/>
                        </a:spcBef>
                        <a:spcAft>
                          <a:spcPts val="0"/>
                        </a:spcAft>
                      </a:pPr>
                      <a:r>
                        <a:rPr lang="en-IN" sz="600">
                          <a:effectLst/>
                        </a:rPr>
                        <a:t> </a:t>
                      </a:r>
                      <a:endParaRPr lang="en-IN" sz="600">
                        <a:effectLst/>
                        <a:latin typeface="Calibri" panose="020F0502020204030204" pitchFamily="34" charset="0"/>
                        <a:ea typeface="SimSun" panose="02010600030101010101" pitchFamily="2" charset="-122"/>
                        <a:cs typeface="Times New Roman" panose="02020603050405020304" pitchFamily="18" charset="0"/>
                      </a:endParaRPr>
                    </a:p>
                  </a:txBody>
                  <a:tcPr marL="42521" marR="42521" marT="28347" marB="28347"/>
                </a:tc>
                <a:tc>
                  <a:txBody>
                    <a:bodyPr/>
                    <a:lstStyle/>
                    <a:p>
                      <a:pPr marL="0" marR="0" algn="just" fontAlgn="base" latinLnBrk="1">
                        <a:spcBef>
                          <a:spcPts val="0"/>
                        </a:spcBef>
                        <a:spcAft>
                          <a:spcPts val="0"/>
                        </a:spcAft>
                      </a:pPr>
                      <a:r>
                        <a:rPr lang="en-IN" sz="600" dirty="0">
                          <a:effectLst/>
                        </a:rPr>
                        <a:t>1.0</a:t>
                      </a:r>
                      <a:endParaRPr lang="en-IN" sz="700" dirty="0">
                        <a:effectLst/>
                        <a:latin typeface="SimSun" panose="02010600030101010101" pitchFamily="2" charset="-122"/>
                        <a:ea typeface="SimSun" panose="02010600030101010101" pitchFamily="2" charset="-122"/>
                        <a:cs typeface="Times New Roman" panose="02020603050405020304" pitchFamily="18" charset="0"/>
                      </a:endParaRPr>
                    </a:p>
                  </a:txBody>
                  <a:tcPr marL="42521" marR="42521" marT="28347" marB="28347"/>
                </a:tc>
                <a:extLst>
                  <a:ext uri="{0D108BD9-81ED-4DB2-BD59-A6C34878D82A}">
                    <a16:rowId xmlns:a16="http://schemas.microsoft.com/office/drawing/2014/main" val="1001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solidFill>
                  <a:schemeClr val="bg2">
                    <a:lumMod val="25000"/>
                  </a:schemeClr>
                </a:solidFill>
              </a:rPr>
              <a:t>Metrics used to choose best model</a:t>
            </a:r>
            <a:br>
              <a:rPr lang="en-IN" altLang="en-US" sz="3600" dirty="0">
                <a:solidFill>
                  <a:schemeClr val="bg2">
                    <a:lumMod val="25000"/>
                  </a:schemeClr>
                </a:solidFill>
              </a:rPr>
            </a:br>
            <a:r>
              <a:rPr lang="en-US" sz="2400" b="1" kern="100" spc="-5" dirty="0">
                <a:solidFill>
                  <a:schemeClr val="bg2">
                    <a:lumMod val="25000"/>
                  </a:schemeClr>
                </a:solidFill>
                <a:effectLst/>
                <a:highlight>
                  <a:srgbClr val="FFFF00"/>
                </a:highlight>
                <a:latin typeface="Calibri" panose="020F0502020204030204" pitchFamily="34" charset="0"/>
                <a:ea typeface="Cambria" panose="02040503050406030204" pitchFamily="18" charset="0"/>
              </a:rPr>
              <a:t>KNN after Recursive Feature Selection </a:t>
            </a:r>
            <a:br>
              <a:rPr lang="en-US" sz="2400" kern="100" dirty="0">
                <a:solidFill>
                  <a:schemeClr val="bg2">
                    <a:lumMod val="25000"/>
                  </a:schemeClr>
                </a:solidFill>
                <a:effectLst/>
                <a:highlight>
                  <a:srgbClr val="FFFF00"/>
                </a:highlight>
                <a:latin typeface="Times New Roman" panose="02020603050405020304" pitchFamily="18" charset="0"/>
                <a:ea typeface="SimSun" panose="02010600030101010101" pitchFamily="2" charset="-122"/>
              </a:rPr>
            </a:br>
            <a:endParaRPr lang="en-IN" altLang="en-US" sz="2400" dirty="0">
              <a:solidFill>
                <a:schemeClr val="bg2">
                  <a:lumMod val="25000"/>
                </a:schemeClr>
              </a:solidFill>
              <a:highlight>
                <a:srgbClr val="FFFF00"/>
              </a:highlight>
            </a:endParaRPr>
          </a:p>
        </p:txBody>
      </p:sp>
      <p:sp>
        <p:nvSpPr>
          <p:cNvPr id="5" name="Content Placeholder 4"/>
          <p:cNvSpPr>
            <a:spLocks noGrp="1"/>
          </p:cNvSpPr>
          <p:nvPr>
            <p:ph sz="half" idx="1"/>
          </p:nvPr>
        </p:nvSpPr>
        <p:spPr>
          <a:xfrm>
            <a:off x="838200" y="1825625"/>
            <a:ext cx="5257800" cy="4351338"/>
          </a:xfrm>
        </p:spPr>
        <p:txBody>
          <a:bodyPr>
            <a:normAutofit fontScale="90000" lnSpcReduction="10000"/>
          </a:bodyPr>
          <a:lstStyle/>
          <a:p>
            <a:r>
              <a:rPr lang="en-US" sz="1800" kern="100" spc="-5" dirty="0">
                <a:effectLst/>
                <a:latin typeface="Calibri" panose="020F0502020204030204" pitchFamily="34" charset="0"/>
                <a:ea typeface="Cambria" panose="02040503050406030204" pitchFamily="18" charset="0"/>
              </a:rPr>
              <a:t>True Positive Rate or Recall</a:t>
            </a:r>
          </a:p>
          <a:p>
            <a:endParaRPr lang="en-US" sz="1800" kern="100" spc="-5" dirty="0">
              <a:effectLst/>
              <a:latin typeface="Calibri" panose="020F0502020204030204" pitchFamily="34" charset="0"/>
              <a:ea typeface="Cambria" panose="02040503050406030204" pitchFamily="18" charset="0"/>
            </a:endParaRPr>
          </a:p>
          <a:p>
            <a:r>
              <a:rPr lang="en-US" sz="1800" kern="100" spc="-5" dirty="0">
                <a:latin typeface="Calibri" panose="020F0502020204030204" pitchFamily="34" charset="0"/>
                <a:ea typeface="Cambria" panose="02040503050406030204" pitchFamily="18" charset="0"/>
              </a:rPr>
              <a:t>Reducing false negatives</a:t>
            </a:r>
          </a:p>
          <a:p>
            <a:endParaRPr lang="en-US" sz="1800" kern="100" spc="-5" dirty="0">
              <a:latin typeface="Calibri" panose="020F0502020204030204" pitchFamily="34" charset="0"/>
              <a:ea typeface="Cambria" panose="02040503050406030204" pitchFamily="18" charset="0"/>
            </a:endParaRPr>
          </a:p>
          <a:p>
            <a:r>
              <a:rPr lang="en-US" sz="1800" kern="100" spc="-5" dirty="0">
                <a:effectLst/>
                <a:latin typeface="Calibri" panose="020F0502020204030204" pitchFamily="34" charset="0"/>
                <a:ea typeface="Cambria" panose="02040503050406030204" pitchFamily="18" charset="0"/>
              </a:rPr>
              <a:t>Worse case scenario: If a person is going to die in the next 10 years but has been predicted to not (false negative)</a:t>
            </a:r>
          </a:p>
          <a:p>
            <a:endParaRPr lang="en-US" sz="1800" kern="100" spc="-5" dirty="0">
              <a:effectLst/>
              <a:latin typeface="Calibri" panose="020F0502020204030204" pitchFamily="34" charset="0"/>
              <a:ea typeface="Cambria" panose="02040503050406030204" pitchFamily="18" charset="0"/>
            </a:endParaRPr>
          </a:p>
          <a:p>
            <a:r>
              <a:rPr lang="en-US" sz="1800" kern="100" spc="-5" dirty="0">
                <a:latin typeface="Calibri" panose="020F0502020204030204" pitchFamily="34" charset="0"/>
                <a:ea typeface="Cambria" panose="02040503050406030204" pitchFamily="18" charset="0"/>
              </a:rPr>
              <a:t>B</a:t>
            </a:r>
            <a:r>
              <a:rPr lang="en-US" sz="1800" kern="100" spc="-5" dirty="0">
                <a:effectLst/>
                <a:latin typeface="Calibri" panose="020F0502020204030204" pitchFamily="34" charset="0"/>
                <a:ea typeface="Cambria" panose="02040503050406030204" pitchFamily="18" charset="0"/>
              </a:rPr>
              <a:t>est model: maximum recall score</a:t>
            </a:r>
          </a:p>
          <a:p>
            <a:endParaRPr lang="en-US" sz="1800" kern="100" spc="-5" dirty="0">
              <a:effectLst/>
              <a:latin typeface="Calibri" panose="020F0502020204030204" pitchFamily="34" charset="0"/>
              <a:ea typeface="Cambria" panose="02040503050406030204" pitchFamily="18" charset="0"/>
            </a:endParaRPr>
          </a:p>
          <a:p>
            <a:r>
              <a:rPr lang="en-US" sz="1800" spc="-5" dirty="0">
                <a:latin typeface="Calibri" panose="020F0502020204030204" pitchFamily="34" charset="0"/>
                <a:ea typeface="Cambria" panose="02040503050406030204" pitchFamily="18" charset="0"/>
                <a:cs typeface="Times New Roman" panose="02020603050405020304" pitchFamily="18" charset="0"/>
              </a:rPr>
              <a:t>L</a:t>
            </a:r>
            <a:r>
              <a:rPr lang="en-US" sz="1800" spc="-5" dirty="0">
                <a:effectLst/>
                <a:latin typeface="Calibri" panose="020F0502020204030204" pitchFamily="34" charset="0"/>
                <a:ea typeface="Cambria" panose="02040503050406030204" pitchFamily="18" charset="0"/>
                <a:cs typeface="Times New Roman" panose="02020603050405020304" pitchFamily="18" charset="0"/>
              </a:rPr>
              <a:t>east number of patients who are likely to die in the next 10 years to be predicted as not likely, thus we used class 1 Recall or True Positive Rate</a:t>
            </a:r>
          </a:p>
          <a:p>
            <a:endParaRPr lang="en-US" sz="1800" spc="-5" dirty="0">
              <a:effectLst/>
              <a:latin typeface="Calibri" panose="020F0502020204030204" pitchFamily="34" charset="0"/>
              <a:ea typeface="Cambria" panose="02040503050406030204" pitchFamily="18" charset="0"/>
              <a:cs typeface="Times New Roman" panose="02020603050405020304" pitchFamily="18" charset="0"/>
            </a:endParaRPr>
          </a:p>
          <a:p>
            <a:r>
              <a:rPr lang="en-US" sz="1800" spc="-5" dirty="0">
                <a:effectLst/>
                <a:latin typeface="Calibri" panose="020F0502020204030204" pitchFamily="34" charset="0"/>
                <a:ea typeface="Cambria" panose="02040503050406030204" pitchFamily="18" charset="0"/>
                <a:cs typeface="Times New Roman" panose="02020603050405020304" pitchFamily="18" charset="0"/>
              </a:rPr>
              <a:t>We also looked at overall recall and weighted average of recall.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kern="100" dirty="0">
              <a:effectLst/>
              <a:latin typeface="Times New Roman" panose="02020603050405020304" pitchFamily="18" charset="0"/>
              <a:ea typeface="SimSun" panose="02010600030101010101" pitchFamily="2" charset="-122"/>
            </a:endParaRPr>
          </a:p>
          <a:p>
            <a:endParaRPr lang="en-US" sz="1800" kern="100" dirty="0">
              <a:effectLst/>
              <a:latin typeface="Times New Roman" panose="02020603050405020304" pitchFamily="18" charset="0"/>
              <a:ea typeface="SimSun" panose="02010600030101010101" pitchFamily="2" charset="-122"/>
            </a:endParaRPr>
          </a:p>
          <a:p>
            <a:endParaRPr lang="en-US" sz="1800" kern="100" spc="-5" dirty="0">
              <a:latin typeface="Calibri" panose="020F0502020204030204" pitchFamily="34" charset="0"/>
              <a:ea typeface="Cambria" panose="02040503050406030204" pitchFamily="18" charset="0"/>
            </a:endParaRPr>
          </a:p>
          <a:p>
            <a:endParaRPr lang="en-US" sz="1800" kern="100" dirty="0">
              <a:effectLst/>
              <a:latin typeface="Times New Roman" panose="02020603050405020304" pitchFamily="18" charset="0"/>
              <a:ea typeface="SimSun" panose="02010600030101010101" pitchFamily="2" charset="-122"/>
            </a:endParaRPr>
          </a:p>
          <a:p>
            <a:endParaRPr lang="en-IN" dirty="0"/>
          </a:p>
        </p:txBody>
      </p:sp>
      <p:pic>
        <p:nvPicPr>
          <p:cNvPr id="10" name="Picture 9" descr="IMG_256"/>
          <p:cNvPicPr>
            <a:picLocks noChangeAspect="1"/>
          </p:cNvPicPr>
          <p:nvPr/>
        </p:nvPicPr>
        <p:blipFill>
          <a:blip r:embed="rId2"/>
          <a:stretch>
            <a:fillRect/>
          </a:stretch>
        </p:blipFill>
        <p:spPr>
          <a:xfrm>
            <a:off x="6802098" y="1309760"/>
            <a:ext cx="3549265" cy="2578659"/>
          </a:xfrm>
          <a:prstGeom prst="rect">
            <a:avLst/>
          </a:prstGeom>
          <a:noFill/>
          <a:ln w="9525">
            <a:noFill/>
          </a:ln>
        </p:spPr>
      </p:pic>
      <p:pic>
        <p:nvPicPr>
          <p:cNvPr id="11" name="Content Placeholder 10" descr="IMG_256"/>
          <p:cNvPicPr>
            <a:picLocks noGrp="1" noChangeAspect="1"/>
          </p:cNvPicPr>
          <p:nvPr>
            <p:ph sz="half" idx="2"/>
          </p:nvPr>
        </p:nvPicPr>
        <p:blipFill>
          <a:blip r:embed="rId3"/>
          <a:stretch>
            <a:fillRect/>
          </a:stretch>
        </p:blipFill>
        <p:spPr>
          <a:xfrm>
            <a:off x="6657632" y="3824380"/>
            <a:ext cx="3758296" cy="235258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ltLang="en-US" sz="2700" dirty="0">
                <a:solidFill>
                  <a:schemeClr val="bg2">
                    <a:lumMod val="25000"/>
                  </a:schemeClr>
                </a:solidFill>
              </a:rPr>
            </a:br>
            <a:r>
              <a:rPr lang="en-IN" altLang="en-US" sz="3100" dirty="0">
                <a:solidFill>
                  <a:schemeClr val="bg2">
                    <a:lumMod val="25000"/>
                  </a:schemeClr>
                </a:solidFill>
              </a:rPr>
              <a:t>Comparison of KNN before                Recall of KNN after Recursive </a:t>
            </a:r>
            <a:br>
              <a:rPr lang="en-IN" altLang="en-US" sz="3100" dirty="0">
                <a:solidFill>
                  <a:schemeClr val="bg2">
                    <a:lumMod val="25000"/>
                  </a:schemeClr>
                </a:solidFill>
              </a:rPr>
            </a:br>
            <a:r>
              <a:rPr lang="en-IN" altLang="en-US" sz="3100" dirty="0">
                <a:solidFill>
                  <a:schemeClr val="bg2">
                    <a:lumMod val="25000"/>
                  </a:schemeClr>
                </a:solidFill>
              </a:rPr>
              <a:t>and after RFE                                        Feature Elimination              </a:t>
            </a:r>
            <a:br>
              <a:rPr lang="en-IN" altLang="en-US" sz="3600" dirty="0">
                <a:solidFill>
                  <a:schemeClr val="bg2">
                    <a:lumMod val="25000"/>
                  </a:schemeClr>
                </a:solidFill>
              </a:rPr>
            </a:br>
            <a:endParaRPr lang="en-IN" altLang="en-US" sz="2700" dirty="0">
              <a:solidFill>
                <a:schemeClr val="bg2">
                  <a:lumMod val="25000"/>
                </a:schemeClr>
              </a:solidFill>
            </a:endParaRPr>
          </a:p>
        </p:txBody>
      </p:sp>
      <p:graphicFrame>
        <p:nvGraphicFramePr>
          <p:cNvPr id="9" name="Content Placeholder 8"/>
          <p:cNvGraphicFramePr>
            <a:graphicFrameLocks noGrp="1"/>
          </p:cNvGraphicFramePr>
          <p:nvPr>
            <p:ph sz="half" idx="1"/>
          </p:nvPr>
        </p:nvGraphicFramePr>
        <p:xfrm>
          <a:off x="838200" y="1616366"/>
          <a:ext cx="4952999" cy="4784434"/>
        </p:xfrm>
        <a:graphic>
          <a:graphicData uri="http://schemas.openxmlformats.org/drawingml/2006/table">
            <a:tbl>
              <a:tblPr>
                <a:tableStyleId>{5C22544A-7EE6-4342-B048-85BDC9FD1C3A}</a:tableStyleId>
              </a:tblPr>
              <a:tblGrid>
                <a:gridCol w="851637">
                  <a:extLst>
                    <a:ext uri="{9D8B030D-6E8A-4147-A177-3AD203B41FA5}">
                      <a16:colId xmlns:a16="http://schemas.microsoft.com/office/drawing/2014/main" val="20000"/>
                    </a:ext>
                  </a:extLst>
                </a:gridCol>
                <a:gridCol w="436692">
                  <a:extLst>
                    <a:ext uri="{9D8B030D-6E8A-4147-A177-3AD203B41FA5}">
                      <a16:colId xmlns:a16="http://schemas.microsoft.com/office/drawing/2014/main" val="20001"/>
                    </a:ext>
                  </a:extLst>
                </a:gridCol>
                <a:gridCol w="309061">
                  <a:extLst>
                    <a:ext uri="{9D8B030D-6E8A-4147-A177-3AD203B41FA5}">
                      <a16:colId xmlns:a16="http://schemas.microsoft.com/office/drawing/2014/main" val="20002"/>
                    </a:ext>
                  </a:extLst>
                </a:gridCol>
                <a:gridCol w="391478">
                  <a:extLst>
                    <a:ext uri="{9D8B030D-6E8A-4147-A177-3AD203B41FA5}">
                      <a16:colId xmlns:a16="http://schemas.microsoft.com/office/drawing/2014/main" val="20003"/>
                    </a:ext>
                  </a:extLst>
                </a:gridCol>
                <a:gridCol w="322798">
                  <a:extLst>
                    <a:ext uri="{9D8B030D-6E8A-4147-A177-3AD203B41FA5}">
                      <a16:colId xmlns:a16="http://schemas.microsoft.com/office/drawing/2014/main" val="20004"/>
                    </a:ext>
                  </a:extLst>
                </a:gridCol>
                <a:gridCol w="412082">
                  <a:extLst>
                    <a:ext uri="{9D8B030D-6E8A-4147-A177-3AD203B41FA5}">
                      <a16:colId xmlns:a16="http://schemas.microsoft.com/office/drawing/2014/main" val="20005"/>
                    </a:ext>
                  </a:extLst>
                </a:gridCol>
                <a:gridCol w="458442">
                  <a:extLst>
                    <a:ext uri="{9D8B030D-6E8A-4147-A177-3AD203B41FA5}">
                      <a16:colId xmlns:a16="http://schemas.microsoft.com/office/drawing/2014/main" val="20006"/>
                    </a:ext>
                  </a:extLst>
                </a:gridCol>
                <a:gridCol w="587218">
                  <a:extLst>
                    <a:ext uri="{9D8B030D-6E8A-4147-A177-3AD203B41FA5}">
                      <a16:colId xmlns:a16="http://schemas.microsoft.com/office/drawing/2014/main" val="20007"/>
                    </a:ext>
                  </a:extLst>
                </a:gridCol>
                <a:gridCol w="506517">
                  <a:extLst>
                    <a:ext uri="{9D8B030D-6E8A-4147-A177-3AD203B41FA5}">
                      <a16:colId xmlns:a16="http://schemas.microsoft.com/office/drawing/2014/main" val="20008"/>
                    </a:ext>
                  </a:extLst>
                </a:gridCol>
                <a:gridCol w="677074">
                  <a:extLst>
                    <a:ext uri="{9D8B030D-6E8A-4147-A177-3AD203B41FA5}">
                      <a16:colId xmlns:a16="http://schemas.microsoft.com/office/drawing/2014/main" val="20009"/>
                    </a:ext>
                  </a:extLst>
                </a:gridCol>
              </a:tblGrid>
              <a:tr h="312314">
                <a:tc>
                  <a:txBody>
                    <a:bodyPr/>
                    <a:lstStyle/>
                    <a:p>
                      <a:pPr marL="0" marR="0" algn="l">
                        <a:spcBef>
                          <a:spcPts val="0"/>
                        </a:spcBef>
                        <a:spcAft>
                          <a:spcPts val="0"/>
                        </a:spcAft>
                      </a:pPr>
                      <a:r>
                        <a:rPr lang="en-IN" sz="700" b="1">
                          <a:effectLst/>
                        </a:rPr>
                        <a:t>Model</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TPR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TNR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FPR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FNR</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Precision</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MCC</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F measure</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ROC area</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1">
                          <a:effectLst/>
                        </a:rPr>
                        <a:t>Recall</a:t>
                      </a:r>
                      <a:endParaRPr lang="en-IN" sz="800" b="1">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0"/>
                  </a:ext>
                </a:extLst>
              </a:tr>
              <a:tr h="427768">
                <a:tc>
                  <a:txBody>
                    <a:bodyPr/>
                    <a:lstStyle/>
                    <a:p>
                      <a:pPr marL="0" marR="0" algn="l">
                        <a:spcBef>
                          <a:spcPts val="0"/>
                        </a:spcBef>
                        <a:spcAft>
                          <a:spcPts val="0"/>
                        </a:spcAft>
                      </a:pPr>
                      <a:r>
                        <a:rPr lang="en-US" sz="700" b="0">
                          <a:effectLst/>
                        </a:rPr>
                        <a:t>KNN before feature selection (Overall)</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0.09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0.32</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0.8872</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0.6135</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0.7726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0.7986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1"/>
                  </a:ext>
                </a:extLst>
              </a:tr>
              <a:tr h="544432">
                <a:tc>
                  <a:txBody>
                    <a:bodyPr/>
                    <a:lstStyle/>
                    <a:p>
                      <a:pPr marL="0" marR="0" algn="l">
                        <a:spcBef>
                          <a:spcPts val="0"/>
                        </a:spcBef>
                        <a:spcAft>
                          <a:spcPts val="0"/>
                        </a:spcAft>
                      </a:pPr>
                      <a:r>
                        <a:rPr lang="en-US" sz="700" b="0" dirty="0">
                          <a:effectLst/>
                        </a:rPr>
                        <a:t>KNN  after feature selection using </a:t>
                      </a:r>
                      <a:r>
                        <a:rPr lang="en-US" sz="700" b="0" dirty="0" err="1">
                          <a:effectLst/>
                        </a:rPr>
                        <a:t>rfe</a:t>
                      </a:r>
                      <a:r>
                        <a:rPr lang="en-US" sz="700" b="0" dirty="0">
                          <a:effectLst/>
                        </a:rPr>
                        <a:t> (Overall)</a:t>
                      </a:r>
                      <a:endParaRPr lang="en-US" sz="800" b="0" dirty="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0.41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0.5946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0.9414</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0.7041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2"/>
                  </a:ext>
                </a:extLst>
              </a:tr>
              <a:tr h="544432">
                <a:tc>
                  <a:txBody>
                    <a:bodyPr/>
                    <a:lstStyle/>
                    <a:p>
                      <a:pPr marL="0" marR="0" algn="l">
                        <a:spcBef>
                          <a:spcPts val="0"/>
                        </a:spcBef>
                        <a:spcAft>
                          <a:spcPts val="0"/>
                        </a:spcAft>
                      </a:pPr>
                      <a:r>
                        <a:rPr lang="en-US" sz="700" b="0">
                          <a:effectLst/>
                        </a:rPr>
                        <a:t>KNN before feature selection using rfe (Class 0)</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0">
                          <a:effectLst/>
                        </a:rPr>
                        <a:t>0.9</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dirty="0">
                          <a:effectLst/>
                        </a:rPr>
                        <a:t>0.09</a:t>
                      </a:r>
                      <a:endParaRPr lang="en-IN" sz="900" b="0" dirty="0">
                        <a:effectLst/>
                      </a:endParaRPr>
                    </a:p>
                    <a:p>
                      <a:pPr marL="0" marR="0" algn="l">
                        <a:spcBef>
                          <a:spcPts val="0"/>
                        </a:spcBef>
                        <a:spcAft>
                          <a:spcPts val="0"/>
                        </a:spcAft>
                      </a:pPr>
                      <a:r>
                        <a:rPr lang="en-IN" sz="700" b="0" dirty="0">
                          <a:effectLst/>
                        </a:rPr>
                        <a:t> </a:t>
                      </a:r>
                      <a:endParaRPr lang="en-IN" sz="800" b="0" dirty="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0.32</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0.8872</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0.6135</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0.7726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0.897</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3"/>
                  </a:ext>
                </a:extLst>
              </a:tr>
              <a:tr h="544432">
                <a:tc>
                  <a:txBody>
                    <a:bodyPr/>
                    <a:lstStyle/>
                    <a:p>
                      <a:pPr marL="0" marR="0" algn="l">
                        <a:spcBef>
                          <a:spcPts val="0"/>
                        </a:spcBef>
                        <a:spcAft>
                          <a:spcPts val="0"/>
                        </a:spcAft>
                      </a:pPr>
                      <a:r>
                        <a:rPr lang="en-US" sz="700" b="0">
                          <a:effectLst/>
                        </a:rPr>
                        <a:t>KNN after feature selection using rfe (Class 0)</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0.41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0.5946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0.9414</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0.811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4"/>
                  </a:ext>
                </a:extLst>
              </a:tr>
              <a:tr h="544432">
                <a:tc>
                  <a:txBody>
                    <a:bodyPr/>
                    <a:lstStyle/>
                    <a:p>
                      <a:pPr marL="0" marR="0" algn="l">
                        <a:spcBef>
                          <a:spcPts val="0"/>
                        </a:spcBef>
                        <a:spcAft>
                          <a:spcPts val="0"/>
                        </a:spcAft>
                      </a:pPr>
                      <a:r>
                        <a:rPr lang="en-US" sz="700" b="0">
                          <a:effectLst/>
                        </a:rPr>
                        <a:t>KNN before feature selection using rfe (Class 1)</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0.32</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0.09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0.7430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0.6135</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0.8193</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0.897</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5"/>
                  </a:ext>
                </a:extLst>
              </a:tr>
              <a:tr h="544432">
                <a:tc>
                  <a:txBody>
                    <a:bodyPr/>
                    <a:lstStyle/>
                    <a:p>
                      <a:pPr marL="0" marR="0" algn="l">
                        <a:spcBef>
                          <a:spcPts val="0"/>
                        </a:spcBef>
                        <a:spcAft>
                          <a:spcPts val="0"/>
                        </a:spcAft>
                      </a:pPr>
                      <a:r>
                        <a:rPr lang="en-US" sz="700" b="0">
                          <a:effectLst/>
                        </a:rPr>
                        <a:t>KNN after feature selection using rfe (Class 1)</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0.975</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0.5946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0.5777</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0.853</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1.0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6"/>
                  </a:ext>
                </a:extLst>
              </a:tr>
              <a:tr h="661096">
                <a:tc>
                  <a:txBody>
                    <a:bodyPr/>
                    <a:lstStyle/>
                    <a:p>
                      <a:pPr marL="0" marR="0" algn="l">
                        <a:spcBef>
                          <a:spcPts val="0"/>
                        </a:spcBef>
                        <a:spcAft>
                          <a:spcPts val="0"/>
                        </a:spcAft>
                      </a:pPr>
                      <a:r>
                        <a:rPr lang="en-US" sz="700" b="0">
                          <a:effectLst/>
                        </a:rPr>
                        <a:t>KNN before feature selection using rfe (Weighted Average)</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0.798</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0.201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0">
                          <a:effectLst/>
                        </a:rPr>
                        <a:t>0.30</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0.8151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0.6135</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0.7959</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0.8971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0.798</a:t>
                      </a:r>
                      <a:endParaRPr lang="en-IN" sz="900" b="0">
                        <a:effectLst/>
                        <a:latin typeface="SimSun" panose="02010600030101010101" pitchFamily="2" charset="-122"/>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7"/>
                  </a:ext>
                </a:extLst>
              </a:tr>
              <a:tr h="661096">
                <a:tc>
                  <a:txBody>
                    <a:bodyPr/>
                    <a:lstStyle/>
                    <a:p>
                      <a:pPr marL="0" marR="0" algn="l">
                        <a:spcBef>
                          <a:spcPts val="0"/>
                        </a:spcBef>
                        <a:spcAft>
                          <a:spcPts val="0"/>
                        </a:spcAft>
                      </a:pPr>
                      <a:r>
                        <a:rPr lang="en-US" sz="700" b="0">
                          <a:effectLst/>
                        </a:rPr>
                        <a:t>KNN after feature selection using rfe (Weighted Average)</a:t>
                      </a:r>
                      <a:endParaRPr lang="en-US"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0.8971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0.51</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dirty="0">
                          <a:effectLst/>
                        </a:rPr>
                        <a:t>0.488</a:t>
                      </a:r>
                      <a:endParaRPr lang="en-IN" sz="900" b="0" dirty="0">
                        <a:effectLst/>
                      </a:endParaRPr>
                    </a:p>
                    <a:p>
                      <a:pPr marL="0" marR="0" algn="l">
                        <a:spcBef>
                          <a:spcPts val="0"/>
                        </a:spcBef>
                        <a:spcAft>
                          <a:spcPts val="0"/>
                        </a:spcAft>
                      </a:pPr>
                      <a:r>
                        <a:rPr lang="en-IN" sz="700" b="0" dirty="0">
                          <a:effectLst/>
                        </a:rPr>
                        <a:t> </a:t>
                      </a:r>
                      <a:endParaRPr lang="en-IN" sz="800" b="0" dirty="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l">
                        <a:spcBef>
                          <a:spcPts val="0"/>
                        </a:spcBef>
                        <a:spcAft>
                          <a:spcPts val="0"/>
                        </a:spcAft>
                      </a:pPr>
                      <a:r>
                        <a:rPr lang="en-IN" sz="700" b="0">
                          <a:effectLst/>
                        </a:rPr>
                        <a:t>0.42</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0.9054</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0.5946</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0.8790</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a:effectLst/>
                        </a:rPr>
                        <a:t>0.8183</a:t>
                      </a:r>
                      <a:endParaRPr lang="en-IN" sz="900" b="0">
                        <a:effectLst/>
                      </a:endParaRPr>
                    </a:p>
                    <a:p>
                      <a:pPr marL="0" marR="0" algn="l">
                        <a:spcBef>
                          <a:spcPts val="0"/>
                        </a:spcBef>
                        <a:spcAft>
                          <a:spcPts val="0"/>
                        </a:spcAft>
                      </a:pPr>
                      <a:r>
                        <a:rPr lang="en-IN" sz="700" b="0">
                          <a:effectLst/>
                        </a:rPr>
                        <a:t> </a:t>
                      </a:r>
                      <a:endParaRPr lang="en-IN" sz="800" b="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tc>
                  <a:txBody>
                    <a:bodyPr/>
                    <a:lstStyle/>
                    <a:p>
                      <a:pPr marL="0" marR="0" algn="just" fontAlgn="base" latinLnBrk="1">
                        <a:spcBef>
                          <a:spcPts val="0"/>
                        </a:spcBef>
                        <a:spcAft>
                          <a:spcPts val="0"/>
                        </a:spcAft>
                      </a:pPr>
                      <a:r>
                        <a:rPr lang="en-IN" sz="700" b="0" dirty="0">
                          <a:effectLst/>
                        </a:rPr>
                        <a:t>0.8971</a:t>
                      </a:r>
                      <a:endParaRPr lang="en-IN" sz="900" b="0" dirty="0">
                        <a:effectLst/>
                      </a:endParaRPr>
                    </a:p>
                    <a:p>
                      <a:pPr marL="0" marR="0" algn="l">
                        <a:spcBef>
                          <a:spcPts val="0"/>
                        </a:spcBef>
                        <a:spcAft>
                          <a:spcPts val="0"/>
                        </a:spcAft>
                      </a:pPr>
                      <a:r>
                        <a:rPr lang="en-IN" sz="700" b="0" dirty="0">
                          <a:effectLst/>
                        </a:rPr>
                        <a:t> </a:t>
                      </a:r>
                      <a:endParaRPr lang="en-IN" sz="800" b="0" dirty="0">
                        <a:effectLst/>
                        <a:latin typeface="Calibri" panose="020F0502020204030204" pitchFamily="34" charset="0"/>
                        <a:ea typeface="SimSun" panose="02010600030101010101" pitchFamily="2" charset="-122"/>
                        <a:cs typeface="Times New Roman" panose="02020603050405020304" pitchFamily="18" charset="0"/>
                      </a:endParaRPr>
                    </a:p>
                  </a:txBody>
                  <a:tcPr marL="53065" marR="53065" marT="35377" marB="35377"/>
                </a:tc>
                <a:extLst>
                  <a:ext uri="{0D108BD9-81ED-4DB2-BD59-A6C34878D82A}">
                    <a16:rowId xmlns:a16="http://schemas.microsoft.com/office/drawing/2014/main" val="10008"/>
                  </a:ext>
                </a:extLst>
              </a:tr>
            </a:tbl>
          </a:graphicData>
        </a:graphic>
      </p:graphicFrame>
      <p:graphicFrame>
        <p:nvGraphicFramePr>
          <p:cNvPr id="11" name="Content Placeholder 10"/>
          <p:cNvGraphicFramePr>
            <a:graphicFrameLocks noGrp="1"/>
          </p:cNvGraphicFramePr>
          <p:nvPr>
            <p:ph sz="half" idx="2"/>
          </p:nvPr>
        </p:nvGraphicFramePr>
        <p:xfrm>
          <a:off x="6086992" y="1616365"/>
          <a:ext cx="5266808" cy="4784436"/>
        </p:xfrm>
        <a:graphic>
          <a:graphicData uri="http://schemas.openxmlformats.org/drawingml/2006/table">
            <a:tbl>
              <a:tblPr>
                <a:tableStyleId>{5C22544A-7EE6-4342-B048-85BDC9FD1C3A}</a:tableStyleId>
              </a:tblPr>
              <a:tblGrid>
                <a:gridCol w="2633404">
                  <a:extLst>
                    <a:ext uri="{9D8B030D-6E8A-4147-A177-3AD203B41FA5}">
                      <a16:colId xmlns:a16="http://schemas.microsoft.com/office/drawing/2014/main" val="20000"/>
                    </a:ext>
                  </a:extLst>
                </a:gridCol>
                <a:gridCol w="2633404">
                  <a:extLst>
                    <a:ext uri="{9D8B030D-6E8A-4147-A177-3AD203B41FA5}">
                      <a16:colId xmlns:a16="http://schemas.microsoft.com/office/drawing/2014/main" val="20001"/>
                    </a:ext>
                  </a:extLst>
                </a:gridCol>
              </a:tblGrid>
              <a:tr h="797406">
                <a:tc gridSpan="2">
                  <a:txBody>
                    <a:bodyPr/>
                    <a:lstStyle/>
                    <a:p>
                      <a:pPr marL="0" marR="0" algn="just">
                        <a:spcBef>
                          <a:spcPts val="0"/>
                        </a:spcBef>
                        <a:spcAft>
                          <a:spcPts val="600"/>
                        </a:spcAft>
                      </a:pPr>
                      <a:r>
                        <a:rPr lang="en-US" sz="1100" b="1" spc="-5" dirty="0">
                          <a:effectLst/>
                        </a:rPr>
                        <a:t>KNN after Recursive Feature Selection Recall Scores</a:t>
                      </a:r>
                      <a:endParaRPr lang="en-US" sz="1100" b="1"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hMerge="1">
                  <a:txBody>
                    <a:bodyPr/>
                    <a:lstStyle/>
                    <a:p>
                      <a:endParaRPr lang="en-US"/>
                    </a:p>
                  </a:txBody>
                  <a:tcPr/>
                </a:tc>
                <a:extLst>
                  <a:ext uri="{0D108BD9-81ED-4DB2-BD59-A6C34878D82A}">
                    <a16:rowId xmlns:a16="http://schemas.microsoft.com/office/drawing/2014/main" val="10000"/>
                  </a:ext>
                </a:extLst>
              </a:tr>
              <a:tr h="797406">
                <a:tc>
                  <a:txBody>
                    <a:bodyPr/>
                    <a:lstStyle/>
                    <a:p>
                      <a:pPr marL="0" marR="0" algn="just">
                        <a:spcBef>
                          <a:spcPts val="0"/>
                        </a:spcBef>
                        <a:spcAft>
                          <a:spcPts val="600"/>
                        </a:spcAft>
                      </a:pPr>
                      <a:r>
                        <a:rPr lang="en-IN" sz="1100" b="0" dirty="0">
                          <a:effectLst/>
                          <a:latin typeface="Calibri" panose="020F0502020204030204" pitchFamily="34" charset="0"/>
                          <a:ea typeface="SimSun" panose="02010600030101010101" pitchFamily="2" charset="-122"/>
                          <a:cs typeface="Times New Roman" panose="02020603050405020304" pitchFamily="18" charset="0"/>
                        </a:rPr>
                        <a:t>Accuracy</a:t>
                      </a:r>
                    </a:p>
                  </a:txBody>
                  <a:tcPr marL="65667" marR="65667" marT="43778" marB="43778"/>
                </a:tc>
                <a:tc>
                  <a:txBody>
                    <a:bodyPr/>
                    <a:lstStyle/>
                    <a:p>
                      <a:pPr marL="0" marR="0" algn="just">
                        <a:spcBef>
                          <a:spcPts val="0"/>
                        </a:spcBef>
                        <a:spcAft>
                          <a:spcPts val="600"/>
                        </a:spcAft>
                      </a:pPr>
                      <a:r>
                        <a:rPr lang="en-IN" sz="1100" b="0" dirty="0">
                          <a:effectLst/>
                          <a:latin typeface="Calibri" panose="020F0502020204030204" pitchFamily="34" charset="0"/>
                          <a:ea typeface="SimSun" panose="02010600030101010101" pitchFamily="2" charset="-122"/>
                          <a:cs typeface="Times New Roman" panose="02020603050405020304" pitchFamily="18" charset="0"/>
                        </a:rPr>
                        <a:t>89.71%</a:t>
                      </a:r>
                    </a:p>
                  </a:txBody>
                  <a:tcPr marL="65667" marR="65667" marT="43778" marB="43778"/>
                </a:tc>
                <a:extLst>
                  <a:ext uri="{0D108BD9-81ED-4DB2-BD59-A6C34878D82A}">
                    <a16:rowId xmlns:a16="http://schemas.microsoft.com/office/drawing/2014/main" val="10001"/>
                  </a:ext>
                </a:extLst>
              </a:tr>
              <a:tr h="797406">
                <a:tc>
                  <a:txBody>
                    <a:bodyPr/>
                    <a:lstStyle/>
                    <a:p>
                      <a:pPr marL="0" marR="0" algn="just">
                        <a:spcBef>
                          <a:spcPts val="0"/>
                        </a:spcBef>
                        <a:spcAft>
                          <a:spcPts val="600"/>
                        </a:spcAft>
                      </a:pPr>
                      <a:r>
                        <a:rPr lang="en-IN" sz="1100" b="0" spc="-5" dirty="0">
                          <a:effectLst/>
                        </a:rPr>
                        <a:t>Overall Recall</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600"/>
                        </a:spcAft>
                      </a:pPr>
                      <a:r>
                        <a:rPr lang="en-IN" sz="1100" b="0" spc="-5" dirty="0">
                          <a:effectLst/>
                        </a:rPr>
                        <a:t>1.0</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2"/>
                  </a:ext>
                </a:extLst>
              </a:tr>
              <a:tr h="797406">
                <a:tc>
                  <a:txBody>
                    <a:bodyPr/>
                    <a:lstStyle/>
                    <a:p>
                      <a:pPr marL="0" marR="0" algn="just">
                        <a:spcBef>
                          <a:spcPts val="0"/>
                        </a:spcBef>
                        <a:spcAft>
                          <a:spcPts val="600"/>
                        </a:spcAft>
                      </a:pPr>
                      <a:r>
                        <a:rPr lang="en-IN" sz="1100" b="0" spc="-5" dirty="0">
                          <a:effectLst/>
                        </a:rPr>
                        <a:t>Class 1 Recall</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600"/>
                        </a:spcAft>
                      </a:pPr>
                      <a:r>
                        <a:rPr lang="en-IN" sz="1100" b="0" spc="-5">
                          <a:effectLst/>
                        </a:rPr>
                        <a:t>1.0</a:t>
                      </a:r>
                      <a:endParaRPr lang="en-IN" sz="1100" b="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3"/>
                  </a:ext>
                </a:extLst>
              </a:tr>
              <a:tr h="797406">
                <a:tc>
                  <a:txBody>
                    <a:bodyPr/>
                    <a:lstStyle/>
                    <a:p>
                      <a:pPr marL="0" marR="0" algn="just">
                        <a:spcBef>
                          <a:spcPts val="0"/>
                        </a:spcBef>
                        <a:spcAft>
                          <a:spcPts val="600"/>
                        </a:spcAft>
                      </a:pPr>
                      <a:r>
                        <a:rPr lang="en-IN" sz="1100" b="0" spc="-5" dirty="0">
                          <a:effectLst/>
                        </a:rPr>
                        <a:t>Class 0 Recall</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600"/>
                        </a:spcAft>
                      </a:pPr>
                      <a:r>
                        <a:rPr lang="en-IN" sz="1100" b="0" spc="-5" dirty="0">
                          <a:effectLst/>
                        </a:rPr>
                        <a:t>1.0</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4"/>
                  </a:ext>
                </a:extLst>
              </a:tr>
              <a:tr h="797406">
                <a:tc>
                  <a:txBody>
                    <a:bodyPr/>
                    <a:lstStyle/>
                    <a:p>
                      <a:pPr marL="0" marR="0" algn="just">
                        <a:spcBef>
                          <a:spcPts val="0"/>
                        </a:spcBef>
                        <a:spcAft>
                          <a:spcPts val="600"/>
                        </a:spcAft>
                      </a:pPr>
                      <a:r>
                        <a:rPr lang="en-IN" sz="1100" b="0" spc="-5" dirty="0">
                          <a:effectLst/>
                        </a:rPr>
                        <a:t>Weighted average for Recall</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tc>
                  <a:txBody>
                    <a:bodyPr/>
                    <a:lstStyle/>
                    <a:p>
                      <a:pPr marL="0" marR="0" algn="just">
                        <a:spcBef>
                          <a:spcPts val="0"/>
                        </a:spcBef>
                        <a:spcAft>
                          <a:spcPts val="600"/>
                        </a:spcAft>
                      </a:pPr>
                      <a:r>
                        <a:rPr lang="en-IN" sz="1100" b="0" spc="-5" dirty="0">
                          <a:effectLst/>
                        </a:rPr>
                        <a:t>0.89</a:t>
                      </a:r>
                      <a:endParaRPr lang="en-IN" sz="1100" b="0" dirty="0">
                        <a:effectLst/>
                        <a:latin typeface="Calibri" panose="020F0502020204030204" pitchFamily="34" charset="0"/>
                        <a:ea typeface="SimSun" panose="02010600030101010101" pitchFamily="2" charset="-122"/>
                        <a:cs typeface="Times New Roman" panose="02020603050405020304" pitchFamily="18" charset="0"/>
                      </a:endParaRPr>
                    </a:p>
                  </a:txBody>
                  <a:tcPr marL="65667" marR="65667" marT="43778" marB="43778"/>
                </a:tc>
                <a:extLst>
                  <a:ext uri="{0D108BD9-81ED-4DB2-BD59-A6C34878D82A}">
                    <a16:rowId xmlns:a16="http://schemas.microsoft.com/office/drawing/2014/main" val="10005"/>
                  </a:ext>
                </a:extLst>
              </a:tr>
            </a:tbl>
          </a:graphicData>
        </a:graphic>
      </p:graphicFrame>
      <p:sp>
        <p:nvSpPr>
          <p:cNvPr id="10" name="Rectangle 1"/>
          <p:cNvSpPr>
            <a:spLocks noChangeArrowheads="1"/>
          </p:cNvSpPr>
          <p:nvPr/>
        </p:nvSpPr>
        <p:spPr bwMode="auto">
          <a:xfrm>
            <a:off x="-29259" y="1816100"/>
            <a:ext cx="13913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3600" dirty="0">
                <a:solidFill>
                  <a:schemeClr val="bg2">
                    <a:lumMod val="25000"/>
                  </a:schemeClr>
                </a:solidFill>
              </a:rPr>
              <a:t>Dataset description and Data Mining goal</a:t>
            </a:r>
          </a:p>
        </p:txBody>
      </p:sp>
      <p:sp>
        <p:nvSpPr>
          <p:cNvPr id="3" name="Content Placeholder 2"/>
          <p:cNvSpPr>
            <a:spLocks noGrp="1"/>
          </p:cNvSpPr>
          <p:nvPr>
            <p:ph idx="1"/>
          </p:nvPr>
        </p:nvSpPr>
        <p:spPr/>
        <p:txBody>
          <a:bodyPr>
            <a:normAutofit fontScale="67500" lnSpcReduction="20000"/>
          </a:bodyPr>
          <a:lstStyle/>
          <a:p>
            <a:r>
              <a:rPr lang="en-US" sz="2600" dirty="0">
                <a:ea typeface="SimSun" panose="02010600030101010101" pitchFamily="2" charset="-122"/>
                <a:cs typeface="Times New Roman" panose="02020603050405020304" pitchFamily="18" charset="0"/>
              </a:rPr>
              <a:t>N</a:t>
            </a:r>
            <a:r>
              <a:rPr lang="en-US" sz="2600" dirty="0">
                <a:effectLst/>
                <a:ea typeface="SimSun" panose="02010600030101010101" pitchFamily="2" charset="-122"/>
                <a:cs typeface="Times New Roman" panose="02020603050405020304" pitchFamily="18" charset="0"/>
              </a:rPr>
              <a:t>ational health and nutrition examination survey (NHEFS).</a:t>
            </a:r>
          </a:p>
          <a:p>
            <a:endParaRPr lang="en-US" sz="2600" dirty="0">
              <a:effectLst/>
              <a:ea typeface="SimSun" panose="02010600030101010101" pitchFamily="2" charset="-122"/>
              <a:cs typeface="Times New Roman" panose="02020603050405020304" pitchFamily="18" charset="0"/>
            </a:endParaRPr>
          </a:p>
          <a:p>
            <a:r>
              <a:rPr lang="en-IN" altLang="en-US" sz="2600" dirty="0">
                <a:effectLst/>
                <a:ea typeface="SimSun" panose="02010600030101010101" pitchFamily="2" charset="-122"/>
                <a:cs typeface="Times New Roman" panose="02020603050405020304" pitchFamily="18" charset="0"/>
              </a:rPr>
              <a:t>Sourced from Center for Disease Control and Prevention (CDC). </a:t>
            </a:r>
            <a:endParaRPr lang="en-US" sz="2600" dirty="0">
              <a:effectLst/>
              <a:ea typeface="SimSun" panose="02010600030101010101" pitchFamily="2" charset="-122"/>
              <a:cs typeface="Times New Roman" panose="02020603050405020304" pitchFamily="18" charset="0"/>
            </a:endParaRPr>
          </a:p>
          <a:p>
            <a:endParaRPr lang="en-US" sz="2600" dirty="0">
              <a:effectLst/>
              <a:ea typeface="SimSun" panose="02010600030101010101" pitchFamily="2" charset="-122"/>
              <a:cs typeface="Times New Roman" panose="02020603050405020304" pitchFamily="18" charset="0"/>
            </a:endParaRPr>
          </a:p>
          <a:p>
            <a:r>
              <a:rPr lang="en-US" sz="2600" dirty="0">
                <a:effectLst/>
                <a:ea typeface="SimSun" panose="02010600030101010101" pitchFamily="2" charset="-122"/>
                <a:cs typeface="Times New Roman" panose="02020603050405020304" pitchFamily="18" charset="0"/>
              </a:rPr>
              <a:t>Data collected over a period of 11 years from </a:t>
            </a:r>
            <a:r>
              <a:rPr lang="en-IN" sz="2600" dirty="0">
                <a:solidFill>
                  <a:srgbClr val="000000"/>
                </a:solidFill>
                <a:effectLst/>
                <a:latin typeface="Calibri" panose="020F0502020204030204" pitchFamily="34" charset="0"/>
              </a:rPr>
              <a:t>1971 to 1982.</a:t>
            </a:r>
            <a:endParaRPr lang="en-US" sz="4100" dirty="0">
              <a:effectLst/>
              <a:ea typeface="SimSun" panose="02010600030101010101" pitchFamily="2" charset="-122"/>
              <a:cs typeface="Times New Roman" panose="02020603050405020304" pitchFamily="18" charset="0"/>
            </a:endParaRPr>
          </a:p>
          <a:p>
            <a:endParaRPr lang="en-US" sz="2600" dirty="0">
              <a:effectLst/>
              <a:ea typeface="SimSun" panose="02010600030101010101" pitchFamily="2" charset="-122"/>
              <a:cs typeface="Times New Roman" panose="02020603050405020304" pitchFamily="18" charset="0"/>
            </a:endParaRPr>
          </a:p>
          <a:p>
            <a:r>
              <a:rPr lang="en-US" sz="2600" dirty="0">
                <a:effectLst/>
                <a:ea typeface="SimSun" panose="02010600030101010101" pitchFamily="2" charset="-122"/>
                <a:cs typeface="Times New Roman" panose="02020603050405020304" pitchFamily="18" charset="0"/>
              </a:rPr>
              <a:t>1629 rows/ samples/ patients and 50 columns/features/ clinical and behavioral attributes.</a:t>
            </a:r>
          </a:p>
          <a:p>
            <a:endParaRPr lang="en-US" sz="2600" dirty="0">
              <a:effectLst/>
              <a:ea typeface="SimSun" panose="02010600030101010101" pitchFamily="2" charset="-122"/>
              <a:cs typeface="Times New Roman" panose="02020603050405020304" pitchFamily="18" charset="0"/>
            </a:endParaRPr>
          </a:p>
          <a:p>
            <a:pPr marL="0" marR="0" algn="just">
              <a:spcBef>
                <a:spcPts val="0"/>
              </a:spcBef>
              <a:spcAft>
                <a:spcPts val="0"/>
              </a:spcAft>
            </a:pPr>
            <a:r>
              <a:rPr lang="en-US" sz="2600" b="1" dirty="0">
                <a:effectLst/>
                <a:ea typeface="SimSun" panose="02010600030101010101" pitchFamily="2" charset="-122"/>
                <a:cs typeface="Times New Roman" panose="02020603050405020304" pitchFamily="18" charset="0"/>
              </a:rPr>
              <a:t>Aim</a:t>
            </a:r>
            <a:r>
              <a:rPr lang="en-US" sz="2600" dirty="0">
                <a:effectLst/>
                <a:ea typeface="SimSun" panose="02010600030101010101" pitchFamily="2" charset="-122"/>
                <a:cs typeface="Times New Roman" panose="02020603050405020304" pitchFamily="18" charset="0"/>
              </a:rPr>
              <a:t>: Predict whether an individual is likely to die within the next ten years or not (yes/no).</a:t>
            </a:r>
          </a:p>
          <a:p>
            <a:pPr marL="0" marR="0" algn="just">
              <a:spcBef>
                <a:spcPts val="0"/>
              </a:spcBef>
              <a:spcAft>
                <a:spcPts val="0"/>
              </a:spcAft>
            </a:pPr>
            <a:endParaRPr lang="en-US" sz="2600" dirty="0">
              <a:effectLst/>
              <a:ea typeface="SimSun" panose="02010600030101010101" pitchFamily="2" charset="-122"/>
              <a:cs typeface="Times New Roman" panose="02020603050405020304" pitchFamily="18" charset="0"/>
            </a:endParaRPr>
          </a:p>
          <a:p>
            <a:pPr marL="0" marR="0" algn="just">
              <a:spcBef>
                <a:spcPts val="0"/>
              </a:spcBef>
              <a:spcAft>
                <a:spcPts val="0"/>
              </a:spcAft>
            </a:pPr>
            <a:endParaRPr lang="en-US" sz="2600" dirty="0">
              <a:effectLst/>
              <a:ea typeface="SimSun" panose="02010600030101010101" pitchFamily="2" charset="-122"/>
              <a:cs typeface="Times New Roman" panose="02020603050405020304" pitchFamily="18" charset="0"/>
            </a:endParaRPr>
          </a:p>
          <a:p>
            <a:pPr marL="0" algn="just">
              <a:spcBef>
                <a:spcPts val="0"/>
              </a:spcBef>
            </a:pPr>
            <a:r>
              <a:rPr lang="en-US" sz="2600" dirty="0">
                <a:ea typeface="SimSun" panose="02010600030101010101" pitchFamily="2" charset="-122"/>
                <a:cs typeface="Times New Roman" panose="02020603050405020304" pitchFamily="18" charset="0"/>
              </a:rPr>
              <a:t>Application: Proactive and early diagnosis; Allow individuals to make informed decisions and start early treatments; Warn </a:t>
            </a:r>
            <a:r>
              <a:rPr lang="en-US" sz="2600" spc="-5" dirty="0">
                <a:effectLst/>
                <a:ea typeface="Cambria" panose="02040503050406030204" pitchFamily="18" charset="0"/>
                <a:cs typeface="Times New Roman" panose="02020603050405020304" pitchFamily="18" charset="0"/>
              </a:rPr>
              <a:t>individuals to take precautionary health measures, focus on quality of life and eventually improve life expectancy.</a:t>
            </a:r>
            <a:endParaRPr lang="en-US" sz="2600" dirty="0">
              <a:effectLst/>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600" dirty="0">
              <a:effectLst/>
              <a:ea typeface="SimSun" panose="02010600030101010101" pitchFamily="2" charset="-122"/>
              <a:cs typeface="Times New Roman" panose="02020603050405020304" pitchFamily="18" charset="0"/>
            </a:endParaRPr>
          </a:p>
          <a:p>
            <a:pPr marL="0" marR="0" algn="just">
              <a:spcBef>
                <a:spcPts val="0"/>
              </a:spcBef>
              <a:spcAft>
                <a:spcPts val="0"/>
              </a:spcAft>
            </a:pPr>
            <a:endParaRPr lang="en-US" sz="2600" dirty="0">
              <a:ea typeface="SimSun" panose="02010600030101010101" pitchFamily="2" charset="-122"/>
              <a:cs typeface="Times New Roman" panose="02020603050405020304" pitchFamily="18" charset="0"/>
            </a:endParaRPr>
          </a:p>
          <a:p>
            <a:pPr marL="0" marR="0" algn="just">
              <a:spcBef>
                <a:spcPts val="0"/>
              </a:spcBef>
              <a:spcAft>
                <a:spcPts val="0"/>
              </a:spcAft>
            </a:pPr>
            <a:r>
              <a:rPr lang="en-US" sz="2600" dirty="0">
                <a:effectLst/>
                <a:ea typeface="SimSun" panose="02010600030101010101" pitchFamily="2" charset="-122"/>
                <a:cs typeface="Times New Roman" panose="02020603050405020304" pitchFamily="18" charset="0"/>
              </a:rPr>
              <a:t>Data Minin</a:t>
            </a:r>
            <a:r>
              <a:rPr lang="en-US" sz="2600" dirty="0">
                <a:ea typeface="SimSun" panose="02010600030101010101" pitchFamily="2" charset="-122"/>
                <a:cs typeface="Times New Roman" panose="02020603050405020304" pitchFamily="18" charset="0"/>
              </a:rPr>
              <a:t>g tools used: Python (</a:t>
            </a:r>
            <a:r>
              <a:rPr lang="en-US" sz="2600" dirty="0" err="1">
                <a:ea typeface="SimSun" panose="02010600030101010101" pitchFamily="2" charset="-122"/>
                <a:cs typeface="Times New Roman" panose="02020603050405020304" pitchFamily="18" charset="0"/>
              </a:rPr>
              <a:t>numpy</a:t>
            </a:r>
            <a:r>
              <a:rPr lang="en-US" sz="2600" dirty="0">
                <a:ea typeface="SimSun" panose="02010600030101010101" pitchFamily="2" charset="-122"/>
                <a:cs typeface="Times New Roman" panose="02020603050405020304" pitchFamily="18" charset="0"/>
              </a:rPr>
              <a:t>, pandas, matplotlib, seaborn, </a:t>
            </a:r>
            <a:r>
              <a:rPr lang="en-US" sz="2600" dirty="0" err="1">
                <a:ea typeface="SimSun" panose="02010600030101010101" pitchFamily="2" charset="-122"/>
                <a:cs typeface="Times New Roman" panose="02020603050405020304" pitchFamily="18" charset="0"/>
              </a:rPr>
              <a:t>sklearn</a:t>
            </a:r>
            <a:r>
              <a:rPr lang="en-US" sz="2600" dirty="0">
                <a:ea typeface="SimSun" panose="02010600030101010101" pitchFamily="2" charset="-122"/>
                <a:cs typeface="Times New Roman" panose="02020603050405020304" pitchFamily="18" charset="0"/>
              </a:rPr>
              <a:t>), </a:t>
            </a:r>
            <a:r>
              <a:rPr lang="en-US" sz="2600" dirty="0" err="1">
                <a:ea typeface="SimSun" panose="02010600030101010101" pitchFamily="2" charset="-122"/>
                <a:cs typeface="Times New Roman" panose="02020603050405020304" pitchFamily="18" charset="0"/>
              </a:rPr>
              <a:t>Jupyter</a:t>
            </a:r>
            <a:r>
              <a:rPr lang="en-US" sz="2600" dirty="0">
                <a:ea typeface="SimSun" panose="02010600030101010101" pitchFamily="2" charset="-122"/>
                <a:cs typeface="Times New Roman" panose="02020603050405020304" pitchFamily="18" charset="0"/>
              </a:rPr>
              <a:t> notebook.</a:t>
            </a:r>
            <a:endParaRPr lang="en-US" sz="2600" dirty="0">
              <a:effectLst/>
              <a:ea typeface="SimSun" panose="02010600030101010101" pitchFamily="2" charset="-122"/>
              <a:cs typeface="Times New Roman" panose="02020603050405020304" pitchFamily="18" charset="0"/>
            </a:endParaRPr>
          </a:p>
          <a:p>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US" b="1"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4000" dirty="0">
                <a:solidFill>
                  <a:schemeClr val="bg2">
                    <a:lumMod val="25000"/>
                  </a:schemeClr>
                </a:solidFill>
              </a:rPr>
              <a:t>Randomized search           Learnings and </a:t>
            </a:r>
            <a:br>
              <a:rPr lang="en-IN" altLang="en-US" dirty="0">
                <a:solidFill>
                  <a:schemeClr val="bg2">
                    <a:lumMod val="25000"/>
                  </a:schemeClr>
                </a:solidFill>
              </a:rPr>
            </a:br>
            <a:r>
              <a:rPr lang="en-IN" altLang="en-US" sz="2400" dirty="0">
                <a:solidFill>
                  <a:schemeClr val="bg2">
                    <a:lumMod val="25000"/>
                  </a:schemeClr>
                </a:solidFill>
              </a:rPr>
              <a:t>Hyperparameter tuning for best model        Observations</a:t>
            </a:r>
          </a:p>
        </p:txBody>
      </p:sp>
      <p:sp>
        <p:nvSpPr>
          <p:cNvPr id="3" name="Content Placeholder 2"/>
          <p:cNvSpPr>
            <a:spLocks noGrp="1"/>
          </p:cNvSpPr>
          <p:nvPr>
            <p:ph sz="half" idx="1"/>
          </p:nvPr>
        </p:nvSpPr>
        <p:spPr>
          <a:xfrm>
            <a:off x="838200" y="1490345"/>
            <a:ext cx="5145350" cy="4688513"/>
          </a:xfrm>
        </p:spPr>
        <p:txBody>
          <a:bodyPr>
            <a:normAutofit fontScale="25000" lnSpcReduction="20000"/>
          </a:bodyPr>
          <a:lstStyle/>
          <a:p>
            <a:endParaRPr lang="en-US" sz="7400" kern="100" dirty="0">
              <a:latin typeface="Calibri" panose="020F0502020204030204" pitchFamily="34" charset="0"/>
              <a:ea typeface="SimSun" panose="02010600030101010101" pitchFamily="2" charset="-122"/>
            </a:endParaRPr>
          </a:p>
          <a:p>
            <a:r>
              <a:rPr lang="en-US" sz="7400" kern="100" dirty="0">
                <a:latin typeface="Calibri" panose="020F0502020204030204" pitchFamily="34" charset="0"/>
                <a:ea typeface="SimSun" panose="02010600030101010101" pitchFamily="2" charset="-122"/>
              </a:rPr>
              <a:t>T</a:t>
            </a:r>
            <a:r>
              <a:rPr lang="en-US" sz="7400" kern="100" dirty="0">
                <a:effectLst/>
                <a:latin typeface="Calibri" panose="020F0502020204030204" pitchFamily="34" charset="0"/>
                <a:ea typeface="SimSun" panose="02010600030101010101" pitchFamily="2" charset="-122"/>
              </a:rPr>
              <a:t>rying random combinations of parameters to get optimal results</a:t>
            </a:r>
          </a:p>
          <a:p>
            <a:endParaRPr lang="en-US" sz="7400" kern="100" dirty="0">
              <a:effectLst/>
              <a:latin typeface="Times New Roman" panose="02020603050405020304" pitchFamily="18" charset="0"/>
              <a:ea typeface="SimSun" panose="02010600030101010101" pitchFamily="2" charset="-122"/>
            </a:endParaRPr>
          </a:p>
          <a:p>
            <a:r>
              <a:rPr lang="en-US" sz="7400" dirty="0">
                <a:latin typeface="Calibri" panose="020F0502020204030204" pitchFamily="34" charset="0"/>
                <a:ea typeface="SimSun" panose="02010600030101010101" pitchFamily="2" charset="-122"/>
                <a:cs typeface="Times New Roman" panose="02020603050405020304" pitchFamily="18" charset="0"/>
              </a:rPr>
              <a:t>B</a:t>
            </a:r>
            <a:r>
              <a:rPr lang="en-US" sz="7400" dirty="0">
                <a:effectLst/>
                <a:latin typeface="Calibri" panose="020F0502020204030204" pitchFamily="34" charset="0"/>
                <a:ea typeface="SimSun" panose="02010600030101010101" pitchFamily="2" charset="-122"/>
                <a:cs typeface="Times New Roman" panose="02020603050405020304" pitchFamily="18" charset="0"/>
              </a:rPr>
              <a:t>est parameters are :  </a:t>
            </a:r>
            <a:r>
              <a:rPr lang="en-US" sz="7400" i="0" spc="0" dirty="0">
                <a:solidFill>
                  <a:srgbClr val="000000"/>
                </a:solidFill>
                <a:effectLst/>
                <a:latin typeface="Calibri" panose="020F0502020204030204" pitchFamily="34" charset="0"/>
                <a:cs typeface="Times New Roman" panose="02020603050405020304" pitchFamily="18" charset="0"/>
              </a:rPr>
              <a:t>{'weights': 'distance', 'p': 1, '</a:t>
            </a:r>
            <a:r>
              <a:rPr lang="en-US" sz="7400" i="0" spc="0" dirty="0" err="1">
                <a:solidFill>
                  <a:srgbClr val="000000"/>
                </a:solidFill>
                <a:effectLst/>
                <a:latin typeface="Calibri" panose="020F0502020204030204" pitchFamily="34" charset="0"/>
                <a:cs typeface="Times New Roman" panose="02020603050405020304" pitchFamily="18" charset="0"/>
              </a:rPr>
              <a:t>n_neighbors</a:t>
            </a:r>
            <a:r>
              <a:rPr lang="en-US" sz="7400" i="0" spc="0" dirty="0">
                <a:solidFill>
                  <a:srgbClr val="000000"/>
                </a:solidFill>
                <a:effectLst/>
                <a:latin typeface="Calibri" panose="020F0502020204030204" pitchFamily="34" charset="0"/>
                <a:cs typeface="Times New Roman" panose="02020603050405020304" pitchFamily="18" charset="0"/>
              </a:rPr>
              <a:t>': 23}</a:t>
            </a:r>
          </a:p>
          <a:p>
            <a:endParaRPr lang="en-US" sz="7400" i="0" spc="0" dirty="0">
              <a:solidFill>
                <a:srgbClr val="000000"/>
              </a:solidFill>
              <a:effectLst/>
              <a:latin typeface="Calibri" panose="020F0502020204030204" pitchFamily="34" charset="0"/>
              <a:cs typeface="Times New Roman" panose="02020603050405020304" pitchFamily="18" charset="0"/>
            </a:endParaRPr>
          </a:p>
          <a:p>
            <a:pPr marL="0" marR="0" algn="just">
              <a:spcBef>
                <a:spcPts val="0"/>
              </a:spcBef>
              <a:spcAft>
                <a:spcPts val="600"/>
              </a:spcAft>
            </a:pPr>
            <a:r>
              <a:rPr lang="en-US" sz="7400" dirty="0">
                <a:effectLst/>
                <a:latin typeface="Calibri" panose="020F0502020204030204" pitchFamily="34" charset="0"/>
                <a:ea typeface="SimSun" panose="02010600030101010101" pitchFamily="2" charset="-122"/>
                <a:cs typeface="Times New Roman" panose="02020603050405020304" pitchFamily="18" charset="0"/>
              </a:rPr>
              <a:t>Recall metrics after Randomized search:</a:t>
            </a:r>
          </a:p>
          <a:p>
            <a:pPr marL="0" marR="0" indent="0" algn="l"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True positive rate is 1.0</a:t>
            </a:r>
            <a:endParaRPr lang="en-US" sz="7400" dirty="0">
              <a:effectLst/>
              <a:latin typeface="SimSun" panose="02010600030101010101" pitchFamily="2" charset="-122"/>
              <a:ea typeface="SimSun" panose="02010600030101010101" pitchFamily="2" charset="-122"/>
              <a:cs typeface="Times New Roman" panose="02020603050405020304" pitchFamily="18" charset="0"/>
            </a:endParaRPr>
          </a:p>
          <a:p>
            <a:pPr marL="0" marR="0" indent="0" algn="l"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True positive rate for class 0 is 1.0</a:t>
            </a:r>
            <a:endParaRPr lang="en-US" sz="7400" dirty="0">
              <a:effectLst/>
              <a:latin typeface="SimSun" panose="02010600030101010101" pitchFamily="2" charset="-122"/>
              <a:ea typeface="SimSun" panose="02010600030101010101" pitchFamily="2" charset="-122"/>
              <a:cs typeface="Times New Roman" panose="02020603050405020304" pitchFamily="18" charset="0"/>
            </a:endParaRPr>
          </a:p>
          <a:p>
            <a:pPr marL="0" marR="0" indent="0" algn="l"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True positive rate for class 1 is 0.48</a:t>
            </a:r>
            <a:endParaRPr lang="en-US" sz="7400" dirty="0">
              <a:effectLst/>
              <a:latin typeface="SimSun" panose="02010600030101010101" pitchFamily="2" charset="-122"/>
              <a:ea typeface="SimSun" panose="02010600030101010101" pitchFamily="2" charset="-122"/>
              <a:cs typeface="Times New Roman" panose="02020603050405020304" pitchFamily="18" charset="0"/>
            </a:endParaRPr>
          </a:p>
          <a:p>
            <a:pPr marL="0" marR="0" indent="0" algn="l"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Weighted average of True positive rate/Recall is 0.91</a:t>
            </a:r>
          </a:p>
          <a:p>
            <a:pPr marL="0" marR="0" indent="0" algn="l" fontAlgn="base" latinLnBrk="1">
              <a:spcBef>
                <a:spcPts val="0"/>
              </a:spcBef>
              <a:spcAft>
                <a:spcPts val="0"/>
              </a:spcAft>
              <a:buNone/>
            </a:pPr>
            <a:endParaRPr lang="en-US" sz="7400" dirty="0">
              <a:effectLst/>
              <a:latin typeface="SimSun" panose="02010600030101010101" pitchFamily="2" charset="-122"/>
              <a:ea typeface="SimSun" panose="02010600030101010101" pitchFamily="2" charset="-122"/>
              <a:cs typeface="Times New Roman" panose="02020603050405020304" pitchFamily="18" charset="0"/>
            </a:endParaRPr>
          </a:p>
          <a:p>
            <a:pPr marL="0" marR="0" indent="0" algn="just" fontAlgn="base" latinLnBrk="1">
              <a:spcBef>
                <a:spcPts val="0"/>
              </a:spcBef>
              <a:spcAft>
                <a:spcPts val="0"/>
              </a:spcAft>
            </a:pPr>
            <a:r>
              <a:rPr lang="en-US" sz="7400" i="0" spc="0" dirty="0">
                <a:solidFill>
                  <a:srgbClr val="000000"/>
                </a:solidFill>
                <a:effectLst/>
                <a:latin typeface="Calibri" panose="020F0502020204030204" pitchFamily="34" charset="0"/>
                <a:cs typeface="Times New Roman" panose="02020603050405020304" pitchFamily="18" charset="0"/>
              </a:rPr>
              <a:t>Observation: Accuracy increased from 89.71 to 91.16%</a:t>
            </a:r>
          </a:p>
          <a:p>
            <a:pPr marL="0" marR="0" indent="0" algn="just"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Weighted average of recall increased from 0.89 to 0.91</a:t>
            </a:r>
          </a:p>
          <a:p>
            <a:pPr marL="0" marR="0" indent="0" algn="just" fontAlgn="base" latinLnBrk="1">
              <a:spcBef>
                <a:spcPts val="0"/>
              </a:spcBef>
              <a:spcAft>
                <a:spcPts val="0"/>
              </a:spcAft>
              <a:buNone/>
            </a:pPr>
            <a:r>
              <a:rPr lang="en-US" sz="7400" i="0" spc="0" dirty="0">
                <a:solidFill>
                  <a:srgbClr val="000000"/>
                </a:solidFill>
                <a:effectLst/>
                <a:latin typeface="Calibri" panose="020F0502020204030204" pitchFamily="34" charset="0"/>
                <a:cs typeface="Times New Roman" panose="02020603050405020304" pitchFamily="18" charset="0"/>
              </a:rPr>
              <a:t>However, recall for class 1 decreased substantially.</a:t>
            </a:r>
            <a:endParaRPr lang="en-US" sz="7400" dirty="0">
              <a:effectLst/>
              <a:latin typeface="SimSun" panose="02010600030101010101" pitchFamily="2" charset="-122"/>
              <a:ea typeface="SimSun" panose="02010600030101010101" pitchFamily="2" charset="-122"/>
              <a:cs typeface="Times New Roman" panose="02020603050405020304" pitchFamily="18" charset="0"/>
            </a:endParaRPr>
          </a:p>
          <a:p>
            <a:endParaRPr lang="en-US" sz="1800" dirty="0">
              <a:effectLst/>
              <a:latin typeface="SimSun" panose="02010600030101010101" pitchFamily="2" charset="-122"/>
              <a:ea typeface="SimSun" panose="02010600030101010101" pitchFamily="2" charset="-122"/>
              <a:cs typeface="Times New Roman" panose="02020603050405020304" pitchFamily="18" charset="0"/>
            </a:endParaRPr>
          </a:p>
          <a:p>
            <a:pPr marL="0" indent="0">
              <a:buNone/>
            </a:pPr>
            <a:endParaRPr lang="en-IN" altLang="en-US" sz="1600" b="1" dirty="0"/>
          </a:p>
        </p:txBody>
      </p:sp>
      <p:sp>
        <p:nvSpPr>
          <p:cNvPr id="16" name="TextBox 15"/>
          <p:cNvSpPr txBox="1"/>
          <p:nvPr/>
        </p:nvSpPr>
        <p:spPr>
          <a:xfrm>
            <a:off x="5903650" y="1145978"/>
            <a:ext cx="5051395" cy="4247317"/>
          </a:xfrm>
          <a:prstGeom prst="rect">
            <a:avLst/>
          </a:prstGeom>
          <a:noFill/>
        </p:spPr>
        <p:txBody>
          <a:bodyPr wrap="square">
            <a:spAutoFit/>
          </a:bodyPr>
          <a:lstStyle/>
          <a:p>
            <a:endParaRPr lang="en-US" sz="1800" kern="100" spc="-5" dirty="0">
              <a:effectLst/>
              <a:latin typeface="Calibri" panose="020F0502020204030204" pitchFamily="34" charset="0"/>
              <a:ea typeface="Cambria" panose="02040503050406030204" pitchFamily="18" charset="0"/>
            </a:endParaRPr>
          </a:p>
          <a:p>
            <a:endParaRPr lang="en-US" kern="100" spc="-5" dirty="0">
              <a:latin typeface="Calibri" panose="020F0502020204030204" pitchFamily="34" charset="0"/>
              <a:ea typeface="Cambria" panose="02040503050406030204" pitchFamily="18" charset="0"/>
            </a:endParaRPr>
          </a:p>
          <a:p>
            <a:pPr marL="285750" indent="-285750">
              <a:buFont typeface="Arial" panose="020B0604020202020204" pitchFamily="34" charset="0"/>
              <a:buChar char="•"/>
            </a:pPr>
            <a:r>
              <a:rPr lang="en-US" sz="2000" kern="100" spc="-5" dirty="0">
                <a:latin typeface="Calibri" panose="020F0502020204030204" pitchFamily="34" charset="0"/>
                <a:ea typeface="Cambria" panose="02040503050406030204" pitchFamily="18" charset="0"/>
              </a:rPr>
              <a:t>I</a:t>
            </a:r>
            <a:r>
              <a:rPr lang="en-US" sz="2000" kern="100" spc="-5" dirty="0">
                <a:effectLst/>
                <a:latin typeface="Calibri" panose="020F0502020204030204" pitchFamily="34" charset="0"/>
                <a:ea typeface="Cambria" panose="02040503050406030204" pitchFamily="18" charset="0"/>
              </a:rPr>
              <a:t>mportance of different metrics based on the use case </a:t>
            </a:r>
          </a:p>
          <a:p>
            <a:pPr marL="285750" indent="-285750">
              <a:buFont typeface="Arial" panose="020B0604020202020204" pitchFamily="34" charset="0"/>
              <a:buChar char="•"/>
            </a:pPr>
            <a:endParaRPr lang="en-US" sz="2000" kern="100" spc="-5" dirty="0">
              <a:effectLst/>
              <a:latin typeface="Calibri" panose="020F0502020204030204" pitchFamily="34" charset="0"/>
              <a:ea typeface="Cambria" panose="02040503050406030204" pitchFamily="18" charset="0"/>
            </a:endParaRPr>
          </a:p>
          <a:p>
            <a:pPr marL="285750" indent="-285750">
              <a:buFont typeface="Arial" panose="020B0604020202020204" pitchFamily="34" charset="0"/>
              <a:buChar char="•"/>
            </a:pPr>
            <a:r>
              <a:rPr lang="en-US" sz="2000" kern="100" spc="-5" dirty="0">
                <a:latin typeface="Calibri" panose="020F0502020204030204" pitchFamily="34" charset="0"/>
                <a:ea typeface="Cambria" panose="02040503050406030204" pitchFamily="18" charset="0"/>
              </a:rPr>
              <a:t>T</a:t>
            </a:r>
            <a:r>
              <a:rPr lang="en-US" sz="2000" kern="100" spc="-5" dirty="0">
                <a:effectLst/>
                <a:latin typeface="Calibri" panose="020F0502020204030204" pitchFamily="34" charset="0"/>
                <a:ea typeface="Cambria" panose="02040503050406030204" pitchFamily="18" charset="0"/>
              </a:rPr>
              <a:t>here is no single best metric which can always be used to give optimal results</a:t>
            </a:r>
          </a:p>
          <a:p>
            <a:pPr marL="285750" indent="-285750">
              <a:buFont typeface="Arial" panose="020B0604020202020204" pitchFamily="34" charset="0"/>
              <a:buChar char="•"/>
            </a:pPr>
            <a:endParaRPr lang="en-US" sz="2000" kern="100" spc="-5" dirty="0">
              <a:latin typeface="Calibri" panose="020F0502020204030204" pitchFamily="34" charset="0"/>
              <a:ea typeface="Cambria" panose="02040503050406030204" pitchFamily="18" charset="0"/>
            </a:endParaRPr>
          </a:p>
          <a:p>
            <a:pPr marL="285750" indent="-285750">
              <a:buFont typeface="Arial" panose="020B0604020202020204" pitchFamily="34" charset="0"/>
              <a:buChar char="•"/>
            </a:pPr>
            <a:r>
              <a:rPr lang="en-US" sz="2000" kern="100" spc="-5" dirty="0">
                <a:latin typeface="Calibri" panose="020F0502020204030204" pitchFamily="34" charset="0"/>
                <a:ea typeface="Cambria" panose="02040503050406030204" pitchFamily="18" charset="0"/>
              </a:rPr>
              <a:t>I</a:t>
            </a:r>
            <a:r>
              <a:rPr lang="en-US" sz="2000" kern="100" spc="-5" dirty="0">
                <a:effectLst/>
                <a:latin typeface="Calibri" panose="020F0502020204030204" pitchFamily="34" charset="0"/>
                <a:ea typeface="Cambria" panose="02040503050406030204" pitchFamily="18" charset="0"/>
              </a:rPr>
              <a:t>mportance of data reduction </a:t>
            </a:r>
            <a:endParaRPr lang="en-US" sz="2000" kern="100" spc="-5" dirty="0">
              <a:latin typeface="Calibri" panose="020F0502020204030204" pitchFamily="34" charset="0"/>
              <a:ea typeface="Cambria" panose="02040503050406030204" pitchFamily="18" charset="0"/>
            </a:endParaRPr>
          </a:p>
          <a:p>
            <a:pPr marL="285750" indent="-285750">
              <a:buFont typeface="Arial" panose="020B0604020202020204" pitchFamily="34" charset="0"/>
              <a:buChar char="•"/>
            </a:pPr>
            <a:endParaRPr lang="en-US" sz="2000" kern="100" spc="-5" dirty="0">
              <a:effectLst/>
              <a:latin typeface="Calibri" panose="020F0502020204030204" pitchFamily="34" charset="0"/>
              <a:ea typeface="Cambria" panose="02040503050406030204" pitchFamily="18" charset="0"/>
            </a:endParaRPr>
          </a:p>
          <a:p>
            <a:pPr marL="285750" indent="-285750">
              <a:buFont typeface="Arial" panose="020B0604020202020204" pitchFamily="34" charset="0"/>
              <a:buChar char="•"/>
            </a:pPr>
            <a:r>
              <a:rPr lang="en-US" sz="2000" kern="100" spc="-5" dirty="0">
                <a:latin typeface="Calibri" panose="020F0502020204030204" pitchFamily="34" charset="0"/>
                <a:ea typeface="Cambria" panose="02040503050406030204" pitchFamily="18" charset="0"/>
              </a:rPr>
              <a:t>H</a:t>
            </a:r>
            <a:r>
              <a:rPr lang="en-US" sz="2000" kern="100" spc="-5" dirty="0">
                <a:effectLst/>
                <a:latin typeface="Calibri" panose="020F0502020204030204" pitchFamily="34" charset="0"/>
                <a:ea typeface="Cambria" panose="02040503050406030204" pitchFamily="18" charset="0"/>
              </a:rPr>
              <a:t>ow it can improve model performance in many cases. </a:t>
            </a:r>
            <a:endParaRPr lang="en-US" sz="2000" kern="1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sz="1800" kern="100" dirty="0">
              <a:effectLst/>
              <a:latin typeface="Times New Roman" panose="02020603050405020304" pitchFamily="18" charset="0"/>
              <a:ea typeface="SimSun" panose="02010600030101010101" pitchFamily="2" charset="-122"/>
            </a:endParaRPr>
          </a:p>
          <a:p>
            <a:endParaRPr lang="en-US" sz="1600" kern="100" dirty="0">
              <a:latin typeface="Calibri" panose="020F0502020204030204" pitchFamily="34" charset="0"/>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495550"/>
            <a:ext cx="10515600" cy="1325563"/>
          </a:xfrm>
          <a:noFill/>
          <a:extLst>
            <a:ext uri="{909E8E84-426E-40DD-AFC4-6F175D3DCCD1}">
              <a14:hiddenFill xmlns:a14="http://schemas.microsoft.com/office/drawing/2010/main">
                <a:solidFill>
                  <a:schemeClr val="bg1">
                    <a:lumMod val="85000"/>
                  </a:schemeClr>
                </a:solidFill>
              </a14:hiddenFill>
            </a:ext>
          </a:extLst>
        </p:spPr>
        <p:txBody>
          <a:bodyPr/>
          <a:lstStyle/>
          <a:p>
            <a:pPr algn="ctr"/>
            <a:endParaRPr lang="en-IN" altLang="en-US" sz="6600">
              <a:solidFill>
                <a:schemeClr val="bg2">
                  <a:lumMod val="25000"/>
                </a:schemeClr>
              </a:solidFill>
            </a:endParaRPr>
          </a:p>
        </p:txBody>
      </p:sp>
      <p:sp>
        <p:nvSpPr>
          <p:cNvPr id="8" name="Title 7"/>
          <p:cNvSpPr>
            <a:spLocks noGrp="1"/>
          </p:cNvSpPr>
          <p:nvPr/>
        </p:nvSpPr>
        <p:spPr>
          <a:xfrm>
            <a:off x="635" y="0"/>
            <a:ext cx="12191365" cy="7052945"/>
          </a:xfrm>
          <a:prstGeom prst="rect">
            <a:avLst/>
          </a:prstGeom>
          <a:solidFill>
            <a:schemeClr val="bg2"/>
          </a:solidFill>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IN" altLang="en-US" b="1">
              <a:solidFill>
                <a:schemeClr val="tx1"/>
              </a:solidFill>
              <a:effectLst>
                <a:outerShdw blurRad="38100" dist="19050" dir="2700000" algn="tl" rotWithShape="0">
                  <a:schemeClr val="dk1">
                    <a:alpha val="40000"/>
                  </a:schemeClr>
                </a:outerShdw>
              </a:effectLst>
            </a:endParaRPr>
          </a:p>
          <a:p>
            <a:pPr algn="ctr"/>
            <a:endParaRPr lang="en-IN" altLang="en-US" b="1">
              <a:solidFill>
                <a:schemeClr val="tx1"/>
              </a:solidFill>
              <a:effectLst>
                <a:outerShdw blurRad="38100" dist="19050" dir="2700000" algn="tl" rotWithShape="0">
                  <a:schemeClr val="dk1">
                    <a:alpha val="40000"/>
                  </a:schemeClr>
                </a:outerShdw>
              </a:effectLst>
            </a:endParaRPr>
          </a:p>
        </p:txBody>
      </p:sp>
      <p:sp>
        <p:nvSpPr>
          <p:cNvPr id="9" name="Title 7"/>
          <p:cNvSpPr>
            <a:spLocks noGrp="1"/>
          </p:cNvSpPr>
          <p:nvPr/>
        </p:nvSpPr>
        <p:spPr>
          <a:xfrm>
            <a:off x="838200" y="3914140"/>
            <a:ext cx="10769600" cy="744855"/>
          </a:xfrm>
          <a:prstGeom prst="rect">
            <a:avLst/>
          </a:prstGeom>
          <a:solidFill>
            <a:schemeClr val="bg2"/>
          </a:solidFill>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IN" altLang="en-US" sz="4800" b="1">
                <a:solidFill>
                  <a:schemeClr val="bg2">
                    <a:lumMod val="25000"/>
                  </a:schemeClr>
                </a:solidFill>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sz="3600">
                <a:solidFill>
                  <a:schemeClr val="bg2">
                    <a:lumMod val="25000"/>
                  </a:schemeClr>
                </a:solidFill>
                <a:cs typeface="+mj-lt"/>
              </a:rPr>
              <a:t>Overview of Data Mining workflow</a:t>
            </a:r>
            <a:endParaRPr lang="en-IN" altLang="en-US" sz="3600" dirty="0">
              <a:solidFill>
                <a:schemeClr val="bg2">
                  <a:lumMod val="25000"/>
                </a:schemeClr>
              </a:solidFill>
              <a:cs typeface="+mj-lt"/>
            </a:endParaRPr>
          </a:p>
        </p:txBody>
      </p:sp>
      <p:sp>
        <p:nvSpPr>
          <p:cNvPr id="7" name="Content Placeholder 6"/>
          <p:cNvSpPr>
            <a:spLocks noGrp="1"/>
          </p:cNvSpPr>
          <p:nvPr>
            <p:ph idx="1"/>
          </p:nvPr>
        </p:nvSpPr>
        <p:spPr/>
        <p:txBody>
          <a:bodyPr/>
          <a:lstStyle/>
          <a:p>
            <a:endParaRPr lang="en-US"/>
          </a:p>
        </p:txBody>
      </p:sp>
      <p:pic>
        <p:nvPicPr>
          <p:cNvPr id="3" name="Picture 2"/>
          <p:cNvPicPr>
            <a:picLocks noChangeAspect="1"/>
          </p:cNvPicPr>
          <p:nvPr/>
        </p:nvPicPr>
        <p:blipFill rotWithShape="1">
          <a:blip r:embed="rId2"/>
          <a:srcRect l="22748" t="33700" r="12884" b="15897"/>
          <a:stretch>
            <a:fillRect/>
          </a:stretch>
        </p:blipFill>
        <p:spPr>
          <a:xfrm>
            <a:off x="838200" y="1825626"/>
            <a:ext cx="10515600" cy="4351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sz="4000">
                <a:solidFill>
                  <a:schemeClr val="bg2">
                    <a:lumMod val="25000"/>
                  </a:schemeClr>
                </a:solidFill>
              </a:rPr>
              <a:t>Input features for Hypothyroid</a:t>
            </a:r>
          </a:p>
        </p:txBody>
      </p:sp>
      <p:sp>
        <p:nvSpPr>
          <p:cNvPr id="2" name="Content Placeholder 1"/>
          <p:cNvSpPr>
            <a:spLocks noGrp="1"/>
          </p:cNvSpPr>
          <p:nvPr>
            <p:ph sz="half" idx="2"/>
          </p:nvPr>
        </p:nvSpPr>
        <p:spPr>
          <a:xfrm>
            <a:off x="6172200" y="1334790"/>
            <a:ext cx="5181600" cy="4842173"/>
          </a:xfrm>
        </p:spPr>
        <p:txBody>
          <a:bodyPr>
            <a:noAutofit/>
          </a:bodyPr>
          <a:lstStyle/>
          <a:p>
            <a:r>
              <a:rPr lang="en-IN" altLang="en-US" sz="1200" b="1" dirty="0"/>
              <a:t>Converting columns to required datatypes.</a:t>
            </a:r>
          </a:p>
          <a:p>
            <a:r>
              <a:rPr lang="en-IN" altLang="en-US" sz="1200" dirty="0"/>
              <a:t> </a:t>
            </a:r>
            <a:r>
              <a:rPr lang="en-IN" altLang="en-US" sz="1200" b="1" dirty="0"/>
              <a:t>Renaming columns</a:t>
            </a:r>
          </a:p>
          <a:p>
            <a:pPr marL="0" indent="0">
              <a:buNone/>
            </a:pPr>
            <a:r>
              <a:rPr lang="en-US" sz="1200" dirty="0">
                <a:solidFill>
                  <a:srgbClr val="000000"/>
                </a:solidFill>
                <a:effectLst/>
              </a:rPr>
              <a:t>For example: “death” was renamed to “Class” indicating the class attribute.</a:t>
            </a:r>
            <a:endParaRPr lang="en-IN" altLang="en-US" sz="1200" dirty="0"/>
          </a:p>
          <a:p>
            <a:r>
              <a:rPr lang="en-US" sz="1200" b="1" dirty="0"/>
              <a:t>Handling missing values using data imputation</a:t>
            </a:r>
          </a:p>
          <a:p>
            <a:pPr marL="0" indent="0">
              <a:buNone/>
            </a:pPr>
            <a:r>
              <a:rPr lang="en-US" sz="1200" dirty="0">
                <a:solidFill>
                  <a:srgbClr val="000000"/>
                </a:solidFill>
                <a:effectLst/>
              </a:rPr>
              <a:t>Missing values found in 12 columns. Columns with majority values as missing were dropped. For the remaining columns, we replaced missing values </a:t>
            </a:r>
            <a:r>
              <a:rPr lang="en-US" sz="1200" dirty="0"/>
              <a:t>with median/mode of the column with respect to class label, depending on datatype of column.</a:t>
            </a:r>
          </a:p>
          <a:p>
            <a:r>
              <a:rPr lang="en-IN" altLang="en-US" sz="1200" b="1" dirty="0"/>
              <a:t>Encoding </a:t>
            </a:r>
          </a:p>
          <a:p>
            <a:pPr marL="0" indent="0">
              <a:buNone/>
            </a:pPr>
            <a:r>
              <a:rPr lang="en-IN" altLang="en-US" sz="1200" dirty="0"/>
              <a:t>We encoded categorial/nominal columns using Label Encoding and ordinal columns using Ordinal Encoding (</a:t>
            </a:r>
            <a:r>
              <a:rPr lang="en-US" sz="1200" dirty="0">
                <a:solidFill>
                  <a:srgbClr val="000000"/>
                </a:solidFill>
                <a:effectLst/>
              </a:rPr>
              <a:t>columns like exercise, active where the class labels had a meaningful ranking)</a:t>
            </a:r>
            <a:r>
              <a:rPr lang="en-IN" altLang="en-US" sz="1200" dirty="0"/>
              <a:t>.</a:t>
            </a:r>
            <a:endParaRPr lang="en-US" sz="1200" dirty="0"/>
          </a:p>
          <a:p>
            <a:pPr algn="just"/>
            <a:r>
              <a:rPr lang="en-US" sz="1200" b="1" dirty="0"/>
              <a:t>Checking for outliers</a:t>
            </a:r>
            <a:r>
              <a:rPr lang="en-IN" altLang="en-US" sz="1200" b="1" dirty="0"/>
              <a:t> </a:t>
            </a:r>
            <a:r>
              <a:rPr lang="en-IN" altLang="en-US" sz="1200" dirty="0"/>
              <a:t>using IQR criteria</a:t>
            </a:r>
          </a:p>
          <a:p>
            <a:pPr marL="0" indent="0" algn="just">
              <a:buNone/>
            </a:pPr>
            <a:r>
              <a:rPr lang="en-US" sz="1200" dirty="0">
                <a:solidFill>
                  <a:srgbClr val="000000"/>
                </a:solidFill>
                <a:effectLst/>
              </a:rPr>
              <a:t>Outliers were found in some columns but we decided to keep them due to the sensitive nature of medical data. It is possible that individuals had extreme values for these attributes, they do not seem like data entry errors. Getting rid of the outliers may increase our model's accuracy but they are essential to show the natural variation in medical data.</a:t>
            </a:r>
            <a:endParaRPr lang="en-US" sz="1200" dirty="0"/>
          </a:p>
          <a:p>
            <a:r>
              <a:rPr lang="en-US" sz="1200" b="1" dirty="0"/>
              <a:t>Feature scaling </a:t>
            </a:r>
            <a:r>
              <a:rPr lang="en-US" sz="1200" dirty="0">
                <a:solidFill>
                  <a:srgbClr val="000000"/>
                </a:solidFill>
                <a:effectLst/>
              </a:rPr>
              <a:t>to normalize the range of the data.</a:t>
            </a:r>
          </a:p>
          <a:p>
            <a:r>
              <a:rPr lang="en-US" sz="1200" b="1" dirty="0">
                <a:solidFill>
                  <a:srgbClr val="000000"/>
                </a:solidFill>
              </a:rPr>
              <a:t>Splitting the data</a:t>
            </a:r>
          </a:p>
          <a:p>
            <a:pPr marL="0" indent="0">
              <a:buNone/>
            </a:pPr>
            <a:r>
              <a:rPr lang="en-US" sz="1200" dirty="0">
                <a:solidFill>
                  <a:srgbClr val="000000"/>
                </a:solidFill>
                <a:effectLst/>
              </a:rPr>
              <a:t>We split the data into train and test sets. 66% of data was used for training and 34% for testing. We used stratify=y to ensure that class distribution is preserved in train and test sets.</a:t>
            </a:r>
            <a:endParaRPr lang="en-US" sz="1200" dirty="0"/>
          </a:p>
        </p:txBody>
      </p:sp>
      <p:graphicFrame>
        <p:nvGraphicFramePr>
          <p:cNvPr id="10" name="Content Placeholder 9"/>
          <p:cNvGraphicFramePr>
            <a:graphicFrameLocks noGrp="1"/>
          </p:cNvGraphicFramePr>
          <p:nvPr>
            <p:ph sz="half" idx="1"/>
          </p:nvPr>
        </p:nvGraphicFramePr>
        <p:xfrm>
          <a:off x="838201" y="1457011"/>
          <a:ext cx="4788875" cy="4842173"/>
        </p:xfrm>
        <a:graphic>
          <a:graphicData uri="http://schemas.openxmlformats.org/drawingml/2006/table">
            <a:tbl>
              <a:tblPr>
                <a:tableStyleId>{5C22544A-7EE6-4342-B048-85BDC9FD1C3A}</a:tableStyleId>
              </a:tblPr>
              <a:tblGrid>
                <a:gridCol w="1595917">
                  <a:extLst>
                    <a:ext uri="{9D8B030D-6E8A-4147-A177-3AD203B41FA5}">
                      <a16:colId xmlns:a16="http://schemas.microsoft.com/office/drawing/2014/main" val="20000"/>
                    </a:ext>
                  </a:extLst>
                </a:gridCol>
                <a:gridCol w="1596479">
                  <a:extLst>
                    <a:ext uri="{9D8B030D-6E8A-4147-A177-3AD203B41FA5}">
                      <a16:colId xmlns:a16="http://schemas.microsoft.com/office/drawing/2014/main" val="20001"/>
                    </a:ext>
                  </a:extLst>
                </a:gridCol>
                <a:gridCol w="1596479">
                  <a:extLst>
                    <a:ext uri="{9D8B030D-6E8A-4147-A177-3AD203B41FA5}">
                      <a16:colId xmlns:a16="http://schemas.microsoft.com/office/drawing/2014/main" val="20002"/>
                    </a:ext>
                  </a:extLst>
                </a:gridCol>
              </a:tblGrid>
              <a:tr h="156935">
                <a:tc>
                  <a:txBody>
                    <a:bodyPr/>
                    <a:lstStyle/>
                    <a:p>
                      <a:pPr marL="0" marR="0" algn="just">
                        <a:spcBef>
                          <a:spcPts val="0"/>
                        </a:spcBef>
                        <a:spcAft>
                          <a:spcPts val="0"/>
                        </a:spcAft>
                      </a:pPr>
                      <a:r>
                        <a:rPr lang="en-IN" sz="600">
                          <a:effectLst/>
                        </a:rPr>
                        <a:t>Sr No.</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Variable name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Description</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0"/>
                  </a:ext>
                </a:extLst>
              </a:tr>
              <a:tr h="472784">
                <a:tc>
                  <a:txBody>
                    <a:bodyPr/>
                    <a:lstStyle/>
                    <a:p>
                      <a:pPr marL="0" marR="0" algn="just">
                        <a:spcBef>
                          <a:spcPts val="0"/>
                        </a:spcBef>
                        <a:spcAft>
                          <a:spcPts val="0"/>
                        </a:spcAft>
                      </a:pPr>
                      <a:r>
                        <a:rPr lang="en-IN" sz="600">
                          <a:effectLst/>
                        </a:rPr>
                        <a:t>1</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active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How active are you?</a:t>
                      </a:r>
                      <a:endParaRPr lang="en-US" sz="500">
                        <a:effectLst/>
                      </a:endParaRPr>
                    </a:p>
                    <a:p>
                      <a:pPr marL="0" marR="0" algn="just">
                        <a:spcBef>
                          <a:spcPts val="0"/>
                        </a:spcBef>
                        <a:spcAft>
                          <a:spcPts val="0"/>
                        </a:spcAft>
                      </a:pPr>
                      <a:r>
                        <a:rPr lang="en-US" sz="600">
                          <a:effectLst/>
                        </a:rPr>
                        <a:t>0: very</a:t>
                      </a:r>
                      <a:endParaRPr lang="en-US" sz="500">
                        <a:effectLst/>
                      </a:endParaRPr>
                    </a:p>
                    <a:p>
                      <a:pPr marL="0" marR="0" algn="just">
                        <a:spcBef>
                          <a:spcPts val="0"/>
                        </a:spcBef>
                        <a:spcAft>
                          <a:spcPts val="0"/>
                        </a:spcAft>
                      </a:pPr>
                      <a:r>
                        <a:rPr lang="en-US" sz="600">
                          <a:effectLst/>
                        </a:rPr>
                        <a:t>1: moderate</a:t>
                      </a:r>
                      <a:endParaRPr lang="en-US" sz="500">
                        <a:effectLst/>
                      </a:endParaRPr>
                    </a:p>
                    <a:p>
                      <a:pPr marL="0" marR="0" algn="just">
                        <a:spcBef>
                          <a:spcPts val="0"/>
                        </a:spcBef>
                        <a:spcAft>
                          <a:spcPts val="0"/>
                        </a:spcAft>
                      </a:pPr>
                      <a:r>
                        <a:rPr lang="en-US" sz="600">
                          <a:effectLst/>
                        </a:rPr>
                        <a:t>2:inactive</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1"/>
                  </a:ext>
                </a:extLst>
              </a:tr>
              <a:tr h="156935">
                <a:tc>
                  <a:txBody>
                    <a:bodyPr/>
                    <a:lstStyle/>
                    <a:p>
                      <a:pPr marL="0" marR="0" algn="just">
                        <a:spcBef>
                          <a:spcPts val="0"/>
                        </a:spcBef>
                        <a:spcAft>
                          <a:spcPts val="0"/>
                        </a:spcAft>
                      </a:pPr>
                      <a:r>
                        <a:rPr lang="en-IN" sz="600">
                          <a:effectLst/>
                        </a:rPr>
                        <a:t>2</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age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Age of individual</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2"/>
                  </a:ext>
                </a:extLst>
              </a:tr>
              <a:tr h="642410">
                <a:tc>
                  <a:txBody>
                    <a:bodyPr/>
                    <a:lstStyle/>
                    <a:p>
                      <a:pPr marL="0" marR="0" algn="just">
                        <a:spcBef>
                          <a:spcPts val="0"/>
                        </a:spcBef>
                        <a:spcAft>
                          <a:spcPts val="0"/>
                        </a:spcAft>
                      </a:pPr>
                      <a:r>
                        <a:rPr lang="en-IN" sz="600">
                          <a:effectLst/>
                        </a:rPr>
                        <a:t>3</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alcoholfreq</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How often do you drink?</a:t>
                      </a:r>
                      <a:endParaRPr lang="en-US" sz="500">
                        <a:effectLst/>
                      </a:endParaRPr>
                    </a:p>
                    <a:p>
                      <a:pPr marL="0" marR="0" algn="just">
                        <a:spcBef>
                          <a:spcPts val="0"/>
                        </a:spcBef>
                        <a:spcAft>
                          <a:spcPts val="0"/>
                        </a:spcAft>
                      </a:pPr>
                      <a:r>
                        <a:rPr lang="en-US" sz="600">
                          <a:effectLst/>
                        </a:rPr>
                        <a:t>0: almost everyday</a:t>
                      </a:r>
                      <a:endParaRPr lang="en-US" sz="500">
                        <a:effectLst/>
                      </a:endParaRPr>
                    </a:p>
                    <a:p>
                      <a:pPr marL="0" marR="0" algn="just">
                        <a:spcBef>
                          <a:spcPts val="0"/>
                        </a:spcBef>
                        <a:spcAft>
                          <a:spcPts val="0"/>
                        </a:spcAft>
                      </a:pPr>
                      <a:r>
                        <a:rPr lang="en-US" sz="600">
                          <a:effectLst/>
                        </a:rPr>
                        <a:t>1: 2 to 3 times/month</a:t>
                      </a:r>
                      <a:endParaRPr lang="en-US" sz="500">
                        <a:effectLst/>
                      </a:endParaRPr>
                    </a:p>
                    <a:p>
                      <a:pPr marL="0" marR="0" algn="just">
                        <a:spcBef>
                          <a:spcPts val="0"/>
                        </a:spcBef>
                        <a:spcAft>
                          <a:spcPts val="0"/>
                        </a:spcAft>
                      </a:pPr>
                      <a:r>
                        <a:rPr lang="en-US" sz="600">
                          <a:effectLst/>
                        </a:rPr>
                        <a:t>2: 1 to 4 times/month</a:t>
                      </a:r>
                      <a:endParaRPr lang="en-US" sz="500">
                        <a:effectLst/>
                      </a:endParaRPr>
                    </a:p>
                    <a:p>
                      <a:pPr marL="0" marR="0" algn="just">
                        <a:spcBef>
                          <a:spcPts val="0"/>
                        </a:spcBef>
                        <a:spcAft>
                          <a:spcPts val="0"/>
                        </a:spcAft>
                      </a:pPr>
                      <a:r>
                        <a:rPr lang="en-US" sz="600">
                          <a:effectLst/>
                        </a:rPr>
                        <a:t>3: less than 12 times a year</a:t>
                      </a:r>
                      <a:endParaRPr lang="en-US" sz="500">
                        <a:effectLst/>
                      </a:endParaRPr>
                    </a:p>
                    <a:p>
                      <a:pPr marL="0" marR="0" algn="just">
                        <a:spcBef>
                          <a:spcPts val="0"/>
                        </a:spcBef>
                        <a:spcAft>
                          <a:spcPts val="0"/>
                        </a:spcAft>
                      </a:pPr>
                      <a:r>
                        <a:rPr lang="en-US" sz="600">
                          <a:effectLst/>
                        </a:rPr>
                        <a:t>4: no alcohol</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3"/>
                  </a:ext>
                </a:extLst>
              </a:tr>
              <a:tr h="258252">
                <a:tc>
                  <a:txBody>
                    <a:bodyPr/>
                    <a:lstStyle/>
                    <a:p>
                      <a:pPr marL="0" marR="0" algn="just">
                        <a:spcBef>
                          <a:spcPts val="0"/>
                        </a:spcBef>
                        <a:spcAft>
                          <a:spcPts val="0"/>
                        </a:spcAft>
                      </a:pPr>
                      <a:r>
                        <a:rPr lang="en-IN" sz="600">
                          <a:effectLst/>
                        </a:rPr>
                        <a:t>4</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alcoholhowmuch</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How much alcohol do you drink?</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4"/>
                  </a:ext>
                </a:extLst>
              </a:tr>
              <a:tr h="258252">
                <a:tc>
                  <a:txBody>
                    <a:bodyPr/>
                    <a:lstStyle/>
                    <a:p>
                      <a:pPr marL="0" marR="0" algn="just">
                        <a:spcBef>
                          <a:spcPts val="0"/>
                        </a:spcBef>
                        <a:spcAft>
                          <a:spcPts val="0"/>
                        </a:spcAft>
                      </a:pPr>
                      <a:r>
                        <a:rPr lang="en-IN" sz="600">
                          <a:effectLst/>
                        </a:rPr>
                        <a:t>5</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alcoholpy</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Have you had a drink in the past year?</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5"/>
                  </a:ext>
                </a:extLst>
              </a:tr>
              <a:tr h="258252">
                <a:tc>
                  <a:txBody>
                    <a:bodyPr/>
                    <a:lstStyle/>
                    <a:p>
                      <a:pPr marL="0" marR="0" algn="just">
                        <a:spcBef>
                          <a:spcPts val="0"/>
                        </a:spcBef>
                        <a:spcAft>
                          <a:spcPts val="0"/>
                        </a:spcAft>
                      </a:pPr>
                      <a:r>
                        <a:rPr lang="en-IN" sz="600">
                          <a:effectLst/>
                        </a:rPr>
                        <a:t>6</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alcoholtype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Which type of alcohol do you drink?</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6"/>
                  </a:ext>
                </a:extLst>
              </a:tr>
              <a:tr h="367500">
                <a:tc>
                  <a:txBody>
                    <a:bodyPr/>
                    <a:lstStyle/>
                    <a:p>
                      <a:pPr marL="0" marR="0" algn="just">
                        <a:spcBef>
                          <a:spcPts val="0"/>
                        </a:spcBef>
                        <a:spcAft>
                          <a:spcPts val="0"/>
                        </a:spcAft>
                      </a:pPr>
                      <a:r>
                        <a:rPr lang="en-IN" sz="600">
                          <a:effectLst/>
                        </a:rPr>
                        <a:t>7</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dirty="0">
                          <a:effectLst/>
                        </a:rPr>
                        <a:t>allergies</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Do you have any allergies?</a:t>
                      </a:r>
                      <a:endParaRPr lang="en-US" sz="500">
                        <a:effectLst/>
                      </a:endParaRPr>
                    </a:p>
                    <a:p>
                      <a:pPr marL="0" marR="0" algn="just">
                        <a:spcBef>
                          <a:spcPts val="0"/>
                        </a:spcBef>
                        <a:spcAft>
                          <a:spcPts val="0"/>
                        </a:spcAft>
                      </a:pPr>
                      <a:r>
                        <a:rPr lang="en-US" sz="600">
                          <a:effectLst/>
                        </a:rPr>
                        <a:t>0:No</a:t>
                      </a:r>
                      <a:endParaRPr lang="en-US" sz="500">
                        <a:effectLst/>
                      </a:endParaRPr>
                    </a:p>
                    <a:p>
                      <a:pPr marL="0" marR="0" algn="just">
                        <a:spcBef>
                          <a:spcPts val="0"/>
                        </a:spcBef>
                        <a:spcAft>
                          <a:spcPts val="0"/>
                        </a:spcAft>
                      </a:pPr>
                      <a:r>
                        <a:rPr lang="en-US" sz="600">
                          <a:effectLst/>
                        </a:rPr>
                        <a:t>1:Yes</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7"/>
                  </a:ext>
                </a:extLst>
              </a:tr>
              <a:tr h="367500">
                <a:tc>
                  <a:txBody>
                    <a:bodyPr/>
                    <a:lstStyle/>
                    <a:p>
                      <a:pPr marL="0" marR="0" algn="just">
                        <a:spcBef>
                          <a:spcPts val="0"/>
                        </a:spcBef>
                        <a:spcAft>
                          <a:spcPts val="0"/>
                        </a:spcAft>
                      </a:pPr>
                      <a:r>
                        <a:rPr lang="en-IN" sz="600">
                          <a:effectLst/>
                        </a:rPr>
                        <a:t>8</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asthma</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Do you have asthma?</a:t>
                      </a:r>
                      <a:endParaRPr lang="en-US" sz="500">
                        <a:effectLst/>
                      </a:endParaRPr>
                    </a:p>
                    <a:p>
                      <a:pPr marL="0" marR="0" algn="just">
                        <a:spcBef>
                          <a:spcPts val="0"/>
                        </a:spcBef>
                        <a:spcAft>
                          <a:spcPts val="0"/>
                        </a:spcAft>
                      </a:pPr>
                      <a:r>
                        <a:rPr lang="en-US" sz="600">
                          <a:effectLst/>
                        </a:rPr>
                        <a:t>0:No</a:t>
                      </a:r>
                      <a:endParaRPr lang="en-US" sz="500">
                        <a:effectLst/>
                      </a:endParaRPr>
                    </a:p>
                    <a:p>
                      <a:pPr marL="0" marR="0" algn="just">
                        <a:spcBef>
                          <a:spcPts val="0"/>
                        </a:spcBef>
                        <a:spcAft>
                          <a:spcPts val="0"/>
                        </a:spcAft>
                      </a:pPr>
                      <a:r>
                        <a:rPr lang="en-US" sz="600">
                          <a:effectLst/>
                        </a:rPr>
                        <a:t>1:Yes</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8"/>
                  </a:ext>
                </a:extLst>
              </a:tr>
              <a:tr h="568155">
                <a:tc>
                  <a:txBody>
                    <a:bodyPr/>
                    <a:lstStyle/>
                    <a:p>
                      <a:pPr marL="0" marR="0" algn="just">
                        <a:spcBef>
                          <a:spcPts val="0"/>
                        </a:spcBef>
                        <a:spcAft>
                          <a:spcPts val="0"/>
                        </a:spcAft>
                      </a:pPr>
                      <a:r>
                        <a:rPr lang="en-IN" sz="600">
                          <a:effectLst/>
                        </a:rPr>
                        <a:t>9</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birthcontrol</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Have you take birth control pills in the last 6 months?</a:t>
                      </a:r>
                      <a:endParaRPr lang="en-US" sz="500">
                        <a:effectLst/>
                      </a:endParaRPr>
                    </a:p>
                    <a:p>
                      <a:pPr marL="0" marR="0" algn="just">
                        <a:spcBef>
                          <a:spcPts val="0"/>
                        </a:spcBef>
                        <a:spcAft>
                          <a:spcPts val="0"/>
                        </a:spcAft>
                      </a:pPr>
                      <a:r>
                        <a:rPr lang="en-US" sz="600">
                          <a:effectLst/>
                        </a:rPr>
                        <a:t>0:No</a:t>
                      </a:r>
                      <a:endParaRPr lang="en-US" sz="500">
                        <a:effectLst/>
                      </a:endParaRPr>
                    </a:p>
                    <a:p>
                      <a:pPr marL="0" marR="0" algn="just">
                        <a:spcBef>
                          <a:spcPts val="0"/>
                        </a:spcBef>
                        <a:spcAft>
                          <a:spcPts val="0"/>
                        </a:spcAft>
                      </a:pPr>
                      <a:r>
                        <a:rPr lang="en-US" sz="600">
                          <a:effectLst/>
                        </a:rPr>
                        <a:t>1:Yes</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09"/>
                  </a:ext>
                </a:extLst>
              </a:tr>
              <a:tr h="156935">
                <a:tc>
                  <a:txBody>
                    <a:bodyPr/>
                    <a:lstStyle/>
                    <a:p>
                      <a:pPr marL="0" marR="0" algn="just">
                        <a:spcBef>
                          <a:spcPts val="0"/>
                        </a:spcBef>
                        <a:spcAft>
                          <a:spcPts val="0"/>
                        </a:spcAft>
                      </a:pPr>
                      <a:r>
                        <a:rPr lang="en-IN" sz="600">
                          <a:effectLst/>
                        </a:rPr>
                        <a:t>10</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birthplace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Place of birth (state codes)</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10"/>
                  </a:ext>
                </a:extLst>
              </a:tr>
              <a:tr h="258252">
                <a:tc>
                  <a:txBody>
                    <a:bodyPr/>
                    <a:lstStyle/>
                    <a:p>
                      <a:pPr marL="0" marR="0" algn="just">
                        <a:spcBef>
                          <a:spcPts val="0"/>
                        </a:spcBef>
                        <a:spcAft>
                          <a:spcPts val="0"/>
                        </a:spcAft>
                      </a:pPr>
                      <a:r>
                        <a:rPr lang="en-IN" sz="600" dirty="0">
                          <a:effectLst/>
                        </a:rPr>
                        <a:t>11</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boweltrouble</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a:effectLst/>
                        </a:rPr>
                        <a:t>Do you use bowel trouble medication?</a:t>
                      </a:r>
                      <a:endParaRPr lang="en-US"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11"/>
                  </a:ext>
                </a:extLst>
              </a:tr>
              <a:tr h="403507">
                <a:tc>
                  <a:txBody>
                    <a:bodyPr/>
                    <a:lstStyle/>
                    <a:p>
                      <a:pPr marL="0" marR="0" algn="just">
                        <a:spcBef>
                          <a:spcPts val="0"/>
                        </a:spcBef>
                        <a:spcAft>
                          <a:spcPts val="0"/>
                        </a:spcAft>
                      </a:pPr>
                      <a:r>
                        <a:rPr lang="en-IN" sz="600">
                          <a:effectLst/>
                        </a:rPr>
                        <a:t>12</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a:effectLst/>
                        </a:rPr>
                        <a:t>bronchitis</a:t>
                      </a:r>
                      <a:endParaRPr lang="en-IN" sz="50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dirty="0">
                          <a:effectLst/>
                        </a:rPr>
                        <a:t>Do you have chronic bronchitis?</a:t>
                      </a:r>
                      <a:endParaRPr lang="en-US" sz="500" dirty="0">
                        <a:effectLst/>
                      </a:endParaRPr>
                    </a:p>
                    <a:p>
                      <a:pPr marL="0" marR="0" algn="just">
                        <a:spcBef>
                          <a:spcPts val="0"/>
                        </a:spcBef>
                        <a:spcAft>
                          <a:spcPts val="0"/>
                        </a:spcAft>
                      </a:pPr>
                      <a:r>
                        <a:rPr lang="en-US" sz="600" dirty="0">
                          <a:effectLst/>
                        </a:rPr>
                        <a:t>0:No</a:t>
                      </a:r>
                      <a:endParaRPr lang="en-US" sz="500" dirty="0">
                        <a:effectLst/>
                      </a:endParaRPr>
                    </a:p>
                    <a:p>
                      <a:pPr marL="0" marR="0" algn="just">
                        <a:spcBef>
                          <a:spcPts val="0"/>
                        </a:spcBef>
                        <a:spcAft>
                          <a:spcPts val="0"/>
                        </a:spcAft>
                      </a:pPr>
                      <a:r>
                        <a:rPr lang="en-US" sz="600" dirty="0">
                          <a:effectLst/>
                        </a:rPr>
                        <a:t>1:Yes</a:t>
                      </a:r>
                      <a:endParaRPr lang="en-US"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12"/>
                  </a:ext>
                </a:extLst>
              </a:tr>
              <a:tr h="258252">
                <a:tc>
                  <a:txBody>
                    <a:bodyPr/>
                    <a:lstStyle/>
                    <a:p>
                      <a:pPr marL="0" marR="0" algn="just">
                        <a:spcBef>
                          <a:spcPts val="0"/>
                        </a:spcBef>
                        <a:spcAft>
                          <a:spcPts val="0"/>
                        </a:spcAft>
                      </a:pPr>
                      <a:r>
                        <a:rPr lang="en-IN" sz="600" dirty="0">
                          <a:effectLst/>
                          <a:latin typeface="Calibri" panose="020F0502020204030204" pitchFamily="34" charset="0"/>
                          <a:ea typeface="SimSun" panose="02010600030101010101" pitchFamily="2" charset="-122"/>
                          <a:cs typeface="Times New Roman" panose="02020603050405020304" pitchFamily="18" charset="0"/>
                        </a:rPr>
                        <a:t>……</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dirty="0">
                          <a:effectLst/>
                          <a:latin typeface="Calibri" panose="020F0502020204030204" pitchFamily="34" charset="0"/>
                          <a:ea typeface="SimSun" panose="02010600030101010101" pitchFamily="2" charset="-122"/>
                          <a:cs typeface="Times New Roman" panose="02020603050405020304" pitchFamily="18" charset="0"/>
                        </a:rPr>
                        <a:t>……</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dirty="0">
                          <a:effectLst/>
                          <a:latin typeface="Calibri" panose="020F0502020204030204" pitchFamily="34" charset="0"/>
                          <a:ea typeface="SimSun" panose="02010600030101010101" pitchFamily="2" charset="-122"/>
                          <a:cs typeface="Times New Roman" panose="02020603050405020304" pitchFamily="18" charset="0"/>
                        </a:rPr>
                        <a:t>………</a:t>
                      </a:r>
                      <a:endParaRPr lang="en-US"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13"/>
                  </a:ext>
                </a:extLst>
              </a:tr>
              <a:tr h="258252">
                <a:tc>
                  <a:txBody>
                    <a:bodyPr/>
                    <a:lstStyle/>
                    <a:p>
                      <a:pPr marL="0" marR="0" algn="just">
                        <a:spcBef>
                          <a:spcPts val="0"/>
                        </a:spcBef>
                        <a:spcAft>
                          <a:spcPts val="0"/>
                        </a:spcAft>
                      </a:pPr>
                      <a:r>
                        <a:rPr lang="en-IN" sz="600" dirty="0">
                          <a:effectLst/>
                        </a:rPr>
                        <a:t>14</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IN" sz="600" dirty="0" err="1">
                          <a:effectLst/>
                        </a:rPr>
                        <a:t>chroniccough</a:t>
                      </a:r>
                      <a:endParaRPr lang="en-IN"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tc>
                  <a:txBody>
                    <a:bodyPr/>
                    <a:lstStyle/>
                    <a:p>
                      <a:pPr marL="0" marR="0" algn="just">
                        <a:spcBef>
                          <a:spcPts val="0"/>
                        </a:spcBef>
                        <a:spcAft>
                          <a:spcPts val="0"/>
                        </a:spcAft>
                      </a:pPr>
                      <a:r>
                        <a:rPr lang="en-US" sz="600" dirty="0">
                          <a:effectLst/>
                        </a:rPr>
                        <a:t>Do you have Chronic cough?</a:t>
                      </a:r>
                      <a:endParaRPr lang="en-US" sz="500" dirty="0">
                        <a:effectLst/>
                        <a:latin typeface="Calibri" panose="020F0502020204030204" pitchFamily="34" charset="0"/>
                        <a:ea typeface="SimSun" panose="02010600030101010101" pitchFamily="2" charset="-122"/>
                        <a:cs typeface="Times New Roman" panose="02020603050405020304" pitchFamily="18" charset="0"/>
                      </a:endParaRPr>
                    </a:p>
                  </a:txBody>
                  <a:tcPr marL="33644" marR="33644" marT="22430" marB="22430"/>
                </a:tc>
                <a:extLst>
                  <a:ext uri="{0D108BD9-81ED-4DB2-BD59-A6C34878D82A}">
                    <a16:rowId xmlns:a16="http://schemas.microsoft.com/office/drawing/2014/main" val="1001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dirty="0">
                <a:solidFill>
                  <a:schemeClr val="bg2">
                    <a:lumMod val="25000"/>
                  </a:schemeClr>
                </a:solidFill>
              </a:rPr>
              <a:t>Oversampling and Data Visualizations</a:t>
            </a:r>
            <a:br>
              <a:rPr lang="en-IN" altLang="en-US" sz="3600" dirty="0">
                <a:solidFill>
                  <a:schemeClr val="bg2">
                    <a:lumMod val="25000"/>
                  </a:schemeClr>
                </a:solidFill>
              </a:rPr>
            </a:br>
            <a:r>
              <a:rPr lang="en-IN" altLang="en-US" sz="1800" dirty="0" err="1">
                <a:solidFill>
                  <a:schemeClr val="bg2">
                    <a:lumMod val="25000"/>
                  </a:schemeClr>
                </a:solidFill>
              </a:rPr>
              <a:t>Analyzing</a:t>
            </a:r>
            <a:r>
              <a:rPr lang="en-IN" altLang="en-US" sz="1800" dirty="0">
                <a:solidFill>
                  <a:schemeClr val="bg2">
                    <a:lumMod val="25000"/>
                  </a:schemeClr>
                </a:solidFill>
              </a:rPr>
              <a:t> attributes for patients who did vs did not die based on if they have diabetes, weak heart, heart failure and if they have quit smoking.</a:t>
            </a:r>
          </a:p>
        </p:txBody>
      </p:sp>
      <p:sp>
        <p:nvSpPr>
          <p:cNvPr id="4" name="Content Placeholder 3"/>
          <p:cNvSpPr>
            <a:spLocks noGrp="1"/>
          </p:cNvSpPr>
          <p:nvPr>
            <p:ph sz="half" idx="1"/>
          </p:nvPr>
        </p:nvSpPr>
        <p:spPr>
          <a:xfrm>
            <a:off x="838200" y="1825625"/>
            <a:ext cx="5181600" cy="4351338"/>
          </a:xfrm>
        </p:spPr>
        <p:txBody>
          <a:bodyPr>
            <a:normAutofit/>
          </a:bodyPr>
          <a:lstStyle/>
          <a:p>
            <a:r>
              <a:rPr lang="en-US" sz="2400" dirty="0">
                <a:solidFill>
                  <a:schemeClr val="bg2">
                    <a:lumMod val="25000"/>
                  </a:schemeClr>
                </a:solidFill>
              </a:rPr>
              <a:t>SMOTE</a:t>
            </a:r>
            <a:r>
              <a:rPr lang="en-US" dirty="0"/>
              <a:t> </a:t>
            </a:r>
          </a:p>
          <a:p>
            <a:endParaRPr lang="en-US" dirty="0"/>
          </a:p>
          <a:p>
            <a:endParaRPr lang="en-US" dirty="0"/>
          </a:p>
          <a:p>
            <a:endParaRPr lang="en-US" dirty="0"/>
          </a:p>
          <a:p>
            <a:endParaRPr lang="en-US" sz="2000" dirty="0">
              <a:latin typeface="Calibri" panose="020F0502020204030204" pitchFamily="34" charset="0"/>
              <a:ea typeface="Cambria" panose="02040503050406030204" pitchFamily="18" charset="0"/>
              <a:cs typeface="Times New Roman" panose="02020603050405020304" pitchFamily="18" charset="0"/>
            </a:endParaRPr>
          </a:p>
          <a:p>
            <a:r>
              <a:rPr lang="en-US" sz="2000" dirty="0">
                <a:latin typeface="Calibri" panose="020F0502020204030204" pitchFamily="34" charset="0"/>
                <a:ea typeface="Cambria" panose="02040503050406030204" pitchFamily="18" charset="0"/>
                <a:cs typeface="Times New Roman" panose="02020603050405020304" pitchFamily="18" charset="0"/>
              </a:rPr>
              <a:t>R</a:t>
            </a:r>
            <a:r>
              <a:rPr lang="en-US" sz="2000" dirty="0">
                <a:effectLst/>
                <a:latin typeface="Calibri" panose="020F0502020204030204" pitchFamily="34" charset="0"/>
                <a:ea typeface="Cambria" panose="02040503050406030204" pitchFamily="18" charset="0"/>
                <a:cs typeface="Times New Roman" panose="02020603050405020304" pitchFamily="18" charset="0"/>
              </a:rPr>
              <a:t>andomly resample (synthetic samples) from the minority class (class=1) in order to deal with class imbalance problem</a:t>
            </a:r>
          </a:p>
          <a:p>
            <a:r>
              <a:rPr lang="en-US" sz="2000" dirty="0">
                <a:effectLst/>
                <a:latin typeface="Calibri" panose="020F0502020204030204" pitchFamily="34" charset="0"/>
                <a:ea typeface="Cambria" panose="02040503050406030204" pitchFamily="18" charset="0"/>
                <a:cs typeface="Times New Roman" panose="02020603050405020304" pitchFamily="18" charset="0"/>
              </a:rPr>
              <a:t>After SMOTE, equal number of samples in both classes.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14" name="Content Placeholder 13" descr="IMG_256"/>
          <p:cNvPicPr>
            <a:picLocks noGrp="1" noChangeAspect="1"/>
          </p:cNvPicPr>
          <p:nvPr>
            <p:ph sz="half" idx="2"/>
          </p:nvPr>
        </p:nvPicPr>
        <p:blipFill>
          <a:blip r:embed="rId2"/>
          <a:stretch>
            <a:fillRect/>
          </a:stretch>
        </p:blipFill>
        <p:spPr>
          <a:xfrm>
            <a:off x="6523191" y="1825625"/>
            <a:ext cx="2288952" cy="2042708"/>
          </a:xfrm>
          <a:prstGeom prst="rect">
            <a:avLst/>
          </a:prstGeom>
          <a:noFill/>
          <a:ln w="9525">
            <a:noFill/>
          </a:ln>
        </p:spPr>
      </p:pic>
      <p:pic>
        <p:nvPicPr>
          <p:cNvPr id="15" name="Picture 14" descr="IMG_256"/>
          <p:cNvPicPr>
            <a:picLocks noChangeAspect="1"/>
          </p:cNvPicPr>
          <p:nvPr/>
        </p:nvPicPr>
        <p:blipFill>
          <a:blip r:embed="rId3"/>
          <a:stretch>
            <a:fillRect/>
          </a:stretch>
        </p:blipFill>
        <p:spPr>
          <a:xfrm>
            <a:off x="8882157" y="2105573"/>
            <a:ext cx="1974850" cy="1762760"/>
          </a:xfrm>
          <a:prstGeom prst="rect">
            <a:avLst/>
          </a:prstGeom>
          <a:noFill/>
          <a:ln w="9525">
            <a:noFill/>
          </a:ln>
        </p:spPr>
      </p:pic>
      <p:pic>
        <p:nvPicPr>
          <p:cNvPr id="16" name="Picture 15" descr="IMG_256"/>
          <p:cNvPicPr>
            <a:picLocks noChangeAspect="1"/>
          </p:cNvPicPr>
          <p:nvPr/>
        </p:nvPicPr>
        <p:blipFill>
          <a:blip r:embed="rId4"/>
          <a:stretch>
            <a:fillRect/>
          </a:stretch>
        </p:blipFill>
        <p:spPr>
          <a:xfrm>
            <a:off x="6615884" y="3959738"/>
            <a:ext cx="2266272" cy="1857401"/>
          </a:xfrm>
          <a:prstGeom prst="rect">
            <a:avLst/>
          </a:prstGeom>
          <a:noFill/>
          <a:ln w="9525">
            <a:noFill/>
          </a:ln>
        </p:spPr>
      </p:pic>
      <p:pic>
        <p:nvPicPr>
          <p:cNvPr id="17" name="Picture 16" descr="IMG_256"/>
          <p:cNvPicPr>
            <a:picLocks noChangeAspect="1"/>
          </p:cNvPicPr>
          <p:nvPr/>
        </p:nvPicPr>
        <p:blipFill>
          <a:blip r:embed="rId5"/>
          <a:stretch>
            <a:fillRect/>
          </a:stretch>
        </p:blipFill>
        <p:spPr>
          <a:xfrm>
            <a:off x="8882156" y="4001293"/>
            <a:ext cx="2113708" cy="1762760"/>
          </a:xfrm>
          <a:prstGeom prst="rect">
            <a:avLst/>
          </a:prstGeom>
          <a:noFill/>
          <a:ln w="9525">
            <a:noFill/>
          </a:ln>
        </p:spPr>
      </p:pic>
      <p:pic>
        <p:nvPicPr>
          <p:cNvPr id="18" name="Picture 17" descr="IMG_256"/>
          <p:cNvPicPr>
            <a:picLocks noChangeAspect="1"/>
          </p:cNvPicPr>
          <p:nvPr/>
        </p:nvPicPr>
        <p:blipFill>
          <a:blip r:embed="rId6"/>
          <a:stretch>
            <a:fillRect/>
          </a:stretch>
        </p:blipFill>
        <p:spPr>
          <a:xfrm>
            <a:off x="838200" y="2409102"/>
            <a:ext cx="2236470" cy="1550635"/>
          </a:xfrm>
          <a:prstGeom prst="rect">
            <a:avLst/>
          </a:prstGeom>
          <a:noFill/>
          <a:ln w="9525">
            <a:noFill/>
          </a:ln>
        </p:spPr>
      </p:pic>
      <p:pic>
        <p:nvPicPr>
          <p:cNvPr id="19" name="Picture 18" descr="IMG_256"/>
          <p:cNvPicPr>
            <a:picLocks noChangeAspect="1"/>
          </p:cNvPicPr>
          <p:nvPr/>
        </p:nvPicPr>
        <p:blipFill>
          <a:blip r:embed="rId7"/>
          <a:stretch>
            <a:fillRect/>
          </a:stretch>
        </p:blipFill>
        <p:spPr>
          <a:xfrm>
            <a:off x="3315652" y="2435455"/>
            <a:ext cx="2463165" cy="152428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solidFill>
                  <a:schemeClr val="bg2">
                    <a:lumMod val="25000"/>
                  </a:schemeClr>
                </a:solidFill>
              </a:rPr>
              <a:t>Correlation between features</a:t>
            </a:r>
            <a:br>
              <a:rPr lang="en-IN" altLang="en-US" sz="3600" dirty="0">
                <a:solidFill>
                  <a:schemeClr val="bg2">
                    <a:lumMod val="25000"/>
                  </a:schemeClr>
                </a:solidFill>
              </a:rPr>
            </a:br>
            <a:r>
              <a:rPr lang="en-IN" altLang="en-US" sz="2000" dirty="0">
                <a:solidFill>
                  <a:schemeClr val="bg2">
                    <a:lumMod val="25000"/>
                  </a:schemeClr>
                </a:solidFill>
              </a:rPr>
              <a:t>Strongest correlation between price and tax, age and </a:t>
            </a:r>
            <a:r>
              <a:rPr lang="en-IN" altLang="en-US" sz="2000" dirty="0" err="1">
                <a:solidFill>
                  <a:schemeClr val="bg2">
                    <a:lumMod val="25000"/>
                  </a:schemeClr>
                </a:solidFill>
              </a:rPr>
              <a:t>smokeyrs</a:t>
            </a:r>
            <a:r>
              <a:rPr lang="en-IN" altLang="en-US" sz="2000" dirty="0">
                <a:solidFill>
                  <a:schemeClr val="bg2">
                    <a:lumMod val="25000"/>
                  </a:schemeClr>
                </a:solidFill>
              </a:rPr>
              <a:t>, diabolic bp and systolic bp</a:t>
            </a:r>
          </a:p>
        </p:txBody>
      </p:sp>
      <p:pic>
        <p:nvPicPr>
          <p:cNvPr id="11" name="Content Placeholder 10" descr="IMG_256"/>
          <p:cNvPicPr>
            <a:picLocks noGrp="1" noChangeAspect="1"/>
          </p:cNvPicPr>
          <p:nvPr>
            <p:ph sz="half" idx="2"/>
          </p:nvPr>
        </p:nvPicPr>
        <p:blipFill>
          <a:blip r:embed="rId2"/>
          <a:stretch>
            <a:fillRect/>
          </a:stretch>
        </p:blipFill>
        <p:spPr>
          <a:xfrm>
            <a:off x="5769331" y="1778237"/>
            <a:ext cx="5223753" cy="4428010"/>
          </a:xfrm>
          <a:prstGeom prst="rect">
            <a:avLst/>
          </a:prstGeom>
          <a:noFill/>
          <a:ln w="9525">
            <a:noFill/>
          </a:ln>
        </p:spPr>
      </p:pic>
      <p:pic>
        <p:nvPicPr>
          <p:cNvPr id="14" name="Picture 13" descr="IMG_256"/>
          <p:cNvPicPr>
            <a:picLocks noChangeAspect="1"/>
          </p:cNvPicPr>
          <p:nvPr/>
        </p:nvPicPr>
        <p:blipFill>
          <a:blip r:embed="rId3"/>
          <a:stretch>
            <a:fillRect/>
          </a:stretch>
        </p:blipFill>
        <p:spPr>
          <a:xfrm>
            <a:off x="1198916" y="1605064"/>
            <a:ext cx="3733834" cy="2256817"/>
          </a:xfrm>
          <a:prstGeom prst="rect">
            <a:avLst/>
          </a:prstGeom>
          <a:noFill/>
          <a:ln w="9525">
            <a:noFill/>
          </a:ln>
        </p:spPr>
      </p:pic>
      <p:pic>
        <p:nvPicPr>
          <p:cNvPr id="15" name="Content Placeholder 14" descr="IMG_256"/>
          <p:cNvPicPr>
            <a:picLocks noGrp="1" noChangeAspect="1"/>
          </p:cNvPicPr>
          <p:nvPr>
            <p:ph sz="half" idx="1"/>
          </p:nvPr>
        </p:nvPicPr>
        <p:blipFill>
          <a:blip r:embed="rId4"/>
          <a:stretch>
            <a:fillRect/>
          </a:stretch>
        </p:blipFill>
        <p:spPr>
          <a:xfrm>
            <a:off x="1198916" y="3854968"/>
            <a:ext cx="3791373" cy="249370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8631"/>
          </a:xfrm>
        </p:spPr>
        <p:txBody>
          <a:bodyPr>
            <a:normAutofit/>
          </a:bodyPr>
          <a:lstStyle/>
          <a:p>
            <a:r>
              <a:rPr lang="en-IN" sz="3600" dirty="0">
                <a:solidFill>
                  <a:schemeClr val="bg2">
                    <a:lumMod val="25000"/>
                  </a:schemeClr>
                </a:solidFill>
              </a:rPr>
              <a:t>Classification Algorithms</a:t>
            </a:r>
          </a:p>
        </p:txBody>
      </p:sp>
      <p:sp>
        <p:nvSpPr>
          <p:cNvPr id="3" name="Content Placeholder 2"/>
          <p:cNvSpPr>
            <a:spLocks noGrp="1"/>
          </p:cNvSpPr>
          <p:nvPr>
            <p:ph idx="1"/>
          </p:nvPr>
        </p:nvSpPr>
        <p:spPr>
          <a:xfrm>
            <a:off x="724735" y="1318029"/>
            <a:ext cx="10515600" cy="5118281"/>
          </a:xfrm>
        </p:spPr>
        <p:txBody>
          <a:bodyPr>
            <a:normAutofit/>
          </a:bodyPr>
          <a:lstStyle/>
          <a:p>
            <a:r>
              <a:rPr lang="en-IN" sz="2400" dirty="0"/>
              <a:t>Logistic Regression</a:t>
            </a:r>
          </a:p>
          <a:p>
            <a:pPr marL="0" indent="0" algn="just">
              <a:buNone/>
            </a:pPr>
            <a:r>
              <a:rPr lang="en-US" sz="1600" dirty="0">
                <a:latin typeface="Calibri" panose="020F0502020204030204" pitchFamily="34" charset="0"/>
              </a:rPr>
              <a:t>It uses l</a:t>
            </a:r>
            <a:r>
              <a:rPr lang="en-US" sz="1600" dirty="0">
                <a:effectLst/>
                <a:latin typeface="Calibri" panose="020F0502020204030204" pitchFamily="34" charset="0"/>
              </a:rPr>
              <a:t>ogistic/sigmoid function to compute the probability of an instance belonging to each class. </a:t>
            </a:r>
            <a:endParaRPr lang="en-US" sz="1600" dirty="0"/>
          </a:p>
          <a:p>
            <a:pPr marL="0" indent="0" algn="just">
              <a:buNone/>
            </a:pPr>
            <a:r>
              <a:rPr lang="en-US" sz="1600" dirty="0">
                <a:effectLst/>
                <a:latin typeface="Calibri" panose="020F0502020204030204" pitchFamily="34" charset="0"/>
              </a:rPr>
              <a:t>p = 1/(1+e^-y) ….where y is the weighted sum of input features</a:t>
            </a:r>
            <a:endParaRPr lang="en-US" sz="1600" dirty="0"/>
          </a:p>
          <a:p>
            <a:pPr marL="0" indent="0" algn="just">
              <a:buNone/>
            </a:pPr>
            <a:r>
              <a:rPr lang="en-US" sz="1600" dirty="0">
                <a:effectLst/>
                <a:latin typeface="Calibri" panose="020F0502020204030204" pitchFamily="34" charset="0"/>
              </a:rPr>
              <a:t>The instance is then assigned a class label based on these computed probability p. Usually a threshold of 0.5 is used. If p&gt;0.5 the instance belongs to class 1 and if p&lt;0.5 the instance belongs to class 0.</a:t>
            </a:r>
          </a:p>
          <a:p>
            <a:pPr algn="just"/>
            <a:r>
              <a:rPr lang="en-US" sz="2400" dirty="0" err="1">
                <a:latin typeface="Calibri" panose="020F0502020204030204" pitchFamily="34" charset="0"/>
              </a:rPr>
              <a:t>KNearest</a:t>
            </a:r>
            <a:r>
              <a:rPr lang="en-US" sz="2400" dirty="0">
                <a:latin typeface="Calibri" panose="020F0502020204030204" pitchFamily="34" charset="0"/>
              </a:rPr>
              <a:t> Neighbor</a:t>
            </a:r>
          </a:p>
          <a:p>
            <a:pPr marL="0" indent="0" algn="just">
              <a:buNone/>
            </a:pPr>
            <a:r>
              <a:rPr lang="en-US" sz="1600" dirty="0">
                <a:effectLst/>
                <a:latin typeface="Calibri" panose="020F0502020204030204" pitchFamily="34" charset="0"/>
              </a:rPr>
              <a:t>It is an example of Instance based learning. It calculates the distance from the point which needs to be labelled to all other data points (using L1, L2 norm, </a:t>
            </a:r>
            <a:r>
              <a:rPr lang="en-US" sz="1600" dirty="0" err="1">
                <a:effectLst/>
                <a:latin typeface="Calibri" panose="020F0502020204030204" pitchFamily="34" charset="0"/>
              </a:rPr>
              <a:t>etc</a:t>
            </a:r>
            <a:r>
              <a:rPr lang="en-US" sz="1600" dirty="0">
                <a:effectLst/>
                <a:latin typeface="Calibri" panose="020F0502020204030204" pitchFamily="34" charset="0"/>
              </a:rPr>
              <a:t>). The k closest data points (also called “neighbors”) are selected. The majority class of these neighbors is then assigned to the new instance. </a:t>
            </a:r>
            <a:r>
              <a:rPr lang="en-US" sz="1600" dirty="0">
                <a:latin typeface="Calibri" panose="020F0502020204030204" pitchFamily="34" charset="0"/>
              </a:rPr>
              <a:t>Here we found optimal number of neighbors to be 3.</a:t>
            </a:r>
            <a:endParaRPr lang="en-US" sz="1600" dirty="0">
              <a:effectLst/>
              <a:latin typeface="Calibri" panose="020F0502020204030204" pitchFamily="34" charset="0"/>
            </a:endParaRPr>
          </a:p>
          <a:p>
            <a:pPr marL="0" indent="0">
              <a:buNone/>
            </a:pPr>
            <a:r>
              <a:rPr lang="en-US" sz="2400" dirty="0">
                <a:solidFill>
                  <a:srgbClr val="000000"/>
                </a:solidFill>
                <a:latin typeface="Calibri" panose="020F0502020204030204" pitchFamily="34" charset="0"/>
              </a:rPr>
              <a:t>                                                                                                                                                                                     </a:t>
            </a:r>
            <a:endParaRPr lang="en-US" sz="2400" dirty="0">
              <a:solidFill>
                <a:srgbClr val="000000"/>
              </a:solidFill>
              <a:effectLst/>
              <a:latin typeface="Calibri" panose="020F0502020204030204" pitchFamily="34" charset="0"/>
            </a:endParaRPr>
          </a:p>
          <a:p>
            <a:endParaRPr lang="en-US" sz="1800" dirty="0">
              <a:solidFill>
                <a:srgbClr val="000000"/>
              </a:solidFill>
              <a:effectLst/>
              <a:latin typeface="Calibri" panose="020F0502020204030204" pitchFamily="34" charset="0"/>
            </a:endParaRPr>
          </a:p>
          <a:p>
            <a:pPr marL="0" indent="0">
              <a:buNone/>
            </a:pPr>
            <a:endParaRPr lang="en-IN" dirty="0"/>
          </a:p>
        </p:txBody>
      </p:sp>
      <p:pic>
        <p:nvPicPr>
          <p:cNvPr id="5" name="Picture 4"/>
          <p:cNvPicPr>
            <a:picLocks noChangeAspect="1"/>
          </p:cNvPicPr>
          <p:nvPr/>
        </p:nvPicPr>
        <p:blipFill>
          <a:blip r:embed="rId2"/>
          <a:stretch>
            <a:fillRect/>
          </a:stretch>
        </p:blipFill>
        <p:spPr>
          <a:xfrm>
            <a:off x="724735" y="4274005"/>
            <a:ext cx="2675413" cy="18936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8631"/>
          </a:xfrm>
        </p:spPr>
        <p:txBody>
          <a:bodyPr>
            <a:normAutofit/>
          </a:bodyPr>
          <a:lstStyle/>
          <a:p>
            <a:r>
              <a:rPr lang="en-IN" sz="3600" dirty="0">
                <a:solidFill>
                  <a:schemeClr val="bg2">
                    <a:lumMod val="25000"/>
                  </a:schemeClr>
                </a:solidFill>
              </a:rPr>
              <a:t>Classification Algorithms</a:t>
            </a:r>
          </a:p>
        </p:txBody>
      </p:sp>
      <p:sp>
        <p:nvSpPr>
          <p:cNvPr id="3" name="Content Placeholder 2"/>
          <p:cNvSpPr>
            <a:spLocks noGrp="1"/>
          </p:cNvSpPr>
          <p:nvPr>
            <p:ph idx="1"/>
          </p:nvPr>
        </p:nvSpPr>
        <p:spPr>
          <a:xfrm>
            <a:off x="724735" y="1318030"/>
            <a:ext cx="10515600" cy="5029504"/>
          </a:xfrm>
        </p:spPr>
        <p:txBody>
          <a:bodyPr>
            <a:normAutofit/>
          </a:bodyPr>
          <a:lstStyle/>
          <a:p>
            <a:r>
              <a:rPr lang="en-US" sz="2600" dirty="0">
                <a:latin typeface="Calibri" panose="020F0502020204030204" pitchFamily="34" charset="0"/>
              </a:rPr>
              <a:t>Decision Tree     </a:t>
            </a:r>
          </a:p>
          <a:p>
            <a:pPr marL="0" indent="0">
              <a:buNone/>
            </a:pPr>
            <a:r>
              <a:rPr lang="en-US" sz="1700" dirty="0">
                <a:effectLst/>
                <a:latin typeface="Calibri" panose="020F0502020204030204" pitchFamily="34" charset="0"/>
              </a:rPr>
              <a:t>It is represented in the form of a flow chart, consisting of a root node, multiple internal nodes for testing conditions and leaf nodes for final classifications. The edges connecting the nodes represent results of test conditions. The aim is to have a simple/shallow or pure tree, i.e., samples belonging to only one class after partitioning. Attribute selection measures such as information gain, gain ratio, gain index are used to select attributes at each node.</a:t>
            </a:r>
          </a:p>
          <a:p>
            <a:pPr marL="0" indent="0">
              <a:buNone/>
            </a:pPr>
            <a:r>
              <a:rPr lang="en-US" sz="1700" dirty="0">
                <a:latin typeface="Calibri" panose="020F0502020204030204" pitchFamily="34" charset="0"/>
              </a:rPr>
              <a:t>                                                                               </a:t>
            </a:r>
            <a:r>
              <a:rPr lang="en-US" sz="2400" dirty="0">
                <a:latin typeface="Calibri" panose="020F0502020204030204" pitchFamily="34" charset="0"/>
              </a:rPr>
              <a:t>                                                                                                   </a:t>
            </a:r>
            <a:endParaRPr lang="en-US" sz="2400" dirty="0">
              <a:effectLst/>
              <a:latin typeface="Calibri" panose="020F0502020204030204" pitchFamily="34" charset="0"/>
            </a:endParaRPr>
          </a:p>
          <a:p>
            <a:r>
              <a:rPr lang="en-US" sz="2600" dirty="0">
                <a:effectLst/>
                <a:latin typeface="Calibri" panose="020F0502020204030204" pitchFamily="34" charset="0"/>
              </a:rPr>
              <a:t>Random Forest </a:t>
            </a:r>
            <a:endParaRPr lang="en-US" sz="2600" dirty="0"/>
          </a:p>
          <a:p>
            <a:pPr marL="0" indent="0">
              <a:buNone/>
            </a:pPr>
            <a:r>
              <a:rPr lang="en-US" sz="1700" dirty="0">
                <a:effectLst/>
                <a:latin typeface="Calibri" panose="020F0502020204030204" pitchFamily="34" charset="0"/>
              </a:rPr>
              <a:t>It is an ensemble method which combines multiple base learners or decision trees. Random samples with replacement are extracted from the data (bootstrap) and a separate Decision Tree model is built on each of these sample sets using a </a:t>
            </a:r>
            <a:r>
              <a:rPr lang="en-US" sz="1700" dirty="0">
                <a:latin typeface="Calibri" panose="020F0502020204030204" pitchFamily="34" charset="0"/>
              </a:rPr>
              <a:t>subset of features</a:t>
            </a:r>
            <a:r>
              <a:rPr lang="en-US" sz="1700" dirty="0">
                <a:effectLst/>
                <a:latin typeface="Calibri" panose="020F0502020204030204" pitchFamily="34" charset="0"/>
              </a:rPr>
              <a:t>.</a:t>
            </a:r>
          </a:p>
          <a:p>
            <a:pPr marL="0" indent="0">
              <a:buNone/>
            </a:pPr>
            <a:endParaRPr lang="en-US" sz="1700" dirty="0">
              <a:latin typeface="Calibri" panose="020F0502020204030204" pitchFamily="34" charset="0"/>
            </a:endParaRPr>
          </a:p>
          <a:p>
            <a:r>
              <a:rPr lang="en-US" sz="2600" dirty="0">
                <a:effectLst/>
                <a:latin typeface="Calibri" panose="020F0502020204030204" pitchFamily="34" charset="0"/>
              </a:rPr>
              <a:t>Support Vector Classifier </a:t>
            </a:r>
            <a:endParaRPr lang="en-US" sz="2600" dirty="0"/>
          </a:p>
          <a:p>
            <a:pPr marL="0" indent="0">
              <a:buNone/>
            </a:pPr>
            <a:r>
              <a:rPr lang="en-US" sz="1700" dirty="0">
                <a:effectLst/>
                <a:latin typeface="Calibri" panose="020F0502020204030204" pitchFamily="34" charset="0"/>
              </a:rPr>
              <a:t>SVC uses a linear decision boundary or a hyperplane to separate instances of the two classes. Two parallel planes are drawn, which pass through the closest data points on either side of the hyperplane (support vectors). The aim is to maximize margin between these two lines. </a:t>
            </a: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10723562" cy="1325563"/>
          </a:xfrm>
        </p:spPr>
        <p:txBody>
          <a:bodyPr>
            <a:normAutofit/>
          </a:bodyPr>
          <a:lstStyle/>
          <a:p>
            <a:r>
              <a:rPr lang="en-IN" altLang="en-US" sz="3600" dirty="0">
                <a:solidFill>
                  <a:schemeClr val="bg2">
                    <a:lumMod val="25000"/>
                  </a:schemeClr>
                </a:solidFill>
              </a:rPr>
              <a:t>Overall metrics                       Weighted average</a:t>
            </a:r>
            <a:br>
              <a:rPr lang="en-IN" altLang="en-US" sz="3600" dirty="0">
                <a:solidFill>
                  <a:schemeClr val="bg2">
                    <a:lumMod val="25000"/>
                  </a:schemeClr>
                </a:solidFill>
              </a:rPr>
            </a:br>
            <a:r>
              <a:rPr lang="en-IN" altLang="en-US" sz="2400" dirty="0">
                <a:solidFill>
                  <a:schemeClr val="bg2">
                    <a:lumMod val="25000"/>
                  </a:schemeClr>
                </a:solidFill>
              </a:rPr>
              <a:t>Using k fold cross validation</a:t>
            </a:r>
          </a:p>
        </p:txBody>
      </p:sp>
      <p:sp>
        <p:nvSpPr>
          <p:cNvPr id="100" name="Text Box 99"/>
          <p:cNvSpPr txBox="1"/>
          <p:nvPr/>
        </p:nvSpPr>
        <p:spPr>
          <a:xfrm>
            <a:off x="4413250" y="5835650"/>
            <a:ext cx="5080000" cy="368300"/>
          </a:xfrm>
          <a:prstGeom prst="rect">
            <a:avLst/>
          </a:prstGeom>
          <a:noFill/>
          <a:ln w="9525">
            <a:noFill/>
          </a:ln>
        </p:spPr>
        <p:txBody>
          <a:bodyPr>
            <a:spAutoFit/>
          </a:bodyPr>
          <a:lstStyle/>
          <a:p>
            <a:pPr indent="0"/>
            <a:r>
              <a:rPr lang="en-US" b="0">
                <a:latin typeface="Calibri" panose="020F0502020204030204" pitchFamily="34" charset="0"/>
                <a:ea typeface="SimSun" panose="02010600030101010101" pitchFamily="2" charset="-122"/>
                <a:cs typeface="Times New Roman" panose="02020603050405020304" pitchFamily="18" charset="0"/>
              </a:rPr>
              <a:t> </a:t>
            </a:r>
            <a:endParaRPr lang="en-US"/>
          </a:p>
        </p:txBody>
      </p:sp>
      <p:graphicFrame>
        <p:nvGraphicFramePr>
          <p:cNvPr id="10" name="Content Placeholder 9"/>
          <p:cNvGraphicFramePr>
            <a:graphicFrameLocks noGrp="1"/>
          </p:cNvGraphicFramePr>
          <p:nvPr>
            <p:ph sz="half" idx="1"/>
          </p:nvPr>
        </p:nvGraphicFramePr>
        <p:xfrm>
          <a:off x="630238" y="1694974"/>
          <a:ext cx="4852510" cy="4486273"/>
        </p:xfrm>
        <a:graphic>
          <a:graphicData uri="http://schemas.openxmlformats.org/drawingml/2006/table">
            <a:tbl>
              <a:tblPr>
                <a:tableStyleId>{5C22544A-7EE6-4342-B048-85BDC9FD1C3A}</a:tableStyleId>
              </a:tblPr>
              <a:tblGrid>
                <a:gridCol w="1229681">
                  <a:extLst>
                    <a:ext uri="{9D8B030D-6E8A-4147-A177-3AD203B41FA5}">
                      <a16:colId xmlns:a16="http://schemas.microsoft.com/office/drawing/2014/main" val="20000"/>
                    </a:ext>
                  </a:extLst>
                </a:gridCol>
                <a:gridCol w="444535">
                  <a:extLst>
                    <a:ext uri="{9D8B030D-6E8A-4147-A177-3AD203B41FA5}">
                      <a16:colId xmlns:a16="http://schemas.microsoft.com/office/drawing/2014/main" val="20001"/>
                    </a:ext>
                  </a:extLst>
                </a:gridCol>
                <a:gridCol w="303645">
                  <a:extLst>
                    <a:ext uri="{9D8B030D-6E8A-4147-A177-3AD203B41FA5}">
                      <a16:colId xmlns:a16="http://schemas.microsoft.com/office/drawing/2014/main" val="20002"/>
                    </a:ext>
                  </a:extLst>
                </a:gridCol>
                <a:gridCol w="303645">
                  <a:extLst>
                    <a:ext uri="{9D8B030D-6E8A-4147-A177-3AD203B41FA5}">
                      <a16:colId xmlns:a16="http://schemas.microsoft.com/office/drawing/2014/main" val="20003"/>
                    </a:ext>
                  </a:extLst>
                </a:gridCol>
                <a:gridCol w="336544">
                  <a:extLst>
                    <a:ext uri="{9D8B030D-6E8A-4147-A177-3AD203B41FA5}">
                      <a16:colId xmlns:a16="http://schemas.microsoft.com/office/drawing/2014/main" val="20004"/>
                    </a:ext>
                  </a:extLst>
                </a:gridCol>
                <a:gridCol w="475153">
                  <a:extLst>
                    <a:ext uri="{9D8B030D-6E8A-4147-A177-3AD203B41FA5}">
                      <a16:colId xmlns:a16="http://schemas.microsoft.com/office/drawing/2014/main" val="20005"/>
                    </a:ext>
                  </a:extLst>
                </a:gridCol>
                <a:gridCol w="473535">
                  <a:extLst>
                    <a:ext uri="{9D8B030D-6E8A-4147-A177-3AD203B41FA5}">
                      <a16:colId xmlns:a16="http://schemas.microsoft.com/office/drawing/2014/main" val="20006"/>
                    </a:ext>
                  </a:extLst>
                </a:gridCol>
                <a:gridCol w="501041">
                  <a:extLst>
                    <a:ext uri="{9D8B030D-6E8A-4147-A177-3AD203B41FA5}">
                      <a16:colId xmlns:a16="http://schemas.microsoft.com/office/drawing/2014/main" val="20007"/>
                    </a:ext>
                  </a:extLst>
                </a:gridCol>
                <a:gridCol w="418523">
                  <a:extLst>
                    <a:ext uri="{9D8B030D-6E8A-4147-A177-3AD203B41FA5}">
                      <a16:colId xmlns:a16="http://schemas.microsoft.com/office/drawing/2014/main" val="20008"/>
                    </a:ext>
                  </a:extLst>
                </a:gridCol>
                <a:gridCol w="366208">
                  <a:extLst>
                    <a:ext uri="{9D8B030D-6E8A-4147-A177-3AD203B41FA5}">
                      <a16:colId xmlns:a16="http://schemas.microsoft.com/office/drawing/2014/main" val="20009"/>
                    </a:ext>
                  </a:extLst>
                </a:gridCol>
              </a:tblGrid>
              <a:tr h="584196">
                <a:tc>
                  <a:txBody>
                    <a:bodyPr/>
                    <a:lstStyle/>
                    <a:p>
                      <a:pPr marL="0" marR="0" algn="l">
                        <a:spcBef>
                          <a:spcPts val="0"/>
                        </a:spcBef>
                        <a:spcAft>
                          <a:spcPts val="0"/>
                        </a:spcAft>
                      </a:pPr>
                      <a:r>
                        <a:rPr lang="en-IN" sz="800">
                          <a:effectLst/>
                        </a:rPr>
                        <a:t>Model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dirty="0">
                          <a:effectLst/>
                        </a:rPr>
                        <a:t>TPR</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TNR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FPR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FNR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Precision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MCC</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F measure</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ROC area</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Recall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0"/>
                  </a:ext>
                </a:extLst>
              </a:tr>
              <a:tr h="679145">
                <a:tc>
                  <a:txBody>
                    <a:bodyPr/>
                    <a:lstStyle/>
                    <a:p>
                      <a:pPr marL="0" marR="0" algn="l">
                        <a:spcBef>
                          <a:spcPts val="0"/>
                        </a:spcBef>
                        <a:spcAft>
                          <a:spcPts val="0"/>
                        </a:spcAft>
                      </a:pPr>
                      <a:r>
                        <a:rPr lang="en-IN" sz="800">
                          <a:effectLst/>
                        </a:rPr>
                        <a:t>Logistic Regression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0.75</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0.8</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0.2</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l">
                        <a:spcBef>
                          <a:spcPts val="0"/>
                        </a:spcBef>
                        <a:spcAft>
                          <a:spcPts val="0"/>
                        </a:spcAft>
                      </a:pPr>
                      <a:r>
                        <a:rPr lang="en-IN" sz="800">
                          <a:effectLst/>
                        </a:rPr>
                        <a:t>0.25</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a:spcBef>
                          <a:spcPts val="0"/>
                        </a:spcBef>
                        <a:spcAft>
                          <a:spcPts val="0"/>
                        </a:spcAft>
                      </a:pPr>
                      <a:r>
                        <a:rPr lang="en-IN" sz="800">
                          <a:effectLst/>
                        </a:rPr>
                        <a:t>0.7868</a:t>
                      </a: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a:spcBef>
                          <a:spcPts val="0"/>
                        </a:spcBef>
                        <a:spcAft>
                          <a:spcPts val="0"/>
                        </a:spcAft>
                      </a:pPr>
                      <a:r>
                        <a:rPr lang="en-IN" sz="800">
                          <a:effectLst/>
                        </a:rPr>
                        <a:t>0.5445</a:t>
                      </a:r>
                    </a:p>
                    <a:p>
                      <a:pPr marL="0" marR="0" algn="just">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0.7658</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0.7719</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0.75</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1"/>
                  </a:ext>
                </a:extLst>
              </a:tr>
              <a:tr h="805733">
                <a:tc>
                  <a:txBody>
                    <a:bodyPr/>
                    <a:lstStyle/>
                    <a:p>
                      <a:pPr marL="0" marR="0" algn="l">
                        <a:spcBef>
                          <a:spcPts val="0"/>
                        </a:spcBef>
                        <a:spcAft>
                          <a:spcPts val="0"/>
                        </a:spcAft>
                      </a:pPr>
                      <a:r>
                        <a:rPr lang="en-IN" sz="800" dirty="0">
                          <a:effectLst/>
                          <a:highlight>
                            <a:srgbClr val="00FF00"/>
                          </a:highlight>
                        </a:rPr>
                        <a:t>Decision Tree</a:t>
                      </a:r>
                      <a:endParaRPr lang="en-IN" sz="8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dirty="0">
                          <a:effectLst/>
                          <a:highlight>
                            <a:srgbClr val="00FF00"/>
                          </a:highlight>
                        </a:rPr>
                        <a:t>0.9200</a:t>
                      </a:r>
                      <a:endParaRPr lang="en-IN" sz="1000" dirty="0">
                        <a:effectLst/>
                        <a:highlight>
                          <a:srgbClr val="00FF00"/>
                        </a:highlight>
                      </a:endParaRPr>
                    </a:p>
                    <a:p>
                      <a:pPr marL="0" marR="0" algn="l">
                        <a:spcBef>
                          <a:spcPts val="0"/>
                        </a:spcBef>
                        <a:spcAft>
                          <a:spcPts val="0"/>
                        </a:spcAft>
                      </a:pPr>
                      <a:r>
                        <a:rPr lang="en-IN" sz="800" dirty="0">
                          <a:effectLst/>
                          <a:highlight>
                            <a:srgbClr val="00FF00"/>
                          </a:highlight>
                        </a:rPr>
                        <a:t> </a:t>
                      </a:r>
                      <a:endParaRPr lang="en-IN" sz="8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0.93</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0.07</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0.08</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0.9281</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0.8459</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0.9224</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0.9229</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2"/>
                  </a:ext>
                </a:extLst>
              </a:tr>
              <a:tr h="805733">
                <a:tc>
                  <a:txBody>
                    <a:bodyPr/>
                    <a:lstStyle/>
                    <a:p>
                      <a:pPr marL="0" marR="0" algn="l">
                        <a:spcBef>
                          <a:spcPts val="0"/>
                        </a:spcBef>
                        <a:spcAft>
                          <a:spcPts val="0"/>
                        </a:spcAft>
                      </a:pPr>
                      <a:r>
                        <a:rPr lang="en-IN" sz="800">
                          <a:effectLst/>
                        </a:rPr>
                        <a:t>Random Forest</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dirty="0">
                          <a:effectLst/>
                        </a:rPr>
                        <a:t>0.88</a:t>
                      </a:r>
                      <a:endParaRPr lang="en-IN" sz="1000" dirty="0">
                        <a:effectLst/>
                      </a:endParaRPr>
                    </a:p>
                    <a:p>
                      <a:pPr marL="0" marR="0" algn="l">
                        <a:spcBef>
                          <a:spcPts val="0"/>
                        </a:spcBef>
                        <a:spcAft>
                          <a:spcPts val="0"/>
                        </a:spcAft>
                      </a:pPr>
                      <a:r>
                        <a:rPr lang="en-IN" sz="8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0.88</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0.12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0.12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0.8770</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0.7582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0.8794</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0.8790</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0.88</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3"/>
                  </a:ext>
                </a:extLst>
              </a:tr>
              <a:tr h="805733">
                <a:tc>
                  <a:txBody>
                    <a:bodyPr/>
                    <a:lstStyle/>
                    <a:p>
                      <a:pPr marL="0" marR="0" algn="l">
                        <a:spcBef>
                          <a:spcPts val="0"/>
                        </a:spcBef>
                        <a:spcAft>
                          <a:spcPts val="0"/>
                        </a:spcAft>
                      </a:pPr>
                      <a:r>
                        <a:rPr lang="en-IN" sz="800">
                          <a:effectLst/>
                        </a:rPr>
                        <a:t>Support Vector Classifier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dirty="0">
                          <a:effectLst/>
                        </a:rPr>
                        <a:t>0.73</a:t>
                      </a:r>
                      <a:endParaRPr lang="en-IN" sz="1000" dirty="0">
                        <a:effectLst/>
                      </a:endParaRPr>
                    </a:p>
                    <a:p>
                      <a:pPr marL="0" marR="0" algn="l">
                        <a:spcBef>
                          <a:spcPts val="0"/>
                        </a:spcBef>
                        <a:spcAft>
                          <a:spcPts val="0"/>
                        </a:spcAft>
                      </a:pPr>
                      <a:r>
                        <a:rPr lang="en-IN" sz="8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80.4</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0.26</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0.7900</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0.542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0.7629</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0.7707</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0.74</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4"/>
                  </a:ext>
                </a:extLst>
              </a:tr>
              <a:tr h="805733">
                <a:tc>
                  <a:txBody>
                    <a:bodyPr/>
                    <a:lstStyle/>
                    <a:p>
                      <a:pPr marL="0" marR="0" algn="l">
                        <a:spcBef>
                          <a:spcPts val="0"/>
                        </a:spcBef>
                        <a:spcAft>
                          <a:spcPts val="0"/>
                        </a:spcAft>
                      </a:pPr>
                      <a:br>
                        <a:rPr lang="en-IN" sz="800">
                          <a:effectLst/>
                        </a:rPr>
                      </a:br>
                      <a:r>
                        <a:rPr lang="en-IN" sz="800">
                          <a:effectLst/>
                        </a:rPr>
                        <a:t>KNN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dirty="0">
                          <a:effectLst/>
                        </a:rPr>
                        <a:t>0.68</a:t>
                      </a:r>
                      <a:endParaRPr lang="en-IN" sz="1000" dirty="0">
                        <a:effectLst/>
                      </a:endParaRPr>
                    </a:p>
                    <a:p>
                      <a:pPr marL="0" marR="0" algn="l">
                        <a:spcBef>
                          <a:spcPts val="0"/>
                        </a:spcBef>
                        <a:spcAft>
                          <a:spcPts val="0"/>
                        </a:spcAft>
                      </a:pPr>
                      <a:r>
                        <a:rPr lang="en-IN" sz="8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0.91</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0.09</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0.32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0.8872</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0.6135</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0.7726</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a:effectLst/>
                        </a:rPr>
                        <a:t>0.7986</a:t>
                      </a:r>
                      <a:endParaRPr lang="en-IN" sz="1000">
                        <a:effectLst/>
                      </a:endParaRPr>
                    </a:p>
                    <a:p>
                      <a:pPr marL="0" marR="0" algn="l">
                        <a:spcBef>
                          <a:spcPts val="0"/>
                        </a:spcBef>
                        <a:spcAft>
                          <a:spcPts val="0"/>
                        </a:spcAft>
                      </a:pPr>
                      <a:r>
                        <a:rPr lang="en-IN" sz="8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8248" marR="58248" marT="38832" marB="38832"/>
                </a:tc>
                <a:tc>
                  <a:txBody>
                    <a:bodyPr/>
                    <a:lstStyle/>
                    <a:p>
                      <a:pPr marL="0" marR="0" algn="just" fontAlgn="base" latinLnBrk="1">
                        <a:spcBef>
                          <a:spcPts val="0"/>
                        </a:spcBef>
                        <a:spcAft>
                          <a:spcPts val="0"/>
                        </a:spcAft>
                      </a:pPr>
                      <a:r>
                        <a:rPr lang="en-IN" sz="800" dirty="0">
                          <a:effectLst/>
                        </a:rPr>
                        <a:t>0.68</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8248" marR="58248" marT="38832" marB="38832"/>
                </a:tc>
                <a:extLst>
                  <a:ext uri="{0D108BD9-81ED-4DB2-BD59-A6C34878D82A}">
                    <a16:rowId xmlns:a16="http://schemas.microsoft.com/office/drawing/2014/main" val="10005"/>
                  </a:ext>
                </a:extLst>
              </a:tr>
            </a:tbl>
          </a:graphicData>
        </a:graphic>
      </p:graphicFrame>
      <p:graphicFrame>
        <p:nvGraphicFramePr>
          <p:cNvPr id="11" name="Content Placeholder 10"/>
          <p:cNvGraphicFramePr>
            <a:graphicFrameLocks noGrp="1"/>
          </p:cNvGraphicFramePr>
          <p:nvPr>
            <p:ph sz="half" idx="2"/>
          </p:nvPr>
        </p:nvGraphicFramePr>
        <p:xfrm>
          <a:off x="6172200" y="1690687"/>
          <a:ext cx="5080000" cy="4390518"/>
        </p:xfrm>
        <a:graphic>
          <a:graphicData uri="http://schemas.openxmlformats.org/drawingml/2006/table">
            <a:tbl>
              <a:tblPr>
                <a:tableStyleId>{5C22544A-7EE6-4342-B048-85BDC9FD1C3A}</a:tableStyleId>
              </a:tblPr>
              <a:tblGrid>
                <a:gridCol w="1162450">
                  <a:extLst>
                    <a:ext uri="{9D8B030D-6E8A-4147-A177-3AD203B41FA5}">
                      <a16:colId xmlns:a16="http://schemas.microsoft.com/office/drawing/2014/main" val="20000"/>
                    </a:ext>
                  </a:extLst>
                </a:gridCol>
                <a:gridCol w="450539">
                  <a:extLst>
                    <a:ext uri="{9D8B030D-6E8A-4147-A177-3AD203B41FA5}">
                      <a16:colId xmlns:a16="http://schemas.microsoft.com/office/drawing/2014/main" val="20001"/>
                    </a:ext>
                  </a:extLst>
                </a:gridCol>
                <a:gridCol w="286290">
                  <a:extLst>
                    <a:ext uri="{9D8B030D-6E8A-4147-A177-3AD203B41FA5}">
                      <a16:colId xmlns:a16="http://schemas.microsoft.com/office/drawing/2014/main" val="20002"/>
                    </a:ext>
                  </a:extLst>
                </a:gridCol>
                <a:gridCol w="394603">
                  <a:extLst>
                    <a:ext uri="{9D8B030D-6E8A-4147-A177-3AD203B41FA5}">
                      <a16:colId xmlns:a16="http://schemas.microsoft.com/office/drawing/2014/main" val="20003"/>
                    </a:ext>
                  </a:extLst>
                </a:gridCol>
                <a:gridCol w="360024">
                  <a:extLst>
                    <a:ext uri="{9D8B030D-6E8A-4147-A177-3AD203B41FA5}">
                      <a16:colId xmlns:a16="http://schemas.microsoft.com/office/drawing/2014/main" val="20004"/>
                    </a:ext>
                  </a:extLst>
                </a:gridCol>
                <a:gridCol w="457149">
                  <a:extLst>
                    <a:ext uri="{9D8B030D-6E8A-4147-A177-3AD203B41FA5}">
                      <a16:colId xmlns:a16="http://schemas.microsoft.com/office/drawing/2014/main" val="20005"/>
                    </a:ext>
                  </a:extLst>
                </a:gridCol>
                <a:gridCol w="410366">
                  <a:extLst>
                    <a:ext uri="{9D8B030D-6E8A-4147-A177-3AD203B41FA5}">
                      <a16:colId xmlns:a16="http://schemas.microsoft.com/office/drawing/2014/main" val="20006"/>
                    </a:ext>
                  </a:extLst>
                </a:gridCol>
                <a:gridCol w="455624">
                  <a:extLst>
                    <a:ext uri="{9D8B030D-6E8A-4147-A177-3AD203B41FA5}">
                      <a16:colId xmlns:a16="http://schemas.microsoft.com/office/drawing/2014/main" val="20007"/>
                    </a:ext>
                  </a:extLst>
                </a:gridCol>
                <a:gridCol w="390026">
                  <a:extLst>
                    <a:ext uri="{9D8B030D-6E8A-4147-A177-3AD203B41FA5}">
                      <a16:colId xmlns:a16="http://schemas.microsoft.com/office/drawing/2014/main" val="20008"/>
                    </a:ext>
                  </a:extLst>
                </a:gridCol>
                <a:gridCol w="712929">
                  <a:extLst>
                    <a:ext uri="{9D8B030D-6E8A-4147-A177-3AD203B41FA5}">
                      <a16:colId xmlns:a16="http://schemas.microsoft.com/office/drawing/2014/main" val="20009"/>
                    </a:ext>
                  </a:extLst>
                </a:gridCol>
              </a:tblGrid>
              <a:tr h="585401">
                <a:tc>
                  <a:txBody>
                    <a:bodyPr/>
                    <a:lstStyle/>
                    <a:p>
                      <a:pPr marL="0" marR="0" algn="l">
                        <a:spcBef>
                          <a:spcPts val="0"/>
                        </a:spcBef>
                        <a:spcAft>
                          <a:spcPts val="0"/>
                        </a:spcAft>
                      </a:pPr>
                      <a:r>
                        <a:rPr lang="en-IN" sz="700">
                          <a:effectLst/>
                        </a:rPr>
                        <a:t>Model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TPR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TNR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FPR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dirty="0">
                          <a:effectLst/>
                        </a:rPr>
                        <a:t>FNR</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Precision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MCC</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F measure</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ROC area</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a:effectLst/>
                        </a:rPr>
                        <a:t>Recall</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0"/>
                  </a:ext>
                </a:extLst>
              </a:tr>
              <a:tr h="804929">
                <a:tc>
                  <a:txBody>
                    <a:bodyPr/>
                    <a:lstStyle/>
                    <a:p>
                      <a:pPr marL="0" marR="0" algn="l">
                        <a:spcBef>
                          <a:spcPts val="0"/>
                        </a:spcBef>
                        <a:spcAft>
                          <a:spcPts val="0"/>
                        </a:spcAft>
                      </a:pPr>
                      <a:r>
                        <a:rPr lang="en-IN" sz="700">
                          <a:effectLst/>
                        </a:rPr>
                        <a:t>Logistic Regression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0.7719</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0.22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dirty="0">
                          <a:effectLst/>
                        </a:rPr>
                        <a:t> 0.214</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0.7726</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0.5445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0.978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0.8588</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0.771</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1"/>
                  </a:ext>
                </a:extLst>
              </a:tr>
              <a:tr h="804929">
                <a:tc>
                  <a:txBody>
                    <a:bodyPr/>
                    <a:lstStyle/>
                    <a:p>
                      <a:pPr marL="0" marR="0" algn="l">
                        <a:spcBef>
                          <a:spcPts val="0"/>
                        </a:spcBef>
                        <a:spcAft>
                          <a:spcPts val="0"/>
                        </a:spcAft>
                      </a:pPr>
                      <a:r>
                        <a:rPr lang="en-IN" sz="700" dirty="0">
                          <a:effectLst/>
                          <a:highlight>
                            <a:srgbClr val="00FF00"/>
                          </a:highlight>
                        </a:rPr>
                        <a:t>Decision Tree</a:t>
                      </a:r>
                      <a:endParaRPr lang="en-IN" sz="800" dirty="0">
                        <a:effectLst/>
                        <a:highlight>
                          <a:srgbClr val="00FF00"/>
                        </a:highligh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highlight>
                            <a:srgbClr val="00FF00"/>
                          </a:highlight>
                        </a:rPr>
                        <a:t>0.9229</a:t>
                      </a:r>
                      <a:endParaRPr lang="en-IN" sz="1000" dirty="0">
                        <a:effectLst/>
                        <a:highlight>
                          <a:srgbClr val="00FF00"/>
                        </a:highligh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0.0770</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dirty="0">
                          <a:effectLst/>
                        </a:rPr>
                        <a:t> 0.073</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0.9230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0.8459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0.922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0.9263</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0.922</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2"/>
                  </a:ext>
                </a:extLst>
              </a:tr>
              <a:tr h="804929">
                <a:tc>
                  <a:txBody>
                    <a:bodyPr/>
                    <a:lstStyle/>
                    <a:p>
                      <a:pPr marL="0" marR="0" algn="l">
                        <a:spcBef>
                          <a:spcPts val="0"/>
                        </a:spcBef>
                        <a:spcAft>
                          <a:spcPts val="0"/>
                        </a:spcAft>
                      </a:pPr>
                      <a:r>
                        <a:rPr lang="en-IN" sz="700">
                          <a:effectLst/>
                        </a:rPr>
                        <a:t>Random Forest</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0.8790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0.87</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0.120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dirty="0">
                          <a:effectLst/>
                        </a:rPr>
                        <a:t> 0.114</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0.8791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0.7582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0.8790</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0.9432</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0.879</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3"/>
                  </a:ext>
                </a:extLst>
              </a:tr>
              <a:tr h="804929">
                <a:tc>
                  <a:txBody>
                    <a:bodyPr/>
                    <a:lstStyle/>
                    <a:p>
                      <a:pPr marL="0" marR="0" algn="l">
                        <a:spcBef>
                          <a:spcPts val="0"/>
                        </a:spcBef>
                        <a:spcAft>
                          <a:spcPts val="0"/>
                        </a:spcAft>
                      </a:pPr>
                      <a:r>
                        <a:rPr lang="en-IN" sz="700">
                          <a:effectLst/>
                        </a:rPr>
                        <a:t>Support Vector Classifier</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0.7707</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0.77</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0.2292</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 0.217</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0.7719</a:t>
                      </a:r>
                      <a:endParaRPr lang="en-IN" sz="1000" dirty="0">
                        <a:effectLst/>
                      </a:endParaRPr>
                    </a:p>
                    <a:p>
                      <a:pPr marL="0" marR="0" algn="just" fontAlgn="base" latinLnBrk="1">
                        <a:spcBef>
                          <a:spcPts val="0"/>
                        </a:spcBef>
                        <a:spcAft>
                          <a:spcPts val="0"/>
                        </a:spcAft>
                      </a:pPr>
                      <a:r>
                        <a:rPr lang="en-IN" sz="700" dirty="0">
                          <a:effectLst/>
                        </a:rPr>
                        <a:t> </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0.5427</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0.7705</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0.8558</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0.770</a:t>
                      </a:r>
                      <a:endParaRPr lang="en-IN" sz="1000" dirty="0">
                        <a:effectLst/>
                      </a:endParaRPr>
                    </a:p>
                    <a:p>
                      <a:pPr marL="0" marR="0" algn="just" fontAlgn="base" latinLnBrk="1">
                        <a:spcBef>
                          <a:spcPts val="0"/>
                        </a:spcBef>
                        <a:spcAft>
                          <a:spcPts val="0"/>
                        </a:spcAft>
                      </a:pPr>
                      <a:r>
                        <a:rPr lang="en-IN" sz="700" dirty="0">
                          <a:effectLst/>
                        </a:rPr>
                        <a:t> </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4"/>
                  </a:ext>
                </a:extLst>
              </a:tr>
              <a:tr h="585401">
                <a:tc>
                  <a:txBody>
                    <a:bodyPr/>
                    <a:lstStyle/>
                    <a:p>
                      <a:pPr marL="0" marR="0" algn="l">
                        <a:spcBef>
                          <a:spcPts val="0"/>
                        </a:spcBef>
                        <a:spcAft>
                          <a:spcPts val="0"/>
                        </a:spcAft>
                      </a:pPr>
                      <a:r>
                        <a:rPr lang="en-IN" sz="700">
                          <a:effectLst/>
                        </a:rPr>
                        <a:t>KNN</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0.798</a:t>
                      </a:r>
                      <a:endParaRPr lang="en-IN" sz="1000">
                        <a:effectLst/>
                      </a:endParaRPr>
                    </a:p>
                    <a:p>
                      <a:pPr marL="0" marR="0" algn="just" fontAlgn="base" latinLnBrk="1">
                        <a:spcBef>
                          <a:spcPts val="0"/>
                        </a:spcBef>
                        <a:spcAft>
                          <a:spcPts val="0"/>
                        </a:spcAft>
                      </a:pPr>
                      <a:r>
                        <a:rPr lang="en-IN" sz="700">
                          <a:effectLst/>
                        </a:rPr>
                        <a:t> </a:t>
                      </a:r>
                      <a:endParaRPr lang="en-IN" sz="100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0.2013</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l">
                        <a:spcBef>
                          <a:spcPts val="0"/>
                        </a:spcBef>
                        <a:spcAft>
                          <a:spcPts val="0"/>
                        </a:spcAft>
                      </a:pPr>
                      <a:r>
                        <a:rPr lang="en-IN" sz="700" dirty="0">
                          <a:effectLst/>
                        </a:rPr>
                        <a:t> 0.146</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0.8151</a:t>
                      </a:r>
                      <a:endParaRPr lang="en-IN" sz="1000" dirty="0">
                        <a:effectLst/>
                      </a:endParaRPr>
                    </a:p>
                    <a:p>
                      <a:pPr marL="0" marR="0" algn="l">
                        <a:spcBef>
                          <a:spcPts val="0"/>
                        </a:spcBef>
                        <a:spcAft>
                          <a:spcPts val="0"/>
                        </a:spcAft>
                      </a:pPr>
                      <a:r>
                        <a:rPr lang="en-IN" sz="700" dirty="0">
                          <a:effectLst/>
                        </a:rPr>
                        <a:t> </a:t>
                      </a:r>
                      <a:endParaRPr lang="en-I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0.6135</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0.7959</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a:effectLst/>
                        </a:rPr>
                        <a:t>0.8971</a:t>
                      </a:r>
                      <a:endParaRPr lang="en-IN" sz="1000">
                        <a:effectLst/>
                      </a:endParaRPr>
                    </a:p>
                    <a:p>
                      <a:pPr marL="0" marR="0" algn="l">
                        <a:spcBef>
                          <a:spcPts val="0"/>
                        </a:spcBef>
                        <a:spcAft>
                          <a:spcPts val="0"/>
                        </a:spcAft>
                      </a:pPr>
                      <a:r>
                        <a:rPr lang="en-IN" sz="700">
                          <a:effectLst/>
                        </a:rPr>
                        <a:t> </a:t>
                      </a:r>
                      <a:endParaRPr lang="en-IN" sz="800">
                        <a:effectLst/>
                        <a:latin typeface="Calibri" panose="020F0502020204030204" pitchFamily="34" charset="0"/>
                        <a:ea typeface="SimSun" panose="02010600030101010101" pitchFamily="2" charset="-122"/>
                        <a:cs typeface="Times New Roman" panose="02020603050405020304" pitchFamily="18" charset="0"/>
                      </a:endParaRPr>
                    </a:p>
                  </a:txBody>
                  <a:tcPr marL="54919" marR="54919" marT="36613" marB="36613"/>
                </a:tc>
                <a:tc>
                  <a:txBody>
                    <a:bodyPr/>
                    <a:lstStyle/>
                    <a:p>
                      <a:pPr marL="0" marR="0" algn="just" fontAlgn="base" latinLnBrk="1">
                        <a:spcBef>
                          <a:spcPts val="0"/>
                        </a:spcBef>
                        <a:spcAft>
                          <a:spcPts val="0"/>
                        </a:spcAft>
                      </a:pPr>
                      <a:r>
                        <a:rPr lang="en-IN" sz="700" dirty="0">
                          <a:effectLst/>
                        </a:rPr>
                        <a:t>0.798</a:t>
                      </a:r>
                      <a:endParaRPr lang="en-IN" sz="1000" dirty="0">
                        <a:effectLst/>
                        <a:latin typeface="SimSun" panose="02010600030101010101" pitchFamily="2" charset="-122"/>
                        <a:ea typeface="SimSun" panose="02010600030101010101" pitchFamily="2" charset="-122"/>
                        <a:cs typeface="Times New Roman" panose="02020603050405020304" pitchFamily="18" charset="0"/>
                      </a:endParaRPr>
                    </a:p>
                  </a:txBody>
                  <a:tcPr marL="54919" marR="54919" marT="36613" marB="36613"/>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5322</Words>
  <Application>Microsoft Office PowerPoint</Application>
  <PresentationFormat>Widescreen</PresentationFormat>
  <Paragraphs>2636</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SimSun</vt:lpstr>
      <vt:lpstr>Arial</vt:lpstr>
      <vt:lpstr>Calibri</vt:lpstr>
      <vt:lpstr>Calibri Light</vt:lpstr>
      <vt:lpstr>Times New Roman</vt:lpstr>
      <vt:lpstr>Office Theme</vt:lpstr>
      <vt:lpstr>CLASSIFYING WHETHER AN INDIVIDUAL IS LIKELY TO DIE IN THE NEXT TEN YEARS </vt:lpstr>
      <vt:lpstr>Dataset description and Data Mining goal</vt:lpstr>
      <vt:lpstr>Overview of Data Mining workflow</vt:lpstr>
      <vt:lpstr>Input features for Hypothyroid</vt:lpstr>
      <vt:lpstr>Oversampling and Data Visualizations Analyzing attributes for patients who did vs did not die based on if they have diabetes, weak heart, heart failure and if they have quit smoking.</vt:lpstr>
      <vt:lpstr>Correlation between features Strongest correlation between price and tax, age and smokeyrs, diabolic bp and systolic bp</vt:lpstr>
      <vt:lpstr>Classification Algorithms</vt:lpstr>
      <vt:lpstr>Classification Algorithms</vt:lpstr>
      <vt:lpstr>Overall metrics                       Weighted average Using k fold cross validation</vt:lpstr>
      <vt:lpstr>Class 0                                        Class 1 Using k fold cross validation</vt:lpstr>
      <vt:lpstr>Feature Selection</vt:lpstr>
      <vt:lpstr>Feature Selection </vt:lpstr>
      <vt:lpstr> Features selected by each of the attribute selection methods Features selected using the 5 methods were not the same  </vt:lpstr>
      <vt:lpstr> Recall/ TPR/ Sensitivity comparison  </vt:lpstr>
      <vt:lpstr>Overall performance after feature selection</vt:lpstr>
      <vt:lpstr>Class 0 performance              </vt:lpstr>
      <vt:lpstr>Class 1 performance              </vt:lpstr>
      <vt:lpstr>Metrics used to choose best model KNN after Recursive Feature Selection  </vt:lpstr>
      <vt:lpstr> Comparison of KNN before                Recall of KNN after Recursive  and after RFE                                        Feature Elimination               </vt:lpstr>
      <vt:lpstr>Randomized search           Learnings and  Hyperparameter tuning for best model        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as a Tool to provide Agility in Health care</dc:title>
  <dc:creator>Heena Rijhwani</dc:creator>
  <cp:lastModifiedBy>Heena Rijhwani</cp:lastModifiedBy>
  <cp:revision>210</cp:revision>
  <dcterms:created xsi:type="dcterms:W3CDTF">2021-03-16T18:23:00Z</dcterms:created>
  <dcterms:modified xsi:type="dcterms:W3CDTF">2022-08-07T17:44:28Z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E0DEC219B92648769956D3AC09DB2273</vt:lpwstr>
  </property>
</Properties>
</file>