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5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7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7700" y="317500"/>
            <a:ext cx="10769600" cy="744855"/>
          </a:xfrm>
          <a:solidFill>
            <a:schemeClr val="bg2"/>
          </a:solidFill>
        </p:spPr>
        <p:txBody>
          <a:bodyPr/>
          <a:p>
            <a:pPr algn="l"/>
            <a:r>
              <a:rPr lang="en-I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of Hypothyroidism</a:t>
            </a:r>
            <a:endParaRPr lang="en-I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Placeholder 12" descr="C:\Users\Acer\Downloads\Hypothyroid.jpgHypothyroid"/>
          <p:cNvPicPr>
            <a:picLocks noChangeAspect="1"/>
          </p:cNvPicPr>
          <p:nvPr>
            <p:ph type="pic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460173" y="1809115"/>
            <a:ext cx="5156835" cy="343535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29945" y="1522730"/>
            <a:ext cx="5243830" cy="4457700"/>
          </a:xfrm>
        </p:spPr>
        <p:txBody>
          <a:bodyPr>
            <a:normAutofit lnSpcReduction="10000"/>
          </a:bodyPr>
          <a:p>
            <a:pPr marL="0" indent="0" algn="just">
              <a:buNone/>
            </a:pPr>
            <a:endParaRPr lang="en-IN" altLang="en-US" sz="2800">
              <a:cs typeface="+mn-lt"/>
            </a:endParaRPr>
          </a:p>
          <a:p>
            <a:pPr marL="0" indent="0" algn="just">
              <a:buNone/>
            </a:pPr>
            <a:r>
              <a:rPr lang="en-IN" altLang="en-US" sz="2800">
                <a:cs typeface="+mn-lt"/>
              </a:rPr>
              <a:t>A comparative study of the </a:t>
            </a:r>
            <a:endParaRPr lang="en-IN" altLang="en-US" sz="2800">
              <a:cs typeface="+mn-lt"/>
            </a:endParaRPr>
          </a:p>
          <a:p>
            <a:pPr marL="0" indent="0" algn="just">
              <a:buNone/>
            </a:pPr>
            <a:r>
              <a:rPr lang="en-IN" altLang="en-US" sz="2800">
                <a:cs typeface="+mn-lt"/>
              </a:rPr>
              <a:t>performance of various </a:t>
            </a:r>
            <a:endParaRPr lang="en-IN" altLang="en-US" sz="2800">
              <a:cs typeface="+mn-lt"/>
            </a:endParaRPr>
          </a:p>
          <a:p>
            <a:pPr marL="0" indent="0" algn="just">
              <a:buNone/>
            </a:pPr>
            <a:r>
              <a:rPr lang="en-IN" altLang="en-US" sz="2800">
                <a:cs typeface="+mn-lt"/>
              </a:rPr>
              <a:t>Machine Learning algorithms.</a:t>
            </a:r>
            <a:endParaRPr lang="en-IN" altLang="en-US" sz="2800">
              <a:cs typeface="+mn-lt"/>
            </a:endParaRPr>
          </a:p>
          <a:p>
            <a:pPr marL="0" indent="0" algn="l">
              <a:buNone/>
            </a:pPr>
            <a:endParaRPr lang="en-IN" altLang="en-US" sz="3200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marL="0" indent="0" algn="r">
              <a:buNone/>
            </a:pPr>
            <a:endParaRPr lang="en-IN" altLang="en-US" sz="2800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marL="0" indent="0" algn="r">
              <a:buNone/>
            </a:pPr>
            <a:endParaRPr lang="en-IN" altLang="en-US" sz="2800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marL="0" indent="0" algn="r">
              <a:buNone/>
            </a:pPr>
            <a:endParaRPr lang="en-IN" altLang="en-US" sz="2800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marL="0" indent="0" algn="r">
              <a:buNone/>
            </a:pPr>
            <a:r>
              <a:rPr lang="en-IN" altLang="en-US" sz="2400">
                <a:solidFill>
                  <a:schemeClr val="bg2">
                    <a:lumMod val="25000"/>
                  </a:schemeClr>
                </a:solidFill>
                <a:cs typeface="+mn-lt"/>
              </a:rPr>
              <a:t>-Heena Rijhwani</a:t>
            </a:r>
            <a:endParaRPr lang="en-IN" altLang="en-US" sz="2400">
              <a:solidFill>
                <a:schemeClr val="bg2">
                  <a:lumMod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bg2">
                    <a:lumMod val="25000"/>
                  </a:schemeClr>
                </a:solidFill>
              </a:rPr>
              <a:t>Feature importance</a:t>
            </a:r>
            <a:endParaRPr lang="en-I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47395" y="1306195"/>
            <a:ext cx="10606405" cy="4871085"/>
          </a:xfrm>
        </p:spPr>
        <p:txBody>
          <a:bodyPr>
            <a:noAutofit/>
          </a:bodyPr>
          <a:p>
            <a:r>
              <a:rPr lang="en-US" sz="1000"/>
              <a:t>LoR: Accuracy decreased the mose on removing feature TSH. It increased the most on removing feature TSH measured. 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</a:t>
            </a:r>
            <a:r>
              <a:rPr lang="en-US" sz="1000"/>
              <a:t>Most import feature: TSH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</a:t>
            </a:r>
            <a:r>
              <a:rPr lang="en-US" sz="1000"/>
              <a:t>Least important feature: TSH measured</a:t>
            </a:r>
            <a:endParaRPr lang="en-US" sz="1000"/>
          </a:p>
          <a:p>
            <a:endParaRPr lang="en-US" sz="1000"/>
          </a:p>
          <a:p>
            <a:r>
              <a:rPr lang="en-US" sz="1000"/>
              <a:t>KNN: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 </a:t>
            </a:r>
            <a:r>
              <a:rPr lang="en-US" sz="1000"/>
              <a:t>Most import feature: TSH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 </a:t>
            </a:r>
            <a:r>
              <a:rPr lang="en-US" sz="1000"/>
              <a:t>Least important feature: T4U</a:t>
            </a:r>
            <a:endParaRPr lang="en-US" sz="1000"/>
          </a:p>
          <a:p>
            <a:endParaRPr lang="en-US" sz="1000"/>
          </a:p>
          <a:p>
            <a:r>
              <a:rPr lang="en-US" sz="1000"/>
              <a:t>RF: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 </a:t>
            </a:r>
            <a:r>
              <a:rPr lang="en-US" sz="1000"/>
              <a:t>Most import feature: TSH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 </a:t>
            </a:r>
            <a:r>
              <a:rPr lang="en-US" sz="1000"/>
              <a:t>Least important feature: age</a:t>
            </a:r>
            <a:endParaRPr lang="en-US" sz="1000"/>
          </a:p>
          <a:p>
            <a:endParaRPr lang="en-US" sz="1000"/>
          </a:p>
          <a:p>
            <a:r>
              <a:rPr lang="en-US" sz="1000"/>
              <a:t>DT: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 </a:t>
            </a:r>
            <a:r>
              <a:rPr lang="en-US" sz="1000"/>
              <a:t>Most import feature: TSH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</a:t>
            </a:r>
            <a:r>
              <a:rPr lang="en-US" sz="1000"/>
              <a:t>Least important feature: Accuracy remained almost the same when other features were removed.</a:t>
            </a:r>
            <a:endParaRPr lang="en-US" sz="1000"/>
          </a:p>
          <a:p>
            <a:endParaRPr lang="en-US" sz="1000"/>
          </a:p>
          <a:p>
            <a:r>
              <a:rPr lang="en-US" sz="1000"/>
              <a:t>SVC: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 </a:t>
            </a:r>
            <a:r>
              <a:rPr lang="en-US" sz="1000"/>
              <a:t>Most import feature: TSH</a:t>
            </a:r>
            <a:endParaRPr lang="en-US" sz="1000"/>
          </a:p>
          <a:p>
            <a:pPr marL="0" indent="0">
              <a:buNone/>
            </a:pPr>
            <a:r>
              <a:rPr lang="en-IN" altLang="en-US" sz="1000"/>
              <a:t>        </a:t>
            </a:r>
            <a:r>
              <a:rPr lang="en-US" sz="1000"/>
              <a:t>Least important feature: sick</a:t>
            </a:r>
            <a:endParaRPr 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</a:rPr>
              <a:t>Hyperparameter Tuning and Cross Validation</a:t>
            </a:r>
            <a:br>
              <a:rPr lang="en-IN" altLang="en-US" sz="3600">
                <a:solidFill>
                  <a:schemeClr val="bg2">
                    <a:lumMod val="25000"/>
                  </a:schemeClr>
                </a:solidFill>
              </a:rPr>
            </a:br>
            <a:r>
              <a:rPr lang="en-IN" altLang="en-US" sz="2400">
                <a:solidFill>
                  <a:schemeClr val="bg2">
                    <a:lumMod val="25000"/>
                  </a:schemeClr>
                </a:solidFill>
              </a:rPr>
              <a:t>For best classifier (i.e. Decision Tree)</a:t>
            </a:r>
            <a:endParaRPr lang="en-IN" alt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/>
          <p:nvPr>
            <p:ph sz="half" idx="2"/>
          </p:nvPr>
        </p:nvSpPr>
        <p:spPr/>
        <p:txBody>
          <a:bodyPr>
            <a:normAutofit/>
          </a:bodyPr>
          <a:p>
            <a:r>
              <a:rPr lang="en-IN" altLang="en-US" sz="1200" b="1"/>
              <a:t>Grid Search</a:t>
            </a:r>
            <a:endParaRPr lang="en-IN" altLang="en-US" sz="1200" b="1"/>
          </a:p>
          <a:p>
            <a:r>
              <a:rPr lang="en-IN" altLang="en-US" sz="1200"/>
              <a:t>Tries every possible combination of hyperparameters. </a:t>
            </a:r>
            <a:endParaRPr lang="en-IN" altLang="en-US" sz="1200"/>
          </a:p>
          <a:p>
            <a:r>
              <a:rPr lang="en-IN" altLang="en-US" sz="1200"/>
              <a:t>more exhaustive, but time consuming.</a:t>
            </a:r>
            <a:endParaRPr lang="en-IN" altLang="en-US" sz="1200"/>
          </a:p>
          <a:p>
            <a:r>
              <a:rPr lang="en-IN" altLang="en-US" sz="1200"/>
              <a:t>Supplying best parameters got from random search + additional parameter options as well.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#Specifying base estimator (from randomized search), possible parameters and cross validation.</a:t>
            </a:r>
            <a:endParaRPr lang="en-IN" altLang="en-US" sz="1200"/>
          </a:p>
          <a:p>
            <a:r>
              <a:rPr lang="en-IN" altLang="en-US" sz="1200"/>
              <a:t>dt_after_gridsearch=GridSearchCV(estimator=dt3,param_grid=param_grid,cv=cv)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#Fitting classifier on best params.</a:t>
            </a:r>
            <a:endParaRPr lang="en-IN" altLang="en-US" sz="1200"/>
          </a:p>
          <a:p>
            <a:r>
              <a:rPr lang="en-IN" altLang="en-US" sz="1200"/>
              <a:t>dt4 = DecisionTreeClassifier(splitter='best',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     min_samples_leaf=1,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     max_features= 'auto',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     max_depth= 200,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    criterion= 'entropy')</a:t>
            </a:r>
            <a:endParaRPr lang="en-IN" altLang="en-US" sz="1200"/>
          </a:p>
          <a:p>
            <a:r>
              <a:rPr lang="en-IN" altLang="en-US" sz="1200"/>
              <a:t>Final accuracy was slightly higher (99.72% ---&gt; 99.89%).</a:t>
            </a:r>
            <a:endParaRPr lang="en-IN" altLang="en-US" sz="1200"/>
          </a:p>
          <a:p>
            <a:endParaRPr lang="en-IN" altLang="en-US" sz="120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en-IN" altLang="en-US" sz="1200" b="1"/>
              <a:t>Randomized Search</a:t>
            </a:r>
            <a:endParaRPr lang="en-IN" altLang="en-US" sz="1200" b="1"/>
          </a:p>
          <a:p>
            <a:r>
              <a:rPr lang="en-IN" altLang="en-US" sz="1200"/>
              <a:t>Selects random combinations of hyperparameters to train the model.</a:t>
            </a:r>
            <a:endParaRPr lang="en-IN" altLang="en-US" sz="1200"/>
          </a:p>
          <a:p>
            <a:r>
              <a:rPr lang="en-IN" altLang="en-US" sz="1200"/>
              <a:t>random_grid = {"max_depth": [i for i in range(1,100)],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             "max_features": ['auto', 'sqrt','log2'],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             "min_samples_leaf" : [j for j in range(1,11)],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             "criterion": ["gini", "entropy"],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             "splitter":["best", "random"]}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#Using Startified KFold Cross Validation.</a:t>
            </a:r>
            <a:endParaRPr lang="en-IN" altLang="en-US" sz="1200"/>
          </a:p>
          <a:p>
            <a:r>
              <a:rPr lang="en-IN" altLang="en-US" sz="1200"/>
              <a:t>cv = RepeatedStratifiedKFold(n_splits=10, n_repeats=5, random_state=3)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#Specifying base estimator, parameter grid, number of iterations and cross validation.</a:t>
            </a:r>
            <a:endParaRPr lang="en-IN" altLang="en-US" sz="1200"/>
          </a:p>
          <a:p>
            <a:r>
              <a:rPr lang="en-IN" altLang="en-US" sz="1200"/>
              <a:t>dt_after_randomizedsearch=RandomizedSearchCV(estimator=dt2,param_distributions=random_grid,n_iter=100,cv=cv)</a:t>
            </a:r>
            <a:endParaRPr lang="en-IN" altLang="en-US" sz="1200"/>
          </a:p>
          <a:p>
            <a:r>
              <a:rPr lang="en-IN" altLang="en-US" sz="1200"/>
              <a:t>Best parameters: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 {'splitter': 'best',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#  'min_samples_leaf': 1,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#  'max_features': 'sqrt',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#  'max_depth': 9,</a:t>
            </a:r>
            <a:endParaRPr lang="en-IN" altLang="en-US" sz="1200"/>
          </a:p>
          <a:p>
            <a:pPr marL="0" indent="0">
              <a:buNone/>
            </a:pPr>
            <a:r>
              <a:rPr lang="en-IN" altLang="en-US" sz="1200"/>
              <a:t>#  'criterion': 'gini'}</a:t>
            </a:r>
            <a:endParaRPr lang="en-IN" altLang="en-US" sz="1200"/>
          </a:p>
          <a:p>
            <a:pPr marL="0" indent="0">
              <a:buNone/>
            </a:pPr>
            <a:endParaRPr lang="en-I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</a:rPr>
              <a:t>Evaluation Metrics</a:t>
            </a:r>
            <a:br>
              <a:rPr lang="en-IN" altLang="en-US" sz="3600">
                <a:solidFill>
                  <a:schemeClr val="bg2">
                    <a:lumMod val="25000"/>
                  </a:schemeClr>
                </a:solidFill>
              </a:rPr>
            </a:br>
            <a:r>
              <a:rPr lang="en-IN" altLang="en-US" sz="2700">
                <a:solidFill>
                  <a:schemeClr val="bg2">
                    <a:lumMod val="25000"/>
                  </a:schemeClr>
                </a:solidFill>
              </a:rPr>
              <a:t>For Decision Tree after hyperparameter tuning and cv</a:t>
            </a:r>
            <a:br>
              <a:rPr lang="en-IN" altLang="en-US" sz="2700">
                <a:solidFill>
                  <a:schemeClr val="bg2">
                    <a:lumMod val="25000"/>
                  </a:schemeClr>
                </a:solidFill>
              </a:rPr>
            </a:br>
            <a:endParaRPr lang="en-IN" altLang="en-US" sz="270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838200" y="1691640"/>
          <a:ext cx="5060950" cy="4852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0475"/>
                <a:gridCol w="2530475"/>
              </a:tblGrid>
              <a:tr h="366395">
                <a:tc>
                  <a:txBody>
                    <a:bodyPr/>
                    <a:p>
                      <a:pPr indent="0">
                        <a:buNone/>
                      </a:pPr>
                      <a:endParaRPr 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Accuracy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Accuracy</a:t>
                      </a:r>
                      <a:endParaRPr 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99.89%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ConfusionMatrix</a:t>
                      </a:r>
                      <a:endParaRPr 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[[ 132   14]</a:t>
                      </a:r>
                      <a:endParaRPr 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 [  10 1730]]</a:t>
                      </a:r>
                      <a:endParaRPr 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True positive rate or recall or sensitivity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90.41</a:t>
                      </a:r>
                      <a:endParaRPr 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True negative rate or selectivity or specificity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99.43</a:t>
                      </a:r>
                      <a:endParaRPr 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Precision or positive predicted value (PPV)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0.93</a:t>
                      </a:r>
                      <a:endParaRPr 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Negative predicted value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0.</a:t>
                      </a:r>
                      <a:r>
                        <a:rPr lang="en-IN" altLang="en-US" sz="1000" b="0">
                          <a:latin typeface="Cambria" panose="02040503050406030204" charset="0"/>
                          <a:cs typeface="Cambria" panose="02040503050406030204" charset="0"/>
                        </a:rPr>
                        <a:t>99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F1 score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0.92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False negative rate or miss rate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0.10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False positive rate or fallout rate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0.01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False discovery rate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0.07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False omission rate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0.01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ROC-AUC score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1000" b="0">
                          <a:latin typeface="Cambria" panose="02040503050406030204" charset="0"/>
                          <a:ea typeface="Cambria" panose="02040503050406030204" charset="0"/>
                          <a:cs typeface="Cambria" panose="02040503050406030204" charset="0"/>
                        </a:rPr>
                        <a:t>0.95</a:t>
                      </a:r>
                      <a:endParaRPr lang="en-IN" altLang="en-US" sz="1000" b="0">
                        <a:latin typeface="Cambria" panose="02040503050406030204" charset="0"/>
                        <a:ea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45605" y="1691005"/>
            <a:ext cx="4035425" cy="2886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KMeans Clustering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0345"/>
            <a:ext cx="5181600" cy="4686935"/>
          </a:xfrm>
        </p:spPr>
        <p:txBody>
          <a:bodyPr/>
          <a:p>
            <a:r>
              <a:rPr lang="en-IN" altLang="en-US" sz="1600"/>
              <a:t>Plotting number of clusters vs inertia. (Best k =4)</a:t>
            </a:r>
            <a:endParaRPr lang="en-IN" altLang="en-US" sz="1600"/>
          </a:p>
          <a:p>
            <a:endParaRPr lang="en-IN" altLang="en-US" sz="16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71270" y="1900555"/>
            <a:ext cx="3619500" cy="20358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54955" y="1691640"/>
            <a:ext cx="56375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Cluster centroids are: [[-1.00486819  0.08231764]</a:t>
            </a:r>
            <a:endParaRPr lang="en-US" sz="1600"/>
          </a:p>
          <a:p>
            <a:r>
              <a:rPr lang="en-US" sz="1600"/>
              <a:t> [ 0.81368309 -1.1619196 ]</a:t>
            </a:r>
            <a:endParaRPr lang="en-US" sz="1600"/>
          </a:p>
          <a:p>
            <a:r>
              <a:rPr lang="en-US" sz="1600"/>
              <a:t> [-0.45584153  2.9871567 ]</a:t>
            </a:r>
            <a:endParaRPr lang="en-US" sz="1600"/>
          </a:p>
          <a:p>
            <a:r>
              <a:rPr lang="en-US" sz="1600"/>
              <a:t> [ 0.56775931  0.13522548]]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5354955" y="2969260"/>
            <a:ext cx="586105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Percentage of healthy and unhealthy labels in first cluster is 6.53 % and 93.47 % respectively.</a:t>
            </a:r>
            <a:endParaRPr lang="en-US" sz="1600"/>
          </a:p>
          <a:p>
            <a:r>
              <a:rPr lang="en-US" sz="1600"/>
              <a:t>Percentage of healthy and unhealthy labels in second cluster is 19.8 % and 80.2 % respectively.</a:t>
            </a:r>
            <a:r>
              <a:rPr lang="en-IN" altLang="en-US" sz="1600"/>
              <a:t> (Comparatively impure cluster).</a:t>
            </a:r>
            <a:endParaRPr lang="en-US" sz="1600"/>
          </a:p>
          <a:p>
            <a:r>
              <a:rPr lang="en-US" sz="1600"/>
              <a:t>Percentage of healthy and unhealthy labels in third cluster is 2.38 % and 97.62% respectively.</a:t>
            </a:r>
            <a:r>
              <a:rPr lang="en-IN" altLang="en-US" sz="1600"/>
              <a:t>(Purest cluster-mostly hypothyroid patients).</a:t>
            </a:r>
            <a:endParaRPr lang="en-US" sz="1600"/>
          </a:p>
          <a:p>
            <a:r>
              <a:rPr lang="en-US" sz="1600"/>
              <a:t>Percentage of healthy and unhealthy labels in fourth cluster is 3.78 % and 96.22 % respectively.</a:t>
            </a:r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3936365"/>
            <a:ext cx="3619500" cy="26098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354955" y="5100955"/>
            <a:ext cx="64408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Cluster</a:t>
            </a:r>
            <a:r>
              <a:rPr lang="en-IN" altLang="en-US" sz="1600"/>
              <a:t>1</a:t>
            </a:r>
            <a:r>
              <a:rPr lang="en-US" sz="1600"/>
              <a:t>: Patients with lower age and lower T3</a:t>
            </a:r>
            <a:endParaRPr lang="en-US" sz="1600"/>
          </a:p>
          <a:p>
            <a:r>
              <a:rPr lang="en-US" sz="1600"/>
              <a:t>Cluster</a:t>
            </a:r>
            <a:r>
              <a:rPr lang="en-IN" altLang="en-US" sz="1600"/>
              <a:t>2</a:t>
            </a:r>
            <a:r>
              <a:rPr lang="en-US" sz="1600"/>
              <a:t>: Patients with comparatively higher age and lower T3</a:t>
            </a:r>
            <a:endParaRPr lang="en-US" sz="1600"/>
          </a:p>
          <a:p>
            <a:r>
              <a:rPr lang="en-US" sz="1600"/>
              <a:t>Cluster</a:t>
            </a:r>
            <a:r>
              <a:rPr lang="en-IN" altLang="en-US" sz="1600"/>
              <a:t>3</a:t>
            </a:r>
            <a:r>
              <a:rPr lang="en-US" sz="1600"/>
              <a:t>: Patiets with higher age and slighty higher T3</a:t>
            </a:r>
            <a:endParaRPr lang="en-US" sz="1600"/>
          </a:p>
          <a:p>
            <a:r>
              <a:rPr lang="en-US" sz="1600"/>
              <a:t>Cluster4: Patientswith higher T3.</a:t>
            </a:r>
            <a:endParaRPr 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495550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/>
          <a:p>
            <a:pPr algn="ctr"/>
            <a:endParaRPr lang="en-IN" altLang="en-US" sz="6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/>
        </p:nvSpPr>
        <p:spPr>
          <a:xfrm>
            <a:off x="635" y="0"/>
            <a:ext cx="12191365" cy="705294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itle 7"/>
          <p:cNvSpPr>
            <a:spLocks noGrp="1"/>
          </p:cNvSpPr>
          <p:nvPr/>
        </p:nvSpPr>
        <p:spPr>
          <a:xfrm>
            <a:off x="838200" y="3914140"/>
            <a:ext cx="10769600" cy="74485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sz="4800" b="1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</a:t>
            </a:r>
            <a:endParaRPr lang="en-IN" altLang="en-US" sz="4800" b="1"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</a:rPr>
              <a:t>Inefficiency in Health care Systems</a:t>
            </a:r>
            <a:endParaRPr lang="en-IN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1" descr="960x0"/>
          <p:cNvPicPr>
            <a:picLocks noChangeAspect="1"/>
          </p:cNvPicPr>
          <p:nvPr>
            <p:ph idx="1"/>
          </p:nvPr>
        </p:nvPicPr>
        <p:blipFill>
          <a:blip r:embed="rId1"/>
          <a:srcRect t="9125"/>
          <a:stretch>
            <a:fillRect/>
          </a:stretch>
        </p:blipFill>
        <p:spPr>
          <a:xfrm>
            <a:off x="686435" y="1600835"/>
            <a:ext cx="9641205" cy="4523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  <a:cs typeface="+mj-lt"/>
              </a:rPr>
              <a:t>Overview of Machine Learning workflow</a:t>
            </a:r>
            <a:endParaRPr lang="en-IN" altLang="en-US" sz="3600">
              <a:solidFill>
                <a:schemeClr val="bg2">
                  <a:lumMod val="25000"/>
                </a:schemeClr>
              </a:solidFill>
              <a:cs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rcRect l="20979" t="30862" r="32988" b="18260"/>
          <a:stretch>
            <a:fillRect/>
          </a:stretch>
        </p:blipFill>
        <p:spPr>
          <a:xfrm>
            <a:off x="838200" y="1825625"/>
            <a:ext cx="10420350" cy="459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>
                <a:solidFill>
                  <a:schemeClr val="bg2">
                    <a:lumMod val="25000"/>
                  </a:schemeClr>
                </a:solidFill>
              </a:rPr>
              <a:t>Input features for Hypothyroid</a:t>
            </a:r>
            <a:endParaRPr lang="en-IN" altLang="en-US" sz="4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Content Placeholder 1"/>
          <p:cNvSpPr/>
          <p:nvPr>
            <p:ph sz="half" idx="2"/>
          </p:nvPr>
        </p:nvSpPr>
        <p:spPr/>
        <p:txBody>
          <a:bodyPr>
            <a:normAutofit fontScale="60000"/>
          </a:bodyPr>
          <a:p>
            <a:r>
              <a:rPr lang="en-US"/>
              <a:t></a:t>
            </a:r>
            <a:r>
              <a:rPr lang="en-IN" altLang="en-US"/>
              <a:t>Converting columns to required datatypes</a:t>
            </a:r>
            <a:endParaRPr lang="en-IN" altLang="en-US"/>
          </a:p>
          <a:p>
            <a:endParaRPr lang="en-US"/>
          </a:p>
          <a:p>
            <a:r>
              <a:rPr lang="en-US"/>
              <a:t></a:t>
            </a:r>
            <a:r>
              <a:rPr lang="en-IN" altLang="en-US"/>
              <a:t>Dropping column TBG with majority values as null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    </a:t>
            </a:r>
            <a:r>
              <a:rPr lang="en-US"/>
              <a:t>Handling </a:t>
            </a:r>
            <a:r>
              <a:rPr lang="en-IN" altLang="en-US"/>
              <a:t>remaining </a:t>
            </a:r>
            <a:r>
              <a:rPr lang="en-US"/>
              <a:t>missing values </a:t>
            </a:r>
            <a:r>
              <a:rPr lang="en-IN" altLang="en-US"/>
              <a:t>by </a:t>
            </a:r>
            <a:r>
              <a:rPr lang="en-US"/>
              <a:t>replacing with </a:t>
            </a:r>
            <a:endParaRPr lang="en-US"/>
          </a:p>
          <a:p>
            <a:pPr marL="0" indent="0">
              <a:buNone/>
            </a:pPr>
            <a:r>
              <a:rPr lang="en-IN" altLang="en-US"/>
              <a:t>         </a:t>
            </a:r>
            <a:r>
              <a:rPr lang="en-US"/>
              <a:t>median of the column with respect to class label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N" altLang="en-US"/>
              <a:t>    Encoding categorial columns using Label Encoder</a:t>
            </a:r>
            <a:endParaRPr lang="en-US"/>
          </a:p>
          <a:p>
            <a:endParaRPr lang="en-US"/>
          </a:p>
          <a:p>
            <a:r>
              <a:rPr lang="en-US"/>
              <a:t>Checking for outliers</a:t>
            </a:r>
            <a:r>
              <a:rPr lang="en-IN" altLang="en-US"/>
              <a:t> using IQR criteria</a:t>
            </a:r>
            <a:endParaRPr lang="en-US"/>
          </a:p>
          <a:p>
            <a:endParaRPr lang="en-US"/>
          </a:p>
          <a:p>
            <a:r>
              <a:rPr lang="en-US"/>
              <a:t>Feature scaling </a:t>
            </a:r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38200" y="1468755"/>
          <a:ext cx="5182235" cy="4961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250"/>
                <a:gridCol w="1774190"/>
                <a:gridCol w="2296795"/>
              </a:tblGrid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Sr. No.-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Attribute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Details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Age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Patient’s age in yrs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Sex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F:female, M:male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On thyroxine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Query on thyroxine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On antithyroid mdication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Sick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Pregnant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Thyroid surgery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I131 treatment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10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TSH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Thyroid simulating hormone level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11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T3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Triiodothyronine level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12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Lithium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Goitre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Tumor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15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Hypopituitary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16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Psych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True/false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….….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….…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….….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4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30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Outcome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0: patient does not have hypothyroid1: patient has hypothyroid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</a:rPr>
              <a:t>Data Visualizations</a:t>
            </a:r>
            <a:br>
              <a:rPr lang="en-IN" altLang="en-US" sz="3600">
                <a:solidFill>
                  <a:schemeClr val="bg2">
                    <a:lumMod val="25000"/>
                  </a:schemeClr>
                </a:solidFill>
              </a:rPr>
            </a:br>
            <a:r>
              <a:rPr lang="en-IN" altLang="en-US" sz="1800">
                <a:solidFill>
                  <a:schemeClr val="bg2">
                    <a:lumMod val="25000"/>
                  </a:schemeClr>
                </a:solidFill>
              </a:rPr>
              <a:t>Analyzing hormone levels for patients with and without hypothyroid based on if they are sick and had a tumor or not.</a:t>
            </a:r>
            <a:endParaRPr lang="en-IN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5010" y="1691005"/>
            <a:ext cx="2368550" cy="2069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870835" y="1772920"/>
            <a:ext cx="2262505" cy="1907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15010" y="3992245"/>
            <a:ext cx="2155190" cy="195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2870835" y="3895090"/>
            <a:ext cx="2263140" cy="2152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5134610" y="1691005"/>
            <a:ext cx="2837180" cy="2301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7972425" y="1691005"/>
            <a:ext cx="2581275" cy="2069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7"/>
          <a:stretch>
            <a:fillRect/>
          </a:stretch>
        </p:blipFill>
        <p:spPr>
          <a:xfrm>
            <a:off x="5134610" y="4031615"/>
            <a:ext cx="2876550" cy="2193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8"/>
          <a:stretch>
            <a:fillRect/>
          </a:stretch>
        </p:blipFill>
        <p:spPr>
          <a:xfrm>
            <a:off x="8174355" y="3992880"/>
            <a:ext cx="2533015" cy="223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</a:rPr>
              <a:t>Correlation between features</a:t>
            </a:r>
            <a:br>
              <a:rPr lang="en-IN" altLang="en-US" sz="3600">
                <a:solidFill>
                  <a:schemeClr val="bg2">
                    <a:lumMod val="25000"/>
                  </a:schemeClr>
                </a:solidFill>
              </a:rPr>
            </a:br>
            <a:r>
              <a:rPr lang="en-IN" altLang="en-US" sz="2000">
                <a:solidFill>
                  <a:schemeClr val="bg2">
                    <a:lumMod val="25000"/>
                  </a:schemeClr>
                </a:solidFill>
              </a:rPr>
              <a:t>Strongest correlation between TT4 and FTI, followed by TT4 and T3. </a:t>
            </a:r>
            <a:endParaRPr lang="en-IN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1"/>
          <p:cNvPicPr>
            <a:picLocks noChangeAspect="1"/>
          </p:cNvPicPr>
          <p:nvPr>
            <p:ph sz="half" idx="1"/>
          </p:nvPr>
        </p:nvPicPr>
        <p:blipFill>
          <a:blip r:embed="rId1"/>
          <a:srcRect l="27749" t="28008" r="49747" b="57180"/>
          <a:stretch>
            <a:fillRect/>
          </a:stretch>
        </p:blipFill>
        <p:spPr>
          <a:xfrm>
            <a:off x="838200" y="1565275"/>
            <a:ext cx="3987800" cy="22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Content Placeholder 10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7380" y="1482725"/>
            <a:ext cx="4004945" cy="2645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949065"/>
            <a:ext cx="3876675" cy="266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4"/>
          <a:stretch>
            <a:fillRect/>
          </a:stretch>
        </p:blipFill>
        <p:spPr>
          <a:xfrm>
            <a:off x="5572760" y="4128135"/>
            <a:ext cx="3909695" cy="2487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</a:rPr>
              <a:t>KNN Variations                           Random Forest</a:t>
            </a:r>
            <a:br>
              <a:rPr lang="en-IN" altLang="en-US" sz="3600">
                <a:solidFill>
                  <a:schemeClr val="bg2">
                    <a:lumMod val="25000"/>
                  </a:schemeClr>
                </a:solidFill>
              </a:rPr>
            </a:br>
            <a:r>
              <a:rPr lang="en-IN" altLang="en-US" sz="2000">
                <a:solidFill>
                  <a:schemeClr val="bg2">
                    <a:lumMod val="25000"/>
                  </a:schemeClr>
                </a:solidFill>
              </a:rPr>
              <a:t>Weighted KNN (k=3) performed the best.                        Best d (max_depth) and N(no. of estimators)</a:t>
            </a:r>
            <a:endParaRPr lang="en-IN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413250" y="58356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5945" y="1394460"/>
            <a:ext cx="5400040" cy="2654300"/>
          </a:xfrm>
          <a:prstGeom prst="rect">
            <a:avLst/>
          </a:prstGeom>
        </p:spPr>
      </p:pic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922020" y="4048760"/>
          <a:ext cx="5053965" cy="204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655"/>
                <a:gridCol w="1684655"/>
                <a:gridCol w="1684655"/>
              </a:tblGrid>
              <a:tr h="683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KNN Variation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Best k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Accuracy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Regular KNN (Euclidean distsnce or L2 norm)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100%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Manhattan distance (L1 norm)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100%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3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Minkowski distance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100%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Weighted knn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9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IN" alt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100%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Nearest Centroid method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N/A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82.66%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6494780" y="1475105"/>
            <a:ext cx="4927600" cy="347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6936105" y="5139690"/>
            <a:ext cx="35953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1600"/>
              <a:t>Best combination: N=3, d=5</a:t>
            </a:r>
            <a:endParaRPr lang="en-IN" altLang="en-US" sz="1600"/>
          </a:p>
          <a:p>
            <a:pPr algn="just"/>
            <a:r>
              <a:rPr lang="en-IN" altLang="en-US" sz="1600"/>
              <a:t>i.e. 3 weak learners or deicision trees, with a maximum depth of 5 each.</a:t>
            </a:r>
            <a:endParaRPr lang="en-IN" altLang="en-US" sz="1600"/>
          </a:p>
          <a:p>
            <a:pPr algn="just"/>
            <a:endParaRPr lang="en-I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477645"/>
          </a:xfrm>
        </p:spPr>
        <p:txBody>
          <a:bodyPr/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</a:rPr>
              <a:t>Comparison of Classifiers </a:t>
            </a:r>
            <a:br>
              <a:rPr lang="en-IN" altLang="en-US" sz="3600">
                <a:solidFill>
                  <a:schemeClr val="bg2">
                    <a:lumMod val="25000"/>
                  </a:schemeClr>
                </a:solidFill>
              </a:rPr>
            </a:br>
            <a:r>
              <a:rPr lang="en-IN" altLang="en-US" sz="2000">
                <a:solidFill>
                  <a:schemeClr val="bg2">
                    <a:lumMod val="25000"/>
                  </a:schemeClr>
                </a:solidFill>
              </a:rPr>
              <a:t>Best accuracy by Decision Tree</a:t>
            </a:r>
            <a:endParaRPr lang="en-IN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53070" y="1252855"/>
            <a:ext cx="3930015" cy="2807335"/>
          </a:xfrm>
          <a:prstGeom prst="rect">
            <a:avLst/>
          </a:prstGeom>
        </p:spPr>
      </p:pic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528955" y="1409065"/>
          <a:ext cx="7372350" cy="4545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9340"/>
                <a:gridCol w="922020"/>
                <a:gridCol w="968375"/>
                <a:gridCol w="1093470"/>
                <a:gridCol w="1099185"/>
                <a:gridCol w="881380"/>
                <a:gridCol w="1338580"/>
              </a:tblGrid>
              <a:tr h="860425">
                <a:tc>
                  <a:txBody>
                    <a:bodyPr/>
                    <a:p>
                      <a:pPr indent="0">
                        <a:buNone/>
                      </a:pP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LoR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KNN (weighted, k=</a:t>
                      </a:r>
                      <a:r>
                        <a:rPr lang="en-IN" alt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)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Naive Bayes (multinomial+gaussian)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Random Forest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Decision Tree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Support Vector Classifier </a:t>
                      </a:r>
                      <a:r>
                        <a:rPr lang="en-US" sz="1000" b="1">
                          <a:solidFill>
                            <a:srgbClr val="7B7B7B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(Linear kernel gave best results)</a:t>
                      </a:r>
                      <a:endParaRPr lang="en-US" sz="1000" b="1">
                        <a:solidFill>
                          <a:srgbClr val="7B7B7B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Accuracy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94.06% 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90.57%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93.11%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92D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1000" b="0">
                        <a:solidFill>
                          <a:srgbClr val="92D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96.98%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8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ConfusionMatrix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[[ 74 72]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[ 5 1735]]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[[ 74 72]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[ 40 1700]]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[[ 68 78]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[ 100 1640]]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[[ 18 128]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[ 2 1738]] 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[[ 146 0]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[ 5 1735]] 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[[ 95</a:t>
                      </a:r>
                      <a:r>
                        <a:rPr lang="en-IN" alt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51]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[ 6</a:t>
                      </a:r>
                      <a:r>
                        <a:rPr lang="en-IN" alt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1734]] 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Recallor true positive rate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50.68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50.68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46.58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12.33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100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65.07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74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True negative rate or specificity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99.71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97.77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94.25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98.89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99.71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99.66</a:t>
                      </a:r>
                      <a:endParaRPr 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solidFill>
                  <a:schemeClr val="bg2">
                    <a:lumMod val="25000"/>
                  </a:schemeClr>
                </a:solidFill>
              </a:rPr>
              <a:t>Feature importance </a:t>
            </a:r>
            <a:r>
              <a:rPr lang="en-IN" altLang="en-US" sz="2800">
                <a:solidFill>
                  <a:schemeClr val="bg2">
                    <a:lumMod val="25000"/>
                  </a:schemeClr>
                </a:solidFill>
              </a:rPr>
              <a:t>(Shapley algorithm)</a:t>
            </a:r>
            <a:endParaRPr lang="en-IN" altLang="en-US" sz="2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837565" y="1204595"/>
          <a:ext cx="10760710" cy="5133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145"/>
                <a:gridCol w="1635760"/>
                <a:gridCol w="1616710"/>
                <a:gridCol w="1841500"/>
                <a:gridCol w="2099945"/>
                <a:gridCol w="2025650"/>
              </a:tblGrid>
              <a:tr h="151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Feature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Accuracy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Calibri" panose="020F0502020204030204" charset="0"/>
                          <a:cs typeface="Calibri" panose="020F0502020204030204" charset="0"/>
                        </a:rPr>
                        <a:t>LoR</a:t>
                      </a:r>
                      <a:endParaRPr lang="en-US" sz="9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Calibri" panose="020F0502020204030204" charset="0"/>
                          <a:cs typeface="Calibri" panose="020F0502020204030204" charset="0"/>
                        </a:rPr>
                        <a:t>KNN</a:t>
                      </a:r>
                      <a:endParaRPr lang="en-US" sz="9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Calibri" panose="020F0502020204030204" charset="0"/>
                          <a:cs typeface="Calibri" panose="020F0502020204030204" charset="0"/>
                        </a:rPr>
                        <a:t>Random Forest</a:t>
                      </a:r>
                      <a:endParaRPr lang="en-US" sz="9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Calibri" panose="020F0502020204030204" charset="0"/>
                          <a:cs typeface="Calibri" panose="020F0502020204030204" charset="0"/>
                        </a:rPr>
                        <a:t>Decision Tree</a:t>
                      </a:r>
                      <a:endParaRPr lang="en-US" sz="9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1">
                          <a:latin typeface="Calibri" panose="020F0502020204030204" charset="0"/>
                          <a:cs typeface="Calibri" panose="020F0502020204030204" charset="0"/>
                        </a:rPr>
                        <a:t>Support Vector Classifier</a:t>
                      </a:r>
                      <a:endParaRPr lang="en-US" sz="9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Original 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94.06%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93.11%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Age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95.17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92D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99.26%</a:t>
                      </a:r>
                      <a:endParaRPr lang="en-US" sz="900" b="0">
                        <a:solidFill>
                          <a:srgbClr val="92D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 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Sex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93.69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97.14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On thyroxine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95.23%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94.22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96.34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98.20%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95.23%</a:t>
                      </a:r>
                      <a:endParaRPr lang="en-US" sz="9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Query on thyroxine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96.02%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94.17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99.05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Medication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94.06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97.56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99.68%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Sick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94.01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97.89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92D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97.08%</a:t>
                      </a:r>
                      <a:endParaRPr lang="en-US" sz="900" b="0">
                        <a:solidFill>
                          <a:srgbClr val="92D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Pregnant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94.06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98.52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Surgery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95.28%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94.01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96.28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99.05%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96.02%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I131 treatment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94.06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95.71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Query hypothyroid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95.81%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94.49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98.57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Query hyperthyroid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94.33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94.91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Lithium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94.33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96.71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Goitre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94.27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99.10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Tumor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95.81%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94.38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98.67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Hypopituitary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94.27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95.76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Psych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94.28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98.61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TSH measured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92D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96.13%</a:t>
                      </a:r>
                      <a:endParaRPr lang="en-US" sz="900" b="0">
                        <a:solidFill>
                          <a:srgbClr val="92D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94.34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98.61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TSH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94.06%</a:t>
                      </a:r>
                      <a:endParaRPr lang="en-US" sz="900" b="0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91.89%</a:t>
                      </a:r>
                      <a:endParaRPr lang="en-US" sz="900" b="0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93.</a:t>
                      </a:r>
                      <a:r>
                        <a:rPr lang="en-IN" altLang="en-US" sz="9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11</a:t>
                      </a:r>
                      <a:r>
                        <a:rPr lang="en-US" sz="9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91.67%</a:t>
                      </a:r>
                      <a:endParaRPr lang="en-US" sz="900" b="0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93.74%</a:t>
                      </a:r>
                      <a:endParaRPr lang="en-US" sz="900" b="0">
                        <a:solidFill>
                          <a:srgbClr val="C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T3 measured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94.27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98.09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T3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94.38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93.55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99.68%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96.55%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TT4 measured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94.49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99.15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TT4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94.01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98.20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99.47%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T4U measured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94.27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98.94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99.68%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T4U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96.02%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92D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95.28%</a:t>
                      </a:r>
                      <a:endParaRPr lang="en-US" sz="900" b="0">
                        <a:solidFill>
                          <a:srgbClr val="92D05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95.60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99.63%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FTI measured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94.33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98.72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FTI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94.06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99.63%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TBG measured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95.92%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94.27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98.57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99.72%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96.87%</a:t>
                      </a:r>
                      <a:endParaRPr 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3391535" y="58496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1"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 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6742</Words>
  <Application>WPS Presentation</Application>
  <PresentationFormat>Widescreen</PresentationFormat>
  <Paragraphs>768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Times New Roman</vt:lpstr>
      <vt:lpstr>Cambria</vt:lpstr>
      <vt:lpstr>Calibri Light</vt:lpstr>
      <vt:lpstr>Microsoft YaHei</vt:lpstr>
      <vt:lpstr>Arial Unicode MS</vt:lpstr>
      <vt:lpstr>Office Theme</vt:lpstr>
      <vt:lpstr>Classification of Hypothyroidism</vt:lpstr>
      <vt:lpstr>Inefficiency in Health care Systems</vt:lpstr>
      <vt:lpstr>Overview of Machine Learning workflow</vt:lpstr>
      <vt:lpstr>Input features for Hypothyroid</vt:lpstr>
      <vt:lpstr>Data Visualizations Analyzing hormone levels for patients with and without hypothyroid based on if they are sick and had a tumor or not.</vt:lpstr>
      <vt:lpstr>Correlation between features Strongest correlation between TT4 and FTI, followed by TT4 and T3. </vt:lpstr>
      <vt:lpstr>KNN Variations                           Random Forest Weighted KNN (k=3) performed the best.                        Best d (max_depth) and N(no. of estimators)</vt:lpstr>
      <vt:lpstr>Comparison of Classifiers  Best accuracy by Decision Tree</vt:lpstr>
      <vt:lpstr>Feature importance (Shapley algorithm)</vt:lpstr>
      <vt:lpstr>Feature importance</vt:lpstr>
      <vt:lpstr>Hyperparameter Tuning and Cross Validation For best classifier (i.e. Decision Tree)</vt:lpstr>
      <vt:lpstr>Evaluation Metrics For Decision Tree after hyperparameter tuning and cv </vt:lpstr>
      <vt:lpstr>KMeans Clustering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as a Tool to provide Agility in Health care</dc:title>
  <dc:creator/>
  <cp:lastModifiedBy>heena</cp:lastModifiedBy>
  <cp:revision>138</cp:revision>
  <dcterms:created xsi:type="dcterms:W3CDTF">2021-03-16T18:23:00Z</dcterms:created>
  <dcterms:modified xsi:type="dcterms:W3CDTF">2021-12-08T12:06:18Z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6A5ECE0F4DA04B949B1088AF0EF41E4B</vt:lpwstr>
  </property>
</Properties>
</file>