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71" r:id="rId3"/>
    <p:sldId id="259" r:id="rId4"/>
    <p:sldId id="260" r:id="rId5"/>
    <p:sldId id="261" r:id="rId6"/>
    <p:sldId id="262" r:id="rId7"/>
    <p:sldId id="263" r:id="rId8"/>
    <p:sldId id="264" r:id="rId9"/>
    <p:sldId id="265" r:id="rId10"/>
    <p:sldId id="268" r:id="rId11"/>
    <p:sldId id="269" r:id="rId12"/>
    <p:sldId id="270" r:id="rId13"/>
    <p:sldId id="266" r:id="rId14"/>
    <p:sldId id="267"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i arora" userId="823125815a71fb86" providerId="LiveId" clId="{F5D4BBFC-5F2A-400A-8E97-22443924A93D}"/>
    <pc:docChg chg="custSel modSld">
      <pc:chgData name="khushi arora" userId="823125815a71fb86" providerId="LiveId" clId="{F5D4BBFC-5F2A-400A-8E97-22443924A93D}" dt="2022-04-20T02:48:55.409" v="46" actId="478"/>
      <pc:docMkLst>
        <pc:docMk/>
      </pc:docMkLst>
      <pc:sldChg chg="modSp mod">
        <pc:chgData name="khushi arora" userId="823125815a71fb86" providerId="LiveId" clId="{F5D4BBFC-5F2A-400A-8E97-22443924A93D}" dt="2022-04-20T02:47:06.937" v="33" actId="20577"/>
        <pc:sldMkLst>
          <pc:docMk/>
          <pc:sldMk cId="3960549845" sldId="256"/>
        </pc:sldMkLst>
        <pc:spChg chg="mod">
          <ac:chgData name="khushi arora" userId="823125815a71fb86" providerId="LiveId" clId="{F5D4BBFC-5F2A-400A-8E97-22443924A93D}" dt="2022-04-20T02:47:06.937" v="33" actId="20577"/>
          <ac:spMkLst>
            <pc:docMk/>
            <pc:sldMk cId="3960549845" sldId="256"/>
            <ac:spMk id="2" creationId="{51E30950-B7B5-4D66-A908-33BE6643C7E2}"/>
          </ac:spMkLst>
        </pc:spChg>
        <pc:spChg chg="mod">
          <ac:chgData name="khushi arora" userId="823125815a71fb86" providerId="LiveId" clId="{F5D4BBFC-5F2A-400A-8E97-22443924A93D}" dt="2022-04-20T02:46:37.586" v="32" actId="20577"/>
          <ac:spMkLst>
            <pc:docMk/>
            <pc:sldMk cId="3960549845" sldId="256"/>
            <ac:spMk id="3" creationId="{ACCB45DB-1086-45FB-B91C-E361CF50E933}"/>
          </ac:spMkLst>
        </pc:spChg>
      </pc:sldChg>
      <pc:sldChg chg="delSp modSp mod">
        <pc:chgData name="khushi arora" userId="823125815a71fb86" providerId="LiveId" clId="{F5D4BBFC-5F2A-400A-8E97-22443924A93D}" dt="2022-04-20T02:47:30.186" v="38" actId="478"/>
        <pc:sldMkLst>
          <pc:docMk/>
          <pc:sldMk cId="497171531" sldId="259"/>
        </pc:sldMkLst>
        <pc:spChg chg="del mod">
          <ac:chgData name="khushi arora" userId="823125815a71fb86" providerId="LiveId" clId="{F5D4BBFC-5F2A-400A-8E97-22443924A93D}" dt="2022-04-20T02:47:30.186" v="38" actId="478"/>
          <ac:spMkLst>
            <pc:docMk/>
            <pc:sldMk cId="497171531" sldId="259"/>
            <ac:spMk id="2" creationId="{5D19C38A-142D-466F-B2D4-944DFD304749}"/>
          </ac:spMkLst>
        </pc:spChg>
      </pc:sldChg>
      <pc:sldChg chg="delSp mod">
        <pc:chgData name="khushi arora" userId="823125815a71fb86" providerId="LiveId" clId="{F5D4BBFC-5F2A-400A-8E97-22443924A93D}" dt="2022-04-20T02:47:43.451" v="39" actId="478"/>
        <pc:sldMkLst>
          <pc:docMk/>
          <pc:sldMk cId="1959533078" sldId="262"/>
        </pc:sldMkLst>
        <pc:spChg chg="del">
          <ac:chgData name="khushi arora" userId="823125815a71fb86" providerId="LiveId" clId="{F5D4BBFC-5F2A-400A-8E97-22443924A93D}" dt="2022-04-20T02:47:43.451" v="39" actId="478"/>
          <ac:spMkLst>
            <pc:docMk/>
            <pc:sldMk cId="1959533078" sldId="262"/>
            <ac:spMk id="2" creationId="{DC0E6027-C2AA-4DB0-BEF9-36E2574FEB53}"/>
          </ac:spMkLst>
        </pc:spChg>
      </pc:sldChg>
      <pc:sldChg chg="delSp modSp mod">
        <pc:chgData name="khushi arora" userId="823125815a71fb86" providerId="LiveId" clId="{F5D4BBFC-5F2A-400A-8E97-22443924A93D}" dt="2022-04-20T02:48:05.010" v="41" actId="478"/>
        <pc:sldMkLst>
          <pc:docMk/>
          <pc:sldMk cId="4029501747" sldId="263"/>
        </pc:sldMkLst>
        <pc:spChg chg="del mod">
          <ac:chgData name="khushi arora" userId="823125815a71fb86" providerId="LiveId" clId="{F5D4BBFC-5F2A-400A-8E97-22443924A93D}" dt="2022-04-20T02:48:05.010" v="41" actId="478"/>
          <ac:spMkLst>
            <pc:docMk/>
            <pc:sldMk cId="4029501747" sldId="263"/>
            <ac:spMk id="2" creationId="{2BB50D73-AD02-4D23-804B-18AD3554D06C}"/>
          </ac:spMkLst>
        </pc:spChg>
      </pc:sldChg>
      <pc:sldChg chg="delSp mod">
        <pc:chgData name="khushi arora" userId="823125815a71fb86" providerId="LiveId" clId="{F5D4BBFC-5F2A-400A-8E97-22443924A93D}" dt="2022-04-20T02:48:21.937" v="42" actId="478"/>
        <pc:sldMkLst>
          <pc:docMk/>
          <pc:sldMk cId="1615350290" sldId="268"/>
        </pc:sldMkLst>
        <pc:spChg chg="del">
          <ac:chgData name="khushi arora" userId="823125815a71fb86" providerId="LiveId" clId="{F5D4BBFC-5F2A-400A-8E97-22443924A93D}" dt="2022-04-20T02:48:21.937" v="42" actId="478"/>
          <ac:spMkLst>
            <pc:docMk/>
            <pc:sldMk cId="1615350290" sldId="268"/>
            <ac:spMk id="3" creationId="{228301FF-046B-4845-81AD-26B05589AA13}"/>
          </ac:spMkLst>
        </pc:spChg>
      </pc:sldChg>
      <pc:sldChg chg="delSp mod">
        <pc:chgData name="khushi arora" userId="823125815a71fb86" providerId="LiveId" clId="{F5D4BBFC-5F2A-400A-8E97-22443924A93D}" dt="2022-04-20T02:48:36.730" v="44" actId="478"/>
        <pc:sldMkLst>
          <pc:docMk/>
          <pc:sldMk cId="3632179505" sldId="269"/>
        </pc:sldMkLst>
        <pc:spChg chg="del">
          <ac:chgData name="khushi arora" userId="823125815a71fb86" providerId="LiveId" clId="{F5D4BBFC-5F2A-400A-8E97-22443924A93D}" dt="2022-04-20T02:48:32.774" v="43" actId="478"/>
          <ac:spMkLst>
            <pc:docMk/>
            <pc:sldMk cId="3632179505" sldId="269"/>
            <ac:spMk id="2" creationId="{8014F617-F666-4C27-B151-B591C0389CC7}"/>
          </ac:spMkLst>
        </pc:spChg>
        <pc:spChg chg="del">
          <ac:chgData name="khushi arora" userId="823125815a71fb86" providerId="LiveId" clId="{F5D4BBFC-5F2A-400A-8E97-22443924A93D}" dt="2022-04-20T02:48:36.730" v="44" actId="478"/>
          <ac:spMkLst>
            <pc:docMk/>
            <pc:sldMk cId="3632179505" sldId="269"/>
            <ac:spMk id="3" creationId="{826F48BC-689E-49E9-8D95-23954886A38E}"/>
          </ac:spMkLst>
        </pc:spChg>
      </pc:sldChg>
      <pc:sldChg chg="delSp mod">
        <pc:chgData name="khushi arora" userId="823125815a71fb86" providerId="LiveId" clId="{F5D4BBFC-5F2A-400A-8E97-22443924A93D}" dt="2022-04-20T02:48:43.739" v="45" actId="478"/>
        <pc:sldMkLst>
          <pc:docMk/>
          <pc:sldMk cId="1812584652" sldId="270"/>
        </pc:sldMkLst>
        <pc:spChg chg="del">
          <ac:chgData name="khushi arora" userId="823125815a71fb86" providerId="LiveId" clId="{F5D4BBFC-5F2A-400A-8E97-22443924A93D}" dt="2022-04-20T02:48:43.739" v="45" actId="478"/>
          <ac:spMkLst>
            <pc:docMk/>
            <pc:sldMk cId="1812584652" sldId="270"/>
            <ac:spMk id="2" creationId="{7EB649A7-31A0-4B64-8932-51EDD130AB55}"/>
          </ac:spMkLst>
        </pc:spChg>
      </pc:sldChg>
      <pc:sldChg chg="delSp mod">
        <pc:chgData name="khushi arora" userId="823125815a71fb86" providerId="LiveId" clId="{F5D4BBFC-5F2A-400A-8E97-22443924A93D}" dt="2022-04-20T02:48:55.409" v="46" actId="478"/>
        <pc:sldMkLst>
          <pc:docMk/>
          <pc:sldMk cId="3666885545" sldId="272"/>
        </pc:sldMkLst>
        <pc:spChg chg="del">
          <ac:chgData name="khushi arora" userId="823125815a71fb86" providerId="LiveId" clId="{F5D4BBFC-5F2A-400A-8E97-22443924A93D}" dt="2022-04-20T02:48:55.409" v="46" actId="478"/>
          <ac:spMkLst>
            <pc:docMk/>
            <pc:sldMk cId="3666885545" sldId="272"/>
            <ac:spMk id="3" creationId="{C889A3A2-DB14-4CBE-9471-65F169EF3ECE}"/>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A1A8AAD-23FE-4982-A806-DC189B861172}" type="datetimeFigureOut">
              <a:rPr lang="en-IN" smtClean="0"/>
              <a:t>20-04-2022</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022AC42E-E330-4D6D-B5AA-749FFFBDD6F5}" type="slidenum">
              <a:rPr lang="en-IN" smtClean="0"/>
              <a:t>‹#›</a:t>
            </a:fld>
            <a:endParaRPr lang="en-IN"/>
          </a:p>
        </p:txBody>
      </p:sp>
    </p:spTree>
    <p:extLst>
      <p:ext uri="{BB962C8B-B14F-4D97-AF65-F5344CB8AC3E}">
        <p14:creationId xmlns:p14="http://schemas.microsoft.com/office/powerpoint/2010/main" val="127556777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1A8AAD-23FE-4982-A806-DC189B861172}"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2AC42E-E330-4D6D-B5AA-749FFFBDD6F5}" type="slidenum">
              <a:rPr lang="en-IN" smtClean="0"/>
              <a:t>‹#›</a:t>
            </a:fld>
            <a:endParaRPr lang="en-IN"/>
          </a:p>
        </p:txBody>
      </p:sp>
    </p:spTree>
    <p:extLst>
      <p:ext uri="{BB962C8B-B14F-4D97-AF65-F5344CB8AC3E}">
        <p14:creationId xmlns:p14="http://schemas.microsoft.com/office/powerpoint/2010/main" val="1643756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1A8AAD-23FE-4982-A806-DC189B861172}" type="datetimeFigureOut">
              <a:rPr lang="en-IN" smtClean="0"/>
              <a:t>20-04-2022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22AC42E-E330-4D6D-B5AA-749FFFBDD6F5}" type="slidenum">
              <a:rPr lang="en-IN" smtClean="0"/>
              <a:t>‹#›</a:t>
            </a:fld>
            <a:endParaRPr lang="en-IN"/>
          </a:p>
        </p:txBody>
      </p:sp>
    </p:spTree>
    <p:extLst>
      <p:ext uri="{BB962C8B-B14F-4D97-AF65-F5344CB8AC3E}">
        <p14:creationId xmlns:p14="http://schemas.microsoft.com/office/powerpoint/2010/main" val="609925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1A8AAD-23FE-4982-A806-DC189B861172}" type="datetimeFigureOut">
              <a:rPr lang="en-IN" smtClean="0"/>
              <a:t>20-04-2022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2AC42E-E330-4D6D-B5AA-749FFFBDD6F5}" type="slidenum">
              <a:rPr lang="en-IN" smtClean="0"/>
              <a:t>‹#›</a:t>
            </a:fld>
            <a:endParaRPr lang="en-IN"/>
          </a:p>
        </p:txBody>
      </p:sp>
    </p:spTree>
    <p:extLst>
      <p:ext uri="{BB962C8B-B14F-4D97-AF65-F5344CB8AC3E}">
        <p14:creationId xmlns:p14="http://schemas.microsoft.com/office/powerpoint/2010/main" val="1222177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9A1A8AAD-23FE-4982-A806-DC189B861172}" type="datetimeFigureOut">
              <a:rPr lang="en-IN" smtClean="0"/>
              <a:t>20-04-2022</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022AC42E-E330-4D6D-B5AA-749FFFBDD6F5}" type="slidenum">
              <a:rPr lang="en-IN" smtClean="0"/>
              <a:t>‹#›</a:t>
            </a:fld>
            <a:endParaRPr lang="en-IN"/>
          </a:p>
        </p:txBody>
      </p:sp>
    </p:spTree>
    <p:extLst>
      <p:ext uri="{BB962C8B-B14F-4D97-AF65-F5344CB8AC3E}">
        <p14:creationId xmlns:p14="http://schemas.microsoft.com/office/powerpoint/2010/main" val="159374536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1A8AAD-23FE-4982-A806-DC189B861172}" type="datetimeFigureOut">
              <a:rPr lang="en-IN" smtClean="0"/>
              <a:t>20-04-2022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22AC42E-E330-4D6D-B5AA-749FFFBDD6F5}" type="slidenum">
              <a:rPr lang="en-IN" smtClean="0"/>
              <a:t>‹#›</a:t>
            </a:fld>
            <a:endParaRPr lang="en-IN"/>
          </a:p>
        </p:txBody>
      </p:sp>
    </p:spTree>
    <p:extLst>
      <p:ext uri="{BB962C8B-B14F-4D97-AF65-F5344CB8AC3E}">
        <p14:creationId xmlns:p14="http://schemas.microsoft.com/office/powerpoint/2010/main" val="2371325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1A8AAD-23FE-4982-A806-DC189B861172}" type="datetimeFigureOut">
              <a:rPr lang="en-IN" smtClean="0"/>
              <a:t>20-04-2022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22AC42E-E330-4D6D-B5AA-749FFFBDD6F5}" type="slidenum">
              <a:rPr lang="en-IN" smtClean="0"/>
              <a:t>‹#›</a:t>
            </a:fld>
            <a:endParaRPr lang="en-IN"/>
          </a:p>
        </p:txBody>
      </p:sp>
    </p:spTree>
    <p:extLst>
      <p:ext uri="{BB962C8B-B14F-4D97-AF65-F5344CB8AC3E}">
        <p14:creationId xmlns:p14="http://schemas.microsoft.com/office/powerpoint/2010/main" val="217837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1A8AAD-23FE-4982-A806-DC189B861172}" type="datetimeFigureOut">
              <a:rPr lang="en-IN" smtClean="0"/>
              <a:t>20-04-2022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22AC42E-E330-4D6D-B5AA-749FFFBDD6F5}" type="slidenum">
              <a:rPr lang="en-IN" smtClean="0"/>
              <a:t>‹#›</a:t>
            </a:fld>
            <a:endParaRPr lang="en-IN"/>
          </a:p>
        </p:txBody>
      </p:sp>
    </p:spTree>
    <p:extLst>
      <p:ext uri="{BB962C8B-B14F-4D97-AF65-F5344CB8AC3E}">
        <p14:creationId xmlns:p14="http://schemas.microsoft.com/office/powerpoint/2010/main" val="234077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A8AAD-23FE-4982-A806-DC189B861172}" type="datetimeFigureOut">
              <a:rPr lang="en-IN" smtClean="0"/>
              <a:t>20-04-2022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22AC42E-E330-4D6D-B5AA-749FFFBDD6F5}" type="slidenum">
              <a:rPr lang="en-IN" smtClean="0"/>
              <a:t>‹#›</a:t>
            </a:fld>
            <a:endParaRPr lang="en-IN"/>
          </a:p>
        </p:txBody>
      </p:sp>
    </p:spTree>
    <p:extLst>
      <p:ext uri="{BB962C8B-B14F-4D97-AF65-F5344CB8AC3E}">
        <p14:creationId xmlns:p14="http://schemas.microsoft.com/office/powerpoint/2010/main" val="3040847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A1A8AAD-23FE-4982-A806-DC189B861172}" type="datetimeFigureOut">
              <a:rPr lang="en-IN" smtClean="0"/>
              <a:t>20-04-2022</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022AC42E-E330-4D6D-B5AA-749FFFBDD6F5}"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24478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A1A8AAD-23FE-4982-A806-DC189B861172}" type="datetimeFigureOut">
              <a:rPr lang="en-IN" smtClean="0"/>
              <a:t>20-04-2022</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IN"/>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022AC42E-E330-4D6D-B5AA-749FFFBDD6F5}"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078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A1A8AAD-23FE-4982-A806-DC189B861172}" type="datetimeFigureOut">
              <a:rPr lang="en-IN" smtClean="0"/>
              <a:t>20-04-2022</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022AC42E-E330-4D6D-B5AA-749FFFBDD6F5}" type="slidenum">
              <a:rPr lang="en-IN" smtClean="0"/>
              <a:t>‹#›</a:t>
            </a:fld>
            <a:endParaRPr lang="en-IN"/>
          </a:p>
        </p:txBody>
      </p:sp>
    </p:spTree>
    <p:extLst>
      <p:ext uri="{BB962C8B-B14F-4D97-AF65-F5344CB8AC3E}">
        <p14:creationId xmlns:p14="http://schemas.microsoft.com/office/powerpoint/2010/main" val="3632196423"/>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30950-B7B5-4D66-A908-33BE6643C7E2}"/>
              </a:ext>
            </a:extLst>
          </p:cNvPr>
          <p:cNvSpPr>
            <a:spLocks noGrp="1"/>
          </p:cNvSpPr>
          <p:nvPr>
            <p:ph type="ctrTitle"/>
          </p:nvPr>
        </p:nvSpPr>
        <p:spPr>
          <a:xfrm>
            <a:off x="1561708" y="1407459"/>
            <a:ext cx="9068586" cy="3962400"/>
          </a:xfrm>
        </p:spPr>
        <p:txBody>
          <a:bodyPr/>
          <a:lstStyle/>
          <a:p>
            <a:r>
              <a:rPr lang="en-US" sz="2800" dirty="0">
                <a:latin typeface="+mn-lt"/>
                <a:cs typeface="Arial" panose="020B0604020202020204" pitchFamily="34" charset="0"/>
              </a:rPr>
              <a:t>Image Classification using Machine learning</a:t>
            </a:r>
            <a:br>
              <a:rPr lang="en-US" sz="2800" dirty="0">
                <a:latin typeface="+mn-lt"/>
                <a:cs typeface="Arial" panose="020B0604020202020204" pitchFamily="34" charset="0"/>
              </a:rPr>
            </a:br>
            <a:br>
              <a:rPr lang="en-US" sz="2800" dirty="0">
                <a:latin typeface="+mn-lt"/>
                <a:cs typeface="Arial" panose="020B0604020202020204" pitchFamily="34" charset="0"/>
              </a:rPr>
            </a:br>
            <a:r>
              <a:rPr lang="en-US" sz="2800" dirty="0">
                <a:latin typeface="+mn-lt"/>
                <a:cs typeface="Arial" panose="020B0604020202020204" pitchFamily="34" charset="0"/>
              </a:rPr>
              <a:t>A COURSE PROJECT</a:t>
            </a:r>
            <a:br>
              <a:rPr lang="en-US" sz="2800" dirty="0">
                <a:latin typeface="+mn-lt"/>
                <a:cs typeface="Arial" panose="020B0604020202020204" pitchFamily="34" charset="0"/>
              </a:rPr>
            </a:br>
            <a:r>
              <a:rPr lang="en-US" sz="2800" dirty="0">
                <a:latin typeface="+mn-lt"/>
                <a:cs typeface="Arial" panose="020B0604020202020204" pitchFamily="34" charset="0"/>
              </a:rPr>
              <a:t>by</a:t>
            </a:r>
            <a:br>
              <a:rPr lang="en-US" sz="2800" dirty="0">
                <a:latin typeface="+mn-lt"/>
                <a:cs typeface="Arial" panose="020B0604020202020204" pitchFamily="34" charset="0"/>
              </a:rPr>
            </a:br>
            <a:endParaRPr lang="en-IN" dirty="0"/>
          </a:p>
        </p:txBody>
      </p:sp>
      <p:sp>
        <p:nvSpPr>
          <p:cNvPr id="3" name="Subtitle 2">
            <a:extLst>
              <a:ext uri="{FF2B5EF4-FFF2-40B4-BE49-F238E27FC236}">
                <a16:creationId xmlns:a16="http://schemas.microsoft.com/office/drawing/2014/main" id="{ACCB45DB-1086-45FB-B91C-E361CF50E933}"/>
              </a:ext>
            </a:extLst>
          </p:cNvPr>
          <p:cNvSpPr>
            <a:spLocks noGrp="1"/>
          </p:cNvSpPr>
          <p:nvPr>
            <p:ph type="subTitle" idx="1"/>
          </p:nvPr>
        </p:nvSpPr>
        <p:spPr>
          <a:xfrm>
            <a:off x="1562100" y="3998260"/>
            <a:ext cx="9070848" cy="1141004"/>
          </a:xfrm>
        </p:spPr>
        <p:txBody>
          <a:bodyPr/>
          <a:lstStyle/>
          <a:p>
            <a:r>
              <a:rPr lang="en-US" dirty="0">
                <a:cs typeface="Arial" panose="020B0604020202020204" pitchFamily="34" charset="0"/>
              </a:rPr>
              <a:t>K</a:t>
            </a:r>
            <a:r>
              <a:rPr lang="en-US" sz="1600" dirty="0">
                <a:latin typeface="+mn-lt"/>
                <a:cs typeface="Arial" panose="020B0604020202020204" pitchFamily="34" charset="0"/>
              </a:rPr>
              <a:t>hushi </a:t>
            </a:r>
            <a:r>
              <a:rPr lang="en-US" dirty="0">
                <a:cs typeface="Arial" panose="020B0604020202020204" pitchFamily="34" charset="0"/>
              </a:rPr>
              <a:t>A</a:t>
            </a:r>
            <a:r>
              <a:rPr lang="en-US" sz="1600" dirty="0">
                <a:latin typeface="+mn-lt"/>
                <a:cs typeface="Arial" panose="020B0604020202020204" pitchFamily="34" charset="0"/>
              </a:rPr>
              <a:t>rora – RA1911003010198</a:t>
            </a:r>
            <a:br>
              <a:rPr lang="en-US" sz="1600" dirty="0">
                <a:latin typeface="+mn-lt"/>
                <a:cs typeface="Arial" panose="020B0604020202020204" pitchFamily="34" charset="0"/>
              </a:rPr>
            </a:br>
            <a:r>
              <a:rPr lang="en-US" dirty="0">
                <a:cs typeface="Arial" panose="020B0604020202020204" pitchFamily="34" charset="0"/>
              </a:rPr>
              <a:t>H</a:t>
            </a:r>
            <a:r>
              <a:rPr lang="en-US" sz="1600" dirty="0">
                <a:latin typeface="+mn-lt"/>
                <a:cs typeface="Arial" panose="020B0604020202020204" pitchFamily="34" charset="0"/>
              </a:rPr>
              <a:t>eena </a:t>
            </a:r>
            <a:r>
              <a:rPr lang="en-US" dirty="0" err="1">
                <a:cs typeface="Arial" panose="020B0604020202020204" pitchFamily="34" charset="0"/>
              </a:rPr>
              <a:t>R</a:t>
            </a:r>
            <a:r>
              <a:rPr lang="en-US" sz="1600" dirty="0" err="1">
                <a:latin typeface="+mn-lt"/>
                <a:cs typeface="Arial" panose="020B0604020202020204" pitchFamily="34" charset="0"/>
              </a:rPr>
              <a:t>ungta</a:t>
            </a:r>
            <a:r>
              <a:rPr lang="en-US" sz="1600" dirty="0">
                <a:latin typeface="+mn-lt"/>
                <a:cs typeface="Arial" panose="020B0604020202020204" pitchFamily="34" charset="0"/>
              </a:rPr>
              <a:t> – RA1911003010207</a:t>
            </a:r>
            <a:br>
              <a:rPr lang="en-US" sz="1600" dirty="0">
                <a:latin typeface="+mn-lt"/>
                <a:cs typeface="Arial" panose="020B0604020202020204" pitchFamily="34" charset="0"/>
              </a:rPr>
            </a:br>
            <a:r>
              <a:rPr lang="en-US" sz="1600" dirty="0">
                <a:latin typeface="+mn-lt"/>
                <a:cs typeface="Arial" panose="020B0604020202020204" pitchFamily="34" charset="0"/>
              </a:rPr>
              <a:t>Aryan Malhotra – RA1911003010242</a:t>
            </a:r>
          </a:p>
          <a:p>
            <a:r>
              <a:rPr lang="en-US" dirty="0">
                <a:cs typeface="Arial" panose="020B0604020202020204" pitchFamily="34" charset="0"/>
              </a:rPr>
              <a:t>Tushar Solanki - RA1911003010249</a:t>
            </a:r>
            <a:endParaRPr lang="en-IN" dirty="0"/>
          </a:p>
        </p:txBody>
      </p:sp>
    </p:spTree>
    <p:extLst>
      <p:ext uri="{BB962C8B-B14F-4D97-AF65-F5344CB8AC3E}">
        <p14:creationId xmlns:p14="http://schemas.microsoft.com/office/powerpoint/2010/main" val="3960549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EC09C-96B3-46DA-8475-B8FFA4E82A28}"/>
              </a:ext>
            </a:extLst>
          </p:cNvPr>
          <p:cNvSpPr>
            <a:spLocks noGrp="1"/>
          </p:cNvSpPr>
          <p:nvPr>
            <p:ph type="ctrTitle"/>
          </p:nvPr>
        </p:nvSpPr>
        <p:spPr>
          <a:xfrm>
            <a:off x="1561708" y="959225"/>
            <a:ext cx="9068586" cy="1335741"/>
          </a:xfrm>
        </p:spPr>
        <p:txBody>
          <a:bodyPr/>
          <a:lstStyle/>
          <a:p>
            <a:r>
              <a:rPr lang="en-IN" sz="2400" dirty="0"/>
              <a:t>output</a:t>
            </a:r>
          </a:p>
        </p:txBody>
      </p:sp>
      <p:pic>
        <p:nvPicPr>
          <p:cNvPr id="7" name="Picture 6">
            <a:extLst>
              <a:ext uri="{FF2B5EF4-FFF2-40B4-BE49-F238E27FC236}">
                <a16:creationId xmlns:a16="http://schemas.microsoft.com/office/drawing/2014/main" id="{7705E356-E10F-481C-AAFC-F752F706534A}"/>
              </a:ext>
            </a:extLst>
          </p:cNvPr>
          <p:cNvPicPr>
            <a:picLocks noChangeAspect="1"/>
          </p:cNvPicPr>
          <p:nvPr/>
        </p:nvPicPr>
        <p:blipFill>
          <a:blip r:embed="rId2"/>
          <a:stretch>
            <a:fillRect/>
          </a:stretch>
        </p:blipFill>
        <p:spPr>
          <a:xfrm>
            <a:off x="1362635" y="1954306"/>
            <a:ext cx="9493624" cy="3505199"/>
          </a:xfrm>
          <a:prstGeom prst="rect">
            <a:avLst/>
          </a:prstGeom>
        </p:spPr>
      </p:pic>
    </p:spTree>
    <p:extLst>
      <p:ext uri="{BB962C8B-B14F-4D97-AF65-F5344CB8AC3E}">
        <p14:creationId xmlns:p14="http://schemas.microsoft.com/office/powerpoint/2010/main" val="161535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0C95C3-E5FD-4F28-8D0D-571D2854AF08}"/>
              </a:ext>
            </a:extLst>
          </p:cNvPr>
          <p:cNvPicPr>
            <a:picLocks noChangeAspect="1"/>
          </p:cNvPicPr>
          <p:nvPr/>
        </p:nvPicPr>
        <p:blipFill>
          <a:blip r:embed="rId2"/>
          <a:stretch>
            <a:fillRect/>
          </a:stretch>
        </p:blipFill>
        <p:spPr>
          <a:xfrm>
            <a:off x="1317812" y="1272988"/>
            <a:ext cx="9601200" cy="4221481"/>
          </a:xfrm>
          <a:prstGeom prst="rect">
            <a:avLst/>
          </a:prstGeom>
        </p:spPr>
      </p:pic>
    </p:spTree>
    <p:extLst>
      <p:ext uri="{BB962C8B-B14F-4D97-AF65-F5344CB8AC3E}">
        <p14:creationId xmlns:p14="http://schemas.microsoft.com/office/powerpoint/2010/main" val="3632179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9118A8D-3A45-4DAE-9D4F-C53D5D1575E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6BBD92E9-1F3F-47F6-B8DF-272AA43503F8}"/>
              </a:ext>
            </a:extLst>
          </p:cNvPr>
          <p:cNvPicPr>
            <a:picLocks noChangeAspect="1"/>
          </p:cNvPicPr>
          <p:nvPr/>
        </p:nvPicPr>
        <p:blipFill>
          <a:blip r:embed="rId2"/>
          <a:stretch>
            <a:fillRect/>
          </a:stretch>
        </p:blipFill>
        <p:spPr>
          <a:xfrm>
            <a:off x="1313262" y="1272988"/>
            <a:ext cx="9516103" cy="4276165"/>
          </a:xfrm>
          <a:prstGeom prst="rect">
            <a:avLst/>
          </a:prstGeom>
        </p:spPr>
      </p:pic>
    </p:spTree>
    <p:extLst>
      <p:ext uri="{BB962C8B-B14F-4D97-AF65-F5344CB8AC3E}">
        <p14:creationId xmlns:p14="http://schemas.microsoft.com/office/powerpoint/2010/main" val="1812584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1FEA0-5A3D-4EDD-8421-A8A32235283B}"/>
              </a:ext>
            </a:extLst>
          </p:cNvPr>
          <p:cNvSpPr>
            <a:spLocks noGrp="1"/>
          </p:cNvSpPr>
          <p:nvPr>
            <p:ph type="ctrTitle"/>
          </p:nvPr>
        </p:nvSpPr>
        <p:spPr>
          <a:xfrm>
            <a:off x="1561708" y="2008093"/>
            <a:ext cx="9068586" cy="770966"/>
          </a:xfrm>
        </p:spPr>
        <p:txBody>
          <a:bodyPr/>
          <a:lstStyle/>
          <a:p>
            <a:r>
              <a:rPr lang="en-IN" sz="2400" b="0" i="0" dirty="0">
                <a:solidFill>
                  <a:srgbClr val="303030"/>
                </a:solidFill>
                <a:effectLst/>
              </a:rPr>
              <a:t>Result</a:t>
            </a:r>
            <a:endParaRPr lang="en-IN" sz="2400" dirty="0"/>
          </a:p>
        </p:txBody>
      </p:sp>
      <p:sp>
        <p:nvSpPr>
          <p:cNvPr id="3" name="Subtitle 2">
            <a:extLst>
              <a:ext uri="{FF2B5EF4-FFF2-40B4-BE49-F238E27FC236}">
                <a16:creationId xmlns:a16="http://schemas.microsoft.com/office/drawing/2014/main" id="{5DC3484F-6533-4DB4-827D-C4971F608F18}"/>
              </a:ext>
            </a:extLst>
          </p:cNvPr>
          <p:cNvSpPr>
            <a:spLocks noGrp="1"/>
          </p:cNvSpPr>
          <p:nvPr>
            <p:ph type="subTitle" idx="1"/>
          </p:nvPr>
        </p:nvSpPr>
        <p:spPr>
          <a:xfrm>
            <a:off x="1562100" y="2958353"/>
            <a:ext cx="9070848" cy="2180910"/>
          </a:xfrm>
        </p:spPr>
        <p:txBody>
          <a:bodyPr/>
          <a:lstStyle/>
          <a:p>
            <a:r>
              <a:rPr lang="en-US" dirty="0"/>
              <a:t>The results obtained from the classification model yields an accuracy of about 99% which is better than some conventional techniques used in other classification methods. In future, the dataset can be improved by increasing its volume and adding more and more data to it.</a:t>
            </a:r>
          </a:p>
          <a:p>
            <a:endParaRPr lang="en-IN" dirty="0"/>
          </a:p>
        </p:txBody>
      </p:sp>
    </p:spTree>
    <p:extLst>
      <p:ext uri="{BB962C8B-B14F-4D97-AF65-F5344CB8AC3E}">
        <p14:creationId xmlns:p14="http://schemas.microsoft.com/office/powerpoint/2010/main" val="1308530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F0C6-9D20-4E09-A127-A994533C7239}"/>
              </a:ext>
            </a:extLst>
          </p:cNvPr>
          <p:cNvSpPr>
            <a:spLocks noGrp="1"/>
          </p:cNvSpPr>
          <p:nvPr>
            <p:ph type="ctrTitle"/>
          </p:nvPr>
        </p:nvSpPr>
        <p:spPr>
          <a:xfrm>
            <a:off x="1561708" y="2091263"/>
            <a:ext cx="9068586" cy="625043"/>
          </a:xfrm>
        </p:spPr>
        <p:txBody>
          <a:bodyPr/>
          <a:lstStyle/>
          <a:p>
            <a:r>
              <a:rPr lang="en-IN" sz="2400" dirty="0"/>
              <a:t>CONCLUSION</a:t>
            </a:r>
          </a:p>
        </p:txBody>
      </p:sp>
      <p:sp>
        <p:nvSpPr>
          <p:cNvPr id="3" name="Subtitle 2">
            <a:extLst>
              <a:ext uri="{FF2B5EF4-FFF2-40B4-BE49-F238E27FC236}">
                <a16:creationId xmlns:a16="http://schemas.microsoft.com/office/drawing/2014/main" id="{98AF4EEE-DD84-42DD-B324-B1D8F686C62E}"/>
              </a:ext>
            </a:extLst>
          </p:cNvPr>
          <p:cNvSpPr>
            <a:spLocks noGrp="1"/>
          </p:cNvSpPr>
          <p:nvPr>
            <p:ph type="subTitle" idx="1"/>
          </p:nvPr>
        </p:nvSpPr>
        <p:spPr>
          <a:xfrm>
            <a:off x="1562100" y="2877670"/>
            <a:ext cx="9070848" cy="2261593"/>
          </a:xfrm>
        </p:spPr>
        <p:txBody>
          <a:bodyPr/>
          <a:lstStyle/>
          <a:p>
            <a:r>
              <a:rPr lang="en-US" dirty="0"/>
              <a:t>Hence, we can conclude that our project, Image classification using Machine Learning was successfully done using Jupiter notebook in Python. It described the content of an image using properly formed English sentences. The description captured objects contained in an image and expressed how these objects relate to each other and the activities they were involved in.</a:t>
            </a:r>
            <a:endParaRPr lang="en-IN" dirty="0"/>
          </a:p>
        </p:txBody>
      </p:sp>
    </p:spTree>
    <p:extLst>
      <p:ext uri="{BB962C8B-B14F-4D97-AF65-F5344CB8AC3E}">
        <p14:creationId xmlns:p14="http://schemas.microsoft.com/office/powerpoint/2010/main" val="303557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91D2E-9941-46AF-9080-BCC3466313B1}"/>
              </a:ext>
            </a:extLst>
          </p:cNvPr>
          <p:cNvSpPr>
            <a:spLocks noGrp="1"/>
          </p:cNvSpPr>
          <p:nvPr>
            <p:ph type="ctrTitle"/>
          </p:nvPr>
        </p:nvSpPr>
        <p:spPr/>
        <p:txBody>
          <a:bodyPr/>
          <a:lstStyle/>
          <a:p>
            <a:r>
              <a:rPr lang="en-IN" dirty="0">
                <a:latin typeface="+mn-lt"/>
              </a:rPr>
              <a:t>Thank you!</a:t>
            </a:r>
          </a:p>
        </p:txBody>
      </p:sp>
    </p:spTree>
    <p:extLst>
      <p:ext uri="{BB962C8B-B14F-4D97-AF65-F5344CB8AC3E}">
        <p14:creationId xmlns:p14="http://schemas.microsoft.com/office/powerpoint/2010/main" val="3666885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885BD-502C-4116-B3E7-D1E4AEC76537}"/>
              </a:ext>
            </a:extLst>
          </p:cNvPr>
          <p:cNvSpPr>
            <a:spLocks noGrp="1"/>
          </p:cNvSpPr>
          <p:nvPr>
            <p:ph type="ctrTitle"/>
          </p:nvPr>
        </p:nvSpPr>
        <p:spPr>
          <a:xfrm>
            <a:off x="1561708" y="2091263"/>
            <a:ext cx="9068586" cy="562290"/>
          </a:xfrm>
        </p:spPr>
        <p:txBody>
          <a:bodyPr/>
          <a:lstStyle/>
          <a:p>
            <a:r>
              <a:rPr lang="en-IN" sz="2400" dirty="0"/>
              <a:t>Abstract</a:t>
            </a:r>
          </a:p>
        </p:txBody>
      </p:sp>
      <p:sp>
        <p:nvSpPr>
          <p:cNvPr id="3" name="Subtitle 2">
            <a:extLst>
              <a:ext uri="{FF2B5EF4-FFF2-40B4-BE49-F238E27FC236}">
                <a16:creationId xmlns:a16="http://schemas.microsoft.com/office/drawing/2014/main" id="{254B2891-ABDF-41F4-B476-0432481B11AA}"/>
              </a:ext>
            </a:extLst>
          </p:cNvPr>
          <p:cNvSpPr>
            <a:spLocks noGrp="1"/>
          </p:cNvSpPr>
          <p:nvPr>
            <p:ph type="subTitle" idx="1"/>
          </p:nvPr>
        </p:nvSpPr>
        <p:spPr>
          <a:xfrm>
            <a:off x="1562100" y="2581836"/>
            <a:ext cx="9070848" cy="2557428"/>
          </a:xfrm>
        </p:spPr>
        <p:txBody>
          <a:bodyPr/>
          <a:lstStyle/>
          <a:p>
            <a:pPr marL="285750" indent="-285750" algn="l">
              <a:buFont typeface="Arial" panose="020B0604020202020204" pitchFamily="34" charset="0"/>
              <a:buChar char="•"/>
            </a:pPr>
            <a:r>
              <a:rPr lang="en-US" dirty="0"/>
              <a:t>The report provides the information about IMAGE CLASSIFICATION USING MACHINE LEARNING.</a:t>
            </a:r>
          </a:p>
          <a:p>
            <a:pPr marL="285750" indent="-285750" algn="l">
              <a:buFont typeface="Arial" panose="020B0604020202020204" pitchFamily="34" charset="0"/>
              <a:buChar char="•"/>
            </a:pPr>
            <a:r>
              <a:rPr lang="en-US" dirty="0"/>
              <a:t>The description captures objects contained in an image and expresses how the objects relate to each other and the activities they are involved in.</a:t>
            </a:r>
          </a:p>
          <a:p>
            <a:pPr marL="285750" indent="-285750" algn="l">
              <a:buFont typeface="Arial" panose="020B0604020202020204" pitchFamily="34" charset="0"/>
              <a:buChar char="•"/>
            </a:pPr>
            <a:r>
              <a:rPr lang="en-US" dirty="0"/>
              <a:t>The classification problem is to categorize all the pixels of a digital image into one of the defined classes.</a:t>
            </a:r>
          </a:p>
          <a:p>
            <a:pPr marL="285750" indent="-285750" algn="l">
              <a:buFont typeface="Arial" panose="020B0604020202020204" pitchFamily="34" charset="0"/>
              <a:buChar char="•"/>
            </a:pPr>
            <a:r>
              <a:rPr lang="en-US" dirty="0"/>
              <a:t>The main aim of using image classification in our project is to classify a given image into one of the categories using Machine and Deep Learning and understand the difference in classification.</a:t>
            </a:r>
            <a:endParaRPr lang="en-IN" dirty="0"/>
          </a:p>
          <a:p>
            <a:endParaRPr lang="en-IN" dirty="0"/>
          </a:p>
        </p:txBody>
      </p:sp>
    </p:spTree>
    <p:extLst>
      <p:ext uri="{BB962C8B-B14F-4D97-AF65-F5344CB8AC3E}">
        <p14:creationId xmlns:p14="http://schemas.microsoft.com/office/powerpoint/2010/main" val="2236890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3135A89-F1DE-4BC6-A7D6-1C814E5D5DA0}"/>
              </a:ext>
            </a:extLst>
          </p:cNvPr>
          <p:cNvSpPr>
            <a:spLocks noGrp="1"/>
          </p:cNvSpPr>
          <p:nvPr>
            <p:ph type="subTitle" idx="1"/>
          </p:nvPr>
        </p:nvSpPr>
        <p:spPr>
          <a:xfrm>
            <a:off x="1562100" y="2061882"/>
            <a:ext cx="9070848" cy="3265640"/>
          </a:xfrm>
        </p:spPr>
        <p:txBody>
          <a:bodyPr>
            <a:normAutofit/>
          </a:bodyPr>
          <a:lstStyle/>
          <a:p>
            <a:pPr algn="l"/>
            <a:endParaRPr lang="en-US" dirty="0"/>
          </a:p>
          <a:p>
            <a:pPr marL="285750" indent="-285750" algn="l">
              <a:buFont typeface="Arial" panose="020B0604020202020204" pitchFamily="34" charset="0"/>
              <a:buChar char="•"/>
            </a:pPr>
            <a:r>
              <a:rPr lang="en-US" dirty="0"/>
              <a:t>The task of image classification is to teach the computer to recognize images and classify them into one of the trained categories.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To do so, we first need to teach the computer how a cat, a dog, a bird, etc. look like before it being able to recognize a new object. The more cats the computer sees, the better it gets in recognizing cats. This is known as supervised learning.</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US" dirty="0"/>
              <a:t>The computer will start recognizing patterns present in cat pictures that are absent from other ones and will start building its own cognition. We make use of Python to write the program. </a:t>
            </a:r>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49717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2ED6-5BC4-487A-B2FA-E5F264C1420F}"/>
              </a:ext>
            </a:extLst>
          </p:cNvPr>
          <p:cNvSpPr>
            <a:spLocks noGrp="1"/>
          </p:cNvSpPr>
          <p:nvPr>
            <p:ph type="ctrTitle"/>
          </p:nvPr>
        </p:nvSpPr>
        <p:spPr>
          <a:xfrm>
            <a:off x="1561708" y="2091263"/>
            <a:ext cx="9068586" cy="457201"/>
          </a:xfrm>
        </p:spPr>
        <p:txBody>
          <a:bodyPr/>
          <a:lstStyle/>
          <a:p>
            <a:r>
              <a:rPr lang="en-IN" sz="2400" dirty="0"/>
              <a:t>Objective</a:t>
            </a:r>
          </a:p>
        </p:txBody>
      </p:sp>
      <p:sp>
        <p:nvSpPr>
          <p:cNvPr id="3" name="Subtitle 2">
            <a:extLst>
              <a:ext uri="{FF2B5EF4-FFF2-40B4-BE49-F238E27FC236}">
                <a16:creationId xmlns:a16="http://schemas.microsoft.com/office/drawing/2014/main" id="{CDAA3C58-EBE3-4624-B248-3F911142F6C1}"/>
              </a:ext>
            </a:extLst>
          </p:cNvPr>
          <p:cNvSpPr>
            <a:spLocks noGrp="1"/>
          </p:cNvSpPr>
          <p:nvPr>
            <p:ph type="subTitle" idx="1"/>
          </p:nvPr>
        </p:nvSpPr>
        <p:spPr>
          <a:xfrm>
            <a:off x="1562100" y="2548464"/>
            <a:ext cx="9070848" cy="2590799"/>
          </a:xfrm>
        </p:spPr>
        <p:txBody>
          <a:bodyPr/>
          <a:lstStyle/>
          <a:p>
            <a:pPr marL="285750" indent="-285750" algn="l">
              <a:buFont typeface="Arial" panose="020B0604020202020204" pitchFamily="34" charset="0"/>
              <a:buChar char="•"/>
            </a:pPr>
            <a:r>
              <a:rPr lang="en-US" b="0" i="0" dirty="0">
                <a:solidFill>
                  <a:srgbClr val="303030"/>
                </a:solidFill>
                <a:effectLst/>
              </a:rPr>
              <a:t>our project aims to make an image classification model using machine learning that can give us a highly accurate result.</a:t>
            </a:r>
          </a:p>
          <a:p>
            <a:pPr marL="285750" indent="-285750" algn="l">
              <a:buFont typeface="Arial" panose="020B0604020202020204" pitchFamily="34" charset="0"/>
              <a:buChar char="•"/>
            </a:pPr>
            <a:endParaRPr lang="en-US" dirty="0">
              <a:solidFill>
                <a:srgbClr val="303030"/>
              </a:solidFill>
              <a:latin typeface="Segoe UI" panose="020B0502040204020203" pitchFamily="34" charset="0"/>
            </a:endParaRPr>
          </a:p>
          <a:p>
            <a:pPr marL="285750" indent="-285750" algn="l">
              <a:buFont typeface="Arial" panose="020B0604020202020204" pitchFamily="34" charset="0"/>
              <a:buChar char="•"/>
            </a:pPr>
            <a:r>
              <a:rPr lang="en-US" dirty="0"/>
              <a:t>The main motive behind doing this project was to make it more accurate than the older ones. Along with making it more simple and easy to use.</a:t>
            </a:r>
          </a:p>
          <a:p>
            <a:pPr marL="285750" indent="-285750" algn="l">
              <a:buFont typeface="Arial" panose="020B0604020202020204" pitchFamily="34" charset="0"/>
              <a:buChar char="•"/>
            </a:pPr>
            <a:endParaRPr lang="en-US" dirty="0">
              <a:solidFill>
                <a:srgbClr val="303030"/>
              </a:solidFill>
            </a:endParaRPr>
          </a:p>
          <a:p>
            <a:pPr marL="285750" indent="-285750" algn="l">
              <a:buFont typeface="Arial" panose="020B0604020202020204" pitchFamily="34" charset="0"/>
              <a:buChar char="•"/>
            </a:pPr>
            <a:r>
              <a:rPr lang="en-US" dirty="0">
                <a:solidFill>
                  <a:srgbClr val="303030"/>
                </a:solidFill>
              </a:rPr>
              <a:t>We have tried to make it user friendly for beginners.</a:t>
            </a:r>
          </a:p>
          <a:p>
            <a:pPr marL="285750" indent="-285750" algn="l">
              <a:buFont typeface="Arial" panose="020B0604020202020204" pitchFamily="34" charset="0"/>
              <a:buChar char="•"/>
            </a:pPr>
            <a:endParaRPr lang="en-US" dirty="0">
              <a:solidFill>
                <a:srgbClr val="303030"/>
              </a:solidFill>
              <a:latin typeface="Segoe UI" panose="020B0502040204020203" pitchFamily="34" charset="0"/>
            </a:endParaRPr>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3583363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5889-EEDC-432A-BF17-E04C6C428DB2}"/>
              </a:ext>
            </a:extLst>
          </p:cNvPr>
          <p:cNvSpPr>
            <a:spLocks noGrp="1"/>
          </p:cNvSpPr>
          <p:nvPr>
            <p:ph type="ctrTitle"/>
          </p:nvPr>
        </p:nvSpPr>
        <p:spPr>
          <a:xfrm>
            <a:off x="1561708" y="2091263"/>
            <a:ext cx="9068586" cy="457201"/>
          </a:xfrm>
        </p:spPr>
        <p:txBody>
          <a:bodyPr/>
          <a:lstStyle/>
          <a:p>
            <a:r>
              <a:rPr lang="en-IN" sz="2400" dirty="0"/>
              <a:t>Methodology</a:t>
            </a:r>
          </a:p>
        </p:txBody>
      </p:sp>
      <p:sp>
        <p:nvSpPr>
          <p:cNvPr id="3" name="Subtitle 2">
            <a:extLst>
              <a:ext uri="{FF2B5EF4-FFF2-40B4-BE49-F238E27FC236}">
                <a16:creationId xmlns:a16="http://schemas.microsoft.com/office/drawing/2014/main" id="{6A54143B-36EF-4C20-ACC1-D54617C54BE6}"/>
              </a:ext>
            </a:extLst>
          </p:cNvPr>
          <p:cNvSpPr>
            <a:spLocks noGrp="1"/>
          </p:cNvSpPr>
          <p:nvPr>
            <p:ph type="subTitle" idx="1"/>
          </p:nvPr>
        </p:nvSpPr>
        <p:spPr>
          <a:xfrm>
            <a:off x="1562100" y="2548464"/>
            <a:ext cx="9070848" cy="2590799"/>
          </a:xfrm>
        </p:spPr>
        <p:txBody>
          <a:bodyPr/>
          <a:lstStyle/>
          <a:p>
            <a:r>
              <a:rPr lang="en-IN" dirty="0"/>
              <a:t>Techniques Used</a:t>
            </a:r>
          </a:p>
          <a:p>
            <a:endParaRPr lang="en-IN" dirty="0"/>
          </a:p>
          <a:p>
            <a:pPr marL="285750" indent="-285750" algn="l">
              <a:buFont typeface="Arial" panose="020B0604020202020204" pitchFamily="34" charset="0"/>
              <a:buChar char="•"/>
            </a:pPr>
            <a:r>
              <a:rPr lang="en-IN" dirty="0"/>
              <a:t>DATA PRE – PROCESSING - </a:t>
            </a:r>
            <a:r>
              <a:rPr lang="en-US" dirty="0"/>
              <a:t>In any Machine Learning process, Data Pre-processing is that step in which the data gets transformed, or Encoded to bring it to such a state that now the machine can easily parse it. Pre-processing is required to clean image data for model input. For example, fully connected layers in convolutional neural networks required that all images are the same sized arrays.</a:t>
            </a:r>
            <a:endParaRPr lang="en-IN" dirty="0"/>
          </a:p>
        </p:txBody>
      </p:sp>
    </p:spTree>
    <p:extLst>
      <p:ext uri="{BB962C8B-B14F-4D97-AF65-F5344CB8AC3E}">
        <p14:creationId xmlns:p14="http://schemas.microsoft.com/office/powerpoint/2010/main" val="2712337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297C75C-38D3-4827-A855-BD111BC2B4BC}"/>
              </a:ext>
            </a:extLst>
          </p:cNvPr>
          <p:cNvSpPr>
            <a:spLocks noGrp="1"/>
          </p:cNvSpPr>
          <p:nvPr>
            <p:ph type="subTitle" idx="1"/>
          </p:nvPr>
        </p:nvSpPr>
        <p:spPr>
          <a:xfrm>
            <a:off x="1562100" y="2402542"/>
            <a:ext cx="9070848" cy="2736722"/>
          </a:xfrm>
        </p:spPr>
        <p:txBody>
          <a:bodyPr/>
          <a:lstStyle/>
          <a:p>
            <a:pPr marL="285750" indent="-285750" algn="l">
              <a:buFont typeface="Arial" panose="020B0604020202020204" pitchFamily="34" charset="0"/>
              <a:buChar char="•"/>
            </a:pPr>
            <a:r>
              <a:rPr lang="en-IN" dirty="0"/>
              <a:t>FEATURE EXTRACTION - </a:t>
            </a:r>
            <a:r>
              <a:rPr lang="en-US" dirty="0"/>
              <a:t>The technique of extracting the features is useful when you have a large data set and need to reduce the number of resources without losing any important or relevant information. Feature extraction helps to reduce the amount of redundant data from the data set.</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IN" dirty="0"/>
              <a:t>ML MODE </a:t>
            </a:r>
            <a:r>
              <a:rPr lang="en-US" dirty="0"/>
              <a:t>- A machine learning model is a file that has been trained to recognize certain types of patterns. You train a model over a set of data, providing it an algorithm that it can use to reason over and learn from those data.</a:t>
            </a:r>
            <a:endParaRPr lang="en-IN" dirty="0"/>
          </a:p>
        </p:txBody>
      </p:sp>
    </p:spTree>
    <p:extLst>
      <p:ext uri="{BB962C8B-B14F-4D97-AF65-F5344CB8AC3E}">
        <p14:creationId xmlns:p14="http://schemas.microsoft.com/office/powerpoint/2010/main" val="195953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6FBDB72-080E-4BAC-9FEF-D29DE938D7E7}"/>
              </a:ext>
            </a:extLst>
          </p:cNvPr>
          <p:cNvSpPr>
            <a:spLocks noGrp="1"/>
          </p:cNvSpPr>
          <p:nvPr>
            <p:ph type="subTitle" idx="1"/>
          </p:nvPr>
        </p:nvSpPr>
        <p:spPr>
          <a:xfrm>
            <a:off x="1562100" y="2309091"/>
            <a:ext cx="9070848" cy="2830173"/>
          </a:xfrm>
        </p:spPr>
        <p:txBody>
          <a:bodyPr>
            <a:normAutofit/>
          </a:bodyPr>
          <a:lstStyle/>
          <a:p>
            <a:pPr marL="285750" indent="-285750" algn="l">
              <a:buFont typeface="Arial" panose="020B0604020202020204" pitchFamily="34" charset="0"/>
              <a:buChar char="•"/>
            </a:pPr>
            <a:r>
              <a:rPr lang="en-IN" dirty="0"/>
              <a:t>HOG - </a:t>
            </a:r>
            <a:r>
              <a:rPr lang="en-US" dirty="0"/>
              <a:t>Histogram of Oriented Gradients, is a feature descriptor that is often used to extract features from image data. It is widely used in computer vision tasks for object detection. The technique counts occurrences of gradient orientation in localized portions of an image or region of interest.</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IN" dirty="0"/>
              <a:t>PIPELINE MODEL </a:t>
            </a:r>
            <a:r>
              <a:rPr lang="en-US" dirty="0"/>
              <a:t> - ML pipeline is a means of automating the machine learning workflow by enabling data to be transformed and correlated into a model that can then be </a:t>
            </a:r>
            <a:r>
              <a:rPr lang="en-US" dirty="0" err="1"/>
              <a:t>analysed</a:t>
            </a:r>
            <a:r>
              <a:rPr lang="en-US" dirty="0"/>
              <a:t> to achieve outputs. This type of ML pipeline makes the process of inputting data into the ML model fully automated.</a:t>
            </a:r>
            <a:r>
              <a:rPr lang="en-IN" dirty="0"/>
              <a:t> </a:t>
            </a:r>
          </a:p>
        </p:txBody>
      </p:sp>
    </p:spTree>
    <p:extLst>
      <p:ext uri="{BB962C8B-B14F-4D97-AF65-F5344CB8AC3E}">
        <p14:creationId xmlns:p14="http://schemas.microsoft.com/office/powerpoint/2010/main" val="402950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D634-E082-4620-BBFD-BDD0134DE75A}"/>
              </a:ext>
            </a:extLst>
          </p:cNvPr>
          <p:cNvSpPr>
            <a:spLocks noGrp="1"/>
          </p:cNvSpPr>
          <p:nvPr>
            <p:ph type="ctrTitle"/>
          </p:nvPr>
        </p:nvSpPr>
        <p:spPr>
          <a:xfrm>
            <a:off x="1564362" y="2133601"/>
            <a:ext cx="9068586" cy="340658"/>
          </a:xfrm>
        </p:spPr>
        <p:txBody>
          <a:bodyPr/>
          <a:lstStyle/>
          <a:p>
            <a:r>
              <a:rPr lang="en-IN" sz="2400" dirty="0"/>
              <a:t>MODELS USED</a:t>
            </a:r>
          </a:p>
        </p:txBody>
      </p:sp>
      <p:sp>
        <p:nvSpPr>
          <p:cNvPr id="3" name="Subtitle 2">
            <a:extLst>
              <a:ext uri="{FF2B5EF4-FFF2-40B4-BE49-F238E27FC236}">
                <a16:creationId xmlns:a16="http://schemas.microsoft.com/office/drawing/2014/main" id="{4D3E4B0F-4D50-4E0C-A610-020B531C5EE8}"/>
              </a:ext>
            </a:extLst>
          </p:cNvPr>
          <p:cNvSpPr>
            <a:spLocks noGrp="1"/>
          </p:cNvSpPr>
          <p:nvPr>
            <p:ph type="subTitle" idx="1"/>
          </p:nvPr>
        </p:nvSpPr>
        <p:spPr>
          <a:xfrm>
            <a:off x="1562100" y="2572871"/>
            <a:ext cx="9070848" cy="2566393"/>
          </a:xfrm>
        </p:spPr>
        <p:txBody>
          <a:bodyPr>
            <a:normAutofit/>
          </a:bodyPr>
          <a:lstStyle/>
          <a:p>
            <a:pPr marL="285750" indent="-285750" algn="l">
              <a:buFont typeface="Arial" panose="020B0604020202020204" pitchFamily="34" charset="0"/>
              <a:buChar char="•"/>
            </a:pPr>
            <a:r>
              <a:rPr lang="en-IN" dirty="0"/>
              <a:t>SCIKIT-IMAGE - </a:t>
            </a:r>
            <a:r>
              <a:rPr lang="en-US" dirty="0"/>
              <a:t>Scikit-image is an open-source image processing library for the Python programming language.</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IN" dirty="0"/>
              <a:t>NUMPY</a:t>
            </a:r>
            <a:r>
              <a:rPr lang="en-US" dirty="0"/>
              <a:t> - NumPy arrays are the basis of all computations performed by the NumPy library. They are simple Python lists with a few additional properties.</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IN" dirty="0"/>
              <a:t>PANDAS</a:t>
            </a:r>
            <a:r>
              <a:rPr lang="en-US" dirty="0"/>
              <a:t> - Pandas (all lowercase) is a popular Python-based data analysis toolkit which can be imported using import pandas as pd.</a:t>
            </a:r>
          </a:p>
          <a:p>
            <a:pPr marL="285750" indent="-285750" algn="l">
              <a:buFont typeface="Arial" panose="020B0604020202020204" pitchFamily="34" charset="0"/>
              <a:buChar char="•"/>
            </a:pPr>
            <a:endParaRPr lang="en-US" dirty="0"/>
          </a:p>
          <a:p>
            <a:pPr marL="285750" indent="-285750" algn="l">
              <a:buFont typeface="Arial" panose="020B0604020202020204" pitchFamily="34" charset="0"/>
              <a:buChar char="•"/>
            </a:pPr>
            <a:r>
              <a:rPr lang="en-IN" dirty="0"/>
              <a:t>DATASET - </a:t>
            </a:r>
            <a:r>
              <a:rPr lang="en-US" dirty="0"/>
              <a:t>A data set (or dataset) is a collection of data.</a:t>
            </a:r>
            <a:endParaRPr lang="en-IN" dirty="0"/>
          </a:p>
          <a:p>
            <a:pPr marL="285750" indent="-285750" algn="l">
              <a:buFont typeface="Arial" panose="020B0604020202020204" pitchFamily="34" charset="0"/>
              <a:buChar char="•"/>
            </a:pPr>
            <a:endParaRPr lang="en-IN" dirty="0"/>
          </a:p>
        </p:txBody>
      </p:sp>
    </p:spTree>
    <p:extLst>
      <p:ext uri="{BB962C8B-B14F-4D97-AF65-F5344CB8AC3E}">
        <p14:creationId xmlns:p14="http://schemas.microsoft.com/office/powerpoint/2010/main" val="180282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AA8F4-50D3-47B7-A4D5-851051299A14}"/>
              </a:ext>
            </a:extLst>
          </p:cNvPr>
          <p:cNvSpPr>
            <a:spLocks noGrp="1"/>
          </p:cNvSpPr>
          <p:nvPr>
            <p:ph type="ctrTitle"/>
          </p:nvPr>
        </p:nvSpPr>
        <p:spPr>
          <a:xfrm>
            <a:off x="1561708" y="2091263"/>
            <a:ext cx="9068586" cy="320243"/>
          </a:xfrm>
        </p:spPr>
        <p:txBody>
          <a:bodyPr/>
          <a:lstStyle/>
          <a:p>
            <a:pPr algn="l"/>
            <a:r>
              <a:rPr lang="en-IN" sz="2400" dirty="0"/>
              <a:t>     flowchart</a:t>
            </a:r>
          </a:p>
        </p:txBody>
      </p:sp>
      <p:sp>
        <p:nvSpPr>
          <p:cNvPr id="3" name="Subtitle 2">
            <a:extLst>
              <a:ext uri="{FF2B5EF4-FFF2-40B4-BE49-F238E27FC236}">
                <a16:creationId xmlns:a16="http://schemas.microsoft.com/office/drawing/2014/main" id="{77212835-2A7A-4219-83EB-376F6F609936}"/>
              </a:ext>
            </a:extLst>
          </p:cNvPr>
          <p:cNvSpPr>
            <a:spLocks noGrp="1"/>
          </p:cNvSpPr>
          <p:nvPr>
            <p:ph type="subTitle" idx="1"/>
          </p:nvPr>
        </p:nvSpPr>
        <p:spPr>
          <a:xfrm>
            <a:off x="1562100" y="5337128"/>
            <a:ext cx="9070848" cy="88311"/>
          </a:xfrm>
        </p:spPr>
        <p:txBody>
          <a:bodyPr>
            <a:normAutofit fontScale="25000" lnSpcReduction="20000"/>
          </a:bodyPr>
          <a:lstStyle/>
          <a:p>
            <a:endParaRPr lang="en-IN" dirty="0"/>
          </a:p>
        </p:txBody>
      </p:sp>
      <p:pic>
        <p:nvPicPr>
          <p:cNvPr id="7" name="Picture 6">
            <a:extLst>
              <a:ext uri="{FF2B5EF4-FFF2-40B4-BE49-F238E27FC236}">
                <a16:creationId xmlns:a16="http://schemas.microsoft.com/office/drawing/2014/main" id="{8CA99A02-FDE3-4983-B36A-F14CD54CA346}"/>
              </a:ext>
            </a:extLst>
          </p:cNvPr>
          <p:cNvPicPr>
            <a:picLocks noChangeAspect="1"/>
          </p:cNvPicPr>
          <p:nvPr/>
        </p:nvPicPr>
        <p:blipFill>
          <a:blip r:embed="rId2"/>
          <a:stretch>
            <a:fillRect/>
          </a:stretch>
        </p:blipFill>
        <p:spPr>
          <a:xfrm>
            <a:off x="4187952" y="1520871"/>
            <a:ext cx="3456432" cy="3816258"/>
          </a:xfrm>
          <a:prstGeom prst="rect">
            <a:avLst/>
          </a:prstGeom>
        </p:spPr>
      </p:pic>
    </p:spTree>
    <p:extLst>
      <p:ext uri="{BB962C8B-B14F-4D97-AF65-F5344CB8AC3E}">
        <p14:creationId xmlns:p14="http://schemas.microsoft.com/office/powerpoint/2010/main" val="24339647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105</TotalTime>
  <Words>774</Words>
  <Application>Microsoft Office PowerPoint</Application>
  <PresentationFormat>Widescreen</PresentationFormat>
  <Paragraphs>45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Garamond</vt:lpstr>
      <vt:lpstr>Segoe UI</vt:lpstr>
      <vt:lpstr>Savon</vt:lpstr>
      <vt:lpstr>Image Classification using Machine learning  A COURSE PROJECT by </vt:lpstr>
      <vt:lpstr>Abstract</vt:lpstr>
      <vt:lpstr>PowerPoint Presentation</vt:lpstr>
      <vt:lpstr>Objective</vt:lpstr>
      <vt:lpstr>Methodology</vt:lpstr>
      <vt:lpstr>PowerPoint Presentation</vt:lpstr>
      <vt:lpstr>PowerPoint Presentation</vt:lpstr>
      <vt:lpstr>MODELS USED</vt:lpstr>
      <vt:lpstr>     flowchart</vt:lpstr>
      <vt:lpstr>output</vt:lpstr>
      <vt:lpstr>PowerPoint Presentation</vt:lpstr>
      <vt:lpstr>PowerPoint Presentation</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Classification using Machine learning  A COURSE PROJECT REPORt by</dc:title>
  <dc:creator>khushi arora</dc:creator>
  <cp:lastModifiedBy>khushi arora</cp:lastModifiedBy>
  <cp:revision>2</cp:revision>
  <dcterms:created xsi:type="dcterms:W3CDTF">2021-11-11T07:09:17Z</dcterms:created>
  <dcterms:modified xsi:type="dcterms:W3CDTF">2022-04-20T02:49:17Z</dcterms:modified>
</cp:coreProperties>
</file>