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6" r:id="rId7"/>
    <p:sldId id="267" r:id="rId8"/>
    <p:sldId id="273" r:id="rId9"/>
    <p:sldId id="276" r:id="rId10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1C3"/>
    <a:srgbClr val="868283"/>
    <a:srgbClr val="8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60951C-2BB1-4D92-B120-6E54E663F654}">
  <a:tblStyle styleId="{E760951C-2BB1-4D92-B120-6E54E663F6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650"/>
  </p:normalViewPr>
  <p:slideViewPr>
    <p:cSldViewPr snapToGrid="0">
      <p:cViewPr varScale="1">
        <p:scale>
          <a:sx n="80" d="100"/>
          <a:sy n="80" d="100"/>
        </p:scale>
        <p:origin x="95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2f26aaa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2f26aaa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3a7fbb3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3a7fbb3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3a7fbb3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3a7fbb3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3a7fbb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3a7fbb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209dfb4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209dfb4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2f26aaa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12f26aaa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2f26aa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2f26aa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997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7660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2955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7362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3153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2934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6737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65424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4602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56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98502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062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3684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175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8672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6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57464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87836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75FC49-80F4-4B3F-8B74-5BEADF8EAC1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414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2084458" y="2741624"/>
            <a:ext cx="4713909" cy="941859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1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700" b="1" dirty="0">
                <a:ea typeface="Times New Roman"/>
                <a:cs typeface="Times New Roman"/>
                <a:sym typeface="Times New Roman"/>
              </a:rPr>
              <a:t>AIRCRAFT COLLISIONS IN USA</a:t>
            </a:r>
            <a:endParaRPr sz="3100" b="1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61329" y="3953451"/>
            <a:ext cx="2395004" cy="817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latin typeface="+mj-lt"/>
              </a:rPr>
              <a:t>Presented By,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latin typeface="+mj-lt"/>
              </a:rPr>
              <a:t>Heer Parekh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dirty="0">
                <a:latin typeface="+mj-lt"/>
              </a:rPr>
              <a:t>015270320</a:t>
            </a:r>
            <a:endParaRPr sz="1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28145-E0B3-4BA5-831F-A13419769E9F}"/>
              </a:ext>
            </a:extLst>
          </p:cNvPr>
          <p:cNvSpPr txBox="1"/>
          <p:nvPr/>
        </p:nvSpPr>
        <p:spPr>
          <a:xfrm>
            <a:off x="1987828" y="3683483"/>
            <a:ext cx="481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DATA 230 </a:t>
            </a:r>
          </a:p>
          <a:p>
            <a:pPr algn="ctr"/>
            <a:r>
              <a:rPr lang="en-US" b="1" dirty="0">
                <a:latin typeface="+mj-lt"/>
              </a:rPr>
              <a:t>Project Presentation</a:t>
            </a:r>
          </a:p>
        </p:txBody>
      </p:sp>
      <p:pic>
        <p:nvPicPr>
          <p:cNvPr id="7" name="Picture 2" descr="What are your rights if your plane crashes?">
            <a:extLst>
              <a:ext uri="{FF2B5EF4-FFF2-40B4-BE49-F238E27FC236}">
                <a16:creationId xmlns:a16="http://schemas.microsoft.com/office/drawing/2014/main" id="{F04316E3-8133-4EBC-9FEC-5BFB91E6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00" y="215688"/>
            <a:ext cx="5879907" cy="22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04799" y="229643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      		 </a:t>
            </a:r>
            <a:r>
              <a:rPr lang="en" b="1" dirty="0"/>
              <a:t>Project Background</a:t>
            </a:r>
            <a:endParaRPr b="1" dirty="0"/>
          </a:p>
        </p:txBody>
      </p:sp>
      <p:sp>
        <p:nvSpPr>
          <p:cNvPr id="76" name="Google Shape;76;p14"/>
          <p:cNvSpPr txBox="1"/>
          <p:nvPr/>
        </p:nvSpPr>
        <p:spPr>
          <a:xfrm>
            <a:off x="956806" y="1400137"/>
            <a:ext cx="8075876" cy="255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1125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/>
              <a:t>•</a:t>
            </a:r>
            <a:r>
              <a:rPr lang="en" sz="2000" dirty="0">
                <a:solidFill>
                  <a:srgbClr val="7C71C3"/>
                </a:solidFill>
              </a:rPr>
              <a:t> </a:t>
            </a:r>
            <a:r>
              <a:rPr lang="en" sz="2000" b="1" dirty="0">
                <a:solidFill>
                  <a:srgbClr val="7C71C3"/>
                </a:solidFill>
              </a:rPr>
              <a:t>What? </a:t>
            </a:r>
            <a:r>
              <a:rPr lang="en" sz="2000" dirty="0"/>
              <a:t>– </a:t>
            </a:r>
            <a:r>
              <a:rPr lang="en-US" dirty="0"/>
              <a:t>Aircraft collisions in the USA since 1982</a:t>
            </a:r>
            <a:endParaRPr sz="2000" dirty="0"/>
          </a:p>
          <a:p>
            <a:pPr marL="111125" lvl="0" indent="-111125">
              <a:lnSpc>
                <a:spcPct val="90000"/>
              </a:lnSpc>
              <a:spcBef>
                <a:spcPts val="1000"/>
              </a:spcBef>
            </a:pPr>
            <a:r>
              <a:rPr lang="en" sz="2000" dirty="0"/>
              <a:t>• </a:t>
            </a:r>
            <a:r>
              <a:rPr lang="en" sz="2000" b="1" dirty="0">
                <a:solidFill>
                  <a:srgbClr val="7C71C3"/>
                </a:solidFill>
              </a:rPr>
              <a:t>Why? </a:t>
            </a:r>
            <a:r>
              <a:rPr lang="en" sz="2000" dirty="0"/>
              <a:t>– </a:t>
            </a:r>
            <a:r>
              <a:rPr lang="en-US" dirty="0"/>
              <a:t>number of air crashes has remained consistent since 1982 and detailed study of the causal elements is not done on a regular basis by the aviation industry</a:t>
            </a:r>
            <a:endParaRPr lang="en-US" sz="2000" dirty="0"/>
          </a:p>
          <a:p>
            <a:pPr marL="111125" lvl="0" indent="-111125">
              <a:lnSpc>
                <a:spcPct val="90000"/>
              </a:lnSpc>
              <a:spcBef>
                <a:spcPts val="1000"/>
              </a:spcBef>
            </a:pPr>
            <a:r>
              <a:rPr lang="en" sz="2000" dirty="0"/>
              <a:t>• </a:t>
            </a:r>
            <a:r>
              <a:rPr lang="en" sz="2000" b="1" dirty="0">
                <a:solidFill>
                  <a:srgbClr val="7C71C3"/>
                </a:solidFill>
              </a:rPr>
              <a:t>How? </a:t>
            </a:r>
            <a:r>
              <a:rPr lang="en" sz="2000" dirty="0"/>
              <a:t>– </a:t>
            </a:r>
            <a:r>
              <a:rPr lang="en" dirty="0"/>
              <a:t>Identifying significant </a:t>
            </a:r>
            <a:r>
              <a:rPr lang="en-US" dirty="0"/>
              <a:t>patterns, trends and outliers from the visualizations created</a:t>
            </a:r>
            <a:endParaRPr dirty="0"/>
          </a:p>
          <a:p>
            <a:pPr marL="111125" lvl="0" indent="-111125">
              <a:lnSpc>
                <a:spcPct val="90000"/>
              </a:lnSpc>
              <a:spcBef>
                <a:spcPts val="1000"/>
              </a:spcBef>
            </a:pPr>
            <a:r>
              <a:rPr lang="en" sz="2000" dirty="0"/>
              <a:t>• </a:t>
            </a:r>
            <a:r>
              <a:rPr lang="en" sz="2000" b="1" dirty="0">
                <a:solidFill>
                  <a:srgbClr val="7C71C3"/>
                </a:solidFill>
              </a:rPr>
              <a:t>Benefits? </a:t>
            </a:r>
            <a:r>
              <a:rPr lang="en" sz="2000" dirty="0"/>
              <a:t>- </a:t>
            </a:r>
            <a:r>
              <a:rPr lang="en-US" dirty="0"/>
              <a:t>Evaluate the data by discussing the different effects of aviation accidents caused and how we could increase the quality and safety of air travel</a:t>
            </a:r>
            <a:endParaRPr dirty="0"/>
          </a:p>
        </p:txBody>
      </p:sp>
      <p:pic>
        <p:nvPicPr>
          <p:cNvPr id="3" name="Graphic 2" descr="Airplane">
            <a:extLst>
              <a:ext uri="{FF2B5EF4-FFF2-40B4-BE49-F238E27FC236}">
                <a16:creationId xmlns:a16="http://schemas.microsoft.com/office/drawing/2014/main" id="{21605A25-FE1C-45FA-AD6B-9C668EF96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806" y="333246"/>
            <a:ext cx="541397" cy="5413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25230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</a:t>
            </a:r>
            <a:r>
              <a:rPr lang="en" b="1" dirty="0"/>
              <a:t>Deliverables</a:t>
            </a:r>
            <a:endParaRPr b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37" y="384375"/>
            <a:ext cx="512925" cy="51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08D7F9-8C72-4A12-BC56-E87BAAAC2E77}"/>
              </a:ext>
            </a:extLst>
          </p:cNvPr>
          <p:cNvGrpSpPr/>
          <p:nvPr/>
        </p:nvGrpSpPr>
        <p:grpSpPr>
          <a:xfrm>
            <a:off x="947950" y="1785887"/>
            <a:ext cx="7240019" cy="1622726"/>
            <a:chOff x="568162" y="874774"/>
            <a:chExt cx="6400800" cy="16227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0682F4-2FB6-4BD0-9E43-DDC546CCAFC0}"/>
                </a:ext>
              </a:extLst>
            </p:cNvPr>
            <p:cNvSpPr/>
            <p:nvPr/>
          </p:nvSpPr>
          <p:spPr>
            <a:xfrm>
              <a:off x="568162" y="897300"/>
              <a:ext cx="1600200" cy="1600200"/>
            </a:xfrm>
            <a:prstGeom prst="roundRect">
              <a:avLst/>
            </a:prstGeom>
            <a:solidFill>
              <a:srgbClr val="7C71C3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DELIVERABLES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FA2628-3E0A-40C3-A3E0-9AA3C1D40BD8}"/>
                </a:ext>
              </a:extLst>
            </p:cNvPr>
            <p:cNvSpPr/>
            <p:nvPr/>
          </p:nvSpPr>
          <p:spPr>
            <a:xfrm>
              <a:off x="2168362" y="884059"/>
              <a:ext cx="1600200" cy="1600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lvl="0" algn="ctr"/>
              <a:r>
                <a:rPr lang="en-US" sz="1400" dirty="0">
                  <a:solidFill>
                    <a:schemeClr val="tx1"/>
                  </a:solidFill>
                </a:rPr>
                <a:t>To provide total statistics of impairments caused after the crash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2E6390-1CC0-4CAC-BEE1-6FD9BB51DFCD}"/>
                </a:ext>
              </a:extLst>
            </p:cNvPr>
            <p:cNvSpPr/>
            <p:nvPr/>
          </p:nvSpPr>
          <p:spPr>
            <a:xfrm>
              <a:off x="3768562" y="874774"/>
              <a:ext cx="1600200" cy="16002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Display the location details, fatality rate per crash, </a:t>
              </a:r>
              <a:r>
                <a:rPr lang="en-US" sz="1400" dirty="0" err="1">
                  <a:solidFill>
                    <a:schemeClr val="tx1"/>
                  </a:solidFill>
                </a:rPr>
                <a:t>etc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FB990-773A-42B8-A7B9-C1E509313A74}"/>
                </a:ext>
              </a:extLst>
            </p:cNvPr>
            <p:cNvSpPr/>
            <p:nvPr/>
          </p:nvSpPr>
          <p:spPr>
            <a:xfrm>
              <a:off x="5368762" y="876995"/>
              <a:ext cx="1600200" cy="16002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9850" lvl="0">
                <a:buClr>
                  <a:schemeClr val="dk2"/>
                </a:buClr>
                <a:buSzPts val="2500"/>
              </a:pPr>
              <a:r>
                <a:rPr lang="en-US" sz="1400" dirty="0">
                  <a:solidFill>
                    <a:schemeClr val="tx1"/>
                  </a:solidFill>
                </a:rPr>
                <a:t>Total crashes and accidents that have taken place</a:t>
              </a:r>
            </a:p>
          </p:txBody>
        </p:sp>
      </p:grpSp>
      <p:pic>
        <p:nvPicPr>
          <p:cNvPr id="5" name="Graphic 4" descr="Badge 3 with solid fill">
            <a:extLst>
              <a:ext uri="{FF2B5EF4-FFF2-40B4-BE49-F238E27FC236}">
                <a16:creationId xmlns:a16="http://schemas.microsoft.com/office/drawing/2014/main" id="{F09DB024-194A-DD45-B06E-97B50627E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8155" y="1785887"/>
            <a:ext cx="310896" cy="310896"/>
          </a:xfrm>
          <a:prstGeom prst="rect">
            <a:avLst/>
          </a:prstGeom>
        </p:spPr>
      </p:pic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5026DC94-5ED9-AA4F-8FF2-22FF69800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2512" y="1795736"/>
            <a:ext cx="310896" cy="310896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00F92F7A-22F0-0644-879F-76288A4329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2312" y="1800457"/>
            <a:ext cx="312300" cy="3123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B94593-7A51-0D4E-86CB-8643077E9F4D}"/>
              </a:ext>
            </a:extLst>
          </p:cNvPr>
          <p:cNvGrpSpPr/>
          <p:nvPr/>
        </p:nvGrpSpPr>
        <p:grpSpPr>
          <a:xfrm>
            <a:off x="1061938" y="1987909"/>
            <a:ext cx="612648" cy="612648"/>
            <a:chOff x="4614531" y="3784432"/>
            <a:chExt cx="796762" cy="796762"/>
          </a:xfrm>
          <a:solidFill>
            <a:schemeClr val="bg1"/>
          </a:solidFill>
        </p:grpSpPr>
        <p:pic>
          <p:nvPicPr>
            <p:cNvPr id="17" name="Graphic 16" descr="Dollar with solid fill">
              <a:extLst>
                <a:ext uri="{FF2B5EF4-FFF2-40B4-BE49-F238E27FC236}">
                  <a16:creationId xmlns:a16="http://schemas.microsoft.com/office/drawing/2014/main" id="{4E6F6843-F6B7-734A-AEA6-8F2B9DCCB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05916" y="3889363"/>
              <a:ext cx="164465" cy="164465"/>
            </a:xfrm>
            <a:prstGeom prst="rect">
              <a:avLst/>
            </a:prstGeom>
          </p:spPr>
        </p:pic>
        <p:pic>
          <p:nvPicPr>
            <p:cNvPr id="19" name="Graphic 18" descr="Bar graph with upward trend with solid fill">
              <a:extLst>
                <a:ext uri="{FF2B5EF4-FFF2-40B4-BE49-F238E27FC236}">
                  <a16:creationId xmlns:a16="http://schemas.microsoft.com/office/drawing/2014/main" id="{3DFB1B45-4D31-5943-A103-ED1C37C2F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14531" y="3784432"/>
              <a:ext cx="796762" cy="796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25230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             </a:t>
            </a:r>
            <a:r>
              <a:rPr lang="en" b="1" dirty="0"/>
              <a:t>Project Requirements</a:t>
            </a:r>
            <a:endParaRPr b="1" dirty="0"/>
          </a:p>
        </p:txBody>
      </p:sp>
      <p:pic>
        <p:nvPicPr>
          <p:cNvPr id="3" name="Graphic 2" descr="List with solid fill">
            <a:extLst>
              <a:ext uri="{FF2B5EF4-FFF2-40B4-BE49-F238E27FC236}">
                <a16:creationId xmlns:a16="http://schemas.microsoft.com/office/drawing/2014/main" id="{08B979A6-2481-874E-9140-66828F319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852" y="323340"/>
            <a:ext cx="502920" cy="502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7EC8AE-53FA-674B-B061-0D14A49D0076}"/>
              </a:ext>
            </a:extLst>
          </p:cNvPr>
          <p:cNvSpPr/>
          <p:nvPr/>
        </p:nvSpPr>
        <p:spPr>
          <a:xfrm>
            <a:off x="2213350" y="1132114"/>
            <a:ext cx="4735286" cy="329184"/>
          </a:xfrm>
          <a:prstGeom prst="rect">
            <a:avLst/>
          </a:prstGeom>
          <a:solidFill>
            <a:srgbClr val="7C71C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bg1"/>
                </a:solidFill>
              </a:rPr>
              <a:t>Requirement </a:t>
            </a:r>
            <a:r>
              <a:rPr lang="en-US" sz="1600" b="1" dirty="0">
                <a:solidFill>
                  <a:schemeClr val="bg1"/>
                </a:solidFill>
              </a:rPr>
              <a:t>Gathering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36014E-F0AB-8047-A90F-8DEB21AEA44E}"/>
              </a:ext>
            </a:extLst>
          </p:cNvPr>
          <p:cNvSpPr/>
          <p:nvPr/>
        </p:nvSpPr>
        <p:spPr>
          <a:xfrm>
            <a:off x="2210805" y="2571750"/>
            <a:ext cx="4735286" cy="324874"/>
          </a:xfrm>
          <a:prstGeom prst="rect">
            <a:avLst/>
          </a:prstGeom>
          <a:solidFill>
            <a:srgbClr val="7C71C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Data Requirements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0A7E-994F-134F-AC39-1743FFBC2A40}"/>
              </a:ext>
            </a:extLst>
          </p:cNvPr>
          <p:cNvSpPr/>
          <p:nvPr/>
        </p:nvSpPr>
        <p:spPr>
          <a:xfrm>
            <a:off x="2210805" y="1506871"/>
            <a:ext cx="4735286" cy="85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Aircraft Collision data for United States of America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Reliable data sourced from ‘Kaggle.com’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‘Kaggle.com’ -  public licensed visibility with a provenance collection methodology.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86381-7208-A942-A858-D947898204ED}"/>
              </a:ext>
            </a:extLst>
          </p:cNvPr>
          <p:cNvSpPr/>
          <p:nvPr/>
        </p:nvSpPr>
        <p:spPr>
          <a:xfrm>
            <a:off x="2203033" y="2942592"/>
            <a:ext cx="2297892" cy="1922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525" algn="ctr"/>
            <a:r>
              <a:rPr lang="en-US" u="sng" dirty="0">
                <a:solidFill>
                  <a:schemeClr val="tx1"/>
                </a:solidFill>
              </a:rPr>
              <a:t>Output</a:t>
            </a:r>
          </a:p>
          <a:p>
            <a:pPr marL="9525"/>
            <a:endParaRPr lang="en-US" sz="1100" dirty="0">
              <a:solidFill>
                <a:schemeClr val="tx1"/>
              </a:solidFill>
            </a:endParaRPr>
          </a:p>
          <a:p>
            <a:pPr marL="119063" indent="-10953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output.csv data, for USA has data from 1982 to 2020.</a:t>
            </a:r>
          </a:p>
          <a:p>
            <a:pPr marL="119063" indent="-10953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Information about diverse records of the air collision such as State, Event. Date, </a:t>
            </a:r>
            <a:r>
              <a:rPr lang="en-US" sz="1100" dirty="0" err="1">
                <a:solidFill>
                  <a:schemeClr val="tx1"/>
                </a:solidFill>
              </a:rPr>
              <a:t>accident_carrier,total_injured</a:t>
            </a:r>
            <a:r>
              <a:rPr lang="en-US" sz="1100" dirty="0">
                <a:solidFill>
                  <a:schemeClr val="tx1"/>
                </a:solidFill>
              </a:rPr>
              <a:t>, etc.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308519-0190-014E-BE58-19FDC3F0D527}"/>
              </a:ext>
            </a:extLst>
          </p:cNvPr>
          <p:cNvSpPr/>
          <p:nvPr/>
        </p:nvSpPr>
        <p:spPr>
          <a:xfrm>
            <a:off x="4648199" y="2942592"/>
            <a:ext cx="2297892" cy="1922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u="sng" dirty="0" err="1">
                <a:solidFill>
                  <a:schemeClr val="tx1"/>
                </a:solidFill>
              </a:rPr>
              <a:t>Hexagon_map</a:t>
            </a:r>
            <a:endParaRPr lang="en-US" u="sng" dirty="0">
              <a:solidFill>
                <a:schemeClr val="tx1"/>
              </a:solidFill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Hexagon_map</a:t>
            </a:r>
            <a:r>
              <a:rPr lang="en-US" sz="1100" dirty="0">
                <a:solidFill>
                  <a:schemeClr val="tx1"/>
                </a:solidFill>
              </a:rPr>
              <a:t> .csv data, contains geographical details of USA.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Includes information about latitude, longitude, City, State, Abbreviations,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77517" y="21851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66" b="1" dirty="0"/>
              <a:t>               Project Required Resources</a:t>
            </a:r>
            <a:endParaRPr sz="866" b="1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AD81F-1BD5-A44A-9A00-E70EEC0A4E9D}"/>
              </a:ext>
            </a:extLst>
          </p:cNvPr>
          <p:cNvSpPr/>
          <p:nvPr/>
        </p:nvSpPr>
        <p:spPr>
          <a:xfrm>
            <a:off x="1172616" y="1018926"/>
            <a:ext cx="7416800" cy="49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Find an appropriate aircraft collision dataset and select the appropriate technology and platforms.</a:t>
            </a:r>
          </a:p>
        </p:txBody>
      </p:sp>
      <p:pic>
        <p:nvPicPr>
          <p:cNvPr id="6" name="Graphic 5" descr="Cloud Computing with solid fill">
            <a:extLst>
              <a:ext uri="{FF2B5EF4-FFF2-40B4-BE49-F238E27FC236}">
                <a16:creationId xmlns:a16="http://schemas.microsoft.com/office/drawing/2014/main" id="{4F9F646A-E430-D242-9CF7-BEE9B7A17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67" y="296807"/>
            <a:ext cx="502920" cy="50292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8156E-07F5-4FA2-B55F-5BE1E33A6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10400"/>
              </p:ext>
            </p:extLst>
          </p:nvPr>
        </p:nvGraphicFramePr>
        <p:xfrm>
          <a:off x="1349071" y="1789043"/>
          <a:ext cx="6096000" cy="2226368"/>
        </p:xfrm>
        <a:graphic>
          <a:graphicData uri="http://schemas.openxmlformats.org/drawingml/2006/table">
            <a:tbl>
              <a:tblPr firstRow="1" bandRow="1">
                <a:tableStyleId>{E760951C-2BB1-4D92-B120-6E54E663F654}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6051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84963514"/>
                    </a:ext>
                  </a:extLst>
                </a:gridCol>
              </a:tblGrid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Function</a:t>
                      </a:r>
                    </a:p>
                  </a:txBody>
                  <a:tcPr>
                    <a:solidFill>
                      <a:srgbClr val="7C71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Resource</a:t>
                      </a:r>
                    </a:p>
                  </a:txBody>
                  <a:tcPr>
                    <a:solidFill>
                      <a:srgbClr val="7C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88551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Collection of Data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Kaggle.com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22263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Data Processing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Tableau Prep Builder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537855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Visualizations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Tableau Desktop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26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71063" y="225862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/>
            <a:r>
              <a:rPr lang="en" sz="3700" b="1" dirty="0"/>
              <a:t>				Data Collection</a:t>
            </a:r>
            <a:br>
              <a:rPr lang="en" b="1" dirty="0"/>
            </a:br>
            <a:br>
              <a:rPr lang="en" b="1" dirty="0"/>
            </a:br>
            <a:endParaRPr sz="1300" b="1" dirty="0"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657144" y="1238341"/>
            <a:ext cx="4087577" cy="12800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3363" indent="-223838">
              <a:lnSpc>
                <a:spcPct val="100000"/>
              </a:lnSpc>
              <a:buSzPct val="114000"/>
            </a:pPr>
            <a:r>
              <a:rPr lang="en-US" sz="1100" dirty="0"/>
              <a:t>Primary data – Kaggle.com</a:t>
            </a:r>
          </a:p>
          <a:p>
            <a:pPr marL="233363" indent="-223838">
              <a:lnSpc>
                <a:spcPct val="100000"/>
              </a:lnSpc>
              <a:buSzPct val="114000"/>
            </a:pPr>
            <a:r>
              <a:rPr lang="en-US" sz="1100" dirty="0"/>
              <a:t>Collected data for particular factors </a:t>
            </a:r>
            <a:endParaRPr lang="en" sz="1100" dirty="0"/>
          </a:p>
          <a:p>
            <a:pPr marL="233363" indent="-223838">
              <a:lnSpc>
                <a:spcPct val="100000"/>
              </a:lnSpc>
              <a:buSzPct val="114000"/>
            </a:pPr>
            <a:r>
              <a:rPr lang="en" sz="1100" dirty="0"/>
              <a:t>Data f</a:t>
            </a:r>
            <a:r>
              <a:rPr lang="en-US" sz="1100" dirty="0"/>
              <a:t>rom 1982-2020</a:t>
            </a:r>
            <a:endParaRPr sz="1100" dirty="0"/>
          </a:p>
          <a:p>
            <a:pPr marL="233363" indent="-223838">
              <a:lnSpc>
                <a:spcPct val="100000"/>
              </a:lnSpc>
              <a:buSzPct val="114000"/>
            </a:pPr>
            <a:r>
              <a:rPr lang="en" sz="1100" dirty="0"/>
              <a:t>Data  complexity - 30 attributes </a:t>
            </a:r>
            <a:r>
              <a:rPr lang="en-US" sz="1100" dirty="0"/>
              <a:t>like State, Investigation status, country, </a:t>
            </a:r>
            <a:r>
              <a:rPr lang="en-US" sz="1100" dirty="0" err="1"/>
              <a:t>event_date</a:t>
            </a:r>
            <a:r>
              <a:rPr lang="en-US" sz="1100" dirty="0"/>
              <a:t>, </a:t>
            </a:r>
            <a:r>
              <a:rPr lang="en-US" sz="1100" dirty="0" err="1"/>
              <a:t>airport_code</a:t>
            </a:r>
            <a:r>
              <a:rPr lang="en-US" sz="1100" dirty="0"/>
              <a:t>, </a:t>
            </a:r>
            <a:r>
              <a:rPr lang="en-US" sz="1100" dirty="0" err="1"/>
              <a:t>purpose_of_flight</a:t>
            </a:r>
            <a:r>
              <a:rPr lang="en-US" sz="1100" dirty="0"/>
              <a:t>, </a:t>
            </a:r>
            <a:r>
              <a:rPr lang="en-US" sz="1100" dirty="0" err="1"/>
              <a:t>number_of_accidents</a:t>
            </a:r>
            <a:r>
              <a:rPr lang="en-US" sz="1100" dirty="0"/>
              <a:t>, etc.</a:t>
            </a:r>
          </a:p>
          <a:p>
            <a:pPr marL="233363" indent="-223838">
              <a:lnSpc>
                <a:spcPct val="100000"/>
              </a:lnSpc>
              <a:buSzPct val="114000"/>
            </a:pPr>
            <a:r>
              <a:rPr lang="en-US" sz="1100" dirty="0"/>
              <a:t>Consists of 79,170 records.</a:t>
            </a:r>
          </a:p>
          <a:p>
            <a:pPr marL="233363" indent="-223838">
              <a:lnSpc>
                <a:spcPct val="100000"/>
              </a:lnSpc>
              <a:buSzPct val="114000"/>
            </a:pPr>
            <a:endParaRPr sz="1100" dirty="0"/>
          </a:p>
        </p:txBody>
      </p:sp>
      <p:sp>
        <p:nvSpPr>
          <p:cNvPr id="6" name="Google Shape;138;p23">
            <a:extLst>
              <a:ext uri="{FF2B5EF4-FFF2-40B4-BE49-F238E27FC236}">
                <a16:creationId xmlns:a16="http://schemas.microsoft.com/office/drawing/2014/main" id="{624B1660-0D55-DE47-9A38-4E8DFBD39CA3}"/>
              </a:ext>
            </a:extLst>
          </p:cNvPr>
          <p:cNvSpPr txBox="1">
            <a:spLocks/>
          </p:cNvSpPr>
          <p:nvPr/>
        </p:nvSpPr>
        <p:spPr>
          <a:xfrm>
            <a:off x="4744722" y="1214627"/>
            <a:ext cx="4087577" cy="12800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20663">
              <a:lnSpc>
                <a:spcPct val="100000"/>
              </a:lnSpc>
              <a:buSzPct val="114000"/>
            </a:pPr>
            <a:r>
              <a:rPr lang="en-US" sz="1100" dirty="0"/>
              <a:t>Secondary data - Kaggle.com</a:t>
            </a:r>
          </a:p>
          <a:p>
            <a:pPr marL="230188" indent="-220663">
              <a:lnSpc>
                <a:spcPct val="100000"/>
              </a:lnSpc>
              <a:buSzPct val="114000"/>
            </a:pPr>
            <a:r>
              <a:rPr lang="en-US" sz="1100" dirty="0"/>
              <a:t>Data complexity - nine attributes</a:t>
            </a:r>
          </a:p>
          <a:p>
            <a:pPr marL="230188" indent="-220663">
              <a:lnSpc>
                <a:spcPct val="100000"/>
              </a:lnSpc>
              <a:buSzPct val="114000"/>
            </a:pPr>
            <a:r>
              <a:rPr lang="en-US" sz="1100" dirty="0"/>
              <a:t>Contains longitude, latitude, City, State, Abbreviations, fatalities, </a:t>
            </a:r>
            <a:r>
              <a:rPr lang="en-US" sz="1100" dirty="0" err="1"/>
              <a:t>minor_injuries,etc</a:t>
            </a:r>
            <a:r>
              <a:rPr lang="en-US" sz="1100" dirty="0"/>
              <a:t>.</a:t>
            </a:r>
          </a:p>
          <a:p>
            <a:pPr marL="230188" indent="-220663">
              <a:lnSpc>
                <a:spcPct val="100000"/>
              </a:lnSpc>
              <a:buSzPct val="114000"/>
            </a:pPr>
            <a:r>
              <a:rPr lang="en-US" sz="1100" dirty="0"/>
              <a:t>consists of 60 records.</a:t>
            </a:r>
          </a:p>
        </p:txBody>
      </p:sp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1E7DF842-97E9-8A45-8C73-DC3BA1D9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245" y="338839"/>
            <a:ext cx="502920" cy="502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DA7A5F-00F6-9340-A7B3-EDC446E41EFA}"/>
              </a:ext>
            </a:extLst>
          </p:cNvPr>
          <p:cNvSpPr/>
          <p:nvPr/>
        </p:nvSpPr>
        <p:spPr>
          <a:xfrm>
            <a:off x="657145" y="894700"/>
            <a:ext cx="4087577" cy="257176"/>
          </a:xfrm>
          <a:prstGeom prst="rect">
            <a:avLst/>
          </a:prstGeom>
          <a:solidFill>
            <a:srgbClr val="7C71C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Output.csv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F8C2C2-786D-494D-A9BB-63249D7FE807}"/>
              </a:ext>
            </a:extLst>
          </p:cNvPr>
          <p:cNvSpPr/>
          <p:nvPr/>
        </p:nvSpPr>
        <p:spPr>
          <a:xfrm>
            <a:off x="4744722" y="883697"/>
            <a:ext cx="4087578" cy="256032"/>
          </a:xfrm>
          <a:prstGeom prst="rect">
            <a:avLst/>
          </a:prstGeom>
          <a:solidFill>
            <a:srgbClr val="7C71C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Hexagon_map.csv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7A4E5-B226-46BA-A4F7-DBA963866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480" y="2648861"/>
            <a:ext cx="4047819" cy="2238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9E1FD8-7833-4476-A632-A1836DA30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95" y="2648860"/>
            <a:ext cx="4047819" cy="22381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40580" y="28128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  			</a:t>
            </a:r>
            <a:r>
              <a:rPr lang="en-US" b="1" dirty="0"/>
              <a:t>Data Processing</a:t>
            </a:r>
            <a:endParaRPr b="1" dirty="0"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882291" y="1343769"/>
            <a:ext cx="4564352" cy="28902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sz="1400" dirty="0"/>
              <a:t>Merge the two datasets in Tableau Prep. </a:t>
            </a:r>
            <a:endParaRPr lang="en" sz="1400" dirty="0"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sz="1400" dirty="0"/>
              <a:t>Removing nulls, duplicates and redundant attributes.</a:t>
            </a: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sz="1400" dirty="0"/>
              <a:t>Data formatting, removing unnecessary columns, splitting of columns, renaming different fields</a:t>
            </a:r>
            <a:endParaRPr sz="1400" dirty="0"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sz="1400" dirty="0"/>
              <a:t>Only informative attributes </a:t>
            </a:r>
            <a:r>
              <a:rPr lang="en-US" sz="1400" dirty="0"/>
              <a:t>are selected to create meaningful visualizations</a:t>
            </a:r>
            <a:endParaRPr lang="en" sz="1400" dirty="0"/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81ABF8D5-9500-964B-83B8-CAA9BCB63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999" y="380647"/>
            <a:ext cx="502920" cy="5029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E05620-20A1-462E-B1A3-23BE07085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354" y="1343769"/>
            <a:ext cx="2751151" cy="28902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998330" y="18126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latin typeface="+mn-lt"/>
                <a:ea typeface="Arial"/>
                <a:cs typeface="Arial"/>
                <a:sym typeface="Arial"/>
              </a:rPr>
              <a:t>      </a:t>
            </a:r>
            <a:r>
              <a:rPr lang="en-US" sz="3600" b="0" dirty="0">
                <a:latin typeface="+mn-lt"/>
                <a:ea typeface="Arial"/>
                <a:cs typeface="Arial"/>
                <a:sym typeface="Arial"/>
              </a:rPr>
              <a:t>Visualizations</a:t>
            </a:r>
            <a:endParaRPr sz="3600" dirty="0">
              <a:latin typeface="+mn-lt"/>
            </a:endParaRPr>
          </a:p>
        </p:txBody>
      </p:sp>
      <p:pic>
        <p:nvPicPr>
          <p:cNvPr id="11266" name="Picture 2" descr="Performance Icon #73618 - Free Icons Library">
            <a:extLst>
              <a:ext uri="{FF2B5EF4-FFF2-40B4-BE49-F238E27FC236}">
                <a16:creationId xmlns:a16="http://schemas.microsoft.com/office/drawing/2014/main" id="{64297C37-2EE8-F94C-B582-7814C46C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30" y="323340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8339A5-3B48-4D71-8184-7A3A38E0D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73" y="944623"/>
            <a:ext cx="4317558" cy="1937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72691-BF42-4104-9BD9-2303D9915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5" y="944623"/>
            <a:ext cx="4118775" cy="1912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395D3-FF14-468D-86BE-D99830390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447" y="2925634"/>
            <a:ext cx="3912041" cy="2103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11C0-4BE6-D44F-B1C2-B91DC2291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0734"/>
            <a:ext cx="6858000" cy="911737"/>
          </a:xfrm>
        </p:spPr>
        <p:txBody>
          <a:bodyPr>
            <a:normAutofit/>
          </a:bodyPr>
          <a:lstStyle/>
          <a:p>
            <a:r>
              <a:rPr lang="en-US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8593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3898</TotalTime>
  <Words>439</Words>
  <Application>Microsoft Office PowerPoint</Application>
  <PresentationFormat>On-screen Show (16:9)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Corbel</vt:lpstr>
      <vt:lpstr>Lato</vt:lpstr>
      <vt:lpstr>Parallax</vt:lpstr>
      <vt:lpstr>  AIRCRAFT COLLISIONS IN USA</vt:lpstr>
      <vt:lpstr>         Project Background</vt:lpstr>
      <vt:lpstr>             Deliverables</vt:lpstr>
      <vt:lpstr>             Project Requirements</vt:lpstr>
      <vt:lpstr>               Project Required Resources</vt:lpstr>
      <vt:lpstr>    Data Collection  </vt:lpstr>
      <vt:lpstr>         Data Processing</vt:lpstr>
      <vt:lpstr>      Visualizations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Airbnb Price Predictions Models for New York City with Sentiment Analysis</dc:title>
  <cp:lastModifiedBy>Checkout</cp:lastModifiedBy>
  <cp:revision>60</cp:revision>
  <dcterms:modified xsi:type="dcterms:W3CDTF">2021-12-01T04:24:32Z</dcterms:modified>
</cp:coreProperties>
</file>