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96729F-610C-4F1F-AC65-44BDA7A964CE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2879A-A51F-4B6A-B0A1-257FF626D2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942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Supplementary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32879A-A51F-4B6A-B0A1-257FF626D20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682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131C55-3EA7-4DB2-FA91-4C306DDBA1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F39E10-0E3C-03F7-7942-7B20296F94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613A41-FAB6-7193-F109-BA384A207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64D1-7BFE-4A92-B638-563254A4D2BA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914DDF-C5C5-A6F5-C1B7-65E594A16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D8A558-2BA6-0830-B226-08A6C5C35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CBC5-5849-4D54-94A9-464BFA5386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875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4632FB-9E24-77C7-8157-0BA8209EC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696C7D-7B73-D676-7456-6A46EA4B3D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9BF881-93E6-164C-8CD8-7FAC05EA6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64D1-7BFE-4A92-B638-563254A4D2BA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133977-8A0D-39EC-4DB5-B6BBB4F7D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C30F86-DE54-204F-C0CC-2B69399B0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CBC5-5849-4D54-94A9-464BFA5386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572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88CE042-922A-9E1C-36DF-07FCAAAE25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1B06AD-9ED7-4167-E361-353A04A00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7DAC42-0CCA-EB7D-9130-CAB88C082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64D1-7BFE-4A92-B638-563254A4D2BA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D7578B-2B91-BD9F-61A8-159E7F5F1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93140E-9150-E056-68A4-F78CDE9BA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CBC5-5849-4D54-94A9-464BFA5386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559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C2F607-327F-C5E4-B4EE-1056EDAE4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8FB5C0-C2DF-E6EF-3468-15235866B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19F8CE-8143-059D-2C9B-00DA1D460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64D1-7BFE-4A92-B638-563254A4D2BA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F262F2-6F33-190E-869B-B5D18ED37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82F9E0-E918-FA2C-1A36-6846FA811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CBC5-5849-4D54-94A9-464BFA5386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958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098246-D413-DA96-82E2-CEBFF9455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F49409-6ED2-39C1-B3F0-2AF9B831D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6982A7-8C31-2668-1320-2CCB22B8D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64D1-7BFE-4A92-B638-563254A4D2BA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F60A15-A882-780B-B759-7605B3957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03A9D3-D901-7401-B550-CEEAB3F68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CBC5-5849-4D54-94A9-464BFA5386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43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B3ACEC-A746-B4DE-8476-E8953D00A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6C2A47-A14D-B02E-4EE4-6F91B0FAFE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CC75F5-9927-CE70-E2B4-326B8BB85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E01B86-545A-57A7-970F-8F5CD7A29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64D1-7BFE-4A92-B638-563254A4D2BA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5DFB69-DB5C-3AA5-5758-32AF28EB3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27EA94-2038-8603-25A9-1D7C72C43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CBC5-5849-4D54-94A9-464BFA5386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0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1C98D-A5B0-DEBA-E39D-2141048D5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4B292C-D900-0639-E321-2D58F550A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DBE207-00A5-2AAC-7AB2-C2D24796F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513A08-2B03-B4EB-7778-F032E8296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8701F58-DFAA-1398-381C-CE08005872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C00FFBA-01E8-8190-5D9E-CE7C091D4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64D1-7BFE-4A92-B638-563254A4D2BA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4C5E157-5D8B-A7AF-A628-025664CAF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731139-5220-692B-BC3B-3AC3F5FC9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CBC5-5849-4D54-94A9-464BFA5386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859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BDEAA-A84A-F091-3973-2AA69663C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30E0A3-9DBE-2F3D-1A12-4E0DEFBF4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64D1-7BFE-4A92-B638-563254A4D2BA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08BC8B-A5EB-294C-6EF7-1DC812067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9EBC03-0DE3-3E84-A31B-B9D7C8CD1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CBC5-5849-4D54-94A9-464BFA5386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332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8768455-75F7-5B1E-CD39-9ECAB3092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64D1-7BFE-4A92-B638-563254A4D2BA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9C79D5A-7E6F-D780-C006-0D3AAFB36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719679-0B1C-7849-E367-B8F8EC952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CBC5-5849-4D54-94A9-464BFA5386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205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CD1A8D-EE3F-BC30-0E8B-60E1D65C2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5431DF-9619-8509-882B-AEFE0FDC9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3DFDBA-FF71-9C8C-A7FD-4A8CD2BCC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F246AE-EB29-147F-0AB1-8C47ABBAC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64D1-7BFE-4A92-B638-563254A4D2BA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89D26C-DAC8-3930-AF19-F00A1FA0C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978818-A5D6-63B5-D13B-23F28993F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CBC5-5849-4D54-94A9-464BFA5386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21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CE059D-B185-B415-ECF4-DC7172D04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13FD8F3-817F-8386-02EA-4A157737B7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84719C-6237-86C9-FF6C-91B00EA14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9821DA-0E13-E988-9831-A270971DE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64D1-7BFE-4A92-B638-563254A4D2BA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7DB33A-1896-F53A-55F8-3655E8758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D23C3F-0E1D-0D81-4DFB-B51ACAEE5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1CBC5-5849-4D54-94A9-464BFA5386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734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EC56CDA-830C-0B5A-B170-F9F6BDB05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C2DC9C-575B-8253-D6CE-C72A194F5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584400-D145-C845-BCB8-206B58A4A3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964D1-7BFE-4A92-B638-563254A4D2BA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7E60B8-5A49-F522-8ED5-9948CA8C8B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F2A282-B080-CCB0-9FCD-D766EE8B38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1CBC5-5849-4D54-94A9-464BFA5386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176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732F26F0-804D-3642-3C85-631EB2621023}"/>
              </a:ext>
            </a:extLst>
          </p:cNvPr>
          <p:cNvGrpSpPr/>
          <p:nvPr/>
        </p:nvGrpSpPr>
        <p:grpSpPr>
          <a:xfrm>
            <a:off x="1930615" y="0"/>
            <a:ext cx="8548724" cy="6858000"/>
            <a:chOff x="1930615" y="0"/>
            <a:chExt cx="8548724" cy="68580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E397B8B-41E2-BF15-05F7-06D485192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2775977" y="-845362"/>
              <a:ext cx="6858000" cy="85487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97AE41-8CFD-B34E-D16A-97E99558757D}"/>
                </a:ext>
              </a:extLst>
            </p:cNvPr>
            <p:cNvSpPr txBox="1"/>
            <p:nvPr/>
          </p:nvSpPr>
          <p:spPr>
            <a:xfrm rot="16200000">
              <a:off x="2767780" y="4871883"/>
              <a:ext cx="560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FF0000"/>
                  </a:solidFill>
                </a:rPr>
                <a:t>①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2F44CF6-80F9-770D-1E8C-814F7CA62E4A}"/>
                </a:ext>
              </a:extLst>
            </p:cNvPr>
            <p:cNvSpPr txBox="1"/>
            <p:nvPr/>
          </p:nvSpPr>
          <p:spPr>
            <a:xfrm rot="16200000">
              <a:off x="4847305" y="1672554"/>
              <a:ext cx="560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FF0000"/>
                  </a:solidFill>
                </a:rPr>
                <a:t>④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286F323-2D38-A398-9160-9AB65701A14E}"/>
                </a:ext>
              </a:extLst>
            </p:cNvPr>
            <p:cNvSpPr txBox="1"/>
            <p:nvPr/>
          </p:nvSpPr>
          <p:spPr>
            <a:xfrm rot="16200000">
              <a:off x="2896221" y="1923278"/>
              <a:ext cx="560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FF0000"/>
                  </a:solidFill>
                </a:rPr>
                <a:t>③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30A7A53-8E5C-5106-09C1-63D34F2410D4}"/>
                </a:ext>
              </a:extLst>
            </p:cNvPr>
            <p:cNvSpPr txBox="1"/>
            <p:nvPr/>
          </p:nvSpPr>
          <p:spPr>
            <a:xfrm rot="16200000">
              <a:off x="8013291" y="4896464"/>
              <a:ext cx="5604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rgbClr val="FF0000"/>
                  </a:solidFill>
                </a:rPr>
                <a:t>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8877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4B8F85B-027D-A950-9E67-9B70AEFC9804}"/>
              </a:ext>
            </a:extLst>
          </p:cNvPr>
          <p:cNvGrpSpPr/>
          <p:nvPr/>
        </p:nvGrpSpPr>
        <p:grpSpPr>
          <a:xfrm>
            <a:off x="530942" y="219751"/>
            <a:ext cx="9035847" cy="3291840"/>
            <a:chOff x="530942" y="219751"/>
            <a:chExt cx="9035847" cy="3291840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48943B2E-8ABD-3AEF-8EBA-9F1E3F97E9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0942" y="219751"/>
              <a:ext cx="4977580" cy="3291840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69206AAA-727F-6CF4-8A91-3E953DF636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98119" y="219751"/>
              <a:ext cx="4468670" cy="29946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8748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Untitled">
            <a:extLst>
              <a:ext uri="{FF2B5EF4-FFF2-40B4-BE49-F238E27FC236}">
                <a16:creationId xmlns:a16="http://schemas.microsoft.com/office/drawing/2014/main" id="{9D895805-8777-1926-3E92-229A57941A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FFF0FF7-36A3-19E2-7A42-ABE811F8D0DC}"/>
              </a:ext>
            </a:extLst>
          </p:cNvPr>
          <p:cNvGrpSpPr/>
          <p:nvPr/>
        </p:nvGrpSpPr>
        <p:grpSpPr>
          <a:xfrm>
            <a:off x="292574" y="539252"/>
            <a:ext cx="350390" cy="2756284"/>
            <a:chOff x="280348" y="539254"/>
            <a:chExt cx="350390" cy="275628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E68FA64-1AC4-B5C5-AD5C-12CF53299DA4}"/>
                </a:ext>
              </a:extLst>
            </p:cNvPr>
            <p:cNvSpPr txBox="1"/>
            <p:nvPr/>
          </p:nvSpPr>
          <p:spPr>
            <a:xfrm>
              <a:off x="280348" y="539254"/>
              <a:ext cx="3503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A.</a:t>
              </a:r>
              <a:endParaRPr lang="ko-KR" altLang="en-US" b="1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32EC093-FF8B-B603-B10D-0F02D748C51F}"/>
                </a:ext>
              </a:extLst>
            </p:cNvPr>
            <p:cNvSpPr txBox="1"/>
            <p:nvPr/>
          </p:nvSpPr>
          <p:spPr>
            <a:xfrm>
              <a:off x="280348" y="2926206"/>
              <a:ext cx="3503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B.</a:t>
              </a:r>
              <a:endParaRPr lang="ko-KR" altLang="en-US" b="1" dirty="0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04B541F3-B6F3-5DFD-59C0-E68BF4AAC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33" y="492024"/>
            <a:ext cx="3828990" cy="236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5B768D0B-85F0-18E5-6FE0-FB5427C9F3C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516" r="30057"/>
          <a:stretch/>
        </p:blipFill>
        <p:spPr>
          <a:xfrm>
            <a:off x="882211" y="2997348"/>
            <a:ext cx="3339993" cy="3589302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5CC0FF1-E2AA-D96F-73B3-A5736AFCC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523" y="492024"/>
            <a:ext cx="3828990" cy="2363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739428B6-1F11-317B-4F3D-351AE1216E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01" r="32760"/>
          <a:stretch/>
        </p:blipFill>
        <p:spPr bwMode="auto">
          <a:xfrm>
            <a:off x="4340180" y="2997370"/>
            <a:ext cx="3206840" cy="358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868B97F2-DC88-9CAA-0474-42134A5B6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513" y="492023"/>
            <a:ext cx="3828991" cy="236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9B763DE3-B204-5B14-7886-4404E8B49A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43" r="11216"/>
          <a:stretch/>
        </p:blipFill>
        <p:spPr bwMode="auto">
          <a:xfrm>
            <a:off x="7670015" y="2926204"/>
            <a:ext cx="4521985" cy="3660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578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>
            <a:extLst>
              <a:ext uri="{FF2B5EF4-FFF2-40B4-BE49-F238E27FC236}">
                <a16:creationId xmlns:a16="http://schemas.microsoft.com/office/drawing/2014/main" id="{98F5C5AD-C38B-190D-C8C3-7E572C2EA97F}"/>
              </a:ext>
            </a:extLst>
          </p:cNvPr>
          <p:cNvGrpSpPr/>
          <p:nvPr/>
        </p:nvGrpSpPr>
        <p:grpSpPr>
          <a:xfrm>
            <a:off x="790878" y="1160206"/>
            <a:ext cx="10959342" cy="4631873"/>
            <a:chOff x="790878" y="1160206"/>
            <a:chExt cx="10959342" cy="4631873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5C5EA000-36A4-B947-7072-20646993A5B5}"/>
                </a:ext>
              </a:extLst>
            </p:cNvPr>
            <p:cNvGrpSpPr/>
            <p:nvPr/>
          </p:nvGrpSpPr>
          <p:grpSpPr>
            <a:xfrm>
              <a:off x="790878" y="1752417"/>
              <a:ext cx="10959342" cy="4039662"/>
              <a:chOff x="146252" y="72841"/>
              <a:chExt cx="10959342" cy="4039662"/>
            </a:xfrm>
          </p:grpSpPr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B6D57F06-9864-3173-49FF-ED43A57EFF2B}"/>
                  </a:ext>
                </a:extLst>
              </p:cNvPr>
              <p:cNvGrpSpPr/>
              <p:nvPr/>
            </p:nvGrpSpPr>
            <p:grpSpPr>
              <a:xfrm>
                <a:off x="146252" y="612913"/>
                <a:ext cx="2168013" cy="3499590"/>
                <a:chOff x="587477" y="609601"/>
                <a:chExt cx="2168013" cy="3499590"/>
              </a:xfrm>
            </p:grpSpPr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014AF4A4-670F-C4A4-AF1B-79FBCDBADF2B}"/>
                    </a:ext>
                  </a:extLst>
                </p:cNvPr>
                <p:cNvSpPr txBox="1"/>
                <p:nvPr/>
              </p:nvSpPr>
              <p:spPr>
                <a:xfrm>
                  <a:off x="1499419" y="696614"/>
                  <a:ext cx="363794" cy="23083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400" dirty="0"/>
                    <a:t>1</a:t>
                  </a:r>
                </a:p>
                <a:p>
                  <a:r>
                    <a:rPr lang="en-US" altLang="ko-KR" sz="2400" dirty="0"/>
                    <a:t>0</a:t>
                  </a:r>
                </a:p>
                <a:p>
                  <a:r>
                    <a:rPr lang="en-US" altLang="ko-KR" sz="2400" dirty="0"/>
                    <a:t>0</a:t>
                  </a:r>
                </a:p>
                <a:p>
                  <a:r>
                    <a:rPr lang="en-US" altLang="ko-KR" sz="2400" dirty="0"/>
                    <a:t>1</a:t>
                  </a:r>
                </a:p>
                <a:p>
                  <a:r>
                    <a:rPr lang="en-US" altLang="ko-KR" sz="2400" dirty="0"/>
                    <a:t>0</a:t>
                  </a:r>
                </a:p>
                <a:p>
                  <a:r>
                    <a:rPr lang="en-US" altLang="ko-KR" sz="2400" dirty="0"/>
                    <a:t>…</a:t>
                  </a:r>
                  <a:endParaRPr lang="ko-KR" altLang="en-US" sz="2400" dirty="0"/>
                </a:p>
              </p:txBody>
            </p:sp>
            <p:sp>
              <p:nvSpPr>
                <p:cNvPr id="6" name="직사각형 5">
                  <a:extLst>
                    <a:ext uri="{FF2B5EF4-FFF2-40B4-BE49-F238E27FC236}">
                      <a16:creationId xmlns:a16="http://schemas.microsoft.com/office/drawing/2014/main" id="{960275A1-34DD-9F3A-5C77-D211B628AF34}"/>
                    </a:ext>
                  </a:extLst>
                </p:cNvPr>
                <p:cNvSpPr/>
                <p:nvPr/>
              </p:nvSpPr>
              <p:spPr>
                <a:xfrm>
                  <a:off x="1386348" y="609601"/>
                  <a:ext cx="589936" cy="2487792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D276B4A-B154-8A18-6DA5-3E48082F9755}"/>
                    </a:ext>
                  </a:extLst>
                </p:cNvPr>
                <p:cNvSpPr txBox="1"/>
                <p:nvPr/>
              </p:nvSpPr>
              <p:spPr>
                <a:xfrm>
                  <a:off x="587477" y="3247417"/>
                  <a:ext cx="2168013" cy="8617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b="1" dirty="0">
                      <a:highlight>
                        <a:srgbClr val="C0C0C0"/>
                      </a:highlight>
                      <a:latin typeface="Calibri" panose="020F0502020204030204" pitchFamily="34" charset="0"/>
                      <a:cs typeface="Calibri" panose="020F0502020204030204" pitchFamily="34" charset="0"/>
                    </a:rPr>
                    <a:t>User</a:t>
                  </a:r>
                  <a:r>
                    <a:rPr lang="ko-KR" altLang="en-US" sz="2000" b="1" dirty="0">
                      <a:highlight>
                        <a:srgbClr val="C0C0C0"/>
                      </a:highlight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altLang="ko-KR" sz="2000" b="1" dirty="0">
                      <a:highlight>
                        <a:srgbClr val="C0C0C0"/>
                      </a:highlight>
                      <a:latin typeface="Calibri" panose="020F0502020204030204" pitchFamily="34" charset="0"/>
                      <a:cs typeface="Calibri" panose="020F0502020204030204" pitchFamily="34" charset="0"/>
                    </a:rPr>
                    <a:t>data</a:t>
                  </a:r>
                </a:p>
                <a:p>
                  <a:pPr algn="ctr"/>
                  <a:r>
                    <a:rPr lang="en-US" altLang="ko-KR" sz="2000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Receiver genes</a:t>
                  </a:r>
                </a:p>
                <a:p>
                  <a:pPr algn="ctr"/>
                  <a:r>
                    <a:rPr lang="en-US" altLang="ko-KR" sz="1050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(Gene set OI + background genes)</a:t>
                  </a:r>
                  <a:endParaRPr lang="ko-KR" altLang="en-US" sz="105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B302403-4797-55BC-0714-8F500C953E81}"/>
                    </a:ext>
                  </a:extLst>
                </p:cNvPr>
                <p:cNvSpPr txBox="1"/>
                <p:nvPr/>
              </p:nvSpPr>
              <p:spPr>
                <a:xfrm rot="10800000">
                  <a:off x="825491" y="657928"/>
                  <a:ext cx="492443" cy="1730477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lang="en-US" altLang="ko-KR" sz="2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Target Genes</a:t>
                  </a:r>
                  <a:endParaRPr lang="ko-KR" altLang="en-US" sz="20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FFC8490B-4375-0578-6BF7-F7A6B613CC1F}"/>
                  </a:ext>
                </a:extLst>
              </p:cNvPr>
              <p:cNvGrpSpPr/>
              <p:nvPr/>
            </p:nvGrpSpPr>
            <p:grpSpPr>
              <a:xfrm>
                <a:off x="2540115" y="72841"/>
                <a:ext cx="4095152" cy="3882462"/>
                <a:chOff x="3672336" y="72841"/>
                <a:chExt cx="4095152" cy="3882462"/>
              </a:xfrm>
            </p:grpSpPr>
            <p:grpSp>
              <p:nvGrpSpPr>
                <p:cNvPr id="14" name="그룹 13">
                  <a:extLst>
                    <a:ext uri="{FF2B5EF4-FFF2-40B4-BE49-F238E27FC236}">
                      <a16:creationId xmlns:a16="http://schemas.microsoft.com/office/drawing/2014/main" id="{CA70C933-A2F7-8750-4231-9FACE54B03A2}"/>
                    </a:ext>
                  </a:extLst>
                </p:cNvPr>
                <p:cNvGrpSpPr/>
                <p:nvPr/>
              </p:nvGrpSpPr>
              <p:grpSpPr>
                <a:xfrm>
                  <a:off x="4222954" y="609599"/>
                  <a:ext cx="3544534" cy="2487793"/>
                  <a:chOff x="4222954" y="609599"/>
                  <a:chExt cx="3544534" cy="2487793"/>
                </a:xfrm>
              </p:grpSpPr>
              <p:sp>
                <p:nvSpPr>
                  <p:cNvPr id="8" name="직사각형 7">
                    <a:extLst>
                      <a:ext uri="{FF2B5EF4-FFF2-40B4-BE49-F238E27FC236}">
                        <a16:creationId xmlns:a16="http://schemas.microsoft.com/office/drawing/2014/main" id="{4435786E-D6BD-4F66-F338-B2D716CBE288}"/>
                      </a:ext>
                    </a:extLst>
                  </p:cNvPr>
                  <p:cNvSpPr/>
                  <p:nvPr/>
                </p:nvSpPr>
                <p:spPr>
                  <a:xfrm>
                    <a:off x="4222954" y="609600"/>
                    <a:ext cx="589936" cy="2487792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" name="직사각형 8">
                    <a:extLst>
                      <a:ext uri="{FF2B5EF4-FFF2-40B4-BE49-F238E27FC236}">
                        <a16:creationId xmlns:a16="http://schemas.microsoft.com/office/drawing/2014/main" id="{3DE36B6D-EC31-2650-4A85-8DD56406CD2F}"/>
                      </a:ext>
                    </a:extLst>
                  </p:cNvPr>
                  <p:cNvSpPr/>
                  <p:nvPr/>
                </p:nvSpPr>
                <p:spPr>
                  <a:xfrm>
                    <a:off x="4812890" y="609599"/>
                    <a:ext cx="589936" cy="2487792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0" name="직사각형 9">
                    <a:extLst>
                      <a:ext uri="{FF2B5EF4-FFF2-40B4-BE49-F238E27FC236}">
                        <a16:creationId xmlns:a16="http://schemas.microsoft.com/office/drawing/2014/main" id="{B2DA2527-3B51-BED0-C125-C4604DA45B4B}"/>
                      </a:ext>
                    </a:extLst>
                  </p:cNvPr>
                  <p:cNvSpPr/>
                  <p:nvPr/>
                </p:nvSpPr>
                <p:spPr>
                  <a:xfrm>
                    <a:off x="5402826" y="609599"/>
                    <a:ext cx="589936" cy="2487792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" name="직사각형 10">
                    <a:extLst>
                      <a:ext uri="{FF2B5EF4-FFF2-40B4-BE49-F238E27FC236}">
                        <a16:creationId xmlns:a16="http://schemas.microsoft.com/office/drawing/2014/main" id="{2D393FD0-FA10-CF3D-81D1-9CD1CF321798}"/>
                      </a:ext>
                    </a:extLst>
                  </p:cNvPr>
                  <p:cNvSpPr/>
                  <p:nvPr/>
                </p:nvSpPr>
                <p:spPr>
                  <a:xfrm>
                    <a:off x="5997680" y="609600"/>
                    <a:ext cx="589936" cy="2487792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2" name="직사각형 11">
                    <a:extLst>
                      <a:ext uri="{FF2B5EF4-FFF2-40B4-BE49-F238E27FC236}">
                        <a16:creationId xmlns:a16="http://schemas.microsoft.com/office/drawing/2014/main" id="{717299BC-3B3F-2A4B-2BDF-AF300D535359}"/>
                      </a:ext>
                    </a:extLst>
                  </p:cNvPr>
                  <p:cNvSpPr/>
                  <p:nvPr/>
                </p:nvSpPr>
                <p:spPr>
                  <a:xfrm>
                    <a:off x="6587616" y="609599"/>
                    <a:ext cx="589936" cy="2487792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3" name="직사각형 12">
                    <a:extLst>
                      <a:ext uri="{FF2B5EF4-FFF2-40B4-BE49-F238E27FC236}">
                        <a16:creationId xmlns:a16="http://schemas.microsoft.com/office/drawing/2014/main" id="{32CB63D7-0292-A175-9798-2DBE0C2EC3DA}"/>
                      </a:ext>
                    </a:extLst>
                  </p:cNvPr>
                  <p:cNvSpPr/>
                  <p:nvPr/>
                </p:nvSpPr>
                <p:spPr>
                  <a:xfrm>
                    <a:off x="7177552" y="609599"/>
                    <a:ext cx="589936" cy="2487792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3EDC588-822D-9986-DE3D-B2298131D0B0}"/>
                    </a:ext>
                  </a:extLst>
                </p:cNvPr>
                <p:cNvSpPr txBox="1"/>
                <p:nvPr/>
              </p:nvSpPr>
              <p:spPr>
                <a:xfrm>
                  <a:off x="4691217" y="3247417"/>
                  <a:ext cx="2583426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0" b="1" dirty="0">
                      <a:highlight>
                        <a:srgbClr val="C0C0C0"/>
                      </a:highlight>
                      <a:latin typeface="Calibri" panose="020F0502020204030204" pitchFamily="34" charset="0"/>
                      <a:cs typeface="Calibri" panose="020F0502020204030204" pitchFamily="34" charset="0"/>
                    </a:rPr>
                    <a:t>Prior</a:t>
                  </a:r>
                  <a:r>
                    <a:rPr lang="ko-KR" altLang="en-US" sz="2000" b="1" dirty="0">
                      <a:highlight>
                        <a:srgbClr val="C0C0C0"/>
                      </a:highlight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lang="en-US" altLang="ko-KR" sz="2000" b="1" dirty="0">
                      <a:highlight>
                        <a:srgbClr val="C0C0C0"/>
                      </a:highlight>
                      <a:latin typeface="Calibri" panose="020F0502020204030204" pitchFamily="34" charset="0"/>
                      <a:cs typeface="Calibri" panose="020F0502020204030204" pitchFamily="34" charset="0"/>
                    </a:rPr>
                    <a:t>model</a:t>
                  </a:r>
                </a:p>
                <a:p>
                  <a:pPr algn="ctr"/>
                  <a:r>
                    <a:rPr lang="en-US" altLang="ko-KR" sz="2000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Ligand-target matrix</a:t>
                  </a:r>
                  <a:endParaRPr lang="ko-KR" altLang="en-US" sz="2000" b="1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26EA724-6A0F-A7F5-F898-AAF268F443C4}"/>
                    </a:ext>
                  </a:extLst>
                </p:cNvPr>
                <p:cNvSpPr txBox="1"/>
                <p:nvPr/>
              </p:nvSpPr>
              <p:spPr>
                <a:xfrm rot="10800000">
                  <a:off x="3672336" y="661240"/>
                  <a:ext cx="492443" cy="1730477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lang="en-US" altLang="ko-KR" sz="2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Target Genes</a:t>
                  </a:r>
                  <a:endParaRPr lang="ko-KR" altLang="en-US" sz="20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DF57E3F-5985-B36F-26A1-2AD0C2173F54}"/>
                    </a:ext>
                  </a:extLst>
                </p:cNvPr>
                <p:cNvSpPr txBox="1"/>
                <p:nvPr/>
              </p:nvSpPr>
              <p:spPr>
                <a:xfrm>
                  <a:off x="5574893" y="72841"/>
                  <a:ext cx="108758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Ligands</a:t>
                  </a:r>
                  <a:endParaRPr lang="ko-KR" altLang="en-US" sz="20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48432A3-7FDA-ACC4-BFB5-09BFCC4F0F54}"/>
                    </a:ext>
                  </a:extLst>
                </p:cNvPr>
                <p:cNvSpPr txBox="1"/>
                <p:nvPr/>
              </p:nvSpPr>
              <p:spPr>
                <a:xfrm>
                  <a:off x="4218036" y="775272"/>
                  <a:ext cx="589936" cy="25545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Bef>
                      <a:spcPts val="1200"/>
                    </a:spcBef>
                  </a:pPr>
                  <a:r>
                    <a:rPr lang="en-US" altLang="ko-KR" sz="1400" dirty="0"/>
                    <a:t>3e-3</a:t>
                  </a:r>
                </a:p>
                <a:p>
                  <a:pPr algn="ctr">
                    <a:spcBef>
                      <a:spcPts val="1200"/>
                    </a:spcBef>
                  </a:pPr>
                  <a:r>
                    <a:rPr lang="en-US" altLang="ko-KR" sz="1400" dirty="0"/>
                    <a:t>1e-4</a:t>
                  </a:r>
                </a:p>
                <a:p>
                  <a:pPr algn="ctr">
                    <a:spcBef>
                      <a:spcPts val="1200"/>
                    </a:spcBef>
                  </a:pPr>
                  <a:r>
                    <a:rPr lang="en-US" altLang="ko-KR" sz="1400" dirty="0"/>
                    <a:t>5e-4</a:t>
                  </a:r>
                </a:p>
                <a:p>
                  <a:pPr algn="ctr">
                    <a:spcBef>
                      <a:spcPts val="1200"/>
                    </a:spcBef>
                  </a:pPr>
                  <a:r>
                    <a:rPr lang="en-US" altLang="ko-KR" sz="1400" dirty="0"/>
                    <a:t>6e-2</a:t>
                  </a:r>
                </a:p>
                <a:p>
                  <a:pPr algn="ctr">
                    <a:spcBef>
                      <a:spcPts val="1200"/>
                    </a:spcBef>
                  </a:pPr>
                  <a:r>
                    <a:rPr lang="en-US" altLang="ko-KR" sz="1400" dirty="0"/>
                    <a:t>8e-4</a:t>
                  </a:r>
                </a:p>
                <a:p>
                  <a:pPr algn="ctr">
                    <a:spcBef>
                      <a:spcPts val="1200"/>
                    </a:spcBef>
                  </a:pPr>
                  <a:r>
                    <a:rPr lang="en-US" altLang="ko-KR" sz="1400" dirty="0"/>
                    <a:t>…</a:t>
                  </a:r>
                </a:p>
                <a:p>
                  <a:pPr>
                    <a:spcBef>
                      <a:spcPts val="1200"/>
                    </a:spcBef>
                  </a:pPr>
                  <a:endParaRPr lang="en-US" altLang="ko-KR" sz="1600" dirty="0"/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8F8FAB8-CF56-DD1C-39A0-356152726DB0}"/>
                    </a:ext>
                  </a:extLst>
                </p:cNvPr>
                <p:cNvSpPr txBox="1"/>
                <p:nvPr/>
              </p:nvSpPr>
              <p:spPr>
                <a:xfrm>
                  <a:off x="4861229" y="1467769"/>
                  <a:ext cx="589936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Bef>
                      <a:spcPts val="1200"/>
                    </a:spcBef>
                  </a:pPr>
                  <a:r>
                    <a:rPr lang="en-US" altLang="ko-KR" sz="3200" dirty="0"/>
                    <a:t>…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626D688-06E0-4B89-2EE6-5176D1957E95}"/>
                    </a:ext>
                  </a:extLst>
                </p:cNvPr>
                <p:cNvSpPr txBox="1"/>
                <p:nvPr/>
              </p:nvSpPr>
              <p:spPr>
                <a:xfrm>
                  <a:off x="5449099" y="1467769"/>
                  <a:ext cx="589936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Bef>
                      <a:spcPts val="1200"/>
                    </a:spcBef>
                  </a:pPr>
                  <a:r>
                    <a:rPr lang="en-US" altLang="ko-KR" sz="3200" dirty="0"/>
                    <a:t>…</a:t>
                  </a:r>
                </a:p>
              </p:txBody>
            </p:sp>
          </p:grpSp>
          <p:cxnSp>
            <p:nvCxnSpPr>
              <p:cNvPr id="30" name="직선 화살표 연결선 29">
                <a:extLst>
                  <a:ext uri="{FF2B5EF4-FFF2-40B4-BE49-F238E27FC236}">
                    <a16:creationId xmlns:a16="http://schemas.microsoft.com/office/drawing/2014/main" id="{11944730-DE42-3092-10FB-BF02E9DEEE6C}"/>
                  </a:ext>
                </a:extLst>
              </p:cNvPr>
              <p:cNvCxnSpPr/>
              <p:nvPr/>
            </p:nvCxnSpPr>
            <p:spPr>
              <a:xfrm>
                <a:off x="6872748" y="1882349"/>
                <a:ext cx="599768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E31D33EF-6050-E1C3-38D6-A7044A53C3B3}"/>
                  </a:ext>
                </a:extLst>
              </p:cNvPr>
              <p:cNvSpPr/>
              <p:nvPr/>
            </p:nvSpPr>
            <p:spPr>
              <a:xfrm rot="16200000">
                <a:off x="8857473" y="447900"/>
                <a:ext cx="589936" cy="28688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8DF652F-F080-E482-F83E-DB1FADC01359}"/>
                  </a:ext>
                </a:extLst>
              </p:cNvPr>
              <p:cNvSpPr txBox="1"/>
              <p:nvPr/>
            </p:nvSpPr>
            <p:spPr>
              <a:xfrm>
                <a:off x="8068435" y="3555193"/>
                <a:ext cx="21680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Correlation scores</a:t>
                </a:r>
                <a:endParaRPr lang="ko-KR" altLang="en-US" sz="20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BAB0F53-DAED-DFB7-6457-3C001646E7BB}"/>
                  </a:ext>
                </a:extLst>
              </p:cNvPr>
              <p:cNvSpPr txBox="1"/>
              <p:nvPr/>
            </p:nvSpPr>
            <p:spPr>
              <a:xfrm>
                <a:off x="7717990" y="1728459"/>
                <a:ext cx="33876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0.234   0.197   0.163   0.140   …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83F4399-DF60-F23B-2B77-BBC5F3A27D39}"/>
                  </a:ext>
                </a:extLst>
              </p:cNvPr>
              <p:cNvSpPr txBox="1"/>
              <p:nvPr/>
            </p:nvSpPr>
            <p:spPr>
              <a:xfrm>
                <a:off x="8608650" y="1187268"/>
                <a:ext cx="108758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Ligands</a:t>
                </a:r>
                <a:endParaRPr lang="ko-KR" alt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3" name="연결선: 구부러짐 2">
              <a:extLst>
                <a:ext uri="{FF2B5EF4-FFF2-40B4-BE49-F238E27FC236}">
                  <a16:creationId xmlns:a16="http://schemas.microsoft.com/office/drawing/2014/main" id="{FB22AD21-C2F8-441D-288D-BAC57EE46CD3}"/>
                </a:ext>
              </a:extLst>
            </p:cNvPr>
            <p:cNvCxnSpPr>
              <a:cxnSpLocks/>
              <a:stCxn id="6" idx="0"/>
              <a:endCxn id="8" idx="0"/>
            </p:cNvCxnSpPr>
            <p:nvPr/>
          </p:nvCxnSpPr>
          <p:spPr>
            <a:xfrm rot="5400000" flipH="1" flipV="1">
              <a:off x="2955866" y="1218028"/>
              <a:ext cx="3313" cy="2145610"/>
            </a:xfrm>
            <a:prstGeom prst="curvedConnector3">
              <a:avLst>
                <a:gd name="adj1" fmla="val 18277664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연결선: 구부러짐 23">
              <a:extLst>
                <a:ext uri="{FF2B5EF4-FFF2-40B4-BE49-F238E27FC236}">
                  <a16:creationId xmlns:a16="http://schemas.microsoft.com/office/drawing/2014/main" id="{7721C08F-865C-C578-3765-BAFF1A90241F}"/>
                </a:ext>
              </a:extLst>
            </p:cNvPr>
            <p:cNvCxnSpPr>
              <a:cxnSpLocks/>
              <a:stCxn id="6" idx="0"/>
              <a:endCxn id="10" idx="0"/>
            </p:cNvCxnSpPr>
            <p:nvPr/>
          </p:nvCxnSpPr>
          <p:spPr>
            <a:xfrm rot="5400000" flipH="1" flipV="1">
              <a:off x="3545801" y="628091"/>
              <a:ext cx="3314" cy="3325482"/>
            </a:xfrm>
            <a:prstGeom prst="curvedConnector3">
              <a:avLst>
                <a:gd name="adj1" fmla="val 22722511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연결선: 구부러짐 27">
              <a:extLst>
                <a:ext uri="{FF2B5EF4-FFF2-40B4-BE49-F238E27FC236}">
                  <a16:creationId xmlns:a16="http://schemas.microsoft.com/office/drawing/2014/main" id="{3ECE85F5-DC20-5FCF-02C4-320DF976AD8D}"/>
                </a:ext>
              </a:extLst>
            </p:cNvPr>
            <p:cNvCxnSpPr>
              <a:cxnSpLocks/>
              <a:stCxn id="6" idx="0"/>
              <a:endCxn id="9" idx="0"/>
            </p:cNvCxnSpPr>
            <p:nvPr/>
          </p:nvCxnSpPr>
          <p:spPr>
            <a:xfrm rot="5400000" flipH="1" flipV="1">
              <a:off x="3250833" y="923059"/>
              <a:ext cx="3314" cy="2735546"/>
            </a:xfrm>
            <a:prstGeom prst="curvedConnector3">
              <a:avLst>
                <a:gd name="adj1" fmla="val 20942366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BA9C816-C1BD-4489-EE73-5875BF7437E8}"/>
                </a:ext>
              </a:extLst>
            </p:cNvPr>
            <p:cNvSpPr txBox="1"/>
            <p:nvPr/>
          </p:nvSpPr>
          <p:spPr>
            <a:xfrm>
              <a:off x="2922208" y="1160206"/>
              <a:ext cx="12379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Calibri" panose="020F0502020204030204" pitchFamily="34" charset="0"/>
                  <a:cs typeface="Calibri" panose="020F0502020204030204" pitchFamily="34" charset="0"/>
                </a:rPr>
                <a:t>Correlation</a:t>
              </a:r>
              <a:endParaRPr lang="ko-KR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4735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1DDDC4-8C3C-96DD-0868-664592443E7C}"/>
              </a:ext>
            </a:extLst>
          </p:cNvPr>
          <p:cNvSpPr txBox="1"/>
          <p:nvPr/>
        </p:nvSpPr>
        <p:spPr>
          <a:xfrm>
            <a:off x="427125" y="586009"/>
            <a:ext cx="1909627" cy="646331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Expressed sender genes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32F00D-1AB6-BF47-AD2F-2065FADCA3F4}"/>
              </a:ext>
            </a:extLst>
          </p:cNvPr>
          <p:cNvSpPr txBox="1"/>
          <p:nvPr/>
        </p:nvSpPr>
        <p:spPr>
          <a:xfrm>
            <a:off x="427125" y="1789400"/>
            <a:ext cx="1909627" cy="64633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Expressed receiver genes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7DBB98-C0D0-84CA-70DF-303986458CD8}"/>
              </a:ext>
            </a:extLst>
          </p:cNvPr>
          <p:cNvSpPr txBox="1"/>
          <p:nvPr/>
        </p:nvSpPr>
        <p:spPr>
          <a:xfrm>
            <a:off x="6633545" y="3050135"/>
            <a:ext cx="1909627" cy="646331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Gene set of interest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8A4373-EA80-11D6-B8FB-5010149B084E}"/>
              </a:ext>
            </a:extLst>
          </p:cNvPr>
          <p:cNvSpPr txBox="1"/>
          <p:nvPr/>
        </p:nvSpPr>
        <p:spPr>
          <a:xfrm>
            <a:off x="3189827" y="623403"/>
            <a:ext cx="2900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Ligand-receptor network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4420F7-FE84-80C5-F80B-13824987BFB9}"/>
              </a:ext>
            </a:extLst>
          </p:cNvPr>
          <p:cNvSpPr txBox="1"/>
          <p:nvPr/>
        </p:nvSpPr>
        <p:spPr>
          <a:xfrm>
            <a:off x="6633545" y="1332821"/>
            <a:ext cx="1909627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Potential ligands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60052F-26D7-AA49-1EFA-20CC523A2745}"/>
              </a:ext>
            </a:extLst>
          </p:cNvPr>
          <p:cNvSpPr txBox="1"/>
          <p:nvPr/>
        </p:nvSpPr>
        <p:spPr>
          <a:xfrm>
            <a:off x="9008251" y="1369162"/>
            <a:ext cx="274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Ligand-target network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58E929-59D7-416A-1137-C8756D9D4F88}"/>
              </a:ext>
            </a:extLst>
          </p:cNvPr>
          <p:cNvSpPr txBox="1"/>
          <p:nvPr/>
        </p:nvSpPr>
        <p:spPr>
          <a:xfrm>
            <a:off x="5707728" y="5061424"/>
            <a:ext cx="1185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Top 20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841711-7B52-A1E4-CC36-FB2C4778433C}"/>
              </a:ext>
            </a:extLst>
          </p:cNvPr>
          <p:cNvSpPr txBox="1"/>
          <p:nvPr/>
        </p:nvSpPr>
        <p:spPr>
          <a:xfrm>
            <a:off x="2296085" y="4449795"/>
            <a:ext cx="11857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Top 250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CB554A-0539-0A57-E8E2-EC695EF5AF86}"/>
              </a:ext>
            </a:extLst>
          </p:cNvPr>
          <p:cNvSpPr txBox="1"/>
          <p:nvPr/>
        </p:nvSpPr>
        <p:spPr>
          <a:xfrm>
            <a:off x="2414651" y="4785556"/>
            <a:ext cx="957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quantile cutoff (0.25)</a:t>
            </a:r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F222F4-3D92-DD2C-83E2-5524A65949EC}"/>
              </a:ext>
            </a:extLst>
          </p:cNvPr>
          <p:cNvSpPr txBox="1"/>
          <p:nvPr/>
        </p:nvSpPr>
        <p:spPr>
          <a:xfrm>
            <a:off x="-360816" y="3467083"/>
            <a:ext cx="3287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Prioritized </a:t>
            </a:r>
          </a:p>
          <a:p>
            <a:pPr algn="ctr"/>
            <a:r>
              <a:rPr lang="en-US" altLang="ko-KR" sz="1600" dirty="0"/>
              <a:t>ligand-target interactions</a:t>
            </a:r>
            <a:endParaRPr lang="ko-KR" altLang="en-US" sz="1600" dirty="0"/>
          </a:p>
        </p:txBody>
      </p:sp>
      <p:graphicFrame>
        <p:nvGraphicFramePr>
          <p:cNvPr id="14" name="표 14">
            <a:extLst>
              <a:ext uri="{FF2B5EF4-FFF2-40B4-BE49-F238E27FC236}">
                <a16:creationId xmlns:a16="http://schemas.microsoft.com/office/drawing/2014/main" id="{C6ABBC63-6F88-E488-FF60-D78898F85A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534904"/>
              </p:ext>
            </p:extLst>
          </p:nvPr>
        </p:nvGraphicFramePr>
        <p:xfrm>
          <a:off x="3111454" y="1039609"/>
          <a:ext cx="3057012" cy="9396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4253">
                  <a:extLst>
                    <a:ext uri="{9D8B030D-6E8A-4147-A177-3AD203B41FA5}">
                      <a16:colId xmlns:a16="http://schemas.microsoft.com/office/drawing/2014/main" val="4213904620"/>
                    </a:ext>
                  </a:extLst>
                </a:gridCol>
                <a:gridCol w="764253">
                  <a:extLst>
                    <a:ext uri="{9D8B030D-6E8A-4147-A177-3AD203B41FA5}">
                      <a16:colId xmlns:a16="http://schemas.microsoft.com/office/drawing/2014/main" val="575253781"/>
                    </a:ext>
                  </a:extLst>
                </a:gridCol>
                <a:gridCol w="764253">
                  <a:extLst>
                    <a:ext uri="{9D8B030D-6E8A-4147-A177-3AD203B41FA5}">
                      <a16:colId xmlns:a16="http://schemas.microsoft.com/office/drawing/2014/main" val="2782854528"/>
                    </a:ext>
                  </a:extLst>
                </a:gridCol>
                <a:gridCol w="764253">
                  <a:extLst>
                    <a:ext uri="{9D8B030D-6E8A-4147-A177-3AD203B41FA5}">
                      <a16:colId xmlns:a16="http://schemas.microsoft.com/office/drawing/2014/main" val="2611516270"/>
                    </a:ext>
                  </a:extLst>
                </a:gridCol>
              </a:tblGrid>
              <a:tr h="2349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From</a:t>
                      </a:r>
                      <a:endParaRPr lang="ko-KR" altLang="en-US" sz="9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To</a:t>
                      </a:r>
                      <a:endParaRPr lang="ko-KR" altLang="en-US" sz="9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database</a:t>
                      </a:r>
                      <a:endParaRPr lang="ko-KR" altLang="en-US" sz="9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source</a:t>
                      </a:r>
                      <a:endParaRPr lang="ko-KR" altLang="en-US" sz="9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812943"/>
                  </a:ext>
                </a:extLst>
              </a:tr>
              <a:tr h="2349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Ligand 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Receptor 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/>
                        <a:t>Omnipath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/>
                        <a:t>Omnipath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906902"/>
                  </a:ext>
                </a:extLst>
              </a:tr>
              <a:tr h="2349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Ligand 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Receptor 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/>
                        <a:t>Omnipath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/>
                        <a:t>Omnipath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661458"/>
                  </a:ext>
                </a:extLst>
              </a:tr>
              <a:tr h="2349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…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…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…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…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226593"/>
                  </a:ext>
                </a:extLst>
              </a:tr>
            </a:tbl>
          </a:graphicData>
        </a:graphic>
      </p:graphicFrame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CDA5EF81-ABC1-194D-CF22-7F1F443ED6BB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336752" y="909175"/>
            <a:ext cx="774702" cy="439159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836A12CA-0599-D8AF-5F0B-3DDBD5712467}"/>
              </a:ext>
            </a:extLst>
          </p:cNvPr>
          <p:cNvCxnSpPr>
            <a:cxnSpLocks/>
          </p:cNvCxnSpPr>
          <p:nvPr/>
        </p:nvCxnSpPr>
        <p:spPr>
          <a:xfrm flipV="1">
            <a:off x="2336752" y="1668241"/>
            <a:ext cx="774702" cy="311056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7A29CF4-8591-5FB2-3922-665B4C2A963D}"/>
              </a:ext>
            </a:extLst>
          </p:cNvPr>
          <p:cNvCxnSpPr>
            <a:cxnSpLocks/>
            <a:stCxn id="14" idx="3"/>
            <a:endCxn id="6" idx="1"/>
          </p:cNvCxnSpPr>
          <p:nvPr/>
        </p:nvCxnSpPr>
        <p:spPr>
          <a:xfrm>
            <a:off x="6168466" y="1509453"/>
            <a:ext cx="465079" cy="80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표 14">
            <a:extLst>
              <a:ext uri="{FF2B5EF4-FFF2-40B4-BE49-F238E27FC236}">
                <a16:creationId xmlns:a16="http://schemas.microsoft.com/office/drawing/2014/main" id="{622DC12E-9F86-4AED-3F40-D1F5B97137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3961"/>
              </p:ext>
            </p:extLst>
          </p:nvPr>
        </p:nvGraphicFramePr>
        <p:xfrm>
          <a:off x="9080025" y="1794461"/>
          <a:ext cx="2675644" cy="9396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911">
                  <a:extLst>
                    <a:ext uri="{9D8B030D-6E8A-4147-A177-3AD203B41FA5}">
                      <a16:colId xmlns:a16="http://schemas.microsoft.com/office/drawing/2014/main" val="4213904620"/>
                    </a:ext>
                  </a:extLst>
                </a:gridCol>
                <a:gridCol w="668911">
                  <a:extLst>
                    <a:ext uri="{9D8B030D-6E8A-4147-A177-3AD203B41FA5}">
                      <a16:colId xmlns:a16="http://schemas.microsoft.com/office/drawing/2014/main" val="575253781"/>
                    </a:ext>
                  </a:extLst>
                </a:gridCol>
                <a:gridCol w="668911">
                  <a:extLst>
                    <a:ext uri="{9D8B030D-6E8A-4147-A177-3AD203B41FA5}">
                      <a16:colId xmlns:a16="http://schemas.microsoft.com/office/drawing/2014/main" val="2782854528"/>
                    </a:ext>
                  </a:extLst>
                </a:gridCol>
                <a:gridCol w="668911">
                  <a:extLst>
                    <a:ext uri="{9D8B030D-6E8A-4147-A177-3AD203B41FA5}">
                      <a16:colId xmlns:a16="http://schemas.microsoft.com/office/drawing/2014/main" val="2611516270"/>
                    </a:ext>
                  </a:extLst>
                </a:gridCol>
              </a:tblGrid>
              <a:tr h="234922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Ligand 1</a:t>
                      </a:r>
                      <a:endParaRPr lang="ko-KR" altLang="en-US" sz="9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Ligand 2</a:t>
                      </a:r>
                      <a:endParaRPr lang="ko-KR" altLang="en-US" sz="9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…</a:t>
                      </a:r>
                      <a:endParaRPr lang="ko-KR" altLang="en-US" sz="9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812943"/>
                  </a:ext>
                </a:extLst>
              </a:tr>
              <a:tr h="2349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Target 1</a:t>
                      </a:r>
                      <a:endParaRPr lang="ko-KR" altLang="en-US" sz="9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…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906902"/>
                  </a:ext>
                </a:extLst>
              </a:tr>
              <a:tr h="2349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Target 2</a:t>
                      </a:r>
                      <a:endParaRPr lang="ko-KR" altLang="en-US" sz="9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0.003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0.0002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…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661458"/>
                  </a:ext>
                </a:extLst>
              </a:tr>
              <a:tr h="2349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…</a:t>
                      </a:r>
                      <a:endParaRPr lang="ko-KR" altLang="en-US" sz="9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…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…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…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226593"/>
                  </a:ext>
                </a:extLst>
              </a:tr>
            </a:tbl>
          </a:graphicData>
        </a:graphic>
      </p:graphicFrame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E942A808-4091-7863-4F64-CD7E1EBF8BB8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8543172" y="1517487"/>
            <a:ext cx="548392" cy="543826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3740886B-9D01-6D7E-B211-14C37D2270CB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8543172" y="2535815"/>
            <a:ext cx="274196" cy="837486"/>
          </a:xfrm>
          <a:prstGeom prst="bentConnector2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DE9B11D-C884-3FB4-E0DC-FD60BA0B1A8F}"/>
              </a:ext>
            </a:extLst>
          </p:cNvPr>
          <p:cNvSpPr txBox="1"/>
          <p:nvPr/>
        </p:nvSpPr>
        <p:spPr>
          <a:xfrm>
            <a:off x="6633545" y="4745338"/>
            <a:ext cx="1909627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Ligand activity scores</a:t>
            </a:r>
            <a:endParaRPr lang="ko-KR" altLang="en-US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65DBB2BD-5DC5-6318-EF43-CFD71344732D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2336752" y="2264305"/>
            <a:ext cx="6743273" cy="79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418ED85-FBAF-45CF-13D6-F3C1F2DC28A7}"/>
              </a:ext>
            </a:extLst>
          </p:cNvPr>
          <p:cNvSpPr txBox="1"/>
          <p:nvPr/>
        </p:nvSpPr>
        <p:spPr>
          <a:xfrm>
            <a:off x="9456045" y="4722513"/>
            <a:ext cx="1993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Calculate correlation</a:t>
            </a:r>
            <a:endParaRPr lang="ko-KR" altLang="en-US" sz="1400" dirty="0"/>
          </a:p>
        </p:txBody>
      </p: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27EEC6F5-0410-7E8F-909A-ABE3755A77D9}"/>
              </a:ext>
            </a:extLst>
          </p:cNvPr>
          <p:cNvCxnSpPr>
            <a:cxnSpLocks/>
            <a:stCxn id="28" idx="3"/>
            <a:endCxn id="43" idx="3"/>
          </p:cNvCxnSpPr>
          <p:nvPr/>
        </p:nvCxnSpPr>
        <p:spPr>
          <a:xfrm flipH="1">
            <a:off x="8543172" y="2264305"/>
            <a:ext cx="3212497" cy="2804199"/>
          </a:xfrm>
          <a:prstGeom prst="bentConnector3">
            <a:avLst>
              <a:gd name="adj1" fmla="val -7116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BB8AED2-FFAE-CF91-57B9-97BCE3EBA36B}"/>
              </a:ext>
            </a:extLst>
          </p:cNvPr>
          <p:cNvSpPr txBox="1"/>
          <p:nvPr/>
        </p:nvSpPr>
        <p:spPr>
          <a:xfrm>
            <a:off x="3220219" y="3890414"/>
            <a:ext cx="274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Ligand-target network</a:t>
            </a:r>
            <a:endParaRPr lang="ko-KR" altLang="en-US" dirty="0"/>
          </a:p>
        </p:txBody>
      </p:sp>
      <p:graphicFrame>
        <p:nvGraphicFramePr>
          <p:cNvPr id="63" name="표 14">
            <a:extLst>
              <a:ext uri="{FF2B5EF4-FFF2-40B4-BE49-F238E27FC236}">
                <a16:creationId xmlns:a16="http://schemas.microsoft.com/office/drawing/2014/main" id="{2B530F06-70D1-E2BD-5E81-A6A8CDF974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719765"/>
              </p:ext>
            </p:extLst>
          </p:nvPr>
        </p:nvGraphicFramePr>
        <p:xfrm>
          <a:off x="3291993" y="4315713"/>
          <a:ext cx="2675644" cy="9396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8911">
                  <a:extLst>
                    <a:ext uri="{9D8B030D-6E8A-4147-A177-3AD203B41FA5}">
                      <a16:colId xmlns:a16="http://schemas.microsoft.com/office/drawing/2014/main" val="4213904620"/>
                    </a:ext>
                  </a:extLst>
                </a:gridCol>
                <a:gridCol w="668911">
                  <a:extLst>
                    <a:ext uri="{9D8B030D-6E8A-4147-A177-3AD203B41FA5}">
                      <a16:colId xmlns:a16="http://schemas.microsoft.com/office/drawing/2014/main" val="575253781"/>
                    </a:ext>
                  </a:extLst>
                </a:gridCol>
                <a:gridCol w="668911">
                  <a:extLst>
                    <a:ext uri="{9D8B030D-6E8A-4147-A177-3AD203B41FA5}">
                      <a16:colId xmlns:a16="http://schemas.microsoft.com/office/drawing/2014/main" val="2782854528"/>
                    </a:ext>
                  </a:extLst>
                </a:gridCol>
                <a:gridCol w="668911">
                  <a:extLst>
                    <a:ext uri="{9D8B030D-6E8A-4147-A177-3AD203B41FA5}">
                      <a16:colId xmlns:a16="http://schemas.microsoft.com/office/drawing/2014/main" val="2611516270"/>
                    </a:ext>
                  </a:extLst>
                </a:gridCol>
              </a:tblGrid>
              <a:tr h="234922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Ligand 1</a:t>
                      </a:r>
                      <a:endParaRPr lang="ko-KR" altLang="en-US" sz="9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Ligand 2</a:t>
                      </a:r>
                      <a:endParaRPr lang="ko-KR" altLang="en-US" sz="9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…</a:t>
                      </a:r>
                      <a:endParaRPr lang="ko-KR" altLang="en-US" sz="9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812943"/>
                  </a:ext>
                </a:extLst>
              </a:tr>
              <a:tr h="2349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Target 1</a:t>
                      </a:r>
                      <a:endParaRPr lang="ko-KR" altLang="en-US" sz="9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…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906902"/>
                  </a:ext>
                </a:extLst>
              </a:tr>
              <a:tr h="2349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Target 2</a:t>
                      </a:r>
                      <a:endParaRPr lang="ko-KR" altLang="en-US" sz="9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0.003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0.0002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…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4661458"/>
                  </a:ext>
                </a:extLst>
              </a:tr>
              <a:tr h="2349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/>
                        <a:t>…</a:t>
                      </a:r>
                      <a:endParaRPr lang="ko-KR" altLang="en-US" sz="900" b="1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…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…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…</a:t>
                      </a:r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226593"/>
                  </a:ext>
                </a:extLst>
              </a:tr>
            </a:tbl>
          </a:graphicData>
        </a:graphic>
      </p:graphicFrame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D9B9A9EE-4B28-23F8-C674-6382E3A54357}"/>
              </a:ext>
            </a:extLst>
          </p:cNvPr>
          <p:cNvCxnSpPr>
            <a:cxnSpLocks/>
          </p:cNvCxnSpPr>
          <p:nvPr/>
        </p:nvCxnSpPr>
        <p:spPr>
          <a:xfrm rot="10800000" flipV="1">
            <a:off x="5976846" y="3576292"/>
            <a:ext cx="2566326" cy="951133"/>
          </a:xfrm>
          <a:prstGeom prst="bentConnector3">
            <a:avLst>
              <a:gd name="adj1" fmla="val -10917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F7225D18-7919-DE36-4C21-119800A4A5C2}"/>
              </a:ext>
            </a:extLst>
          </p:cNvPr>
          <p:cNvCxnSpPr>
            <a:cxnSpLocks/>
            <a:stCxn id="43" idx="1"/>
          </p:cNvCxnSpPr>
          <p:nvPr/>
        </p:nvCxnSpPr>
        <p:spPr>
          <a:xfrm flipH="1">
            <a:off x="5967637" y="5068504"/>
            <a:ext cx="66590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5" name="그림 74">
            <a:extLst>
              <a:ext uri="{FF2B5EF4-FFF2-40B4-BE49-F238E27FC236}">
                <a16:creationId xmlns:a16="http://schemas.microsoft.com/office/drawing/2014/main" id="{72F928FA-9206-1726-16B5-8E7AB7DAC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4" y="4051858"/>
            <a:ext cx="2394294" cy="1477622"/>
          </a:xfrm>
          <a:prstGeom prst="rect">
            <a:avLst/>
          </a:prstGeom>
        </p:spPr>
      </p:pic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117A2DDA-B7C5-2A10-F8F5-D7163460C9B9}"/>
              </a:ext>
            </a:extLst>
          </p:cNvPr>
          <p:cNvCxnSpPr>
            <a:cxnSpLocks/>
            <a:stCxn id="63" idx="1"/>
            <a:endCxn id="75" idx="3"/>
          </p:cNvCxnSpPr>
          <p:nvPr/>
        </p:nvCxnSpPr>
        <p:spPr>
          <a:xfrm flipH="1">
            <a:off x="2428008" y="4785557"/>
            <a:ext cx="863985" cy="51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6" name="직선 화살표 연결선 1045">
            <a:extLst>
              <a:ext uri="{FF2B5EF4-FFF2-40B4-BE49-F238E27FC236}">
                <a16:creationId xmlns:a16="http://schemas.microsoft.com/office/drawing/2014/main" id="{B1A32857-6C29-320B-DD9B-B73987B609A5}"/>
              </a:ext>
            </a:extLst>
          </p:cNvPr>
          <p:cNvCxnSpPr/>
          <p:nvPr/>
        </p:nvCxnSpPr>
        <p:spPr>
          <a:xfrm>
            <a:off x="8817368" y="2535087"/>
            <a:ext cx="26265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907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1B3CC7EA-1490-1ECB-1E72-606C19375D57}"/>
              </a:ext>
            </a:extLst>
          </p:cNvPr>
          <p:cNvGrpSpPr/>
          <p:nvPr/>
        </p:nvGrpSpPr>
        <p:grpSpPr>
          <a:xfrm>
            <a:off x="0" y="299237"/>
            <a:ext cx="12192000" cy="6558761"/>
            <a:chOff x="0" y="299237"/>
            <a:chExt cx="12192000" cy="6558761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9DEB965E-F0DF-9DE0-F537-0601AFC81B76}"/>
                </a:ext>
              </a:extLst>
            </p:cNvPr>
            <p:cNvGrpSpPr/>
            <p:nvPr/>
          </p:nvGrpSpPr>
          <p:grpSpPr>
            <a:xfrm>
              <a:off x="0" y="299237"/>
              <a:ext cx="12192000" cy="6558761"/>
              <a:chOff x="0" y="299237"/>
              <a:chExt cx="12192000" cy="6558761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F0629FD5-17F9-AB71-CE92-7D6DD17DFC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4264533"/>
                <a:ext cx="4202373" cy="2593465"/>
              </a:xfrm>
              <a:prstGeom prst="rect">
                <a:avLst/>
              </a:prstGeom>
            </p:spPr>
          </p:pic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77E8BA12-7CE3-D86A-6986-DE28F210D3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84386" y="4083763"/>
                <a:ext cx="4485345" cy="2768099"/>
              </a:xfrm>
              <a:prstGeom prst="rect">
                <a:avLst/>
              </a:prstGeom>
            </p:spPr>
          </p:pic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A464AD65-210F-3E65-A64C-6C4F29AF3EC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19039"/>
              <a:stretch/>
            </p:blipFill>
            <p:spPr>
              <a:xfrm>
                <a:off x="8687718" y="4180658"/>
                <a:ext cx="3504282" cy="2671204"/>
              </a:xfrm>
              <a:prstGeom prst="rect">
                <a:avLst/>
              </a:prstGeom>
            </p:spPr>
          </p:pic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CDED454B-D51B-CB0C-5276-D2BDB14C0D08}"/>
                  </a:ext>
                </a:extLst>
              </p:cNvPr>
              <p:cNvGrpSpPr/>
              <p:nvPr/>
            </p:nvGrpSpPr>
            <p:grpSpPr>
              <a:xfrm>
                <a:off x="522583" y="391330"/>
                <a:ext cx="5374082" cy="3524202"/>
                <a:chOff x="171312" y="0"/>
                <a:chExt cx="5924688" cy="3940476"/>
              </a:xfrm>
            </p:grpSpPr>
            <p:pic>
              <p:nvPicPr>
                <p:cNvPr id="3" name="그림 2">
                  <a:extLst>
                    <a:ext uri="{FF2B5EF4-FFF2-40B4-BE49-F238E27FC236}">
                      <a16:creationId xmlns:a16="http://schemas.microsoft.com/office/drawing/2014/main" id="{E5874CA2-495C-31C1-3293-E2A68C9D26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71312" y="0"/>
                  <a:ext cx="5924688" cy="3656379"/>
                </a:xfrm>
                <a:prstGeom prst="rect">
                  <a:avLst/>
                </a:prstGeom>
              </p:spPr>
            </p:pic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FACAF4D1-2D6B-47F6-698B-D29F0D05A84B}"/>
                    </a:ext>
                  </a:extLst>
                </p:cNvPr>
                <p:cNvSpPr txBox="1"/>
                <p:nvPr/>
              </p:nvSpPr>
              <p:spPr>
                <a:xfrm rot="16200000">
                  <a:off x="1270665" y="3537008"/>
                  <a:ext cx="527004" cy="2799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05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Cho</a:t>
                  </a:r>
                  <a:endParaRPr lang="ko-KR" altLang="en-US" sz="105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431E2C1-5900-AD8F-1BBF-A1A6BE4C4B93}"/>
                  </a:ext>
                </a:extLst>
              </p:cNvPr>
              <p:cNvSpPr txBox="1"/>
              <p:nvPr/>
            </p:nvSpPr>
            <p:spPr>
              <a:xfrm>
                <a:off x="172193" y="299237"/>
                <a:ext cx="3503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A.</a:t>
                </a:r>
                <a:endParaRPr lang="ko-KR" altLang="en-US" b="1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46D7ED7-64B2-A722-8EBF-8E8E593ECF70}"/>
                  </a:ext>
                </a:extLst>
              </p:cNvPr>
              <p:cNvSpPr txBox="1"/>
              <p:nvPr/>
            </p:nvSpPr>
            <p:spPr>
              <a:xfrm>
                <a:off x="5721470" y="299237"/>
                <a:ext cx="3503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B.</a:t>
                </a:r>
                <a:endParaRPr lang="ko-KR" altLang="en-US" b="1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7C41550-8531-1420-5747-DE7C1563B181}"/>
                  </a:ext>
                </a:extLst>
              </p:cNvPr>
              <p:cNvSpPr txBox="1"/>
              <p:nvPr/>
            </p:nvSpPr>
            <p:spPr>
              <a:xfrm>
                <a:off x="165932" y="3899097"/>
                <a:ext cx="3503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C.</a:t>
                </a:r>
                <a:endParaRPr lang="ko-KR" altLang="en-US" b="1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5C06A4-F631-1F93-1E45-B8CCF09F89DA}"/>
                  </a:ext>
                </a:extLst>
              </p:cNvPr>
              <p:cNvSpPr txBox="1"/>
              <p:nvPr/>
            </p:nvSpPr>
            <p:spPr>
              <a:xfrm>
                <a:off x="4320061" y="3892961"/>
                <a:ext cx="3503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D.</a:t>
                </a:r>
                <a:endParaRPr lang="ko-KR" altLang="en-US" b="1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DE9523F-6518-B8B2-4996-C687257FE056}"/>
                  </a:ext>
                </a:extLst>
              </p:cNvPr>
              <p:cNvSpPr txBox="1"/>
              <p:nvPr/>
            </p:nvSpPr>
            <p:spPr>
              <a:xfrm>
                <a:off x="8569731" y="3806522"/>
                <a:ext cx="3503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dirty="0"/>
                  <a:t>E.</a:t>
                </a:r>
                <a:endParaRPr lang="ko-KR" altLang="en-US" b="1" dirty="0"/>
              </a:p>
            </p:txBody>
          </p:sp>
        </p:grp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571EF40A-1B63-EB28-041E-EC4F3FB33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66487" y="303239"/>
              <a:ext cx="5666674" cy="34971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2467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DBE8D6BD-163F-FDB1-F491-72112D21BA72}"/>
              </a:ext>
            </a:extLst>
          </p:cNvPr>
          <p:cNvGrpSpPr/>
          <p:nvPr/>
        </p:nvGrpSpPr>
        <p:grpSpPr>
          <a:xfrm>
            <a:off x="2713703" y="865239"/>
            <a:ext cx="6341807" cy="4768645"/>
            <a:chOff x="3018503" y="304800"/>
            <a:chExt cx="6341807" cy="4768645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AB921CA0-8800-5549-19CB-24F4F4850F91}"/>
                </a:ext>
              </a:extLst>
            </p:cNvPr>
            <p:cNvGrpSpPr/>
            <p:nvPr/>
          </p:nvGrpSpPr>
          <p:grpSpPr>
            <a:xfrm>
              <a:off x="3018503" y="304800"/>
              <a:ext cx="6341807" cy="4768645"/>
              <a:chOff x="0" y="0"/>
              <a:chExt cx="6667500" cy="4114800"/>
            </a:xfrm>
          </p:grpSpPr>
          <p:pic>
            <p:nvPicPr>
              <p:cNvPr id="5" name="Picture 8">
                <a:extLst>
                  <a:ext uri="{FF2B5EF4-FFF2-40B4-BE49-F238E27FC236}">
                    <a16:creationId xmlns:a16="http://schemas.microsoft.com/office/drawing/2014/main" id="{819A7E96-A34A-17BC-47E2-38AEA379AF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6667500" cy="4114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87A8FCE8-20A5-D7A3-7344-081F237EEAC4}"/>
                  </a:ext>
                </a:extLst>
              </p:cNvPr>
              <p:cNvSpPr/>
              <p:nvPr/>
            </p:nvSpPr>
            <p:spPr>
              <a:xfrm>
                <a:off x="1447800" y="1331814"/>
                <a:ext cx="1083624" cy="415886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252C4C59-8A6B-0077-0659-906C8500131B}"/>
                  </a:ext>
                </a:extLst>
              </p:cNvPr>
              <p:cNvSpPr/>
              <p:nvPr/>
            </p:nvSpPr>
            <p:spPr>
              <a:xfrm>
                <a:off x="4598582" y="2070068"/>
                <a:ext cx="1010093" cy="255181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11E1717-7096-2576-FF84-0FADCDFA7606}"/>
                </a:ext>
              </a:extLst>
            </p:cNvPr>
            <p:cNvSpPr txBox="1"/>
            <p:nvPr/>
          </p:nvSpPr>
          <p:spPr>
            <a:xfrm>
              <a:off x="3469651" y="703005"/>
              <a:ext cx="4719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r>
                <a:rPr lang="en-US" altLang="ko-K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_</a:t>
              </a:r>
              <a:endParaRPr lang="ko-KR" altLang="en-US" sz="1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2256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Untitled">
            <a:extLst>
              <a:ext uri="{FF2B5EF4-FFF2-40B4-BE49-F238E27FC236}">
                <a16:creationId xmlns:a16="http://schemas.microsoft.com/office/drawing/2014/main" id="{9D895805-8777-1926-3E92-229A57941A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2F16CB2-8E2C-3273-7AB8-675F541D58B0}"/>
              </a:ext>
            </a:extLst>
          </p:cNvPr>
          <p:cNvGrpSpPr/>
          <p:nvPr/>
        </p:nvGrpSpPr>
        <p:grpSpPr>
          <a:xfrm>
            <a:off x="292574" y="492024"/>
            <a:ext cx="11911652" cy="6023481"/>
            <a:chOff x="292574" y="492024"/>
            <a:chExt cx="11911652" cy="6023481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DD853DA9-A154-83F0-B7E4-6CE1A1CBBB8C}"/>
                </a:ext>
              </a:extLst>
            </p:cNvPr>
            <p:cNvGrpSpPr/>
            <p:nvPr/>
          </p:nvGrpSpPr>
          <p:grpSpPr>
            <a:xfrm>
              <a:off x="292574" y="539252"/>
              <a:ext cx="11911652" cy="5976253"/>
              <a:chOff x="280348" y="539254"/>
              <a:chExt cx="11911652" cy="5976253"/>
            </a:xfrm>
          </p:grpSpPr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2FFF0FF7-36A3-19E2-7A42-ABE811F8D0DC}"/>
                  </a:ext>
                </a:extLst>
              </p:cNvPr>
              <p:cNvGrpSpPr/>
              <p:nvPr/>
            </p:nvGrpSpPr>
            <p:grpSpPr>
              <a:xfrm>
                <a:off x="280348" y="539254"/>
                <a:ext cx="350390" cy="2756284"/>
                <a:chOff x="280348" y="539254"/>
                <a:chExt cx="350390" cy="2756284"/>
              </a:xfrm>
            </p:grpSpPr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EE68FA64-1AC4-B5C5-AD5C-12CF53299DA4}"/>
                    </a:ext>
                  </a:extLst>
                </p:cNvPr>
                <p:cNvSpPr txBox="1"/>
                <p:nvPr/>
              </p:nvSpPr>
              <p:spPr>
                <a:xfrm>
                  <a:off x="280348" y="539254"/>
                  <a:ext cx="3503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 dirty="0"/>
                    <a:t>A.</a:t>
                  </a:r>
                  <a:endParaRPr lang="ko-KR" altLang="en-US" b="1" dirty="0"/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32EC093-FF8B-B603-B10D-0F02D748C51F}"/>
                    </a:ext>
                  </a:extLst>
                </p:cNvPr>
                <p:cNvSpPr txBox="1"/>
                <p:nvPr/>
              </p:nvSpPr>
              <p:spPr>
                <a:xfrm>
                  <a:off x="280348" y="2926206"/>
                  <a:ext cx="3503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1" dirty="0"/>
                    <a:t>B.</a:t>
                  </a:r>
                  <a:endParaRPr lang="ko-KR" altLang="en-US" b="1" dirty="0"/>
                </a:p>
              </p:txBody>
            </p:sp>
          </p:grpSp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3E11CEC1-F7EA-6180-A3A5-2020D230593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8316" r="28927"/>
              <a:stretch/>
            </p:blipFill>
            <p:spPr>
              <a:xfrm>
                <a:off x="708210" y="3001584"/>
                <a:ext cx="3573312" cy="3513923"/>
              </a:xfrm>
              <a:prstGeom prst="rect">
                <a:avLst/>
              </a:prstGeom>
            </p:spPr>
          </p:pic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7285725C-BD30-776C-7DAF-B0A001355C3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6596" r="30647"/>
              <a:stretch/>
            </p:blipFill>
            <p:spPr>
              <a:xfrm>
                <a:off x="3954894" y="2926205"/>
                <a:ext cx="3649965" cy="3589302"/>
              </a:xfrm>
              <a:prstGeom prst="rect">
                <a:avLst/>
              </a:prstGeom>
            </p:spPr>
          </p:pic>
          <p:pic>
            <p:nvPicPr>
              <p:cNvPr id="29" name="그림 28">
                <a:extLst>
                  <a:ext uri="{FF2B5EF4-FFF2-40B4-BE49-F238E27FC236}">
                    <a16:creationId xmlns:a16="http://schemas.microsoft.com/office/drawing/2014/main" id="{CCA490E9-8E4B-F463-6198-F3CCC89ACE7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9361" r="8479"/>
              <a:stretch/>
            </p:blipFill>
            <p:spPr>
              <a:xfrm>
                <a:off x="7413523" y="2926205"/>
                <a:ext cx="4778477" cy="3589302"/>
              </a:xfrm>
              <a:prstGeom prst="rect">
                <a:avLst/>
              </a:prstGeom>
            </p:spPr>
          </p:pic>
        </p:grp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F50B256-E7E4-1F4D-545B-9C8821010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0738" y="492025"/>
              <a:ext cx="3828988" cy="2363033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C1C66D5-E4AC-256D-EE63-F1B199CAA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60523" y="492025"/>
              <a:ext cx="3828990" cy="2363034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BEC9543-EBA1-A8C8-E41B-234DA46D2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289513" y="492024"/>
              <a:ext cx="3828990" cy="23630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4445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84515C44-8BFD-3154-6E0D-0063D75516AC}"/>
              </a:ext>
            </a:extLst>
          </p:cNvPr>
          <p:cNvGrpSpPr/>
          <p:nvPr/>
        </p:nvGrpSpPr>
        <p:grpSpPr>
          <a:xfrm>
            <a:off x="686721" y="955563"/>
            <a:ext cx="11023499" cy="5686127"/>
            <a:chOff x="1168501" y="1171873"/>
            <a:chExt cx="11023499" cy="5686127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F17D74C-E7D1-7AA0-C07A-B8F6C78894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48232" y="1171873"/>
              <a:ext cx="9743768" cy="5686127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057F9F6F-79FF-B678-32BF-56C15DF816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9680" r="92613"/>
            <a:stretch/>
          </p:blipFill>
          <p:spPr>
            <a:xfrm>
              <a:off x="1168501" y="2566219"/>
              <a:ext cx="630803" cy="4291781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F9CB5C03-987A-2871-7735-DA9E51E1DC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0867" r="26023" b="91711"/>
            <a:stretch/>
          </p:blipFill>
          <p:spPr>
            <a:xfrm>
              <a:off x="3324839" y="1250822"/>
              <a:ext cx="2889148" cy="452615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8C528384-A15D-AA14-F6BE-779451FCAC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4617" t="19680"/>
            <a:stretch/>
          </p:blipFill>
          <p:spPr>
            <a:xfrm>
              <a:off x="1799304" y="2566219"/>
              <a:ext cx="517416" cy="4291781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84D5E2B3-0664-B79A-EC02-66225606E8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0572" t="8289" r="36926" b="80445"/>
            <a:stretch/>
          </p:blipFill>
          <p:spPr>
            <a:xfrm>
              <a:off x="1595896" y="1991031"/>
              <a:ext cx="924232" cy="5211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93809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>
            <a:extLst>
              <a:ext uri="{FF2B5EF4-FFF2-40B4-BE49-F238E27FC236}">
                <a16:creationId xmlns:a16="http://schemas.microsoft.com/office/drawing/2014/main" id="{B481F76E-8331-3E5A-CBCD-6E2A1CC717F6}"/>
              </a:ext>
            </a:extLst>
          </p:cNvPr>
          <p:cNvGrpSpPr/>
          <p:nvPr/>
        </p:nvGrpSpPr>
        <p:grpSpPr>
          <a:xfrm>
            <a:off x="1061884" y="229441"/>
            <a:ext cx="8168379" cy="4008263"/>
            <a:chOff x="1061884" y="229441"/>
            <a:chExt cx="8168379" cy="4008263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AFC7BDEA-F3C0-403A-D701-189D91527E9D}"/>
                </a:ext>
              </a:extLst>
            </p:cNvPr>
            <p:cNvGrpSpPr/>
            <p:nvPr/>
          </p:nvGrpSpPr>
          <p:grpSpPr>
            <a:xfrm>
              <a:off x="1061884" y="229441"/>
              <a:ext cx="8168379" cy="4008263"/>
              <a:chOff x="1061884" y="229441"/>
              <a:chExt cx="8168379" cy="4008263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B4C3F499-A17B-FADE-BD6C-FFC13F7BBA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735392" y="229441"/>
                <a:ext cx="6494871" cy="4008263"/>
              </a:xfrm>
              <a:prstGeom prst="rect">
                <a:avLst/>
              </a:prstGeom>
            </p:spPr>
          </p:pic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D8E76325-EAB2-B2B3-B7E6-3CE2AF39E20D}"/>
                  </a:ext>
                </a:extLst>
              </p:cNvPr>
              <p:cNvSpPr/>
              <p:nvPr/>
            </p:nvSpPr>
            <p:spPr>
              <a:xfrm>
                <a:off x="1061884" y="1524000"/>
                <a:ext cx="1456182" cy="609600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639D6794-D212-7C2B-A90B-73E61F479F6A}"/>
                  </a:ext>
                </a:extLst>
              </p:cNvPr>
              <p:cNvSpPr/>
              <p:nvPr/>
            </p:nvSpPr>
            <p:spPr>
              <a:xfrm>
                <a:off x="1061884" y="2649794"/>
                <a:ext cx="1456182" cy="609600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7" name="직선 화살표 연결선 6">
                <a:extLst>
                  <a:ext uri="{FF2B5EF4-FFF2-40B4-BE49-F238E27FC236}">
                    <a16:creationId xmlns:a16="http://schemas.microsoft.com/office/drawing/2014/main" id="{6237D64D-1557-480E-8BBD-1E0F757018AE}"/>
                  </a:ext>
                </a:extLst>
              </p:cNvPr>
              <p:cNvCxnSpPr>
                <a:cxnSpLocks/>
                <a:endCxn id="4" idx="0"/>
              </p:cNvCxnSpPr>
              <p:nvPr/>
            </p:nvCxnSpPr>
            <p:spPr>
              <a:xfrm>
                <a:off x="1784553" y="1111045"/>
                <a:ext cx="5422" cy="41295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id="{CD924B16-3141-D0E6-2CA0-03F3FCE06407}"/>
                  </a:ext>
                </a:extLst>
              </p:cNvPr>
              <p:cNvCxnSpPr>
                <a:cxnSpLocks/>
                <a:stCxn id="4" idx="4"/>
                <a:endCxn id="5" idx="0"/>
              </p:cNvCxnSpPr>
              <p:nvPr/>
            </p:nvCxnSpPr>
            <p:spPr>
              <a:xfrm>
                <a:off x="1789975" y="2133600"/>
                <a:ext cx="0" cy="516194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0516321-BE40-64AE-C382-DDA3110B41D0}"/>
                  </a:ext>
                </a:extLst>
              </p:cNvPr>
              <p:cNvSpPr txBox="1"/>
              <p:nvPr/>
            </p:nvSpPr>
            <p:spPr>
              <a:xfrm>
                <a:off x="1238865" y="2241755"/>
                <a:ext cx="5456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Calibri" panose="020F0502020204030204" pitchFamily="34" charset="0"/>
                    <a:cs typeface="Calibri" panose="020F0502020204030204" pitchFamily="34" charset="0"/>
                  </a:rPr>
                  <a:t>IL6</a:t>
                </a:r>
                <a:endParaRPr lang="ko-KR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7DF142C-E0A9-89B5-A42A-EF76B92DBCB8}"/>
                  </a:ext>
                </a:extLst>
              </p:cNvPr>
              <p:cNvSpPr txBox="1"/>
              <p:nvPr/>
            </p:nvSpPr>
            <p:spPr>
              <a:xfrm>
                <a:off x="1887792" y="2241755"/>
                <a:ext cx="6882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Calibri" panose="020F0502020204030204" pitchFamily="34" charset="0"/>
                    <a:cs typeface="Calibri" panose="020F0502020204030204" pitchFamily="34" charset="0"/>
                  </a:rPr>
                  <a:t>TNF</a:t>
                </a:r>
                <a:endParaRPr lang="ko-KR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236B5C5-9F51-BC10-D874-61B53D791779}"/>
                  </a:ext>
                </a:extLst>
              </p:cNvPr>
              <p:cNvSpPr txBox="1"/>
              <p:nvPr/>
            </p:nvSpPr>
            <p:spPr>
              <a:xfrm>
                <a:off x="1793913" y="1072338"/>
                <a:ext cx="7202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Calibri" panose="020F0502020204030204" pitchFamily="34" charset="0"/>
                    <a:cs typeface="Calibri" panose="020F0502020204030204" pitchFamily="34" charset="0"/>
                  </a:rPr>
                  <a:t>IL10</a:t>
                </a:r>
                <a:endParaRPr lang="ko-KR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B42D14E-7E8C-8917-CD51-608F08D8B19B}"/>
                  </a:ext>
                </a:extLst>
              </p:cNvPr>
              <p:cNvSpPr txBox="1"/>
              <p:nvPr/>
            </p:nvSpPr>
            <p:spPr>
              <a:xfrm>
                <a:off x="1387357" y="3684328"/>
                <a:ext cx="8947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Calibri" panose="020F0502020204030204" pitchFamily="34" charset="0"/>
                    <a:cs typeface="Calibri" panose="020F0502020204030204" pitchFamily="34" charset="0"/>
                  </a:rPr>
                  <a:t>CEBPD</a:t>
                </a:r>
                <a:endParaRPr lang="ko-KR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0" name="직선 화살표 연결선 19">
                <a:extLst>
                  <a:ext uri="{FF2B5EF4-FFF2-40B4-BE49-F238E27FC236}">
                    <a16:creationId xmlns:a16="http://schemas.microsoft.com/office/drawing/2014/main" id="{41BA5BAC-C962-C84C-969E-A25FA2FED82C}"/>
                  </a:ext>
                </a:extLst>
              </p:cNvPr>
              <p:cNvCxnSpPr>
                <a:cxnSpLocks/>
                <a:stCxn id="5" idx="4"/>
              </p:cNvCxnSpPr>
              <p:nvPr/>
            </p:nvCxnSpPr>
            <p:spPr>
              <a:xfrm flipH="1">
                <a:off x="1784553" y="3259394"/>
                <a:ext cx="5422" cy="39574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1361E94-CC99-2387-3528-D46CC521E223}"/>
                  </a:ext>
                </a:extLst>
              </p:cNvPr>
              <p:cNvSpPr txBox="1"/>
              <p:nvPr/>
            </p:nvSpPr>
            <p:spPr>
              <a:xfrm>
                <a:off x="1367696" y="1632155"/>
                <a:ext cx="10618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Calibri" panose="020F0502020204030204" pitchFamily="34" charset="0"/>
                    <a:cs typeface="Calibri" panose="020F0502020204030204" pitchFamily="34" charset="0"/>
                  </a:rPr>
                  <a:t>Kupffer</a:t>
                </a:r>
                <a:endParaRPr lang="ko-KR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2DB5E93-22AA-72CF-C3FD-0E7E6014915E}"/>
                  </a:ext>
                </a:extLst>
              </p:cNvPr>
              <p:cNvSpPr txBox="1"/>
              <p:nvPr/>
            </p:nvSpPr>
            <p:spPr>
              <a:xfrm>
                <a:off x="1151382" y="2769928"/>
                <a:ext cx="13666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Calibri" panose="020F0502020204030204" pitchFamily="34" charset="0"/>
                    <a:cs typeface="Calibri" panose="020F0502020204030204" pitchFamily="34" charset="0"/>
                  </a:rPr>
                  <a:t>Hepatocyte</a:t>
                </a:r>
                <a:endParaRPr lang="ko-KR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023578C6-3C3B-E5AA-FD9D-B8CD812881AA}"/>
                </a:ext>
              </a:extLst>
            </p:cNvPr>
            <p:cNvSpPr/>
            <p:nvPr/>
          </p:nvSpPr>
          <p:spPr>
            <a:xfrm>
              <a:off x="1061884" y="483927"/>
              <a:ext cx="1456182" cy="6096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11313D5-449D-2353-9B8B-F2D97C7822D3}"/>
                </a:ext>
              </a:extLst>
            </p:cNvPr>
            <p:cNvSpPr txBox="1"/>
            <p:nvPr/>
          </p:nvSpPr>
          <p:spPr>
            <a:xfrm>
              <a:off x="1238865" y="592082"/>
              <a:ext cx="1190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Calibri" panose="020F0502020204030204" pitchFamily="34" charset="0"/>
                  <a:cs typeface="Calibri" panose="020F0502020204030204" pitchFamily="34" charset="0"/>
                </a:rPr>
                <a:t>Neutrophil</a:t>
              </a:r>
              <a:endParaRPr lang="ko-KR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573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F88BE80-469A-3F47-B912-81084BE75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57" y="843924"/>
            <a:ext cx="5746072" cy="354614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0EBF7A2-2760-B685-2B2C-7992F1276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330" y="643268"/>
            <a:ext cx="3198173" cy="1973730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5FC3C574-38EB-73AA-2E8A-8B3EDF1A06A4}"/>
              </a:ext>
            </a:extLst>
          </p:cNvPr>
          <p:cNvGrpSpPr/>
          <p:nvPr/>
        </p:nvGrpSpPr>
        <p:grpSpPr>
          <a:xfrm>
            <a:off x="170256" y="643268"/>
            <a:ext cx="8944246" cy="3947460"/>
            <a:chOff x="170256" y="643268"/>
            <a:chExt cx="8944246" cy="394746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739B1B09-25B1-424C-A95E-64CB51820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16329" y="2616998"/>
              <a:ext cx="3198173" cy="197373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43A5BCF-B01E-A1B4-9088-A0F90AAD26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0256" y="843924"/>
              <a:ext cx="5746072" cy="3546147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BAEEF19-67FC-4F3C-4FE5-1697E33C50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16329" y="643268"/>
              <a:ext cx="3198173" cy="19737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00002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2088</TotalTime>
  <Words>171</Words>
  <Application>Microsoft Office PowerPoint</Application>
  <PresentationFormat>와이드스크린</PresentationFormat>
  <Paragraphs>110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Heesoo Song</dc:creator>
  <cp:lastModifiedBy>Heesoo Song</cp:lastModifiedBy>
  <cp:revision>19</cp:revision>
  <dcterms:created xsi:type="dcterms:W3CDTF">2022-08-01T14:33:47Z</dcterms:created>
  <dcterms:modified xsi:type="dcterms:W3CDTF">2022-08-24T08:53:44Z</dcterms:modified>
</cp:coreProperties>
</file>