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12C1-2BD4-18B1-DE13-64868C06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479F1-4AF7-ED1A-3E79-5ED49D8F5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53D87-69D8-6EE3-9E43-F74E186A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4A157-E6E7-4578-D63B-396C664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B52D1-3ABD-4B96-7675-023607C3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7246C-CD65-9D15-66FD-565ED17C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C5EE08-6C37-0E48-A100-A0ACE0BC9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6B55-F1B8-4D73-9CC8-E65E1E0C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F8C4E-0CA1-4FB2-80B2-E6096D7B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55048-A417-D18F-1C60-BD97ADC0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7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BF587-530A-031D-C88D-7FF191740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264A1B-2B6A-F0DE-0C9D-B77BF2C6F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A8F97-CE8C-CDE1-6E41-D109618B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D6A28-524E-7C36-6272-A436D066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D5E0D-07A0-B7F0-2FBE-FC6642B2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0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3E655-5B8D-9D0A-2530-4D4E44C1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ADCB7-8B7C-9A59-9B19-CA4F0428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7D944-DD7F-3C62-1FAB-0E75E09A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D0E9F-32DA-D73D-9714-392BC59D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61B35-19F1-73B2-DC23-E4190709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DDBE8-90DF-164F-7469-336FD0DF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B98A0-A574-EF0B-2EFF-F9851897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055D8-4640-7C74-2752-5E7B8CE3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0EE50-C0F6-1DDC-1E1B-A588BF02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FA697-57BC-735C-9AFC-FCCD5DCA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9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56A98-141E-D606-2305-5E93908B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7FFF0-C5E3-72A0-00BC-ED7F5C62B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1BF10-5517-338D-662F-DDD825E2E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7DDAB-7F9A-A49E-F3F8-B7628767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13CF8-4212-32F2-0B23-2A4A78EA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86E1B-A9F1-0E14-C177-2E2C07F8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0EE62-3E79-397E-29E8-95769810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F9318-2D16-5093-3C45-C98A0DB8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7E344-23D0-555C-27B4-96621A9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1158C4-0197-E4C1-B1D9-3AD01CEEC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15AAD7-BB13-26B5-99CA-9EFF6AD0D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F38667-8A26-742F-F980-FE13AFB6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F9379D-8EBD-786C-8206-D4151DD1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2A3DF3-46D0-D307-0E50-BBB4FA3D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3552-3B3B-C421-78FC-8C0147E9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EDAE6-039B-6443-4BB0-855074F5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56AA32-089A-F25D-4F02-E575793F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0A2ED-F7EB-E685-1C72-80F0DEEA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8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2CD5E-FC10-D80E-3954-4691CD37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0F8886-14F6-9FCA-B45E-752B93F8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A7E01-41DF-73A5-9F4A-507D35BC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5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9F08F-FC3D-D62D-FC03-1D9C50EA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829ED-1481-3E08-9E48-8885E6AF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1BBBC-C7E6-3BF4-1CD6-0F2F58BA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39ED6-D125-720F-E6F5-8FD06A29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DA551-8451-917E-BABA-5076F74F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F7383-FFF6-325C-832B-5BC3BB83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59F9-E98A-A2EB-CABE-5CF5B3EB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AC623-DACC-E579-B702-B8C2BD961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9D2A6-3184-A90D-70C7-2003E8E07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56736F-1563-E905-B20F-5FDD10D8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F6A42-1C76-D067-B3CD-EBEB1D24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F21C9-DEDF-3B50-9526-D5030384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FC553-7056-DD8E-9721-6011E5C5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ED52C-D53F-BE01-0134-DAF9864F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6214E-F2B2-27BA-82A1-1B84765FC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019B-DF6F-4885-A7FB-504E1DAE848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A90E6-9E87-090C-CDF5-86627EDD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904A-C296-7E74-C814-E01E3674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36C7-4068-4EE0-BB76-1900B068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0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937F0D-9AE4-EA82-6D0B-B6251696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53142"/>
              </p:ext>
            </p:extLst>
          </p:nvPr>
        </p:nvGraphicFramePr>
        <p:xfrm>
          <a:off x="4802841" y="1039499"/>
          <a:ext cx="2849984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6650">
                  <a:extLst>
                    <a:ext uri="{9D8B030D-6E8A-4147-A177-3AD203B41FA5}">
                      <a16:colId xmlns:a16="http://schemas.microsoft.com/office/drawing/2014/main" val="3980555978"/>
                    </a:ext>
                  </a:extLst>
                </a:gridCol>
                <a:gridCol w="381693">
                  <a:extLst>
                    <a:ext uri="{9D8B030D-6E8A-4147-A177-3AD203B41FA5}">
                      <a16:colId xmlns:a16="http://schemas.microsoft.com/office/drawing/2014/main" val="767443643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3100377968"/>
                    </a:ext>
                  </a:extLst>
                </a:gridCol>
                <a:gridCol w="376088">
                  <a:extLst>
                    <a:ext uri="{9D8B030D-6E8A-4147-A177-3AD203B41FA5}">
                      <a16:colId xmlns:a16="http://schemas.microsoft.com/office/drawing/2014/main" val="231360007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3756088184"/>
                    </a:ext>
                  </a:extLst>
                </a:gridCol>
              </a:tblGrid>
              <a:tr h="262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Gene_Celltype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3h</a:t>
                      </a:r>
                      <a:endParaRPr lang="ko-KR" altLang="en-US" sz="1200" b="1" dirty="0"/>
                    </a:p>
                  </a:txBody>
                  <a:tcPr marL="45720" marR="457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6h</a:t>
                      </a:r>
                      <a:endParaRPr lang="ko-KR" altLang="en-US" sz="1200" b="1" dirty="0"/>
                    </a:p>
                  </a:txBody>
                  <a:tcPr marL="45720" marR="457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12h</a:t>
                      </a:r>
                      <a:endParaRPr lang="ko-KR" altLang="en-US" sz="1200" b="1" dirty="0"/>
                    </a:p>
                  </a:txBody>
                  <a:tcPr marL="45720" marR="457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…</a:t>
                      </a:r>
                      <a:endParaRPr lang="ko-KR" altLang="en-US" sz="1200" b="1" dirty="0"/>
                    </a:p>
                  </a:txBody>
                  <a:tcPr marL="45720" marR="457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88311"/>
                  </a:ext>
                </a:extLst>
              </a:tr>
              <a:tr h="262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Cklf_kupffer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45317223"/>
                  </a:ext>
                </a:extLst>
              </a:tr>
              <a:tr h="262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Cklf_neutrophil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8916441"/>
                  </a:ext>
                </a:extLst>
              </a:tr>
              <a:tr h="262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541531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BE2E88-5086-F87E-B09C-E403FB41CC3E}"/>
              </a:ext>
            </a:extLst>
          </p:cNvPr>
          <p:cNvSpPr txBox="1"/>
          <p:nvPr/>
        </p:nvSpPr>
        <p:spPr>
          <a:xfrm>
            <a:off x="386183" y="2293717"/>
            <a:ext cx="28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1) Time-series single cell RNAseq data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C0AE-510A-8C58-7887-328DB29D9F0F}"/>
              </a:ext>
            </a:extLst>
          </p:cNvPr>
          <p:cNvSpPr txBox="1"/>
          <p:nvPr/>
        </p:nvSpPr>
        <p:spPr>
          <a:xfrm>
            <a:off x="5231128" y="2327279"/>
            <a:ext cx="172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Pseudobulk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61DDCD0-1633-4DC8-2F40-43D5848B6451}"/>
              </a:ext>
            </a:extLst>
          </p:cNvPr>
          <p:cNvGrpSpPr/>
          <p:nvPr/>
        </p:nvGrpSpPr>
        <p:grpSpPr>
          <a:xfrm>
            <a:off x="3753971" y="1242530"/>
            <a:ext cx="778652" cy="410023"/>
            <a:chOff x="3399389" y="821618"/>
            <a:chExt cx="778652" cy="410023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16B765B-4DD7-BEC7-22DC-2CF51D570F7C}"/>
                </a:ext>
              </a:extLst>
            </p:cNvPr>
            <p:cNvCxnSpPr>
              <a:cxnSpLocks/>
            </p:cNvCxnSpPr>
            <p:nvPr/>
          </p:nvCxnSpPr>
          <p:spPr>
            <a:xfrm>
              <a:off x="3399389" y="1231641"/>
              <a:ext cx="7786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746D1-B983-0C43-010A-0F83F96E319A}"/>
                </a:ext>
              </a:extLst>
            </p:cNvPr>
            <p:cNvSpPr txBox="1"/>
            <p:nvPr/>
          </p:nvSpPr>
          <p:spPr>
            <a:xfrm>
              <a:off x="3621736" y="821618"/>
              <a:ext cx="477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∑</a:t>
              </a: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552EBC-D340-2F4F-A532-5A6E024C7CB2}"/>
              </a:ext>
            </a:extLst>
          </p:cNvPr>
          <p:cNvCxnSpPr/>
          <p:nvPr/>
        </p:nvCxnSpPr>
        <p:spPr>
          <a:xfrm>
            <a:off x="7792098" y="1608357"/>
            <a:ext cx="10263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29E8A4-552A-C040-7176-15643154FB02}"/>
              </a:ext>
            </a:extLst>
          </p:cNvPr>
          <p:cNvSpPr txBox="1"/>
          <p:nvPr/>
        </p:nvSpPr>
        <p:spPr>
          <a:xfrm>
            <a:off x="8066314" y="1211033"/>
            <a:ext cx="47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ED0DE9-35A8-35D7-BC00-5DD81D9D32CB}"/>
              </a:ext>
            </a:extLst>
          </p:cNvPr>
          <p:cNvSpPr txBox="1"/>
          <p:nvPr/>
        </p:nvSpPr>
        <p:spPr>
          <a:xfrm>
            <a:off x="9323564" y="2314009"/>
            <a:ext cx="223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Temporal cluster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7DB1E3F-8A24-EE3B-C738-E72696F34A2C}"/>
              </a:ext>
            </a:extLst>
          </p:cNvPr>
          <p:cNvCxnSpPr>
            <a:cxnSpLocks/>
          </p:cNvCxnSpPr>
          <p:nvPr/>
        </p:nvCxnSpPr>
        <p:spPr>
          <a:xfrm>
            <a:off x="10440049" y="2780961"/>
            <a:ext cx="4533" cy="81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D741EDA-65E1-47BD-0388-39143B907C6F}"/>
              </a:ext>
            </a:extLst>
          </p:cNvPr>
          <p:cNvSpPr txBox="1"/>
          <p:nvPr/>
        </p:nvSpPr>
        <p:spPr>
          <a:xfrm>
            <a:off x="8908417" y="5856699"/>
            <a:ext cx="306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4) Prioritized ligand-target interactions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7F62D5-B2C7-9A04-326A-687ADCE949C7}"/>
              </a:ext>
            </a:extLst>
          </p:cNvPr>
          <p:cNvSpPr txBox="1"/>
          <p:nvPr/>
        </p:nvSpPr>
        <p:spPr>
          <a:xfrm>
            <a:off x="41775" y="5844443"/>
            <a:ext cx="3737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6) Prioritized ligand-target interaction with cell type information</a:t>
            </a:r>
            <a:r>
              <a:rPr lang="ko-KR" altLang="en-US" dirty="0"/>
              <a:t>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18F8A23-97F3-4492-1A9E-01E72E4E4487}"/>
              </a:ext>
            </a:extLst>
          </p:cNvPr>
          <p:cNvCxnSpPr>
            <a:cxnSpLocks/>
          </p:cNvCxnSpPr>
          <p:nvPr/>
        </p:nvCxnSpPr>
        <p:spPr>
          <a:xfrm flipH="1">
            <a:off x="3553519" y="5038545"/>
            <a:ext cx="7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E5D2134-A852-1BD6-C49B-29F03C7FC628}"/>
              </a:ext>
            </a:extLst>
          </p:cNvPr>
          <p:cNvSpPr txBox="1"/>
          <p:nvPr/>
        </p:nvSpPr>
        <p:spPr>
          <a:xfrm>
            <a:off x="3665581" y="4636765"/>
            <a:ext cx="64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CCF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5BFC20-F6D6-FA87-BF24-1665A6C3280A}"/>
              </a:ext>
            </a:extLst>
          </p:cNvPr>
          <p:cNvSpPr txBox="1"/>
          <p:nvPr/>
        </p:nvSpPr>
        <p:spPr>
          <a:xfrm>
            <a:off x="7927388" y="1642188"/>
            <a:ext cx="73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Time</a:t>
            </a:r>
            <a:endParaRPr lang="ko-KR" altLang="en-US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EEAFD50-E44E-AE2A-BA79-8642636F7E59}"/>
              </a:ext>
            </a:extLst>
          </p:cNvPr>
          <p:cNvCxnSpPr>
            <a:cxnSpLocks/>
          </p:cNvCxnSpPr>
          <p:nvPr/>
        </p:nvCxnSpPr>
        <p:spPr>
          <a:xfrm flipH="1">
            <a:off x="8060021" y="5006097"/>
            <a:ext cx="728048" cy="9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B88E805F-3324-E5C1-C474-94051701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30" y="3704216"/>
            <a:ext cx="3624937" cy="2237104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5D1536-9292-B32E-9CFD-0D9BC2C1BAF3}"/>
              </a:ext>
            </a:extLst>
          </p:cNvPr>
          <p:cNvGrpSpPr/>
          <p:nvPr/>
        </p:nvGrpSpPr>
        <p:grpSpPr>
          <a:xfrm>
            <a:off x="296149" y="1556038"/>
            <a:ext cx="3137008" cy="862942"/>
            <a:chOff x="704187" y="4347525"/>
            <a:chExt cx="10649613" cy="265742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1BE7501-2AE9-937B-77B0-A2A2F40ACF0B}"/>
                </a:ext>
              </a:extLst>
            </p:cNvPr>
            <p:cNvGrpSpPr/>
            <p:nvPr/>
          </p:nvGrpSpPr>
          <p:grpSpPr>
            <a:xfrm>
              <a:off x="836579" y="4347525"/>
              <a:ext cx="10517221" cy="1953821"/>
              <a:chOff x="836579" y="4347525"/>
              <a:chExt cx="10517221" cy="1953821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843E6412-92A4-52AA-6C28-AD649CB842DF}"/>
                  </a:ext>
                </a:extLst>
              </p:cNvPr>
              <p:cNvGrpSpPr/>
              <p:nvPr/>
            </p:nvGrpSpPr>
            <p:grpSpPr>
              <a:xfrm>
                <a:off x="836579" y="4347525"/>
                <a:ext cx="10517221" cy="1953821"/>
                <a:chOff x="836579" y="4347525"/>
                <a:chExt cx="10517221" cy="1953821"/>
              </a:xfrm>
            </p:grpSpPr>
            <p:sp>
              <p:nvSpPr>
                <p:cNvPr id="92" name="화살표: 오른쪽 91">
                  <a:extLst>
                    <a:ext uri="{FF2B5EF4-FFF2-40B4-BE49-F238E27FC236}">
                      <a16:creationId xmlns:a16="http://schemas.microsoft.com/office/drawing/2014/main" id="{D127B2DF-9C73-56AC-0985-491CEC13136F}"/>
                    </a:ext>
                  </a:extLst>
                </p:cNvPr>
                <p:cNvSpPr/>
                <p:nvPr/>
              </p:nvSpPr>
              <p:spPr>
                <a:xfrm>
                  <a:off x="836579" y="4347525"/>
                  <a:ext cx="10517221" cy="478157"/>
                </a:xfrm>
                <a:prstGeom prst="rightArrow">
                  <a:avLst/>
                </a:prstGeom>
                <a:solidFill>
                  <a:schemeClr val="tx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17F8C93F-648E-B5B9-768E-B25F1BAE5782}"/>
                    </a:ext>
                  </a:extLst>
                </p:cNvPr>
                <p:cNvCxnSpPr/>
                <p:nvPr/>
              </p:nvCxnSpPr>
              <p:spPr>
                <a:xfrm>
                  <a:off x="952597" y="4653183"/>
                  <a:ext cx="0" cy="1648163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465D8F07-FCB6-294F-45C3-0E71F4C86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378" y="4644742"/>
                  <a:ext cx="0" cy="810957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595CF70C-FD32-1A85-0543-AAF93CE07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8503" y="4653183"/>
                  <a:ext cx="0" cy="810957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CB4E0789-3449-9338-8D66-3F1C76A02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0791" y="4653183"/>
                  <a:ext cx="0" cy="810957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B2966310-D31B-9D81-1A88-7B71F7F36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120" y="4644742"/>
                  <a:ext cx="0" cy="810957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CF7FCED6-B9ED-5926-5A93-F87223C28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3897" y="4644742"/>
                  <a:ext cx="0" cy="810957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id="{6507859B-DF98-273E-8000-EF5A9CB5D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7468" y="4644742"/>
                  <a:ext cx="0" cy="810957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화살표 연결선 99">
                  <a:extLst>
                    <a:ext uri="{FF2B5EF4-FFF2-40B4-BE49-F238E27FC236}">
                      <a16:creationId xmlns:a16="http://schemas.microsoft.com/office/drawing/2014/main" id="{6D5AB05B-CB3D-C459-5D99-B34883B0B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39196" y="4644742"/>
                  <a:ext cx="0" cy="810957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id="{479AFF54-230A-DC6F-F4D0-8AE8E6906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2123" y="4644742"/>
                  <a:ext cx="0" cy="810957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화살표 연결선 101">
                  <a:extLst>
                    <a:ext uri="{FF2B5EF4-FFF2-40B4-BE49-F238E27FC236}">
                      <a16:creationId xmlns:a16="http://schemas.microsoft.com/office/drawing/2014/main" id="{6E185421-BD61-F477-E196-2051448F9B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42018" y="4614905"/>
                  <a:ext cx="0" cy="810957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2FCBEDD9-583F-3B04-420D-08AE1F05166F}"/>
                    </a:ext>
                  </a:extLst>
                </p:cNvPr>
                <p:cNvCxnSpPr/>
                <p:nvPr/>
              </p:nvCxnSpPr>
              <p:spPr>
                <a:xfrm>
                  <a:off x="3858627" y="4653183"/>
                  <a:ext cx="0" cy="1648163"/>
                </a:xfrm>
                <a:prstGeom prst="straightConnector1">
                  <a:avLst/>
                </a:prstGeom>
                <a:ln w="19050">
                  <a:headEnd type="oval" w="med" len="med"/>
                  <a:tailEnd type="oval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AE99A0BB-34B4-88DE-F2DA-430D9C54F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8627" y="4654791"/>
                <a:ext cx="0" cy="810957"/>
              </a:xfrm>
              <a:prstGeom prst="straightConnector1">
                <a:avLst/>
              </a:prstGeom>
              <a:ln w="19050"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B25D64-7604-11C7-5079-A15BF7F5427D}"/>
                </a:ext>
              </a:extLst>
            </p:cNvPr>
            <p:cNvSpPr txBox="1"/>
            <p:nvPr/>
          </p:nvSpPr>
          <p:spPr>
            <a:xfrm>
              <a:off x="704187" y="6365759"/>
              <a:ext cx="3231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9BDCCE1-F969-B2F0-43EB-9DDB3C43361E}"/>
                </a:ext>
              </a:extLst>
            </p:cNvPr>
            <p:cNvSpPr txBox="1"/>
            <p:nvPr/>
          </p:nvSpPr>
          <p:spPr>
            <a:xfrm>
              <a:off x="865761" y="5587573"/>
              <a:ext cx="32315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3</a:t>
              </a:r>
              <a:endParaRPr lang="ko-KR" altLang="en-US" sz="9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448814-C718-C3E4-6FDC-204281C9DF2F}"/>
                </a:ext>
              </a:extLst>
            </p:cNvPr>
            <p:cNvSpPr txBox="1"/>
            <p:nvPr/>
          </p:nvSpPr>
          <p:spPr>
            <a:xfrm>
              <a:off x="1100483" y="5587573"/>
              <a:ext cx="32315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6</a:t>
              </a:r>
              <a:endParaRPr lang="ko-KR" altLang="en-US" sz="9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8E3E09-51F2-7010-129D-7DDED44A62E4}"/>
                </a:ext>
              </a:extLst>
            </p:cNvPr>
            <p:cNvSpPr txBox="1"/>
            <p:nvPr/>
          </p:nvSpPr>
          <p:spPr>
            <a:xfrm>
              <a:off x="1342307" y="5560329"/>
              <a:ext cx="1251386" cy="7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12</a:t>
              </a:r>
              <a:endParaRPr lang="ko-KR" altLang="en-US" sz="9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3A6F726-579C-8533-875B-F4F985145468}"/>
                </a:ext>
              </a:extLst>
            </p:cNvPr>
            <p:cNvSpPr txBox="1"/>
            <p:nvPr/>
          </p:nvSpPr>
          <p:spPr>
            <a:xfrm>
              <a:off x="1982385" y="5558019"/>
              <a:ext cx="1253884" cy="7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24</a:t>
              </a:r>
              <a:endParaRPr lang="ko-KR" altLang="en-US" sz="9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59A323-AB41-6442-DB8A-7E0E7F334D9A}"/>
                </a:ext>
              </a:extLst>
            </p:cNvPr>
            <p:cNvSpPr txBox="1"/>
            <p:nvPr/>
          </p:nvSpPr>
          <p:spPr>
            <a:xfrm>
              <a:off x="2586842" y="5541904"/>
              <a:ext cx="1260922" cy="7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36</a:t>
              </a:r>
              <a:endParaRPr lang="ko-KR" altLang="en-US" sz="9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4337129-E80E-8D50-DB7D-A8C8F405EE14}"/>
                </a:ext>
              </a:extLst>
            </p:cNvPr>
            <p:cNvSpPr txBox="1"/>
            <p:nvPr/>
          </p:nvSpPr>
          <p:spPr>
            <a:xfrm>
              <a:off x="3338474" y="6294105"/>
              <a:ext cx="1150227" cy="7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48</a:t>
              </a:r>
              <a:endParaRPr lang="ko-KR" altLang="en-US" sz="9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E1F61B5-4DB9-63D0-1310-1070858D3A1A}"/>
                </a:ext>
              </a:extLst>
            </p:cNvPr>
            <p:cNvSpPr txBox="1"/>
            <p:nvPr/>
          </p:nvSpPr>
          <p:spPr>
            <a:xfrm>
              <a:off x="4732141" y="5525789"/>
              <a:ext cx="1150227" cy="7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72</a:t>
              </a:r>
              <a:endParaRPr lang="ko-KR" altLang="en-US" sz="9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2F9AA2-2501-BB6C-62D7-F44B177D033F}"/>
                </a:ext>
              </a:extLst>
            </p:cNvPr>
            <p:cNvSpPr txBox="1"/>
            <p:nvPr/>
          </p:nvSpPr>
          <p:spPr>
            <a:xfrm>
              <a:off x="6162858" y="5527649"/>
              <a:ext cx="1280544" cy="7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96</a:t>
              </a:r>
              <a:endParaRPr lang="ko-KR" altLang="en-US" sz="9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28C6C5E-02D4-C97E-E99E-75E6D8DCE6BB}"/>
                </a:ext>
              </a:extLst>
            </p:cNvPr>
            <p:cNvSpPr txBox="1"/>
            <p:nvPr/>
          </p:nvSpPr>
          <p:spPr>
            <a:xfrm>
              <a:off x="7523463" y="5479030"/>
              <a:ext cx="1316220" cy="7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120</a:t>
              </a:r>
              <a:endParaRPr lang="ko-KR" altLang="en-US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22849C-3146-5CA2-1EF2-E64A6DA7518A}"/>
                </a:ext>
              </a:extLst>
            </p:cNvPr>
            <p:cNvSpPr txBox="1"/>
            <p:nvPr/>
          </p:nvSpPr>
          <p:spPr>
            <a:xfrm>
              <a:off x="9912837" y="5455700"/>
              <a:ext cx="1364162" cy="7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168</a:t>
              </a:r>
              <a:endParaRPr lang="ko-KR" altLang="en-US" sz="90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41A78388-E2D7-01DA-4CCC-769DDA43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3" y="973191"/>
            <a:ext cx="931476" cy="4851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9E21F0-ACA4-6719-5F56-E1F05014C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69"/>
          <a:stretch/>
        </p:blipFill>
        <p:spPr>
          <a:xfrm>
            <a:off x="1476278" y="754357"/>
            <a:ext cx="1820058" cy="79871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FCE90DE-4BC5-0BF3-D212-B39A7FBAE16B}"/>
              </a:ext>
            </a:extLst>
          </p:cNvPr>
          <p:cNvSpPr txBox="1"/>
          <p:nvPr/>
        </p:nvSpPr>
        <p:spPr>
          <a:xfrm>
            <a:off x="4435340" y="5856699"/>
            <a:ext cx="331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5) Top ligand-target cell type temporal expression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A57CE9C-6272-B27E-E6AC-C15C78541651}"/>
              </a:ext>
            </a:extLst>
          </p:cNvPr>
          <p:cNvGrpSpPr/>
          <p:nvPr/>
        </p:nvGrpSpPr>
        <p:grpSpPr>
          <a:xfrm>
            <a:off x="9053882" y="528566"/>
            <a:ext cx="1335318" cy="1796169"/>
            <a:chOff x="8782213" y="-23258"/>
            <a:chExt cx="1335318" cy="179616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A433A8C-2535-ACA5-3222-89BD983CC322}"/>
                </a:ext>
              </a:extLst>
            </p:cNvPr>
            <p:cNvGrpSpPr/>
            <p:nvPr/>
          </p:nvGrpSpPr>
          <p:grpSpPr>
            <a:xfrm rot="16200000">
              <a:off x="8551788" y="207168"/>
              <a:ext cx="1796168" cy="1335317"/>
              <a:chOff x="7916328" y="474862"/>
              <a:chExt cx="2407817" cy="1335317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05EFD1-A598-3FD6-268A-C65DAB8CA58B}"/>
                  </a:ext>
                </a:extLst>
              </p:cNvPr>
              <p:cNvGrpSpPr/>
              <p:nvPr/>
            </p:nvGrpSpPr>
            <p:grpSpPr>
              <a:xfrm>
                <a:off x="7916328" y="474862"/>
                <a:ext cx="1995893" cy="1335317"/>
                <a:chOff x="6597601" y="2479491"/>
                <a:chExt cx="1995893" cy="1335317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FBFD84E-A6EC-12B1-9A9A-A13ADEDC41D1}"/>
                    </a:ext>
                  </a:extLst>
                </p:cNvPr>
                <p:cNvCxnSpPr/>
                <p:nvPr/>
              </p:nvCxnSpPr>
              <p:spPr>
                <a:xfrm>
                  <a:off x="7128588" y="2493568"/>
                  <a:ext cx="1184988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87C81A29-89FB-7CA7-0EDF-113C12ACE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7548" y="2479491"/>
                  <a:ext cx="1040" cy="7484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7937BB6E-963D-A428-DD43-60EB91DB2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4193" y="3227905"/>
                  <a:ext cx="866711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0AE1D81-C771-87AB-14A9-AA8AB6ACE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673" y="2932765"/>
                  <a:ext cx="615821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805B9CE9-E0C8-7C7D-8189-7C3BAAEC7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800525" y="3182149"/>
                  <a:ext cx="0" cy="38553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6CC4C00F-1006-8B3E-1E49-AF3D36CDF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7356" y="2479491"/>
                  <a:ext cx="0" cy="45327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3ED7D93E-F53D-2310-81C5-B07157873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2260" y="3374918"/>
                  <a:ext cx="48882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674DC97-5B9B-A193-F023-D0A359D00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8384" y="3588171"/>
                  <a:ext cx="45719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22AC9F52-DA07-2AB2-67FE-1186E732F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07673" y="3227905"/>
                  <a:ext cx="0" cy="14880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C10694AC-4A3D-B789-A799-59C4BDC25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60904" y="3227905"/>
                  <a:ext cx="1039" cy="1581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84A2CDE7-EE7B-1E1F-C7AF-EC580BAA2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7004" y="2923685"/>
                  <a:ext cx="0" cy="6644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95C9B1B6-6A5B-641B-6D53-ACA97EF13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3494" y="2923434"/>
                  <a:ext cx="0" cy="4421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AE8EB93F-07DF-F20E-2F4F-1C0B85471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3052" y="3574787"/>
                  <a:ext cx="32553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E7D06539-2ABF-E264-B0F6-44B8286808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97601" y="3374918"/>
                  <a:ext cx="0" cy="4265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E8868A5B-F4DA-0629-AF76-B4A1385E7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85517" y="3374918"/>
                  <a:ext cx="0" cy="19986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AB3F683-3E3B-2CFB-EA46-619B5BC3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3052" y="3574787"/>
                  <a:ext cx="0" cy="2266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77655CBB-75FA-ABA6-D23B-43B4D0868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7549" y="3574787"/>
                  <a:ext cx="0" cy="2266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C9E4FD0-1518-48DB-0A08-5E2A39538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1082" y="3365587"/>
                  <a:ext cx="0" cy="4265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049C612-3FE8-AE4F-D50E-22BCD89E8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60" y="3374918"/>
                  <a:ext cx="0" cy="4265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CD5665D0-6702-1C2D-D3CF-BA004B319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85583" y="3588170"/>
                  <a:ext cx="0" cy="2266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EF8E54F6-6850-C0B2-6677-839CD4551E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8384" y="3588171"/>
                  <a:ext cx="0" cy="2266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81F09E27-44F3-7686-C8DA-F13F452EC9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136048" y="-114955"/>
                <a:ext cx="0" cy="237619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3EA9577-BAD0-2608-33E8-EA9644979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257" y="-23258"/>
              <a:ext cx="0" cy="3646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A805F2C-1BD3-024A-36C5-DBEB2C7D3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4926" y="-23258"/>
              <a:ext cx="4626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91EC039-37AF-0E29-45F5-34E416BFB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4257" y="341390"/>
              <a:ext cx="2750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27F798A-C1EE-F9E4-21B2-CCA73AA5A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8214" y="212433"/>
              <a:ext cx="0" cy="2138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F0A95A2-BF1E-4269-56DA-8D9D51B02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8214" y="212433"/>
              <a:ext cx="1893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292908D-64A5-BDC1-B3C2-4BBCAB971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8215" y="426320"/>
              <a:ext cx="175931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5" name="그림 124">
            <a:extLst>
              <a:ext uri="{FF2B5EF4-FFF2-40B4-BE49-F238E27FC236}">
                <a16:creationId xmlns:a16="http://schemas.microsoft.com/office/drawing/2014/main" id="{F6669BE5-288B-5787-AC1F-B6D5D9DF5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625" y="415343"/>
            <a:ext cx="1065734" cy="657709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9A05A3E2-7076-9F19-BC56-4A960D0EC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628" y="1669312"/>
            <a:ext cx="1071606" cy="66133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D6B576AF-0C74-E535-1520-AE6811528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6922" y="983831"/>
            <a:ext cx="1056972" cy="652303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F6A59641-4011-9291-6EDA-8B01EEF15743}"/>
              </a:ext>
            </a:extLst>
          </p:cNvPr>
          <p:cNvSpPr txBox="1"/>
          <p:nvPr/>
        </p:nvSpPr>
        <p:spPr>
          <a:xfrm>
            <a:off x="10514127" y="2940048"/>
            <a:ext cx="12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NicheNet</a:t>
            </a:r>
            <a:endParaRPr lang="ko-KR" altLang="en-US" b="1" dirty="0"/>
          </a:p>
        </p:txBody>
      </p:sp>
      <p:pic>
        <p:nvPicPr>
          <p:cNvPr id="1031" name="그림 1030">
            <a:extLst>
              <a:ext uri="{FF2B5EF4-FFF2-40B4-BE49-F238E27FC236}">
                <a16:creationId xmlns:a16="http://schemas.microsoft.com/office/drawing/2014/main" id="{F240C366-54FA-ADE3-FBBE-8519EB8D40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8607" y="3889661"/>
            <a:ext cx="3071448" cy="1895522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21F5B8-8850-A147-303F-32FFB2722DB7}"/>
              </a:ext>
            </a:extLst>
          </p:cNvPr>
          <p:cNvCxnSpPr>
            <a:cxnSpLocks/>
          </p:cNvCxnSpPr>
          <p:nvPr/>
        </p:nvCxnSpPr>
        <p:spPr>
          <a:xfrm>
            <a:off x="8381086" y="2045350"/>
            <a:ext cx="0" cy="297006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E4E9EB5-54E3-4F78-2401-F6C1157C0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12208"/>
              </p:ext>
            </p:extLst>
          </p:nvPr>
        </p:nvGraphicFramePr>
        <p:xfrm>
          <a:off x="13090" y="4395522"/>
          <a:ext cx="3509537" cy="12211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8756">
                  <a:extLst>
                    <a:ext uri="{9D8B030D-6E8A-4147-A177-3AD203B41FA5}">
                      <a16:colId xmlns:a16="http://schemas.microsoft.com/office/drawing/2014/main" val="3980555978"/>
                    </a:ext>
                  </a:extLst>
                </a:gridCol>
                <a:gridCol w="531845">
                  <a:extLst>
                    <a:ext uri="{9D8B030D-6E8A-4147-A177-3AD203B41FA5}">
                      <a16:colId xmlns:a16="http://schemas.microsoft.com/office/drawing/2014/main" val="76744364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100377968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231360007"/>
                    </a:ext>
                  </a:extLst>
                </a:gridCol>
                <a:gridCol w="418429">
                  <a:extLst>
                    <a:ext uri="{9D8B030D-6E8A-4147-A177-3AD203B41FA5}">
                      <a16:colId xmlns:a16="http://schemas.microsoft.com/office/drawing/2014/main" val="3756088184"/>
                    </a:ext>
                  </a:extLst>
                </a:gridCol>
                <a:gridCol w="418429">
                  <a:extLst>
                    <a:ext uri="{9D8B030D-6E8A-4147-A177-3AD203B41FA5}">
                      <a16:colId xmlns:a16="http://schemas.microsoft.com/office/drawing/2014/main" val="390313108"/>
                    </a:ext>
                  </a:extLst>
                </a:gridCol>
                <a:gridCol w="418429">
                  <a:extLst>
                    <a:ext uri="{9D8B030D-6E8A-4147-A177-3AD203B41FA5}">
                      <a16:colId xmlns:a16="http://schemas.microsoft.com/office/drawing/2014/main" val="672904469"/>
                    </a:ext>
                  </a:extLst>
                </a:gridCol>
              </a:tblGrid>
              <a:tr h="262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Ligand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Target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Ligand_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Cell Type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Target 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Cell Type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-6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…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88311"/>
                  </a:ext>
                </a:extLst>
              </a:tr>
              <a:tr h="26255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Angptl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b="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Rdh16f</a:t>
                      </a:r>
                      <a:endParaRPr lang="ko-KR" sz="1400" b="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b="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kupffer</a:t>
                      </a:r>
                      <a:endParaRPr lang="ko-KR" sz="1400" b="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b="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hepatocyte</a:t>
                      </a:r>
                      <a:endParaRPr lang="ko-KR" sz="1400" b="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b="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0.060</a:t>
                      </a:r>
                      <a:endParaRPr lang="ko-KR" sz="1400" b="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b="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0.402</a:t>
                      </a:r>
                      <a:endParaRPr lang="ko-KR" sz="1400" b="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b="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0.421</a:t>
                      </a:r>
                      <a:endParaRPr lang="ko-KR" sz="1400" b="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5317223"/>
                  </a:ext>
                </a:extLst>
              </a:tr>
              <a:tr h="26255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Angptl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Acsm5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kupffer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hepatocyte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0.058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0.380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0.321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916441"/>
                  </a:ext>
                </a:extLst>
              </a:tr>
              <a:tr h="262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415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38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110</Words>
  <Application>Microsoft Office PowerPoint</Application>
  <PresentationFormat>와이드스크린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Heesoo Song</dc:creator>
  <cp:lastModifiedBy>Heesoo Song</cp:lastModifiedBy>
  <cp:revision>14</cp:revision>
  <dcterms:created xsi:type="dcterms:W3CDTF">2022-06-19T22:32:31Z</dcterms:created>
  <dcterms:modified xsi:type="dcterms:W3CDTF">2022-08-24T17:52:17Z</dcterms:modified>
</cp:coreProperties>
</file>