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F774-2590-1303-B73C-EB907425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14161F-E941-2847-8AEA-9AF7E993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E03E-EBD3-3765-3F97-5557DCD7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5251A-4602-391B-FA30-C8727320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3641D-5314-AE99-417E-13B33ED2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5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CB7ED-B48D-1E1E-BBA7-84BA6683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40F4A2-B81B-CA58-DA5B-AFB6472C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D819C-ADDD-C54A-5788-7686B8D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26F0E-B5F6-9F98-A35B-D8270101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3339-2C6C-596B-D728-58E7209D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461E6D-086F-3472-C415-8B7E05018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FA81B-8059-9F58-E9FF-064F8036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4BD79-3307-3FAC-B7AD-06C85933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DA9B8-BD98-42DC-3BF7-26F1CEDC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1CF5B-EBE8-14CE-F547-E0084C93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E7AD1-1A3A-5D61-C9D9-9BB5CFE6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59B62-6DAE-0F7E-1F69-D5A78A5F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746BC-8619-49B4-0546-5E90AD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A3C0A-BBD7-EA1D-468B-63CA4719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5C8A2-8432-924E-AB55-E29F1A13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DC43-50E9-8837-3614-47F73F14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BC755-3D75-7A97-9115-D0D9A2D6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B54A-3039-F728-C8FD-D5B80880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906C2-41CB-26FB-F314-D7CA2D1A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BBCFD-2129-D95F-5B0A-03FFE4C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EDCD-0BCA-B2E4-C364-1A43B5EE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46007-E0DD-CCEB-2446-A9D6BFA6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D6B3F-3178-2039-F330-1C4C95FD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F13D8-3CCC-9E4B-8437-CA19AB7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7A8AB-D9CA-7972-53B6-B0D8016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BB333-6E02-1CB0-A4B9-2C90BD6E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2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E2D79-3E3C-E4D4-F866-887A7102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F3A0E-84FB-95F8-9A00-5D9DDC3A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45682-A81F-62A4-490F-23E34EB23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C0A33-CEF2-CADA-4725-05997B677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B51C7-C9F8-2AE3-8713-FDF1BB270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0219B7-AA5A-5424-B792-13A8714A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F54E6D-661D-0892-25E3-E86183E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C5B77-04BA-3FD0-5575-45B55E29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9F825-FF3E-1356-E4D1-40F94677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4B6A37-EFD8-3656-5126-B37A5AD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A87DA5-6269-AD9A-8672-DD2C2C9F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F3A93-DE0B-7E2E-CFCC-824437E2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4CE38C-3478-FDDC-85B6-A7C111AF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E59F9B-701C-E6A5-46AF-B0D42AC9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44570-74E1-D6B6-CF32-A772239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53DF-F848-446C-A3C4-5CEE28BE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16A9C-9059-762C-539C-C6B112C9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04203-AD96-BE71-A472-853CE99F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1188F-F7A0-22B1-8C5C-E8E4EE76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BA1AE-E768-E56F-4661-6D818F4B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2BC15-D3AD-5C0B-DCB3-F7C3FD12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9EC5-D989-0A75-7D2B-1407BB55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9E1A8-AF01-24FF-5436-BA4BFE909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79D74-F573-FC7B-D4FC-A22ACC84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1D65C-8275-C8EA-6ED4-23B45EC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6CCA9-837B-E8AD-90B0-9243753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1E41A-7CC2-6C02-E26A-38A4B904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FF3FE-D5DF-DF64-0F19-3B264721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58B18-FDDD-7D9F-B57B-B32B4363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06A9C-C98A-2439-80FE-C23009143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1C4F-90E3-4DBA-BF25-8E9D138467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5775F-CA4C-2E4B-32AF-04F31F4BF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6F53E-C4BE-B5AF-F610-B3536E92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7647-4DCA-4E39-B2C7-22152CA1C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37A2-2024-CC07-2A73-8974590B6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 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700236-E0B0-7832-0C50-2DC5B15C8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2022. 11. 24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F3A0C-6BEA-E67D-AF20-769F8D3A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9D8AE-8731-FF41-0A79-49B6F9C1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값들에 </a:t>
            </a:r>
            <a:r>
              <a:rPr lang="en-US" altLang="ko-KR" dirty="0"/>
              <a:t>Log</a:t>
            </a:r>
            <a:r>
              <a:rPr lang="ko-KR" altLang="en-US" dirty="0"/>
              <a:t>를 취하면</a:t>
            </a:r>
            <a:r>
              <a:rPr lang="en-US" altLang="ko-KR" dirty="0"/>
              <a:t>, 0</a:t>
            </a:r>
            <a:r>
              <a:rPr lang="ko-KR" altLang="en-US" dirty="0"/>
              <a:t>인 값들이 </a:t>
            </a:r>
            <a:r>
              <a:rPr lang="en-US" altLang="ko-KR" dirty="0"/>
              <a:t>–inf</a:t>
            </a:r>
            <a:r>
              <a:rPr lang="ko-KR" altLang="en-US" dirty="0"/>
              <a:t>가 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 err="1"/>
              <a:t>imputate</a:t>
            </a:r>
            <a:r>
              <a:rPr lang="ko-KR" altLang="en-US" dirty="0"/>
              <a:t> 하기보다 </a:t>
            </a:r>
            <a:r>
              <a:rPr lang="en-US" altLang="ko-KR" dirty="0"/>
              <a:t>0.1</a:t>
            </a:r>
            <a:r>
              <a:rPr lang="ko-KR" altLang="en-US" dirty="0"/>
              <a:t>로 </a:t>
            </a:r>
            <a:r>
              <a:rPr lang="en-US" altLang="ko-KR" dirty="0" err="1"/>
              <a:t>imputate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Normalization</a:t>
            </a:r>
            <a:r>
              <a:rPr lang="ko-KR" altLang="en-US" dirty="0"/>
              <a:t>은 </a:t>
            </a:r>
            <a:r>
              <a:rPr lang="en-US" altLang="ko-KR" dirty="0"/>
              <a:t>expressed value</a:t>
            </a:r>
            <a:r>
              <a:rPr lang="ko-KR" altLang="en-US" dirty="0"/>
              <a:t>만 고려하여 실행</a:t>
            </a:r>
            <a:endParaRPr lang="en-US" altLang="ko-KR" dirty="0"/>
          </a:p>
          <a:p>
            <a:pPr lvl="1"/>
            <a:r>
              <a:rPr lang="ko-KR" altLang="en-US" dirty="0"/>
              <a:t>이전에는 </a:t>
            </a:r>
            <a:r>
              <a:rPr lang="en-US" altLang="ko-KR" dirty="0"/>
              <a:t>0</a:t>
            </a:r>
            <a:r>
              <a:rPr lang="ko-KR" altLang="en-US" dirty="0"/>
              <a:t>을 포함한 값들로 </a:t>
            </a:r>
            <a:r>
              <a:rPr lang="en-US" altLang="ko-KR" dirty="0"/>
              <a:t>normalization</a:t>
            </a:r>
            <a:r>
              <a:rPr lang="ko-KR" altLang="en-US" dirty="0"/>
              <a:t>실행하여 </a:t>
            </a:r>
            <a:r>
              <a:rPr lang="en-US" altLang="ko-KR" dirty="0"/>
              <a:t>mean</a:t>
            </a:r>
            <a:r>
              <a:rPr lang="ko-KR" altLang="en-US" dirty="0"/>
              <a:t>과 </a:t>
            </a:r>
            <a:r>
              <a:rPr lang="en-US" altLang="ko-KR" dirty="0"/>
              <a:t>std</a:t>
            </a:r>
            <a:r>
              <a:rPr lang="ko-KR" altLang="en-US" dirty="0"/>
              <a:t>가 많이 영향을 받았음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4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364FB-EC09-F4A7-DEEB-708918F1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60B10-6501-85DB-CEA8-D7717B44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330" cy="4351338"/>
          </a:xfrm>
        </p:spPr>
        <p:txBody>
          <a:bodyPr/>
          <a:lstStyle/>
          <a:p>
            <a:r>
              <a:rPr lang="en-US" altLang="ko-KR" dirty="0" err="1"/>
              <a:t>LogNorm</a:t>
            </a:r>
            <a:r>
              <a:rPr lang="en-US" altLang="ko-KR" dirty="0"/>
              <a:t> </a:t>
            </a:r>
            <a:r>
              <a:rPr lang="ko-KR" altLang="en-US" dirty="0"/>
              <a:t>이후 많이 다채로워진 </a:t>
            </a:r>
            <a:r>
              <a:rPr lang="en-US" altLang="ko-KR" dirty="0"/>
              <a:t>cluster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cluster</a:t>
            </a:r>
            <a:r>
              <a:rPr lang="ko-KR" altLang="en-US" dirty="0"/>
              <a:t> 별 채널 의존도를 확인하였을 때 여전히 채널 </a:t>
            </a:r>
            <a:r>
              <a:rPr lang="en-US" altLang="ko-KR" dirty="0"/>
              <a:t>specific</a:t>
            </a:r>
            <a:r>
              <a:rPr lang="ko-KR" altLang="en-US" dirty="0"/>
              <a:t>한 것을 확인하였음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FDA424-72FC-774E-0537-7E656382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06" y="681036"/>
            <a:ext cx="6171794" cy="6176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7B9A8-9EFE-6127-A677-60670CF36F79}"/>
              </a:ext>
            </a:extLst>
          </p:cNvPr>
          <p:cNvSpPr txBox="1"/>
          <p:nvPr/>
        </p:nvSpPr>
        <p:spPr>
          <a:xfrm>
            <a:off x="8997818" y="4036562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E55A3-1F28-1F58-13FA-67CB7583278C}"/>
              </a:ext>
            </a:extLst>
          </p:cNvPr>
          <p:cNvSpPr txBox="1"/>
          <p:nvPr/>
        </p:nvSpPr>
        <p:spPr>
          <a:xfrm>
            <a:off x="6459893" y="3244334"/>
            <a:ext cx="11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 &amp; C4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EB9B4-0A57-1B3A-92D5-25A20106EA60}"/>
              </a:ext>
            </a:extLst>
          </p:cNvPr>
          <p:cNvSpPr txBox="1"/>
          <p:nvPr/>
        </p:nvSpPr>
        <p:spPr>
          <a:xfrm>
            <a:off x="9249745" y="5216203"/>
            <a:ext cx="11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 &amp; C4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51B8-40C6-8DF3-875B-861BB31B1037}"/>
              </a:ext>
            </a:extLst>
          </p:cNvPr>
          <p:cNvSpPr txBox="1"/>
          <p:nvPr/>
        </p:nvSpPr>
        <p:spPr>
          <a:xfrm>
            <a:off x="8854176" y="2362742"/>
            <a:ext cx="124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 &amp; C3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19572-B933-974D-ED53-7423D95404B5}"/>
              </a:ext>
            </a:extLst>
          </p:cNvPr>
          <p:cNvSpPr txBox="1"/>
          <p:nvPr/>
        </p:nvSpPr>
        <p:spPr>
          <a:xfrm>
            <a:off x="7806610" y="1472717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52539-BD11-2262-422E-5A3A478AE23A}"/>
              </a:ext>
            </a:extLst>
          </p:cNvPr>
          <p:cNvSpPr txBox="1"/>
          <p:nvPr/>
        </p:nvSpPr>
        <p:spPr>
          <a:xfrm>
            <a:off x="7707084" y="4848718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F03C-4E89-4692-5C31-7F6E9BDFBC62}"/>
              </a:ext>
            </a:extLst>
          </p:cNvPr>
          <p:cNvSpPr txBox="1"/>
          <p:nvPr/>
        </p:nvSpPr>
        <p:spPr>
          <a:xfrm>
            <a:off x="10248121" y="3805485"/>
            <a:ext cx="5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BC70C-8003-EC17-19E9-229BA57AC2ED}"/>
              </a:ext>
            </a:extLst>
          </p:cNvPr>
          <p:cNvSpPr txBox="1"/>
          <p:nvPr/>
        </p:nvSpPr>
        <p:spPr>
          <a:xfrm>
            <a:off x="8014421" y="467394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PB417_01</a:t>
            </a:r>
            <a:r>
              <a:rPr lang="ko-KR" altLang="en-US" dirty="0"/>
              <a:t> </a:t>
            </a:r>
            <a:r>
              <a:rPr lang="en-US" altLang="ko-KR" dirty="0"/>
              <a:t>(Patient)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67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C42CB-DA7B-3B0D-4D0B-7313694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1D964-A90A-ECA2-E41C-A37006BB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Cluster analysis</a:t>
            </a:r>
            <a:r>
              <a:rPr lang="ko-KR" altLang="en-US" dirty="0"/>
              <a:t>에 사용중인 </a:t>
            </a:r>
            <a:r>
              <a:rPr lang="en-US" altLang="ko-KR" dirty="0"/>
              <a:t>parameters:</a:t>
            </a:r>
          </a:p>
          <a:p>
            <a:pPr lvl="1"/>
            <a:r>
              <a:rPr lang="en-US" altLang="ko-KR" dirty="0"/>
              <a:t>C1</a:t>
            </a:r>
            <a:r>
              <a:rPr lang="ko-KR" altLang="en-US" dirty="0"/>
              <a:t> </a:t>
            </a:r>
            <a:r>
              <a:rPr lang="en-US" altLang="ko-KR" dirty="0"/>
              <a:t>sigma,</a:t>
            </a:r>
            <a:r>
              <a:rPr lang="ko-KR" altLang="en-US" dirty="0"/>
              <a:t> </a:t>
            </a:r>
            <a:r>
              <a:rPr lang="en-US" altLang="ko-KR" dirty="0"/>
              <a:t>C2 sigma, C3 sigma, C4 sigma</a:t>
            </a:r>
          </a:p>
          <a:p>
            <a:pPr lvl="1"/>
            <a:r>
              <a:rPr lang="en-US" altLang="ko-KR" dirty="0"/>
              <a:t>C1 intensity, C2 intensity, C3 intensity, C4 intensity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는 비슷한 양상의 </a:t>
            </a:r>
            <a:r>
              <a:rPr lang="en-US" altLang="ko-KR" dirty="0"/>
              <a:t>spot</a:t>
            </a:r>
            <a:r>
              <a:rPr lang="ko-KR" altLang="en-US" dirty="0"/>
              <a:t>들 끼리 묶고 서로 다른 </a:t>
            </a:r>
            <a:r>
              <a:rPr lang="en-US" altLang="ko-KR" dirty="0"/>
              <a:t>cluster </a:t>
            </a:r>
            <a:r>
              <a:rPr lang="ko-KR" altLang="en-US" dirty="0"/>
              <a:t>간의 양상이 최대한 다른 </a:t>
            </a:r>
            <a:r>
              <a:rPr lang="en-US" altLang="ko-KR" dirty="0"/>
              <a:t>cluster</a:t>
            </a:r>
            <a:r>
              <a:rPr lang="ko-KR" altLang="en-US" dirty="0"/>
              <a:t>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사용중인 </a:t>
            </a:r>
            <a:r>
              <a:rPr lang="en-US" altLang="ko-KR" dirty="0"/>
              <a:t>parameter</a:t>
            </a:r>
            <a:r>
              <a:rPr lang="ko-KR" altLang="en-US" dirty="0"/>
              <a:t>에서 </a:t>
            </a:r>
            <a:r>
              <a:rPr lang="en-US" altLang="ko-KR" dirty="0"/>
              <a:t>spot</a:t>
            </a:r>
            <a:r>
              <a:rPr lang="ko-KR" altLang="en-US" dirty="0"/>
              <a:t>들을 분류하는 가장 강력한 특징은 채널 별 </a:t>
            </a:r>
            <a:r>
              <a:rPr lang="en-US" altLang="ko-KR" dirty="0"/>
              <a:t>expression combination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parameter</a:t>
            </a:r>
            <a:r>
              <a:rPr lang="ko-KR" altLang="en-US" dirty="0"/>
              <a:t>들로는 어떤 </a:t>
            </a:r>
            <a:r>
              <a:rPr lang="en-US" altLang="ko-KR" dirty="0"/>
              <a:t>normalization</a:t>
            </a:r>
            <a:r>
              <a:rPr lang="ko-KR" altLang="en-US" dirty="0"/>
              <a:t>을 하고 어떤 </a:t>
            </a:r>
            <a:r>
              <a:rPr lang="en-US" altLang="ko-KR" dirty="0"/>
              <a:t>clustering method</a:t>
            </a:r>
            <a:r>
              <a:rPr lang="ko-KR" altLang="en-US" dirty="0"/>
              <a:t>을 써도 같은 결과가 나올 것임이 예상됨</a:t>
            </a:r>
          </a:p>
        </p:txBody>
      </p:sp>
    </p:spTree>
    <p:extLst>
      <p:ext uri="{BB962C8B-B14F-4D97-AF65-F5344CB8AC3E}">
        <p14:creationId xmlns:p14="http://schemas.microsoft.com/office/powerpoint/2010/main" val="27207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FBC88-5E27-2B12-80FD-04A3CB28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Clusters in Single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3E93-FADB-6444-6476-E4569A6B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51848" cy="4939069"/>
          </a:xfrm>
        </p:spPr>
        <p:txBody>
          <a:bodyPr>
            <a:normAutofit/>
          </a:bodyPr>
          <a:lstStyle/>
          <a:p>
            <a:r>
              <a:rPr lang="en-US" altLang="ko-KR" dirty="0"/>
              <a:t>Cluster analysis parameters:</a:t>
            </a:r>
          </a:p>
          <a:p>
            <a:pPr lvl="1"/>
            <a:r>
              <a:rPr lang="en-US" altLang="ko-KR" dirty="0"/>
              <a:t>Sigma, intensity</a:t>
            </a:r>
          </a:p>
          <a:p>
            <a:r>
              <a:rPr lang="en-US" altLang="ko-KR" dirty="0"/>
              <a:t>Parameter </a:t>
            </a:r>
            <a:r>
              <a:rPr lang="ko-KR" altLang="en-US" dirty="0"/>
              <a:t>두 개를 이용한 </a:t>
            </a:r>
            <a:r>
              <a:rPr lang="en-US" altLang="ko-KR" dirty="0"/>
              <a:t>cluster plot</a:t>
            </a:r>
            <a:r>
              <a:rPr lang="ko-KR" altLang="en-US" dirty="0"/>
              <a:t>은 </a:t>
            </a:r>
            <a:r>
              <a:rPr lang="en-US" altLang="ko-KR" dirty="0"/>
              <a:t>scatter plot</a:t>
            </a:r>
            <a:r>
              <a:rPr lang="ko-KR" altLang="en-US" dirty="0"/>
              <a:t>과 마찬가지</a:t>
            </a:r>
            <a:endParaRPr lang="en-US" altLang="ko-KR" dirty="0"/>
          </a:p>
          <a:p>
            <a:r>
              <a:rPr lang="en-US" altLang="ko-KR" dirty="0"/>
              <a:t>Sigma</a:t>
            </a:r>
            <a:r>
              <a:rPr lang="ko-KR" altLang="en-US" dirty="0"/>
              <a:t>와 </a:t>
            </a:r>
            <a:r>
              <a:rPr lang="en-US" altLang="ko-KR" dirty="0"/>
              <a:t>Intensity</a:t>
            </a:r>
            <a:r>
              <a:rPr lang="ko-KR" altLang="en-US" dirty="0"/>
              <a:t> 사이에 </a:t>
            </a:r>
            <a:r>
              <a:rPr lang="en-US" altLang="ko-KR" dirty="0"/>
              <a:t>correlation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en-US" altLang="ko-KR" dirty="0"/>
              <a:t>Sigma = Std of gaussian model used for fitting (Size of spot)</a:t>
            </a:r>
          </a:p>
          <a:p>
            <a:pPr lvl="1"/>
            <a:r>
              <a:rPr lang="en-US" altLang="ko-KR" dirty="0"/>
              <a:t>Intensity = Total number of photons under fitted gaussian</a:t>
            </a:r>
          </a:p>
          <a:p>
            <a:pPr lvl="1"/>
            <a:r>
              <a:rPr lang="en-US" altLang="ko-KR" dirty="0"/>
              <a:t>Sigma</a:t>
            </a:r>
            <a:r>
              <a:rPr lang="ko-KR" altLang="en-US" dirty="0"/>
              <a:t>가 크면</a:t>
            </a:r>
            <a:r>
              <a:rPr lang="en-US" altLang="ko-KR" dirty="0"/>
              <a:t>, intensity</a:t>
            </a:r>
            <a:r>
              <a:rPr lang="ko-KR" altLang="en-US" dirty="0"/>
              <a:t>도 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960B9-0927-3C20-CF80-6BC1DCF5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48" y="1351444"/>
            <a:ext cx="5501951" cy="5506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AC12F-2094-BD8E-2650-7A203349C236}"/>
              </a:ext>
            </a:extLst>
          </p:cNvPr>
          <p:cNvSpPr txBox="1"/>
          <p:nvPr/>
        </p:nvSpPr>
        <p:spPr>
          <a:xfrm>
            <a:off x="8409990" y="788660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PB417_01</a:t>
            </a:r>
          </a:p>
          <a:p>
            <a:pPr algn="ctr"/>
            <a:r>
              <a:rPr lang="en-US" altLang="ko-KR" dirty="0" err="1">
                <a:highlight>
                  <a:srgbClr val="FFFF00"/>
                </a:highlight>
              </a:rPr>
              <a:t>logNorm</a:t>
            </a:r>
            <a:r>
              <a:rPr lang="en-US" altLang="ko-KR" dirty="0">
                <a:highlight>
                  <a:srgbClr val="FFFF00"/>
                </a:highlight>
              </a:rPr>
              <a:t>(Channel 2)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11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F97AF-FDAA-5FCC-9ED1-D97DFAFD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Clusters in Single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27EF8-8D8F-8C39-9122-C05AAFC9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Channel</a:t>
            </a:r>
            <a:r>
              <a:rPr lang="ko-KR" altLang="en-US" dirty="0"/>
              <a:t>에서 </a:t>
            </a:r>
            <a:r>
              <a:rPr lang="en-US" altLang="ko-KR" dirty="0"/>
              <a:t>normal vs. cancer spot</a:t>
            </a:r>
            <a:r>
              <a:rPr lang="ko-KR" altLang="en-US" dirty="0"/>
              <a:t>을 </a:t>
            </a:r>
            <a:r>
              <a:rPr lang="en-US" altLang="ko-KR" dirty="0"/>
              <a:t>cluster </a:t>
            </a:r>
            <a:r>
              <a:rPr lang="ko-KR" altLang="en-US" dirty="0"/>
              <a:t>해보려 했으나 </a:t>
            </a:r>
            <a:r>
              <a:rPr lang="en-US" altLang="ko-KR" dirty="0"/>
              <a:t>feature</a:t>
            </a:r>
            <a:r>
              <a:rPr lang="ko-KR" altLang="en-US" dirty="0"/>
              <a:t>가 충분하지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Cancer specific feature</a:t>
            </a:r>
            <a:r>
              <a:rPr lang="ko-KR" altLang="en-US" dirty="0"/>
              <a:t>가 </a:t>
            </a:r>
            <a:r>
              <a:rPr lang="en-US" altLang="ko-KR" dirty="0"/>
              <a:t>clustering parameter</a:t>
            </a:r>
            <a:r>
              <a:rPr lang="ko-KR" altLang="en-US" dirty="0"/>
              <a:t>로 새로 주어지지 않는 한</a:t>
            </a:r>
            <a:r>
              <a:rPr lang="en-US" altLang="ko-KR" dirty="0"/>
              <a:t>, cluster analysis </a:t>
            </a:r>
            <a:r>
              <a:rPr lang="ko-KR" altLang="en-US" dirty="0"/>
              <a:t>로 </a:t>
            </a:r>
            <a:r>
              <a:rPr lang="en-US" altLang="ko-KR" dirty="0"/>
              <a:t>normal vs. cancer spot</a:t>
            </a:r>
            <a:r>
              <a:rPr lang="ko-KR" altLang="en-US" dirty="0"/>
              <a:t>을 가리는 데에는 이정도가 한계인 듯</a:t>
            </a:r>
            <a:endParaRPr lang="en-US" altLang="ko-KR" dirty="0"/>
          </a:p>
          <a:p>
            <a:pPr lvl="1"/>
            <a:r>
              <a:rPr lang="en-US" altLang="ko-KR" dirty="0"/>
              <a:t>Image</a:t>
            </a:r>
            <a:r>
              <a:rPr lang="ko-KR" altLang="en-US" dirty="0"/>
              <a:t>상에서 얻을 수 있는 또 다른 </a:t>
            </a:r>
            <a:r>
              <a:rPr lang="en-US" altLang="ko-KR" dirty="0"/>
              <a:t>feature</a:t>
            </a:r>
            <a:r>
              <a:rPr lang="ko-KR" altLang="en-US" dirty="0"/>
              <a:t>가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Deep learning</a:t>
            </a:r>
            <a:r>
              <a:rPr lang="ko-KR" altLang="en-US" dirty="0"/>
              <a:t>으로 </a:t>
            </a:r>
            <a:r>
              <a:rPr lang="en-US" altLang="ko-KR" dirty="0"/>
              <a:t>Patient vs Benign image</a:t>
            </a:r>
            <a:r>
              <a:rPr lang="ko-KR" altLang="en-US" dirty="0"/>
              <a:t>를 분류할 수 있나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Patient image = normal + cancer spots</a:t>
            </a:r>
          </a:p>
          <a:p>
            <a:pPr lvl="2"/>
            <a:r>
              <a:rPr lang="en-US" altLang="ko-KR" dirty="0"/>
              <a:t>Benign image = normal spots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A55CB-DCDE-E87F-4F66-968BE8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Analyze </a:t>
            </a:r>
            <a:r>
              <a:rPr lang="en-US" altLang="ko-KR" dirty="0" err="1"/>
              <a:t>Coexpressed</a:t>
            </a:r>
            <a:r>
              <a:rPr lang="en-US" altLang="ko-KR" dirty="0"/>
              <a:t> spots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DA3F2-D0C0-CE6D-78A6-261BD525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Any difference in </a:t>
            </a:r>
            <a:r>
              <a:rPr lang="en-US" altLang="ko-KR" dirty="0" err="1"/>
              <a:t>coexpressions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Compare 5 patient &amp; 5 benign samples</a:t>
            </a:r>
          </a:p>
          <a:p>
            <a:pPr lvl="1"/>
            <a:r>
              <a:rPr lang="en-US" altLang="ko-KR" dirty="0"/>
              <a:t>Patient: PB465_01, PB500_01, PB528_01, PB558_01, PB566_01</a:t>
            </a:r>
          </a:p>
          <a:p>
            <a:pPr lvl="1"/>
            <a:r>
              <a:rPr lang="en-US" altLang="ko-KR" dirty="0" err="1"/>
              <a:t>Bengin</a:t>
            </a:r>
            <a:r>
              <a:rPr lang="en-US" altLang="ko-KR" dirty="0"/>
              <a:t>: PB1484_09, PB1898_08, PB1899_05, PB1918_05, PB1969_01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30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2ECD1-DC6A-F798-847E-9887AFA6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37436" cy="1325563"/>
          </a:xfrm>
        </p:spPr>
        <p:txBody>
          <a:bodyPr/>
          <a:lstStyle/>
          <a:p>
            <a:r>
              <a:rPr lang="en-US" altLang="ko-KR" dirty="0"/>
              <a:t>Analyze </a:t>
            </a:r>
            <a:r>
              <a:rPr lang="en-US" altLang="ko-KR" dirty="0" err="1"/>
              <a:t>Coexpressed</a:t>
            </a:r>
            <a:r>
              <a:rPr lang="en-US" altLang="ko-KR" dirty="0"/>
              <a:t> spots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379DC9-702B-7404-085E-C18786EA8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9" y="2084783"/>
            <a:ext cx="3546256" cy="3546256"/>
          </a:xfr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72159B-BE02-3BB0-390D-9003380A6679}"/>
              </a:ext>
            </a:extLst>
          </p:cNvPr>
          <p:cNvGrpSpPr/>
          <p:nvPr/>
        </p:nvGrpSpPr>
        <p:grpSpPr>
          <a:xfrm>
            <a:off x="1780278" y="3111759"/>
            <a:ext cx="1949477" cy="1953208"/>
            <a:chOff x="1397723" y="3055776"/>
            <a:chExt cx="1949477" cy="19532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62C9A9-BD82-BD9C-654E-CC917E75449C}"/>
                </a:ext>
              </a:extLst>
            </p:cNvPr>
            <p:cNvSpPr txBox="1"/>
            <p:nvPr/>
          </p:nvSpPr>
          <p:spPr>
            <a:xfrm>
              <a:off x="2131733" y="3055776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8B4D6B-CA88-5599-CB70-242E68B84A71}"/>
                </a:ext>
              </a:extLst>
            </p:cNvPr>
            <p:cNvSpPr txBox="1"/>
            <p:nvPr/>
          </p:nvSpPr>
          <p:spPr>
            <a:xfrm>
              <a:off x="1397723" y="3055776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②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53B27E-3ACA-CECD-0C75-68591FCC7416}"/>
                </a:ext>
              </a:extLst>
            </p:cNvPr>
            <p:cNvSpPr txBox="1"/>
            <p:nvPr/>
          </p:nvSpPr>
          <p:spPr>
            <a:xfrm>
              <a:off x="2908662" y="3055776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③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842597-369F-D5EA-782D-D4FE2EF67BE4}"/>
                </a:ext>
              </a:extLst>
            </p:cNvPr>
            <p:cNvSpPr txBox="1"/>
            <p:nvPr/>
          </p:nvSpPr>
          <p:spPr>
            <a:xfrm>
              <a:off x="2905162" y="4056953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C8A9D-954F-2180-0C74-351541B3305D}"/>
                </a:ext>
              </a:extLst>
            </p:cNvPr>
            <p:cNvSpPr txBox="1"/>
            <p:nvPr/>
          </p:nvSpPr>
          <p:spPr>
            <a:xfrm>
              <a:off x="2494068" y="4224594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E29DF6-E8B6-E51F-92FD-3618291FF344}"/>
                </a:ext>
              </a:extLst>
            </p:cNvPr>
            <p:cNvSpPr txBox="1"/>
            <p:nvPr/>
          </p:nvSpPr>
          <p:spPr>
            <a:xfrm>
              <a:off x="1836261" y="4206260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⑧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40316D-2E2B-D4B1-0DAB-5D91312C0588}"/>
                </a:ext>
              </a:extLst>
            </p:cNvPr>
            <p:cNvSpPr txBox="1"/>
            <p:nvPr/>
          </p:nvSpPr>
          <p:spPr>
            <a:xfrm>
              <a:off x="2124733" y="3869703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CFC49B-7FBB-AC17-918E-7ECF5EE91413}"/>
                </a:ext>
              </a:extLst>
            </p:cNvPr>
            <p:cNvSpPr txBox="1"/>
            <p:nvPr/>
          </p:nvSpPr>
          <p:spPr>
            <a:xfrm>
              <a:off x="1397723" y="4082752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295E51-2934-1D18-DB8F-0939FB43A2BF}"/>
                </a:ext>
              </a:extLst>
            </p:cNvPr>
            <p:cNvSpPr txBox="1"/>
            <p:nvPr/>
          </p:nvSpPr>
          <p:spPr>
            <a:xfrm>
              <a:off x="1759440" y="3444552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④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AAD7BB-B8B0-0C83-FA41-7E7F3140D047}"/>
                </a:ext>
              </a:extLst>
            </p:cNvPr>
            <p:cNvSpPr txBox="1"/>
            <p:nvPr/>
          </p:nvSpPr>
          <p:spPr>
            <a:xfrm>
              <a:off x="2141684" y="4635760"/>
              <a:ext cx="438538" cy="37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⑪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8AF8F2-040C-27CB-1272-5214EA18F1C6}"/>
                </a:ext>
              </a:extLst>
            </p:cNvPr>
            <p:cNvSpPr txBox="1"/>
            <p:nvPr/>
          </p:nvSpPr>
          <p:spPr>
            <a:xfrm>
              <a:off x="2563271" y="3444552"/>
              <a:ext cx="437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⑤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2BDA54-3603-EFDF-846C-E50F410A2158}"/>
              </a:ext>
            </a:extLst>
          </p:cNvPr>
          <p:cNvSpPr txBox="1"/>
          <p:nvPr/>
        </p:nvSpPr>
        <p:spPr>
          <a:xfrm rot="10800000">
            <a:off x="5338111" y="1725555"/>
            <a:ext cx="461665" cy="1240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Benign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B7DB7-E8D0-70F7-0838-8FF1455891FE}"/>
              </a:ext>
            </a:extLst>
          </p:cNvPr>
          <p:cNvSpPr txBox="1"/>
          <p:nvPr/>
        </p:nvSpPr>
        <p:spPr>
          <a:xfrm rot="10800000">
            <a:off x="5359389" y="4511959"/>
            <a:ext cx="461665" cy="1240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Patient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E6F6D10-5EE0-7E51-D78F-880C0366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011" y="4082752"/>
            <a:ext cx="685800" cy="2667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EF4F1EB-2E3A-C402-2B7D-AB612F16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11" y="1301283"/>
            <a:ext cx="685800" cy="2667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D314D6-E687-6E6A-0F4B-2170F618F73D}"/>
              </a:ext>
            </a:extLst>
          </p:cNvPr>
          <p:cNvSpPr txBox="1"/>
          <p:nvPr/>
        </p:nvSpPr>
        <p:spPr>
          <a:xfrm>
            <a:off x="7641239" y="843240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Samples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B880F53-C7CD-7993-2536-884339CA9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406" y="1301283"/>
            <a:ext cx="685800" cy="2667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BC18701-DD4B-AE61-B7B2-692F9BD41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524" y="4082752"/>
            <a:ext cx="685800" cy="2667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1057F7E-4874-2C82-B5EB-55C529AF2E4C}"/>
              </a:ext>
            </a:extLst>
          </p:cNvPr>
          <p:cNvSpPr txBox="1"/>
          <p:nvPr/>
        </p:nvSpPr>
        <p:spPr>
          <a:xfrm>
            <a:off x="10019523" y="856056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%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464BD7F-6BBD-4C18-DF99-F5C30A3B8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836" y="1301283"/>
            <a:ext cx="3368040" cy="2667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7DDDB0D-EAD7-1E36-9E3F-FCB39A223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836" y="4083069"/>
            <a:ext cx="3368040" cy="2667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C18A9CD-7988-0091-61AA-C01BC834878D}"/>
              </a:ext>
            </a:extLst>
          </p:cNvPr>
          <p:cNvSpPr txBox="1"/>
          <p:nvPr/>
        </p:nvSpPr>
        <p:spPr>
          <a:xfrm>
            <a:off x="11170697" y="3465967"/>
            <a:ext cx="1052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Patient/Benign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1F05E2D1-54AA-1C68-56EB-BB54E11E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799" y="4082752"/>
            <a:ext cx="685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40" grpId="0"/>
      <p:bldP spid="4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374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Progress Update</vt:lpstr>
      <vt:lpstr>Log Normalization</vt:lpstr>
      <vt:lpstr>Log Normalization</vt:lpstr>
      <vt:lpstr>Log normalization</vt:lpstr>
      <vt:lpstr>Clusters in Single Channel</vt:lpstr>
      <vt:lpstr>Clusters in Single Channel</vt:lpstr>
      <vt:lpstr>Analyze Coexpressed spots</vt:lpstr>
      <vt:lpstr>Analyze Coexpressed spots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11</cp:revision>
  <dcterms:created xsi:type="dcterms:W3CDTF">2022-11-23T23:35:16Z</dcterms:created>
  <dcterms:modified xsi:type="dcterms:W3CDTF">2022-11-24T06:00:16Z</dcterms:modified>
</cp:coreProperties>
</file>