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68" r:id="rId2"/>
    <p:sldId id="269" r:id="rId3"/>
    <p:sldId id="27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embeddedFontLst>
    <p:embeddedFont>
      <p:font typeface="Proxima Nova" panose="020B0600000101010101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015ef31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015ef31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a435efa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a435efa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a435efa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a435efa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4bad4fd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4bad4fd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8eafd57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8eafd57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4bad4fd0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4bad4fd0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8eafd57d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8eafd57d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8eafd57d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8eafd57d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15ef31b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15ef31b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8eafd57dd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8eafd57dd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015ef3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015ef3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nvert-pascal-voc-xml-to-yolo-for-object-detection-f969811ccba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hipolarbear.tistory.com/40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hipolarbear.tistory.com/3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hyperlink" Target="https://hipolarbear.tistory.com/4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runmohan003/yolo-v3-pytorch-tutorial-from-scrat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ndb796.tistory.com/601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77D5F9-9DE5-272A-9D1C-002307CC9632}"/>
              </a:ext>
            </a:extLst>
          </p:cNvPr>
          <p:cNvSpPr txBox="1"/>
          <p:nvPr/>
        </p:nvSpPr>
        <p:spPr>
          <a:xfrm>
            <a:off x="385011" y="192505"/>
            <a:ext cx="7225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Extracellular Vesicles (EV) </a:t>
            </a:r>
            <a:r>
              <a:rPr lang="ko-KR" altLang="en-US" dirty="0"/>
              <a:t>는 거의 모든 종류의 세포에서 분비되는 구형의 소포체입니다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Picture 4" descr="Fig. 1">
            <a:extLst>
              <a:ext uri="{FF2B5EF4-FFF2-40B4-BE49-F238E27FC236}">
                <a16:creationId xmlns:a16="http://schemas.microsoft.com/office/drawing/2014/main" id="{58529344-0D2D-5453-78A1-CA1C2FF29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2"/>
          <a:stretch/>
        </p:blipFill>
        <p:spPr bwMode="auto">
          <a:xfrm>
            <a:off x="1421998" y="699662"/>
            <a:ext cx="5151848" cy="301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066799-D5A5-6743-3FB8-CC8CE437ADC8}"/>
              </a:ext>
            </a:extLst>
          </p:cNvPr>
          <p:cNvSpPr txBox="1"/>
          <p:nvPr/>
        </p:nvSpPr>
        <p:spPr>
          <a:xfrm>
            <a:off x="385011" y="3914984"/>
            <a:ext cx="8023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그림과 같이 </a:t>
            </a:r>
            <a:r>
              <a:rPr lang="en-US" altLang="ko-KR" dirty="0"/>
              <a:t>EV</a:t>
            </a:r>
            <a:r>
              <a:rPr lang="ko-KR" altLang="en-US" dirty="0"/>
              <a:t>의 사이즈는 </a:t>
            </a:r>
            <a:r>
              <a:rPr lang="ko-KR" altLang="en-US" dirty="0" err="1"/>
              <a:t>수십에서</a:t>
            </a:r>
            <a:r>
              <a:rPr lang="ko-KR" altLang="en-US" dirty="0"/>
              <a:t> 수백 </a:t>
            </a:r>
            <a:r>
              <a:rPr lang="en-US" altLang="ko-KR" dirty="0"/>
              <a:t>nm 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다양한 단백질</a:t>
            </a:r>
            <a:r>
              <a:rPr lang="en-US" altLang="ko-KR" dirty="0"/>
              <a:t>, RNA </a:t>
            </a:r>
            <a:r>
              <a:rPr lang="ko-KR" altLang="en-US" dirty="0"/>
              <a:t>등을 내 외부에 포함하고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21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엑소좀 영상 레이블 툴: Yolo Label Format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한 영상에 있는 객체들을 아래와 같이 한줄씩 연속해서 표현한다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15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class x_center y_center width height</a:t>
            </a:r>
            <a:br>
              <a:rPr lang="ko" sz="115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ko" sz="115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class x_center y_center width height</a:t>
            </a:r>
            <a:br>
              <a:rPr lang="ko" sz="115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ko" sz="115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class x_center y_center width height</a:t>
            </a:r>
            <a:br>
              <a:rPr lang="ko" sz="115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ko" sz="115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15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x_center y_center width height는 0 ~ 1.0사이 값으로 normalize를 해야 함.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class는 0보다 큰 정수이고 xxx.names라는 파일에 클래스 이름을 적는다</a:t>
            </a:r>
            <a:br>
              <a:rPr lang="ko"/>
            </a:br>
            <a:br>
              <a:rPr lang="ko"/>
            </a:b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이미 xml로 만들어진 label이 있는 경우는 변경이 필요함.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변경 방법: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https://towardsdatascience.com/convert-pascal-voc-xml-to-yolo-for-object-detection-f969811ccba5</a:t>
            </a:r>
            <a:r>
              <a:rPr lang="ko"/>
              <a:t> 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399" y="2894125"/>
            <a:ext cx="1694175" cy="5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1609900" y="2959650"/>
            <a:ext cx="162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55555"/>
                </a:solidFill>
              </a:rPr>
              <a:t>ClassNames.names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Yolo 학습 및 처리 툴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Darknet을 이용한 처리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63" y="2644400"/>
            <a:ext cx="24860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600" y="1017725"/>
            <a:ext cx="3766050" cy="39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1962" y="4110475"/>
            <a:ext cx="193915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6">
            <a:alphaModFix/>
          </a:blip>
          <a:srcRect r="45675"/>
          <a:stretch/>
        </p:blipFill>
        <p:spPr>
          <a:xfrm>
            <a:off x="6571949" y="585625"/>
            <a:ext cx="2175550" cy="40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474500" y="2275100"/>
            <a:ext cx="162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55555"/>
                </a:solidFill>
              </a:rPr>
              <a:t>exosome.data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121125" y="1450975"/>
            <a:ext cx="3000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https://hipolarbear.tistory.com/39</a:t>
            </a:r>
            <a:endParaRPr sz="11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https://hipolarbear.tistory.com/40</a:t>
            </a:r>
            <a:endParaRPr sz="11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https://hipolarbear.tistory.com/41</a:t>
            </a:r>
            <a:endParaRPr/>
          </a:p>
        </p:txBody>
      </p:sp>
      <p:cxnSp>
        <p:nvCxnSpPr>
          <p:cNvPr id="112" name="Google Shape;112;p20"/>
          <p:cNvCxnSpPr>
            <a:endCxn id="108" idx="0"/>
          </p:cNvCxnSpPr>
          <p:nvPr/>
        </p:nvCxnSpPr>
        <p:spPr>
          <a:xfrm>
            <a:off x="2083141" y="3553375"/>
            <a:ext cx="68400" cy="5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20"/>
          <p:cNvSpPr txBox="1"/>
          <p:nvPr/>
        </p:nvSpPr>
        <p:spPr>
          <a:xfrm>
            <a:off x="498950" y="3777825"/>
            <a:ext cx="162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55555"/>
                </a:solidFill>
              </a:rPr>
              <a:t>ClassNames.names</a:t>
            </a:r>
            <a:endParaRPr/>
          </a:p>
        </p:txBody>
      </p:sp>
      <p:cxnSp>
        <p:nvCxnSpPr>
          <p:cNvPr id="114" name="Google Shape;114;p20"/>
          <p:cNvCxnSpPr>
            <a:endCxn id="111" idx="3"/>
          </p:cNvCxnSpPr>
          <p:nvPr/>
        </p:nvCxnSpPr>
        <p:spPr>
          <a:xfrm rot="10800000" flipH="1">
            <a:off x="2150325" y="1808875"/>
            <a:ext cx="970800" cy="10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20"/>
          <p:cNvCxnSpPr>
            <a:endCxn id="107" idx="1"/>
          </p:cNvCxnSpPr>
          <p:nvPr/>
        </p:nvCxnSpPr>
        <p:spPr>
          <a:xfrm rot="10800000" flipH="1">
            <a:off x="2339600" y="2998312"/>
            <a:ext cx="699000" cy="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2266325" y="3237600"/>
            <a:ext cx="1001700" cy="112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20"/>
          <p:cNvSpPr txBox="1"/>
          <p:nvPr/>
        </p:nvSpPr>
        <p:spPr>
          <a:xfrm>
            <a:off x="6454900" y="216325"/>
            <a:ext cx="203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55555"/>
                </a:solidFill>
              </a:rPr>
              <a:t>yolov4-tiny-custom.cfg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188875" y="445025"/>
            <a:ext cx="23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520"/>
              <a:t>Yolo 학습 및 처리 툴: </a:t>
            </a:r>
            <a:br>
              <a:rPr lang="ko" sz="1520"/>
            </a:br>
            <a:r>
              <a:rPr lang="ko" sz="1520"/>
              <a:t>train.txt, valid.txt, test.txt </a:t>
            </a:r>
            <a:br>
              <a:rPr lang="ko" sz="1520"/>
            </a:br>
            <a:r>
              <a:rPr lang="ko" sz="1520"/>
              <a:t>만들기</a:t>
            </a:r>
            <a:endParaRPr sz="152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188875" y="1314600"/>
            <a:ext cx="224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각 txt 파일에는 해당하는 이미지의 경로들이 들어감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수작업으로 만들기는 힘들기 때문에 Python을 이용하여 만들 수 있음.</a:t>
            </a:r>
            <a:endParaRPr sz="1400"/>
          </a:p>
        </p:txBody>
      </p:sp>
      <p:sp>
        <p:nvSpPr>
          <p:cNvPr id="124" name="Google Shape;124;p21"/>
          <p:cNvSpPr txBox="1"/>
          <p:nvPr/>
        </p:nvSpPr>
        <p:spPr>
          <a:xfrm>
            <a:off x="2510325" y="124350"/>
            <a:ext cx="6528900" cy="495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os, math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train_set_ratio = </a:t>
            </a:r>
            <a:r>
              <a:rPr lang="ko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70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validation_set_ratio = </a:t>
            </a:r>
            <a:r>
              <a:rPr lang="ko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test_set_ratio = </a:t>
            </a:r>
            <a:r>
              <a:rPr lang="ko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file_path = </a:t>
            </a:r>
            <a:r>
              <a:rPr lang="ko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'images\\'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file_path_as_originSlash = file_path[:-</a:t>
            </a:r>
            <a:r>
              <a:rPr lang="ko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lang="ko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file_names = os.listdir(file_path)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file_len = </a:t>
            </a: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(file_names)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lang="ko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i&lt;file_len: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temp_fileName = file_names[i]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temp_fileName[-</a:t>
            </a:r>
            <a:r>
              <a:rPr lang="ko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:] == </a:t>
            </a:r>
            <a:r>
              <a:rPr lang="ko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".txt"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file_names.pop(i)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file_len = </a:t>
            </a: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(file_names)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#print(str(i) + "   " + str(file_len) + "    " + temp_fileName)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i += </a:t>
            </a:r>
            <a:r>
              <a:rPr lang="ko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 Train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math.ceil(file_len * (train_set_ratio / </a:t>
            </a:r>
            <a:r>
              <a:rPr lang="ko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'data/'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file_path_as_originSlash + file_names[i])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final_index = math.ceil(file_len * (train_set_ratio / </a:t>
            </a:r>
            <a:r>
              <a:rPr lang="ko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 Valid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(final_index, final_index+ math.ceil(file_len * (validation_set_ratio / </a:t>
            </a:r>
            <a:r>
              <a:rPr lang="ko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'data/'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file_path_as_originSlash + file_names[i])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final_index = final_index + math.ceil(file_len * (validation_set_ratio / </a:t>
            </a:r>
            <a:r>
              <a:rPr lang="ko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 Test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(final_index, file_len):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'data/'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file_path_as_originSlash + file_names[i])</a:t>
            </a:r>
            <a:endParaRPr sz="1000"/>
          </a:p>
        </p:txBody>
      </p:sp>
      <p:sp>
        <p:nvSpPr>
          <p:cNvPr id="125" name="Google Shape;125;p21"/>
          <p:cNvSpPr txBox="1"/>
          <p:nvPr/>
        </p:nvSpPr>
        <p:spPr>
          <a:xfrm>
            <a:off x="447050" y="3802350"/>
            <a:ext cx="28296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무작위로 선택하는 부분 추가!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Yolo 학습 및 처리 툴: cfg 파일 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총 4 부분을 수정해야 함. 아래에서 n은 클래스 수임.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파라미터 max_batches = n*2000으로 수정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If n = 1, max_batches = 2000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파라미터 steps=max_batches*0.8, max_batches*0.9로 수정 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If n=1, max_batches = 1600, 1800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파라미터 classes = n으로 수정. [yolo]라는 항목 아래에 두 번이 있음.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If n=1, classes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[yolo]라는 항목 바로 위에 있는 filters를 (n+5)*3으로 수정함.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If n=1, filters = 18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영상의 크기는 변경하지 않아도 darknet이 알아서 처리함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[Appendix]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Super-resolution AI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D18A4-D215-2F77-5AD3-643D8D9B5687}"/>
              </a:ext>
            </a:extLst>
          </p:cNvPr>
          <p:cNvSpPr txBox="1"/>
          <p:nvPr/>
        </p:nvSpPr>
        <p:spPr>
          <a:xfrm>
            <a:off x="311700" y="240632"/>
            <a:ext cx="8571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부분은 </a:t>
            </a:r>
            <a:r>
              <a:rPr lang="en-US" altLang="ko-KR" dirty="0"/>
              <a:t>side job</a:t>
            </a:r>
            <a:r>
              <a:rPr lang="ko-KR" altLang="en-US" dirty="0"/>
              <a:t>인데</a:t>
            </a:r>
            <a:r>
              <a:rPr lang="en-US" altLang="ko-KR" dirty="0"/>
              <a:t>, EV</a:t>
            </a:r>
            <a:r>
              <a:rPr lang="ko-KR" altLang="en-US" dirty="0"/>
              <a:t>의 크기가 매우 작아서 회절 한계라는 자연적 한계로 인해 </a:t>
            </a:r>
            <a:r>
              <a:rPr lang="en-US" altLang="ko-KR" dirty="0"/>
              <a:t>200 nm </a:t>
            </a:r>
            <a:r>
              <a:rPr lang="ko-KR" altLang="en-US" dirty="0"/>
              <a:t>보다 작은 </a:t>
            </a:r>
            <a:r>
              <a:rPr lang="en-US" altLang="ko-KR" dirty="0"/>
              <a:t>EV</a:t>
            </a:r>
            <a:r>
              <a:rPr lang="ko-KR" altLang="en-US" dirty="0"/>
              <a:t>를 정확한 사이즈로 보기 힘든 광학 촬영 특성을 극복하기 위해 </a:t>
            </a:r>
            <a:r>
              <a:rPr lang="en-US" altLang="ko-KR" dirty="0"/>
              <a:t>A.I.</a:t>
            </a:r>
            <a:r>
              <a:rPr lang="ko-KR" altLang="en-US" dirty="0"/>
              <a:t>를 통한 이미지의 </a:t>
            </a:r>
            <a:r>
              <a:rPr lang="en-US" altLang="ko-KR" dirty="0"/>
              <a:t>spatial resolution </a:t>
            </a:r>
            <a:r>
              <a:rPr lang="ko-KR" altLang="en-US" dirty="0"/>
              <a:t>향상을 도모하는 작업입니다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 Super-resolution AI: DALL-E 2 Usage in Medical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오픈AI, '달리2' 얼굴 사진 생성 허용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의사가 얼굴 수술을 앞둔 환자에게 수술 결과를 미리 확인할 수 있도록 하거나 영화 관계자들이 제작 속도를 높이기 위해 합성한 장면을 제작하는 데 '달리2'를 유용하게 활용할 수 있게 될 전망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6B3D0B-C2AB-2EBE-65D0-38A822268366}"/>
              </a:ext>
            </a:extLst>
          </p:cNvPr>
          <p:cNvSpPr txBox="1"/>
          <p:nvPr/>
        </p:nvSpPr>
        <p:spPr>
          <a:xfrm>
            <a:off x="302508" y="185630"/>
            <a:ext cx="85664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EV</a:t>
            </a:r>
            <a:r>
              <a:rPr lang="ko-KR" altLang="en-US" dirty="0"/>
              <a:t>의 구성 물질은 굉장히 </a:t>
            </a:r>
            <a:r>
              <a:rPr lang="en-US" altLang="ko-KR" dirty="0"/>
              <a:t>heterogeneous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최근 연구에 따르면 세포 특이적인 구성을 가지고 있을 것으로 추측이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프로젝트에서는 </a:t>
            </a:r>
            <a:r>
              <a:rPr lang="en-US" altLang="ko-KR" dirty="0"/>
              <a:t>EV</a:t>
            </a:r>
            <a:r>
              <a:rPr lang="ko-KR" altLang="en-US" dirty="0"/>
              <a:t>를 통해 암 </a:t>
            </a:r>
            <a:r>
              <a:rPr lang="en-US" altLang="ko-KR" dirty="0"/>
              <a:t>(Cancer) </a:t>
            </a:r>
            <a:r>
              <a:rPr lang="ko-KR" altLang="en-US" dirty="0"/>
              <a:t>진단을 할 수 있는지에 관해 연구를 진행합니다</a:t>
            </a:r>
            <a:r>
              <a:rPr lang="en-US" altLang="ko-KR" dirty="0"/>
              <a:t>. EV</a:t>
            </a:r>
            <a:r>
              <a:rPr lang="ko-KR" altLang="en-US" dirty="0"/>
              <a:t>를 정상과 췌장암환자의 </a:t>
            </a:r>
            <a:r>
              <a:rPr lang="en-US" altLang="ko-KR" dirty="0"/>
              <a:t>biofluid</a:t>
            </a:r>
            <a:r>
              <a:rPr lang="ko-KR" altLang="en-US" dirty="0"/>
              <a:t>로 부터 추출하여 만든 샘플을 형광 이미징을 한 데이터를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암세포로부터 나오는 </a:t>
            </a:r>
            <a:r>
              <a:rPr lang="en-US" altLang="ko-KR" dirty="0"/>
              <a:t>EV</a:t>
            </a:r>
            <a:r>
              <a:rPr lang="ko-KR" altLang="en-US" dirty="0"/>
              <a:t>와 정상세포에서 나오는 </a:t>
            </a:r>
            <a:r>
              <a:rPr lang="en-US" altLang="ko-KR" dirty="0"/>
              <a:t>EV</a:t>
            </a:r>
            <a:r>
              <a:rPr lang="ko-KR" altLang="en-US" dirty="0"/>
              <a:t>에서의 단백질 발현 차이를 이미지를 통해 구분할 수 있는 것을 확인하는 것이 목적입니다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현재 보유중인 이미지 데이터는 췌장암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기존에 </a:t>
            </a:r>
            <a:r>
              <a:rPr lang="en-US" altLang="ko-KR" dirty="0"/>
              <a:t>UNIST </a:t>
            </a:r>
            <a:r>
              <a:rPr lang="ko-KR" altLang="en-US" dirty="0"/>
              <a:t>조윤경 교수님 연구실에서 관련 프로젝트를 진행하였는데</a:t>
            </a:r>
            <a:r>
              <a:rPr lang="en-US" altLang="ko-KR" dirty="0"/>
              <a:t>, </a:t>
            </a:r>
            <a:r>
              <a:rPr lang="ko-KR" altLang="en-US" dirty="0"/>
              <a:t>그 내용을 바탕으로 진행합니다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DF8A90-4571-1955-1116-B4255C47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45" y="2001512"/>
            <a:ext cx="4641809" cy="30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0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43E20F-752D-10CA-A03B-A0B78CAB62AA}"/>
              </a:ext>
            </a:extLst>
          </p:cNvPr>
          <p:cNvSpPr txBox="1"/>
          <p:nvPr/>
        </p:nvSpPr>
        <p:spPr>
          <a:xfrm>
            <a:off x="316259" y="254382"/>
            <a:ext cx="8380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보여드린 </a:t>
            </a:r>
            <a:r>
              <a:rPr lang="en-US" altLang="ko-KR" dirty="0"/>
              <a:t>Classification </a:t>
            </a:r>
            <a:r>
              <a:rPr lang="ko-KR" altLang="en-US" dirty="0"/>
              <a:t>은 </a:t>
            </a:r>
            <a:r>
              <a:rPr lang="en-US" altLang="ko-KR" dirty="0" err="1"/>
              <a:t>Anormaly</a:t>
            </a:r>
            <a:r>
              <a:rPr lang="en-US" altLang="ko-KR" dirty="0"/>
              <a:t> detection</a:t>
            </a:r>
            <a:r>
              <a:rPr lang="ko-KR" altLang="en-US" dirty="0"/>
              <a:t>을 위한 </a:t>
            </a:r>
            <a:r>
              <a:rPr lang="en-US" altLang="ko-KR" dirty="0"/>
              <a:t>GAN </a:t>
            </a:r>
            <a:r>
              <a:rPr lang="ko-KR" altLang="en-US" dirty="0"/>
              <a:t>모델을 사용하였는데</a:t>
            </a:r>
            <a:r>
              <a:rPr lang="en-US" altLang="ko-KR" dirty="0"/>
              <a:t>, </a:t>
            </a:r>
            <a:r>
              <a:rPr lang="ko-KR" altLang="en-US" dirty="0"/>
              <a:t>프로젝트를 담당 중이신 김성진 박사님은 다른 방법을 고려하고 계신 것 같습니다</a:t>
            </a:r>
            <a:r>
              <a:rPr lang="en-US" altLang="ko-KR" dirty="0"/>
              <a:t>. (</a:t>
            </a:r>
            <a:r>
              <a:rPr lang="ko-KR" altLang="en-US" dirty="0"/>
              <a:t>다음장에 관련 발표 내용 참고 부탁드립니다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280DDF-B4B3-F3FC-5B0D-58D5E6DA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063577"/>
            <a:ext cx="6734175" cy="1352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EBC6BB-BB3E-288F-5EBC-23957B7590F3}"/>
              </a:ext>
            </a:extLst>
          </p:cNvPr>
          <p:cNvSpPr txBox="1"/>
          <p:nvPr/>
        </p:nvSpPr>
        <p:spPr>
          <a:xfrm>
            <a:off x="646268" y="2523194"/>
            <a:ext cx="73564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EV </a:t>
            </a:r>
            <a:r>
              <a:rPr lang="ko-KR" altLang="en-US" dirty="0"/>
              <a:t>표면의 단백질 중 몇 가지</a:t>
            </a:r>
            <a:r>
              <a:rPr lang="en-US" altLang="ko-KR" dirty="0"/>
              <a:t>(</a:t>
            </a:r>
            <a:r>
              <a:rPr lang="ko-KR" altLang="en-US" dirty="0"/>
              <a:t>위의 경우 </a:t>
            </a:r>
            <a:r>
              <a:rPr lang="en-US" altLang="ko-KR" dirty="0"/>
              <a:t>MIF, CD63, U-PAR, CD133)</a:t>
            </a:r>
            <a:r>
              <a:rPr lang="ko-KR" altLang="en-US" dirty="0"/>
              <a:t>를 선택하여 각각에 특이적인 형광 항체를 붙인 뒤 현미경으로 촬영한 이미지 입니다</a:t>
            </a:r>
            <a:r>
              <a:rPr lang="en-US" altLang="ko-KR" dirty="0"/>
              <a:t>. </a:t>
            </a:r>
            <a:r>
              <a:rPr lang="ko-KR" altLang="en-US" dirty="0"/>
              <a:t>이전 자료에 따르면 정상세포와 암세포에서 나오는 </a:t>
            </a:r>
            <a:r>
              <a:rPr lang="en-US" altLang="ko-KR" dirty="0"/>
              <a:t>EV</a:t>
            </a:r>
            <a:r>
              <a:rPr lang="ko-KR" altLang="en-US" dirty="0"/>
              <a:t>에 따라서 단백질의 분포정보에 </a:t>
            </a:r>
            <a:r>
              <a:rPr lang="ko-KR" altLang="en-US" dirty="0" err="1"/>
              <a:t>의미있는</a:t>
            </a:r>
            <a:r>
              <a:rPr lang="ko-KR" altLang="en-US" dirty="0"/>
              <a:t> 차이가 있다고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프로젝트에서는 위와 유사한 이미지 데이터에서 각 단백질의 분포와 </a:t>
            </a:r>
            <a:r>
              <a:rPr lang="en-US" altLang="ko-KR" dirty="0"/>
              <a:t>correlation </a:t>
            </a:r>
            <a:r>
              <a:rPr lang="ko-KR" altLang="en-US" dirty="0"/>
              <a:t>등의 정보를 통해 </a:t>
            </a:r>
            <a:r>
              <a:rPr lang="en-US" altLang="ko-KR" dirty="0"/>
              <a:t>clustering</a:t>
            </a:r>
            <a:r>
              <a:rPr lang="ko-KR" altLang="en-US" dirty="0"/>
              <a:t>을 하여 </a:t>
            </a:r>
            <a:r>
              <a:rPr lang="ko-KR" altLang="en-US" dirty="0" err="1"/>
              <a:t>의미있는</a:t>
            </a:r>
            <a:r>
              <a:rPr lang="ko-KR" altLang="en-US" dirty="0"/>
              <a:t> </a:t>
            </a:r>
            <a:r>
              <a:rPr lang="en-US" altLang="ko-KR" dirty="0"/>
              <a:t>cluster</a:t>
            </a:r>
            <a:r>
              <a:rPr lang="ko-KR" altLang="en-US" dirty="0"/>
              <a:t>가 만들어지는지를 확인하는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06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980" b="1"/>
              <a:t>Exosome Phenotype Discovery with DL Object Detection (Rev.1)</a:t>
            </a:r>
            <a:endParaRPr sz="3980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Sungjin Kim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2022-10-11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A903E-AF3B-7751-12FA-86BEC17483E3}"/>
              </a:ext>
            </a:extLst>
          </p:cNvPr>
          <p:cNvSpPr txBox="1"/>
          <p:nvPr/>
        </p:nvSpPr>
        <p:spPr>
          <a:xfrm>
            <a:off x="398761" y="144379"/>
            <a:ext cx="48607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아래 발표자료는 </a:t>
            </a:r>
            <a:r>
              <a:rPr lang="en-US" altLang="ko-KR" dirty="0"/>
              <a:t>221011 </a:t>
            </a:r>
            <a:r>
              <a:rPr lang="ko-KR" altLang="en-US" dirty="0"/>
              <a:t>프로젝트 미팅에서 관련 프로젝트를 맡아주고 계신 김성진 박사님이 발표하신 자료입니다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제안 및 기존 딥러닝 객체 검출 방식 차별화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목표: 엑소좀 영상으로부터 암세포 특이성을 나타내는 표현형을 발굴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기존 딥러닝 객체 검출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객체별 레이블링이 가능한 경우 사용 → 엑소좀 이미지는 환자 샘플인지는 알지만 각 액소좀 객체별로는 암과 관련된 건지 아니면 정상적인 것인지를 레이블링 할 수 없어 기존의 일반적인 검출 방식을 사용한 표현형 발굴에 한계가 있음.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추가적 이슈: 박테리아 검출 과제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 기존 딥러닝 방식은 박테리아 개별 객체의 판별용으로는 활용해 볼 수 있지만, 동작 패턴 (space-time)이나 복수 객체들의 상호 작용을 검출하기에는 한계가 있음.  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제안 표현형 발굴을 위한 2단계 객체 검출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엑소좀 객체별 레이블링이 불가능하고 각 영상만 환자에게서 온 것인지 정상인에게서 온 것인지만을 아는 상황임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제 1방안: 암 엑소좀에 대해 특이한 반응을 일으키는 시약(antibody)을 사용하여 알고 있는 반응을 찾는 형태로 활용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정상인에게서는 T%(e.g 0.1%) 미만 발견, 암환자에게서는 T% 이상 발견되는 경우 암환자 엑소좀 영상으로 판별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제 2방안 (제안 방식): 클러스터링과 분류 방법을 교차해서 2 단계로 사용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참고 문헌: </a:t>
            </a:r>
            <a:r>
              <a:rPr lang="ko" sz="1000"/>
              <a:t>Wang, C. et al.(공동저자) Deconvolution of subcellular protrusion heterogeneity and the underlying actin regulator dynamics from live cell imaging. Nature Communications 9, (2018).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Plan for Exosome Phenotype Discovery 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딥러닝 객체검출 방법을 통한 표현형 발굴 체계 구축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정지 및 동영상 객체의 위치 판별과 종류 분류 동시 수행이 가능한 Yolo 딥러닝 방법 활용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디바이스 적용이 용이한 C기반 Darknet 딥러닝 프레임워크 사용 vs. 개발이 용이한 파이썬 기반 Pytorch 딥러닝 프레임워크 사용</a:t>
            </a:r>
            <a:br>
              <a:rPr lang="ko"/>
            </a:br>
            <a:r>
              <a:rPr lang="ko" sz="1400" u="sng">
                <a:solidFill>
                  <a:schemeClr val="hlink"/>
                </a:solidFill>
                <a:hlinkClick r:id="rId3"/>
              </a:rPr>
              <a:t>https://www.kaggle.com/code/arunmohan003/yolo-v3-pytorch-tutorial-from-scratch</a:t>
            </a:r>
            <a:r>
              <a:rPr lang="ko" sz="1400"/>
              <a:t> 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표현형 발굴 프로세스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단계 1. Exosome 객체 검출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단계 2. 검출 객체의 클러스터링 (암환자, 정상인 샘플 각각 처리)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단계 3. 암환자에만 있는 클러스터 발굴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전체 프로세스 체계화 및 반복 수행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 개발 기간 및 필요 리소스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Proxima Nova"/>
              <a:buChar char="●"/>
            </a:pPr>
            <a:r>
              <a:rPr lang="ko" sz="13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목표: 서브 프레임 개발 2건, 통합 프레임 1건, 그리고 엑소좀 적용 클러스터 각 3 EA 발굴</a:t>
            </a:r>
            <a:endParaRPr sz="13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Proxima Nova"/>
              <a:buChar char="●"/>
            </a:pPr>
            <a:r>
              <a:rPr lang="ko" sz="13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프레임 워크 개발을 위한 최소 필요 리소스: 주2일 * 3개월 (개발 협업 인력 필요함, 실험 인력 별도)</a:t>
            </a:r>
            <a:endParaRPr sz="20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62" y="1884050"/>
            <a:ext cx="7790075" cy="22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Yolo 딥러닝 활용 방법 (단계 1)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엑소좀 영상 레이블링 - 객체 위치와 객체 종류 동시 정보 제공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Yolo 툴 선정 및 설치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고속 수행이 가능한 Darknet 활용 (C언어로 만들어진 Yolo 방식 전용 딥러닝 환경)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Yolo 방식의 데이터 및 모델링 준비 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필요 데이터 수를 줄이기 위한 transfer learning (전이 학습) 활용 - 기학습 모델 다운로드 및 활용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Yolo 전이 학습 수행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Yolo 최종 모델을 통한 객체 위치 검출 수행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위치의 객체를 모두 찾아냄 → 사이즈 정규화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엑소좀 영상 레이블 툴  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Make sense 활용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25" y="2039129"/>
            <a:ext cx="3819675" cy="2008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050" y="569675"/>
            <a:ext cx="3084800" cy="17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0100" y="2427305"/>
            <a:ext cx="3843325" cy="24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56925" y="85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6"/>
              </a:rPr>
              <a:t>https://ndb796.tistory.com/601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1466</Words>
  <Application>Microsoft Office PowerPoint</Application>
  <PresentationFormat>화면 슬라이드 쇼(16:9)</PresentationFormat>
  <Paragraphs>118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Proxima Nova</vt:lpstr>
      <vt:lpstr>Courier New</vt:lpstr>
      <vt:lpstr>Arial</vt:lpstr>
      <vt:lpstr>Simple Light</vt:lpstr>
      <vt:lpstr>PowerPoint 프레젠테이션</vt:lpstr>
      <vt:lpstr>PowerPoint 프레젠테이션</vt:lpstr>
      <vt:lpstr>PowerPoint 프레젠테이션</vt:lpstr>
      <vt:lpstr>Exosome Phenotype Discovery with DL Object Detection (Rev.1)</vt:lpstr>
      <vt:lpstr>제안 및 기존 딥러닝 객체 검출 방식 차별화 </vt:lpstr>
      <vt:lpstr>Plan for Exosome Phenotype Discovery </vt:lpstr>
      <vt:lpstr>예상 개발 기간 및 필요 리소스</vt:lpstr>
      <vt:lpstr>Yolo 딥러닝 활용 방법 (단계 1)</vt:lpstr>
      <vt:lpstr>엑소좀 영상 레이블 툴  </vt:lpstr>
      <vt:lpstr>엑소좀 영상 레이블 툴: Yolo Label Format</vt:lpstr>
      <vt:lpstr>Yolo 학습 및 처리 툴</vt:lpstr>
      <vt:lpstr>Yolo 학습 및 처리 툴:  train.txt, valid.txt, test.txt  만들기</vt:lpstr>
      <vt:lpstr>Yolo 학습 및 처리 툴: cfg 파일 </vt:lpstr>
      <vt:lpstr>[Appendix] Super-resolution AI</vt:lpstr>
      <vt:lpstr>Image Super-resolution AI: DALL-E 2 Usage in Medical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(대학원생) 김경태 (바이오메디컬공학과)</cp:lastModifiedBy>
  <cp:revision>1</cp:revision>
  <dcterms:modified xsi:type="dcterms:W3CDTF">2022-10-11T08:03:05Z</dcterms:modified>
</cp:coreProperties>
</file>