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2" r:id="rId5"/>
    <p:sldId id="259" r:id="rId6"/>
    <p:sldId id="258" r:id="rId7"/>
    <p:sldId id="263" r:id="rId8"/>
    <p:sldId id="260" r:id="rId9"/>
    <p:sldId id="265" r:id="rId10"/>
    <p:sldId id="269" r:id="rId11"/>
    <p:sldId id="270" r:id="rId12"/>
    <p:sldId id="271" r:id="rId13"/>
    <p:sldId id="272" r:id="rId14"/>
    <p:sldId id="267" r:id="rId15"/>
    <p:sldId id="268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E28A6-3AF1-DCEE-E615-E20F75546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6D31F-FB8D-BDCF-D306-712102C69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557695-2CAE-04A2-1AF5-A410DF2C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360-6C95-4DBF-899A-1E55FFF5B26F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49053-1092-6A18-2D8D-CCC32D9B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776AC-B7E6-7467-2A5B-0F73A581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92DE-38BE-466E-9466-CC138D8A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9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E3652-AFA1-FF20-1B3B-EDDE0AAD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5F3335-B32D-9CB1-6DEE-FBD7105DE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AC7F7-1BF3-C394-E90A-BF3A81DC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360-6C95-4DBF-899A-1E55FFF5B26F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ED63C-611E-846E-3007-4379BD7C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95745-719B-6EAF-4C1F-142B2761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92DE-38BE-466E-9466-CC138D8A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1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C6BF2-919C-7354-65F2-E88166CAA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01529-F249-8AE9-22F2-51D1B4EDE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E9E13-1A7B-16FD-FC98-B3617939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360-6C95-4DBF-899A-1E55FFF5B26F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64BE0-FD75-36A2-DB1F-721D8454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6E9E8-1F3C-3DCB-6CD6-C9BCFD4C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92DE-38BE-466E-9466-CC138D8A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4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352A1-13CE-3D90-82F3-1B2006EC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AFF86-6419-BEFA-F937-975CCB13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5CACB-A8FB-CB83-20D8-EBF9AAB9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360-6C95-4DBF-899A-1E55FFF5B26F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A99A7-327E-C3E0-7594-C3DE225C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1B010-DCBF-DFF2-6386-3675E2E8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92DE-38BE-466E-9466-CC138D8A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26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8C0C1-DB39-B652-CDA2-5A955CE5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B4A8C6-A685-79B0-C6F1-7B2704222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0324A-DA8A-D8FC-D337-D880A99B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360-6C95-4DBF-899A-1E55FFF5B26F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6BB6A-C442-2254-FE02-6C55C980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B7F97-B042-ED1E-E610-C5F46691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92DE-38BE-466E-9466-CC138D8A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3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52C18-FCD5-B828-90BD-9C5522BC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73F3E-3A6B-FB6A-7AF0-427B3FDD8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DF9D25-5B38-5EB7-D88E-5AFB5D2FE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075D5-5232-1B9C-421F-6E735D83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360-6C95-4DBF-899A-1E55FFF5B26F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7DF33-8926-128D-974D-F2C263DD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59C5E-33D8-FA9D-CD4A-6E3379BA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92DE-38BE-466E-9466-CC138D8A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49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4EC5D-18F8-5F81-D893-79DA99C5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839B34-F993-70E6-CCA4-AD9353BA8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28E50F-A746-6257-DF8D-9546C9557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24ED1E-424E-5252-2FAC-9303C5729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77E971-FF01-C4DB-6966-39C333641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6AE0C4-89B6-B0D5-B2F1-9C10D20F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360-6C95-4DBF-899A-1E55FFF5B26F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2CD832-F213-ACC7-BDBA-4493A3C8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AC3432-E54A-83E5-1343-939B493F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92DE-38BE-466E-9466-CC138D8A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2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FF98A-CF70-1A42-0CEA-51148D3D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2EB73D-FE98-F923-0C92-5EE23247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360-6C95-4DBF-899A-1E55FFF5B26F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78A79F-BC1B-08DE-1CAA-6156B498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971B59-C2CF-FB48-F054-528F87A1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92DE-38BE-466E-9466-CC138D8A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2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7DA589-0926-D75D-E6FA-2194859E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360-6C95-4DBF-899A-1E55FFF5B26F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7359DA-9AE2-9A7E-8F55-57875F33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F0FEB9-9E99-5C46-BCF9-EB5CC8A8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92DE-38BE-466E-9466-CC138D8A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2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47971-4754-A3D4-E4EB-12CEE98C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6E26F-4923-317C-0D49-6F5789C4E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4FBF8A-3ACC-E0D1-8DEB-B8972E770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EC32D-F6C6-0167-9F36-E2DDA607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360-6C95-4DBF-899A-1E55FFF5B26F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E6074-5517-556F-54CA-E0553CDE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0E0DF1-5D92-4A24-0038-AD44DC85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92DE-38BE-466E-9466-CC138D8A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96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75565-1527-E67C-A376-F8BA2489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DA7710-0257-E907-7106-3C48288DF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329492-B6B1-AAE2-BD15-3804BFB26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546B0-56B0-55B1-BDC9-89B7C5D7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360-6C95-4DBF-899A-1E55FFF5B26F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20042-4B59-81B8-933E-4D3FC022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F24CD-9CC3-5158-C2C2-87456225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92DE-38BE-466E-9466-CC138D8A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56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D9F0E2-8A80-CAAA-151C-08128483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F6C18-DFB7-4D04-5476-6BD234DFB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CFDC1-F69F-DCB1-8E61-84A8925B8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2E360-6C95-4DBF-899A-1E55FFF5B26F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FEEC3-8F71-C61D-616C-094167D4B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8A982-8B59-AA10-1415-2497DE24C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092DE-38BE-466E-9466-CC138D8A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84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11964263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itmen/thunderstorm/wiki" TargetMode="External"/><Relationship Id="rId2" Type="http://schemas.openxmlformats.org/officeDocument/2006/relationships/hyperlink" Target="https://academic.oup.com/bioinformatics/article/30/16/2389/274816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23D6-4DE1-BC1B-62E5-87681C8A9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Progress Update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FC2594-F00C-2BB7-2089-8481F8C96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2022-10-25</a:t>
            </a:r>
          </a:p>
          <a:p>
            <a:r>
              <a:rPr lang="ko-KR" altLang="en-US" dirty="0" err="1"/>
              <a:t>송희수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41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DFA4-0F23-478F-7C57-05ECE1B9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20F2-3414-CD23-4D41-ADC3156A5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DFFBD6-CE90-2227-2CDF-A0B4F714F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937" y="0"/>
            <a:ext cx="6982126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AEBE25D-A82E-423A-8C11-05717C4F39CF}"/>
              </a:ext>
            </a:extLst>
          </p:cNvPr>
          <p:cNvSpPr/>
          <p:nvPr/>
        </p:nvSpPr>
        <p:spPr>
          <a:xfrm>
            <a:off x="6971251" y="2499918"/>
            <a:ext cx="1249960" cy="303681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D11AF-BE23-1A27-5277-3156E739C628}"/>
              </a:ext>
            </a:extLst>
          </p:cNvPr>
          <p:cNvSpPr txBox="1"/>
          <p:nvPr/>
        </p:nvSpPr>
        <p:spPr>
          <a:xfrm>
            <a:off x="6736360" y="2063118"/>
            <a:ext cx="231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Noise? Or Spot?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9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DFA4-0F23-478F-7C57-05ECE1B9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20F2-3414-CD23-4D41-ADC3156A5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713575-36EF-0508-B781-579CBBF3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005" y="1853"/>
            <a:ext cx="6845989" cy="685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9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DFA4-0F23-478F-7C57-05ECE1B9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20F2-3414-CD23-4D41-ADC3156A5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D34126-3D99-0B06-1D8F-DD7A97DC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903" y="0"/>
            <a:ext cx="6862194" cy="68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5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DFA4-0F23-478F-7C57-05ECE1B9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20F2-3414-CD23-4D41-ADC3156A5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C6CB3B-303A-160B-2057-0A0300C5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65" y="0"/>
            <a:ext cx="6847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3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983B9-01AA-DDC4-9BFA-E4D06084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Result Table (C1)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4B6A3C-D089-95EC-5A95-397D7C33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10" y="1392878"/>
            <a:ext cx="9934575" cy="2562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F2D0C4-C13D-3650-895F-7FFB4FAE23C3}"/>
              </a:ext>
            </a:extLst>
          </p:cNvPr>
          <p:cNvSpPr txBox="1"/>
          <p:nvPr/>
        </p:nvSpPr>
        <p:spPr>
          <a:xfrm>
            <a:off x="917852" y="4689446"/>
            <a:ext cx="101975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Sigma = Std(Gaussian model used for fitting = weighted least squares)</a:t>
            </a:r>
          </a:p>
          <a:p>
            <a:r>
              <a:rPr lang="en-US" altLang="ko-KR" dirty="0"/>
              <a:t>Intensity = raw intensity</a:t>
            </a:r>
          </a:p>
          <a:p>
            <a:r>
              <a:rPr lang="en-US" altLang="ko-KR" dirty="0"/>
              <a:t>Offset = Residuum after subtraction of fitted model</a:t>
            </a:r>
          </a:p>
          <a:p>
            <a:r>
              <a:rPr lang="en-US" altLang="ko-KR" dirty="0" err="1"/>
              <a:t>Bkgstd</a:t>
            </a:r>
            <a:r>
              <a:rPr lang="en-US" altLang="ko-KR" dirty="0"/>
              <a:t> = </a:t>
            </a:r>
          </a:p>
          <a:p>
            <a:r>
              <a:rPr lang="en-US" altLang="ko-KR" dirty="0"/>
              <a:t>Chi2 = Error in raw intensities in a full fitting region</a:t>
            </a:r>
          </a:p>
          <a:p>
            <a:r>
              <a:rPr lang="en-US" altLang="ko-KR" dirty="0"/>
              <a:t>Uncertainty = Thompson formula </a:t>
            </a:r>
            <a:r>
              <a:rPr lang="en-US" altLang="ko-KR" sz="1200" dirty="0"/>
              <a:t>(</a:t>
            </a:r>
            <a:r>
              <a:rPr lang="en-US" altLang="ko-KR" sz="1200" dirty="0">
                <a:hlinkClick r:id="rId3"/>
              </a:rPr>
              <a:t>https://pubmed.ncbi.nlm.nih.gov/11964263/</a:t>
            </a:r>
            <a:r>
              <a:rPr lang="en-US" altLang="ko-KR" sz="1200" dirty="0"/>
              <a:t>) </a:t>
            </a:r>
            <a:r>
              <a:rPr lang="en-US" altLang="ko-KR" dirty="0"/>
              <a:t>–&gt; Calculate std of </a:t>
            </a:r>
            <a:r>
              <a:rPr lang="en-US" altLang="ko-KR" dirty="0" err="1"/>
              <a:t>x,y</a:t>
            </a:r>
            <a:r>
              <a:rPr lang="en-US" altLang="ko-KR" dirty="0"/>
              <a:t> position</a:t>
            </a:r>
            <a:endParaRPr lang="ko-KR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EC2E2D4-4451-1F57-62DB-5A93125EE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714" y="4105693"/>
            <a:ext cx="3744302" cy="185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47736BD-DC2B-2B43-30E6-28640B59555B}"/>
              </a:ext>
            </a:extLst>
          </p:cNvPr>
          <p:cNvSpPr/>
          <p:nvPr/>
        </p:nvSpPr>
        <p:spPr>
          <a:xfrm>
            <a:off x="763398" y="1585519"/>
            <a:ext cx="10268125" cy="255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51CFE8-6A59-517D-3B5E-7CEAD7907591}"/>
              </a:ext>
            </a:extLst>
          </p:cNvPr>
          <p:cNvSpPr txBox="1"/>
          <p:nvPr/>
        </p:nvSpPr>
        <p:spPr>
          <a:xfrm>
            <a:off x="11115413" y="1506022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 Spot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5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27823-F031-F2D7-80AE-9055F525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Result Table (C3)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9EB103-14F3-8E11-B3D9-2CDBF83DE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46" y="1394189"/>
            <a:ext cx="9953625" cy="2962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ECE4A0-D90F-B2C0-4B1F-A4325B7F46B2}"/>
              </a:ext>
            </a:extLst>
          </p:cNvPr>
          <p:cNvSpPr txBox="1"/>
          <p:nvPr/>
        </p:nvSpPr>
        <p:spPr>
          <a:xfrm>
            <a:off x="1082180" y="4731391"/>
            <a:ext cx="9706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Further use normalized intensity values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The intensity in result table</a:t>
            </a:r>
            <a:r>
              <a:rPr lang="ko-KR" altLang="en-US" dirty="0"/>
              <a:t> </a:t>
            </a:r>
            <a:r>
              <a:rPr lang="en-US" altLang="ko-KR" dirty="0"/>
              <a:t>is no longer raw intensity if the processed image (contrast control &amp; background subtraction) is used as input in </a:t>
            </a:r>
            <a:r>
              <a:rPr lang="en-US" altLang="ko-KR" dirty="0" err="1"/>
              <a:t>ThunderSTORM</a:t>
            </a:r>
            <a:r>
              <a:rPr lang="en-US" altLang="ko-KR" dirty="0"/>
              <a:t> (slide 7).</a:t>
            </a:r>
          </a:p>
        </p:txBody>
      </p:sp>
    </p:spTree>
    <p:extLst>
      <p:ext uri="{BB962C8B-B14F-4D97-AF65-F5344CB8AC3E}">
        <p14:creationId xmlns:p14="http://schemas.microsoft.com/office/powerpoint/2010/main" val="703673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DAAB5-1138-120F-643D-1B6E64B8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Ideal</a:t>
            </a:r>
            <a:r>
              <a:rPr lang="ko-KR" altLang="en-US" dirty="0"/>
              <a:t> </a:t>
            </a:r>
            <a:r>
              <a:rPr lang="en-US" altLang="ko-KR" dirty="0"/>
              <a:t>Experimental</a:t>
            </a:r>
            <a:r>
              <a:rPr lang="ko-KR" altLang="en-US" dirty="0"/>
              <a:t> </a:t>
            </a:r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26F11-115C-DE85-558D-2851ACBA6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채널 별 </a:t>
            </a:r>
            <a:r>
              <a:rPr lang="en-US" altLang="ko-KR" dirty="0"/>
              <a:t>(-) control images (Without fluorescence)</a:t>
            </a:r>
          </a:p>
          <a:p>
            <a:pPr lvl="1"/>
            <a:r>
              <a:rPr lang="en-US" altLang="ko-KR" dirty="0"/>
              <a:t>Identify background signal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채널 별 </a:t>
            </a:r>
            <a:r>
              <a:rPr lang="en-US" altLang="ko-KR" dirty="0"/>
              <a:t>fluorescence image</a:t>
            </a:r>
          </a:p>
          <a:p>
            <a:endParaRPr lang="en-US" altLang="ko-KR" dirty="0"/>
          </a:p>
          <a:p>
            <a:r>
              <a:rPr lang="ko-KR" altLang="en-US" dirty="0"/>
              <a:t>채널 </a:t>
            </a:r>
            <a:r>
              <a:rPr lang="en-US" altLang="ko-KR" dirty="0"/>
              <a:t>No.5, (+) control image that fluoresce in all exosomes</a:t>
            </a:r>
          </a:p>
          <a:p>
            <a:pPr lvl="1"/>
            <a:r>
              <a:rPr lang="en-US" altLang="ko-KR" dirty="0"/>
              <a:t>Provide ground truth of exosome position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53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1DF12-8400-D000-3EA9-634FDBF7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ImageJ - </a:t>
            </a:r>
            <a:r>
              <a:rPr lang="en-US" altLang="ko-KR" dirty="0" err="1"/>
              <a:t>ThunderSTORM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030F1-4CF2-C716-569A-858CC5FDF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590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Raw data processing/feature enhancement &amp; sub-diffraction localization of molecules (PSF fitting – weighted non-linear least-squares methods)</a:t>
            </a:r>
          </a:p>
          <a:p>
            <a:r>
              <a:rPr lang="en-US" altLang="ko-KR" sz="2000" dirty="0"/>
              <a:t>Create list of molecules with position,</a:t>
            </a:r>
            <a:r>
              <a:rPr lang="ko-KR" altLang="en-US" sz="2000" dirty="0"/>
              <a:t> </a:t>
            </a:r>
            <a:r>
              <a:rPr lang="en-US" altLang="ko-KR" sz="2000" dirty="0"/>
              <a:t>sigma</a:t>
            </a:r>
            <a:r>
              <a:rPr lang="ko-KR" altLang="en-US" sz="2000" dirty="0"/>
              <a:t> </a:t>
            </a:r>
            <a:r>
              <a:rPr lang="en-US" altLang="ko-KR" sz="2000" dirty="0"/>
              <a:t>(FWHM), and intensity</a:t>
            </a:r>
          </a:p>
          <a:p>
            <a:r>
              <a:rPr lang="en-US" altLang="ko-KR" sz="1800" dirty="0">
                <a:hlinkClick r:id="rId2"/>
              </a:rPr>
              <a:t>https://academic.oup.com/bioinformatics/article/30/16/2389/2748167</a:t>
            </a:r>
            <a:r>
              <a:rPr lang="en-US" altLang="ko-KR" sz="1800" dirty="0"/>
              <a:t>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Wiki page: </a:t>
            </a:r>
            <a:r>
              <a:rPr lang="en-US" altLang="ko-KR" sz="1400" dirty="0">
                <a:effectLst/>
                <a:hlinkClick r:id="rId3"/>
              </a:rPr>
              <a:t>https://github.com/zitmen/thunderstorm/wiki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742F0F-5172-05E8-E150-DACE5F3ED5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548" b="3227"/>
          <a:stretch/>
        </p:blipFill>
        <p:spPr>
          <a:xfrm>
            <a:off x="2226715" y="3224955"/>
            <a:ext cx="7738570" cy="23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7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4F36B-E41E-F012-A85B-4BC02B9A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ThunderSTORM</a:t>
            </a:r>
            <a:r>
              <a:rPr lang="en-US" altLang="ko-KR" dirty="0"/>
              <a:t> – Image 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54F19-028A-2E20-86A2-F687699CE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sz="2800" dirty="0"/>
              <a:t>onvolution with Wavelet filter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DA4FD0-A050-3309-89CF-72F8B3B1A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91" y="2822869"/>
            <a:ext cx="10123109" cy="335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8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95872-1A90-8099-9B72-89B7041D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ThunderSTORM</a:t>
            </a:r>
            <a:r>
              <a:rPr lang="en-US" altLang="ko-KR" dirty="0"/>
              <a:t> - Parameters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E51A9-F452-0186-1D0B-DD6F0EB47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연구에도 </a:t>
            </a:r>
            <a:r>
              <a:rPr lang="en-US" altLang="ko-KR" dirty="0" err="1"/>
              <a:t>ThunderSTORM</a:t>
            </a:r>
            <a:r>
              <a:rPr lang="ko-KR" altLang="en-US" dirty="0"/>
              <a:t>을 사용한 것으로 확인됨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이전에 쓰던 </a:t>
            </a:r>
            <a:r>
              <a:rPr lang="en-US" altLang="ko-KR" dirty="0"/>
              <a:t>parameter history</a:t>
            </a:r>
            <a:r>
              <a:rPr lang="ko-KR" altLang="en-US" dirty="0"/>
              <a:t>남아있음</a:t>
            </a:r>
            <a:endParaRPr lang="en-US" altLang="ko-KR" dirty="0"/>
          </a:p>
          <a:p>
            <a:r>
              <a:rPr lang="en-US" altLang="ko-KR" dirty="0"/>
              <a:t>Default parameter</a:t>
            </a:r>
            <a:r>
              <a:rPr lang="ko-KR" altLang="en-US" dirty="0"/>
              <a:t>가 여러 연구에서 보편적으로 결과가 좋음</a:t>
            </a:r>
            <a:endParaRPr lang="en-US" altLang="ko-KR" dirty="0"/>
          </a:p>
          <a:p>
            <a:r>
              <a:rPr lang="en-US" altLang="ko-KR" dirty="0"/>
              <a:t>Default parameter</a:t>
            </a:r>
            <a:r>
              <a:rPr lang="ko-KR" altLang="en-US" dirty="0"/>
              <a:t>와 이전</a:t>
            </a:r>
            <a:r>
              <a:rPr lang="en-US" altLang="ko-KR" dirty="0"/>
              <a:t> parameter </a:t>
            </a:r>
            <a:r>
              <a:rPr lang="ko-KR" altLang="en-US" dirty="0"/>
              <a:t>결과 비교</a:t>
            </a:r>
          </a:p>
        </p:txBody>
      </p:sp>
    </p:spTree>
    <p:extLst>
      <p:ext uri="{BB962C8B-B14F-4D97-AF65-F5344CB8AC3E}">
        <p14:creationId xmlns:p14="http://schemas.microsoft.com/office/powerpoint/2010/main" val="194443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DAAB5-1138-120F-643D-1B6E64B8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Parameters (Raw </a:t>
            </a:r>
            <a:r>
              <a:rPr lang="en-US" altLang="ko-KR" dirty="0" err="1"/>
              <a:t>Img</a:t>
            </a:r>
            <a:r>
              <a:rPr lang="en-US" altLang="ko-KR" dirty="0"/>
              <a:t>+ Default)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716408-CE84-3CCB-5C2F-61F970F69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610" y="5167311"/>
            <a:ext cx="3421066" cy="13255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4745D9-097E-9299-C007-5FA3A22B4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631" y="1301478"/>
            <a:ext cx="3542471" cy="549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FF04F1-1313-EF04-12E6-805D242BD258}"/>
              </a:ext>
            </a:extLst>
          </p:cNvPr>
          <p:cNvSpPr txBox="1"/>
          <p:nvPr/>
        </p:nvSpPr>
        <p:spPr>
          <a:xfrm>
            <a:off x="5219852" y="1577130"/>
            <a:ext cx="33516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Raw image</a:t>
            </a:r>
            <a:r>
              <a:rPr lang="ko-KR" altLang="en-US" dirty="0"/>
              <a:t>를 넣고 </a:t>
            </a:r>
            <a:r>
              <a:rPr lang="en-US" altLang="ko-KR" dirty="0"/>
              <a:t>analysis</a:t>
            </a:r>
            <a:r>
              <a:rPr lang="ko-KR" altLang="en-US" dirty="0"/>
              <a:t>를 돌렸을 때의 </a:t>
            </a:r>
            <a:r>
              <a:rPr lang="en-US" altLang="ko-KR" dirty="0"/>
              <a:t>spot detection </a:t>
            </a:r>
            <a:r>
              <a:rPr lang="ko-KR" altLang="en-US" dirty="0"/>
              <a:t>결과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보기 좋게 하기 위해 </a:t>
            </a:r>
            <a:r>
              <a:rPr lang="en-US" altLang="ko-KR" dirty="0"/>
              <a:t>analysis</a:t>
            </a:r>
            <a:r>
              <a:rPr lang="ko-KR" altLang="en-US" dirty="0"/>
              <a:t>이후 별도로 간단한 </a:t>
            </a:r>
            <a:r>
              <a:rPr lang="en-US" altLang="ko-KR" dirty="0"/>
              <a:t>contrast control &amp; background subtraction </a:t>
            </a:r>
            <a:r>
              <a:rPr lang="ko-KR" altLang="en-US" dirty="0"/>
              <a:t>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pl-PL" altLang="ko-KR" dirty="0"/>
              <a:t>S1_W6_Px1_Py1_C3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DE6F98-7C73-9206-0B4D-ADBCF5024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690688"/>
            <a:ext cx="5167313" cy="51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3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DAAB5-1138-120F-643D-1B6E64B8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Parameters (Raw </a:t>
            </a:r>
            <a:r>
              <a:rPr lang="en-US" altLang="ko-KR" dirty="0" err="1"/>
              <a:t>Img</a:t>
            </a:r>
            <a:r>
              <a:rPr lang="en-US" altLang="ko-KR" dirty="0"/>
              <a:t>+ Previous)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9C78F5-1FAB-E461-164B-5C4F783C7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528" y="1320549"/>
            <a:ext cx="3517835" cy="544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518896-5F6C-0B7A-BECE-794F62232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167" y="5219799"/>
            <a:ext cx="3430361" cy="132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1238CE5-88D8-8812-3DAF-21DFA0407667}"/>
              </a:ext>
            </a:extLst>
          </p:cNvPr>
          <p:cNvSpPr/>
          <p:nvPr/>
        </p:nvSpPr>
        <p:spPr>
          <a:xfrm>
            <a:off x="2785144" y="2432807"/>
            <a:ext cx="788565" cy="5236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BC116-0002-463B-058A-3E453AE2B6BC}"/>
              </a:ext>
            </a:extLst>
          </p:cNvPr>
          <p:cNvSpPr/>
          <p:nvPr/>
        </p:nvSpPr>
        <p:spPr>
          <a:xfrm>
            <a:off x="2561920" y="4215617"/>
            <a:ext cx="788565" cy="784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31D76C-2971-B8D1-8ADE-0810581F7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690688"/>
            <a:ext cx="5167313" cy="5167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31C3B3-7B56-DD53-AE22-F376B0FA5D37}"/>
              </a:ext>
            </a:extLst>
          </p:cNvPr>
          <p:cNvSpPr txBox="1"/>
          <p:nvPr/>
        </p:nvSpPr>
        <p:spPr>
          <a:xfrm>
            <a:off x="5301842" y="1690688"/>
            <a:ext cx="3112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낮은 </a:t>
            </a:r>
            <a:r>
              <a:rPr lang="en-US" altLang="ko-KR" dirty="0"/>
              <a:t>localization </a:t>
            </a:r>
            <a:r>
              <a:rPr lang="ko-KR" altLang="en-US" dirty="0"/>
              <a:t>정확도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중복 </a:t>
            </a:r>
            <a:r>
              <a:rPr lang="en-US" altLang="ko-KR" dirty="0"/>
              <a:t>detection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F6DB3C-5BAC-8FEE-1CDF-B24BF04BA17B}"/>
              </a:ext>
            </a:extLst>
          </p:cNvPr>
          <p:cNvSpPr/>
          <p:nvPr/>
        </p:nvSpPr>
        <p:spPr>
          <a:xfrm>
            <a:off x="6644081" y="5352176"/>
            <a:ext cx="380609" cy="352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EE75A2-F61D-AD43-14E6-BD2B8D48A628}"/>
              </a:ext>
            </a:extLst>
          </p:cNvPr>
          <p:cNvCxnSpPr>
            <a:endCxn id="12" idx="0"/>
          </p:cNvCxnSpPr>
          <p:nvPr/>
        </p:nvCxnSpPr>
        <p:spPr>
          <a:xfrm flipH="1">
            <a:off x="6834386" y="4999838"/>
            <a:ext cx="2642" cy="352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93B3AA-20A1-1C89-A9FC-5B46BED28BBE}"/>
              </a:ext>
            </a:extLst>
          </p:cNvPr>
          <p:cNvSpPr txBox="1"/>
          <p:nvPr/>
        </p:nvSpPr>
        <p:spPr>
          <a:xfrm>
            <a:off x="5183061" y="3609002"/>
            <a:ext cx="3346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Default parameter</a:t>
            </a:r>
            <a:r>
              <a:rPr lang="ko-KR" altLang="en-US" sz="1600" dirty="0"/>
              <a:t>에 </a:t>
            </a:r>
            <a:r>
              <a:rPr lang="en-US" altLang="ko-KR" sz="1600" dirty="0"/>
              <a:t>pixel size</a:t>
            </a:r>
            <a:r>
              <a:rPr lang="ko-KR" altLang="en-US" sz="1600" dirty="0"/>
              <a:t>만 도입해도 될 듯</a:t>
            </a:r>
            <a:r>
              <a:rPr lang="en-US" altLang="ko-KR" sz="1600" dirty="0"/>
              <a:t>… (</a:t>
            </a:r>
            <a:r>
              <a:rPr lang="ko-KR" altLang="en-US" sz="1600" dirty="0"/>
              <a:t>정확한 카메라 셋업이라는 가정하에</a:t>
            </a:r>
            <a:r>
              <a:rPr lang="en-US" altLang="ko-KR" sz="1600" dirty="0"/>
              <a:t>) </a:t>
            </a:r>
          </a:p>
          <a:p>
            <a:r>
              <a:rPr lang="en-US" altLang="ko-KR" sz="1600" dirty="0"/>
              <a:t>Exosome localization</a:t>
            </a:r>
            <a:r>
              <a:rPr lang="ko-KR" altLang="en-US" sz="1600" dirty="0"/>
              <a:t>에는 차이 없음</a:t>
            </a:r>
            <a:r>
              <a:rPr lang="en-US" altLang="ko-KR" sz="1600" dirty="0"/>
              <a:t>. </a:t>
            </a:r>
            <a:r>
              <a:rPr lang="ko-KR" altLang="en-US" sz="1600" dirty="0"/>
              <a:t>단지 </a:t>
            </a:r>
            <a:r>
              <a:rPr lang="en-US" altLang="ko-KR" sz="1600" dirty="0"/>
              <a:t>x, y (nm) position</a:t>
            </a:r>
            <a:r>
              <a:rPr lang="ko-KR" altLang="en-US" sz="1600" dirty="0"/>
              <a:t>차이</a:t>
            </a:r>
          </a:p>
        </p:txBody>
      </p:sp>
    </p:spTree>
    <p:extLst>
      <p:ext uri="{BB962C8B-B14F-4D97-AF65-F5344CB8AC3E}">
        <p14:creationId xmlns:p14="http://schemas.microsoft.com/office/powerpoint/2010/main" val="88668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DAAB5-1138-120F-643D-1B6E64B8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Parameters </a:t>
            </a:r>
            <a:r>
              <a:rPr lang="en-US" altLang="ko-KR" sz="3200" dirty="0"/>
              <a:t>(Processed </a:t>
            </a:r>
            <a:r>
              <a:rPr lang="en-US" altLang="ko-KR" sz="3200" dirty="0" err="1"/>
              <a:t>Img</a:t>
            </a:r>
            <a:r>
              <a:rPr lang="en-US" altLang="ko-KR" sz="3200" dirty="0"/>
              <a:t>+ Default)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6EC355-60DE-96AC-32E9-21AAD4393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90688"/>
            <a:ext cx="5167312" cy="5167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832619-0A6D-5284-684A-5C561FC8BAC8}"/>
              </a:ext>
            </a:extLst>
          </p:cNvPr>
          <p:cNvSpPr txBox="1"/>
          <p:nvPr/>
        </p:nvSpPr>
        <p:spPr>
          <a:xfrm>
            <a:off x="5830349" y="1690688"/>
            <a:ext cx="49830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Normalization -&gt; Background Subtraction -&gt; </a:t>
            </a:r>
            <a:r>
              <a:rPr lang="en-US" altLang="ko-KR" dirty="0" err="1"/>
              <a:t>ThunderSTORM</a:t>
            </a:r>
            <a:r>
              <a:rPr lang="en-US" altLang="ko-KR" dirty="0"/>
              <a:t> analysis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거의 비슷하나</a:t>
            </a:r>
            <a:r>
              <a:rPr lang="en-US" altLang="ko-KR" dirty="0"/>
              <a:t>, </a:t>
            </a:r>
            <a:r>
              <a:rPr lang="ko-KR" altLang="en-US" dirty="0"/>
              <a:t>약간의 </a:t>
            </a:r>
            <a:r>
              <a:rPr lang="en-US" altLang="ko-KR" dirty="0"/>
              <a:t>localization </a:t>
            </a:r>
            <a:r>
              <a:rPr lang="ko-KR" altLang="en-US" dirty="0"/>
              <a:t>정확도 향상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Detect</a:t>
            </a:r>
            <a:r>
              <a:rPr lang="ko-KR" altLang="en-US" dirty="0"/>
              <a:t>되지 않던 곳들</a:t>
            </a:r>
            <a:r>
              <a:rPr lang="en-US" altLang="ko-KR" dirty="0"/>
              <a:t>(low intensity)</a:t>
            </a:r>
            <a:r>
              <a:rPr lang="ko-KR" altLang="en-US" dirty="0"/>
              <a:t>도 </a:t>
            </a:r>
            <a:r>
              <a:rPr lang="en-US" altLang="ko-KR" dirty="0"/>
              <a:t>detect -&gt; </a:t>
            </a:r>
            <a:r>
              <a:rPr lang="ko-KR" altLang="en-US" dirty="0"/>
              <a:t>의미가 있는지는 확인필요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6AE726-FCBF-F2CB-EFAE-D0068A256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861" y="2428595"/>
            <a:ext cx="1837189" cy="18371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1664064-50BA-2702-F1D4-31410B7A3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600" y="2428595"/>
            <a:ext cx="1787903" cy="16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2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DAAB5-1138-120F-643D-1B6E64B8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Parameters </a:t>
            </a:r>
            <a:r>
              <a:rPr lang="en-US" altLang="ko-KR" sz="3200" dirty="0"/>
              <a:t>(Processed </a:t>
            </a:r>
            <a:r>
              <a:rPr lang="en-US" altLang="ko-KR" sz="3200" dirty="0" err="1"/>
              <a:t>Img</a:t>
            </a:r>
            <a:r>
              <a:rPr lang="en-US" altLang="ko-KR" sz="3200" dirty="0"/>
              <a:t>+ Previous)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6C128E-1089-CD79-BF0E-BDE737DC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90687"/>
            <a:ext cx="5182466" cy="51673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E50F28-108F-437F-84C4-2756D46DA07D}"/>
              </a:ext>
            </a:extLst>
          </p:cNvPr>
          <p:cNvSpPr txBox="1"/>
          <p:nvPr/>
        </p:nvSpPr>
        <p:spPr>
          <a:xfrm>
            <a:off x="5914238" y="2038525"/>
            <a:ext cx="518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변화 있음</a:t>
            </a:r>
            <a:r>
              <a:rPr lang="en-US" altLang="ko-KR" dirty="0"/>
              <a:t>. </a:t>
            </a:r>
            <a:r>
              <a:rPr lang="ko-KR" altLang="en-US" dirty="0"/>
              <a:t>그런데 긍정적인 변화인지는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75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35F93-64C0-7403-D750-ADB9A0B7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Compare</a:t>
            </a:r>
            <a:r>
              <a:rPr lang="ko-KR" altLang="en-US" dirty="0"/>
              <a:t> </a:t>
            </a:r>
            <a:r>
              <a:rPr lang="en-US" altLang="ko-KR" dirty="0"/>
              <a:t>Channels (Same</a:t>
            </a:r>
            <a:r>
              <a:rPr lang="ko-KR" altLang="en-US" dirty="0"/>
              <a:t> </a:t>
            </a:r>
            <a:r>
              <a:rPr lang="en-US" altLang="ko-KR" dirty="0"/>
              <a:t>location)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6FF1B9-5F8B-88F0-A552-40B73C80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743" y="1895055"/>
            <a:ext cx="3007941" cy="30124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CEC8A8-76F2-5D3C-3E16-3AB1DECFA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684" y="1899518"/>
            <a:ext cx="3007941" cy="30079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35AE92-F53C-3F64-5150-8CB854A75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987" y="1895069"/>
            <a:ext cx="3007940" cy="30123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3D636C-F574-0C05-4946-29000B420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99519"/>
            <a:ext cx="3062382" cy="30079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E3D6B0-C7F9-65B0-1783-0A41CC0A6DE2}"/>
              </a:ext>
            </a:extLst>
          </p:cNvPr>
          <p:cNvSpPr txBox="1"/>
          <p:nvPr/>
        </p:nvSpPr>
        <p:spPr>
          <a:xfrm>
            <a:off x="1292105" y="5016617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86258-0190-4400-4C6B-19DEA104B9DA}"/>
              </a:ext>
            </a:extLst>
          </p:cNvPr>
          <p:cNvSpPr txBox="1"/>
          <p:nvPr/>
        </p:nvSpPr>
        <p:spPr>
          <a:xfrm>
            <a:off x="4322627" y="5016617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1E027-0B45-5B23-0F15-E8B6A4A4EDA1}"/>
              </a:ext>
            </a:extLst>
          </p:cNvPr>
          <p:cNvSpPr txBox="1"/>
          <p:nvPr/>
        </p:nvSpPr>
        <p:spPr>
          <a:xfrm>
            <a:off x="7330568" y="5016617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471C6-9F84-4FFA-56AE-C54E01590A62}"/>
              </a:ext>
            </a:extLst>
          </p:cNvPr>
          <p:cNvSpPr txBox="1"/>
          <p:nvPr/>
        </p:nvSpPr>
        <p:spPr>
          <a:xfrm>
            <a:off x="10338509" y="5016617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C4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1FA5-1933-E1B9-E392-9D82BF10D51F}"/>
              </a:ext>
            </a:extLst>
          </p:cNvPr>
          <p:cNvSpPr txBox="1"/>
          <p:nvPr/>
        </p:nvSpPr>
        <p:spPr>
          <a:xfrm>
            <a:off x="4946902" y="5951801"/>
            <a:ext cx="2237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ko-KR" dirty="0"/>
              <a:t>S1_W6_Px1_Py1_C3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93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428</Words>
  <Application>Microsoft Office PowerPoint</Application>
  <PresentationFormat>와이드스크린</PresentationFormat>
  <Paragraphs>78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Progress Update</vt:lpstr>
      <vt:lpstr>ImageJ - ThunderSTORM </vt:lpstr>
      <vt:lpstr>ThunderSTORM – Image processing</vt:lpstr>
      <vt:lpstr>ThunderSTORM - Parameters</vt:lpstr>
      <vt:lpstr>Analysis Parameters (Raw Img+ Default)</vt:lpstr>
      <vt:lpstr>Analysis Parameters (Raw Img+ Previous)</vt:lpstr>
      <vt:lpstr>Analysis Parameters (Processed Img+ Default)</vt:lpstr>
      <vt:lpstr>Analysis Parameters (Processed Img+ Previous)</vt:lpstr>
      <vt:lpstr>Compare Channels (Same location)</vt:lpstr>
      <vt:lpstr>C1</vt:lpstr>
      <vt:lpstr>C2</vt:lpstr>
      <vt:lpstr>C3</vt:lpstr>
      <vt:lpstr>C4</vt:lpstr>
      <vt:lpstr>Example Result Table (C1)</vt:lpstr>
      <vt:lpstr>Example Result Table (C3)</vt:lpstr>
      <vt:lpstr>Ideal Experimental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Heesoo Song</dc:creator>
  <cp:lastModifiedBy>Heesoo Song</cp:lastModifiedBy>
  <cp:revision>5</cp:revision>
  <dcterms:created xsi:type="dcterms:W3CDTF">2022-10-24T02:47:38Z</dcterms:created>
  <dcterms:modified xsi:type="dcterms:W3CDTF">2022-10-25T07:06:38Z</dcterms:modified>
</cp:coreProperties>
</file>