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9" r:id="rId3"/>
    <p:sldId id="271" r:id="rId4"/>
    <p:sldId id="273" r:id="rId5"/>
    <p:sldId id="290" r:id="rId6"/>
    <p:sldId id="286" r:id="rId7"/>
    <p:sldId id="275" r:id="rId8"/>
    <p:sldId id="289" r:id="rId9"/>
    <p:sldId id="276" r:id="rId10"/>
    <p:sldId id="287" r:id="rId11"/>
    <p:sldId id="281" r:id="rId12"/>
    <p:sldId id="288" r:id="rId13"/>
    <p:sldId id="282" r:id="rId14"/>
    <p:sldId id="260" r:id="rId15"/>
    <p:sldId id="277" r:id="rId16"/>
    <p:sldId id="285" r:id="rId17"/>
    <p:sldId id="291" r:id="rId18"/>
    <p:sldId id="284" r:id="rId19"/>
    <p:sldId id="292" r:id="rId20"/>
    <p:sldId id="28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388" autoAdjust="0"/>
    <p:restoredTop sz="92588" autoAdjust="0"/>
  </p:normalViewPr>
  <p:slideViewPr>
    <p:cSldViewPr snapToGrid="0">
      <p:cViewPr varScale="1">
        <p:scale>
          <a:sx n="103" d="100"/>
          <a:sy n="103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0BD95-D2A9-4A78-AB7E-E8206483E874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1A534-389F-4E52-B08A-F872D05F4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785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095D6-6419-33BB-6EDF-011CE71FC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40B842-3DC8-B555-E685-A72FB8507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166F1A-C025-4446-82BE-A39713AD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3FCE-6252-4235-8959-819B8A5F230A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CAA47-A80B-7272-6158-FBD32302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6FB55-E148-18C1-69C3-ACCA178C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067-CD7A-40AD-9FB5-2486D7C8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64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D0CCA-0AB0-519B-0CAD-5177CFDF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256BBD-C7A5-C9E5-9C83-AEEAB8970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A43A1-E9B2-25A4-4A23-FA3EF4605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3FCE-6252-4235-8959-819B8A5F230A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367D3-47D2-0B57-08D8-BCB0D1C42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B9E60-8F5C-1216-2EE0-9830D5EA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067-CD7A-40AD-9FB5-2486D7C8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16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7607AC-BB51-8926-B771-D63F399E7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9F75D1-38B6-5159-DCB2-489CEEA26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FA03F9-90C8-2D3E-A280-4590808DC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3FCE-6252-4235-8959-819B8A5F230A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5908B3-304C-7955-53BA-67137586A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9D29B5-5FCC-A63D-2329-48CED2AC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067-CD7A-40AD-9FB5-2486D7C8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6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4A56A-2FFB-939C-92A4-D233368F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0BDB86-0EE0-40D4-BA83-600083F5F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579AB4-53EA-F1F7-D7C5-9F431D56A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3FCE-6252-4235-8959-819B8A5F230A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9C823F-F6C2-B90A-0AC1-E23D8070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B266B-A3E6-2FA2-9F72-0A676361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067-CD7A-40AD-9FB5-2486D7C8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83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CEE86-4C5B-976D-EBC2-6775DBA06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B6A86D-3ADB-7978-EC4C-6F315C93B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CD3D7-D696-B2A4-3186-CC66E236F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3FCE-6252-4235-8959-819B8A5F230A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D42AE0-4240-FBD8-4CFC-C8279396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6CA159-5778-41EC-6FC1-A682360C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067-CD7A-40AD-9FB5-2486D7C8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13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2518E-5E33-23F5-BE5D-6C9D8E2C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0DC5D-1C43-CAEE-6F0C-B45FEFEB8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472FD9-4A28-107B-5E5A-DD9CA03AB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FB26FD-BACD-9D89-00E5-8B36B687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3FCE-6252-4235-8959-819B8A5F230A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AEAF0D-D631-7975-9F43-76207965E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CEBDB-4153-BEC5-2A45-7EC79418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067-CD7A-40AD-9FB5-2486D7C8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56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4D307-603B-D490-9285-9C88BCB7B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B9F279-B846-1291-0DEC-F832D850B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D20440-3FED-20E9-C1E8-AFF604709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22A8F8-6C28-3D53-B2FA-B40F7D3E7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B707AC-0DC4-43E1-112E-0E09F6B09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803E3C-D04F-C40B-00F7-A05ADF74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3FCE-6252-4235-8959-819B8A5F230A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45D0FC-2801-E635-9D9E-CA448F31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FF5611-9262-660D-96B4-7E61B210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067-CD7A-40AD-9FB5-2486D7C8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92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A3C85-59EF-6071-8A1F-7D4DBE5D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7F0703-4C2E-B733-5924-3A58924E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3FCE-6252-4235-8959-819B8A5F230A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2BEE85-4031-219D-2F71-90AD41FF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7E6C11-62A8-EE54-FAFC-980C77A4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067-CD7A-40AD-9FB5-2486D7C8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6DE23F-B7B2-2FE0-AAA1-4E151096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3FCE-6252-4235-8959-819B8A5F230A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9ECACB-759D-EBFE-2D72-792C7D5A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9A3110-0517-C23C-9BBF-AA86648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067-CD7A-40AD-9FB5-2486D7C8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74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C73D1-2427-1F2C-65A8-B642B3B5C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C581A0-821A-140C-DBBE-F0B27C11F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B7CA1B-C1FC-BA07-3BF5-7AC2FD594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BDA171-A25E-7208-0A7D-5F2761DB6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3FCE-6252-4235-8959-819B8A5F230A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0B5E19-205B-B920-F275-79917882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6C8877-88F3-8908-1360-003AEAFC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067-CD7A-40AD-9FB5-2486D7C8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33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26490-D52B-FFEE-BF88-9239A0922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E91B84-E985-C7B7-2619-0E359826E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A83F4C-CBE0-B577-0B1F-6B7015889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4CB043-55E9-2144-D2A4-178EB150A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3FCE-6252-4235-8959-819B8A5F230A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4A1AFF-7829-786A-1D89-224A01022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B55B23-06F6-3380-A8FE-5CF208DF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067-CD7A-40AD-9FB5-2486D7C8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31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C5F23E-6BB6-C6B3-1331-3BFCF29A9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DDB3B9-924A-5CF2-6D9E-88D856624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570A34-C74B-9D7F-9872-D4812B4D3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73FCE-6252-4235-8959-819B8A5F230A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887DCF-FB2A-CECE-A9CA-2A37C64A1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1B6F93-F226-F7AB-695A-A7C685CA9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D9067-CD7A-40AD-9FB5-2486D7C8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91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ntitledtblog.tistory.com/133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882B0-1198-EEE9-B91F-4F1F81B51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Progress</a:t>
            </a:r>
            <a:r>
              <a:rPr lang="ko-KR" altLang="en-US" dirty="0"/>
              <a:t> </a:t>
            </a:r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CF8046-B375-7625-8B5C-22F8BA197E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2022. 11.15</a:t>
            </a:r>
          </a:p>
          <a:p>
            <a:r>
              <a:rPr lang="ko-KR" altLang="en-US" dirty="0" err="1"/>
              <a:t>송희수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7536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59F21-080C-7F12-1DFC-6660DC1F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Explore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– Sigma distribution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F3F8C1-7AB1-5C0B-8F62-0D6486FB2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BCBC78-6106-A748-6AA1-799071FE1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5410"/>
            <a:ext cx="6096000" cy="50025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0DA8B1C-3611-8A41-AD16-F7B193BA4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55410"/>
            <a:ext cx="6096000" cy="500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61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BBEF9-829C-B144-F825-A094BA40D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Explore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– Sigma distribution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52CE39-97C8-9050-7ECE-9D792C70B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16238"/>
            <a:ext cx="6096000" cy="5141762"/>
          </a:xfrm>
          <a:prstGeom prst="rect">
            <a:avLst/>
          </a:prstGeo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6408705-776E-FEEA-2AEB-DDD815B8B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716236"/>
            <a:ext cx="6096000" cy="51417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74E9F2-927B-6C50-8C98-6361F85B251B}"/>
              </a:ext>
            </a:extLst>
          </p:cNvPr>
          <p:cNvSpPr txBox="1"/>
          <p:nvPr/>
        </p:nvSpPr>
        <p:spPr>
          <a:xfrm>
            <a:off x="5154168" y="1321356"/>
            <a:ext cx="459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Sigma &gt; 0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360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67C2E-9BD6-1370-2A88-1EF9C2C7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Explore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– Sigma distribution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13FBC-6A76-2BB5-3B9A-CCADE5E3C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AE3656-9AB8-3545-A11D-ACC1DA45B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55408"/>
            <a:ext cx="6096001" cy="50025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4387F0-D221-F987-3D05-54F0572FD8C7}"/>
              </a:ext>
            </a:extLst>
          </p:cNvPr>
          <p:cNvSpPr txBox="1"/>
          <p:nvPr/>
        </p:nvSpPr>
        <p:spPr>
          <a:xfrm>
            <a:off x="4561329" y="1316126"/>
            <a:ext cx="3069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After Normalization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00CE645-3462-EACB-C915-98B900EED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855409"/>
            <a:ext cx="6096001" cy="500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1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C752F65-95C5-B935-3558-455385BF2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1716236"/>
            <a:ext cx="6096002" cy="514176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BCE4BC2-4507-676A-607B-58A2B540F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Explore Data – Sigma distribution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34A6FA-94C3-F3A4-6D00-A6C94D540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6238"/>
            <a:ext cx="6096000" cy="5141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C55172-3DEA-2C72-04C5-7F40EB13FA74}"/>
              </a:ext>
            </a:extLst>
          </p:cNvPr>
          <p:cNvSpPr txBox="1"/>
          <p:nvPr/>
        </p:nvSpPr>
        <p:spPr>
          <a:xfrm>
            <a:off x="4185412" y="1336745"/>
            <a:ext cx="3069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After Normalization</a:t>
            </a:r>
          </a:p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Sigma &gt; 0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074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028FD-E480-9D2F-2A8F-E52F3CA7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 Analysis - Model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EFC464-AD66-ADDE-7126-748982DB468A}"/>
              </a:ext>
            </a:extLst>
          </p:cNvPr>
          <p:cNvSpPr txBox="1"/>
          <p:nvPr/>
        </p:nvSpPr>
        <p:spPr>
          <a:xfrm>
            <a:off x="1088571" y="2002971"/>
            <a:ext cx="98319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/>
              <a:t>Normalized data</a:t>
            </a:r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/>
              <a:t>Euclidean distance</a:t>
            </a:r>
          </a:p>
          <a:p>
            <a:pPr marL="800100" lvl="1" indent="-342900">
              <a:buFontTx/>
              <a:buChar char="-"/>
            </a:pPr>
            <a:r>
              <a:rPr lang="en-US" altLang="ko-KR" sz="2000" dirty="0"/>
              <a:t>Observation with certain values of features will be clustered together</a:t>
            </a:r>
          </a:p>
          <a:p>
            <a:pPr marL="800100" lvl="1" indent="-342900">
              <a:buFontTx/>
              <a:buChar char="-"/>
            </a:pP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</a:rPr>
              <a:t>Correlation based distance methods (e.g. Pearson corr. Spearman corr.) identify clusters of observation regardless of their magnitude</a:t>
            </a:r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/>
              <a:t>K-means clustering</a:t>
            </a:r>
          </a:p>
          <a:p>
            <a:pPr marL="800100" lvl="1" indent="-342900">
              <a:buFontTx/>
              <a:buChar char="-"/>
            </a:pPr>
            <a:r>
              <a:rPr lang="en-US" altLang="ko-KR" sz="2000" dirty="0"/>
              <a:t>Most common clustering method</a:t>
            </a:r>
          </a:p>
        </p:txBody>
      </p:sp>
    </p:spTree>
    <p:extLst>
      <p:ext uri="{BB962C8B-B14F-4D97-AF65-F5344CB8AC3E}">
        <p14:creationId xmlns:p14="http://schemas.microsoft.com/office/powerpoint/2010/main" val="2785510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8EC17-1A58-4513-4015-861E9F97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 Analysis (Patient Sample)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23123C-39C3-7D52-C262-B27612BF9BB7}"/>
              </a:ext>
            </a:extLst>
          </p:cNvPr>
          <p:cNvSpPr txBox="1"/>
          <p:nvPr/>
        </p:nvSpPr>
        <p:spPr>
          <a:xfrm>
            <a:off x="7159752" y="2084832"/>
            <a:ext cx="4498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Cluster being separated by sigma, not intensity. Especially by C3_sigma.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D54C3A-1DBA-57DC-A47E-7A377ACF5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1297"/>
            <a:ext cx="5552872" cy="554670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78AE87A-C318-B48F-B75E-E8D5CE944BD5}"/>
              </a:ext>
            </a:extLst>
          </p:cNvPr>
          <p:cNvSpPr/>
          <p:nvPr/>
        </p:nvSpPr>
        <p:spPr>
          <a:xfrm>
            <a:off x="1476462" y="2084832"/>
            <a:ext cx="1459685" cy="1413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BC941E2-6362-3775-72EA-8B96F8C1B3E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936147" y="2791521"/>
            <a:ext cx="4612318" cy="15565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9A21D62-F899-67BD-9905-99E578E9C374}"/>
              </a:ext>
            </a:extLst>
          </p:cNvPr>
          <p:cNvSpPr txBox="1"/>
          <p:nvPr/>
        </p:nvSpPr>
        <p:spPr>
          <a:xfrm>
            <a:off x="7644703" y="4163399"/>
            <a:ext cx="391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High proportion of zero values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D6270CB-582D-16A6-97E7-91A1CF626337}"/>
              </a:ext>
            </a:extLst>
          </p:cNvPr>
          <p:cNvSpPr/>
          <p:nvPr/>
        </p:nvSpPr>
        <p:spPr>
          <a:xfrm>
            <a:off x="2813849" y="4163398"/>
            <a:ext cx="3577223" cy="2694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2D0F812-A01C-B679-1040-DE92754C310C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6391072" y="5510699"/>
            <a:ext cx="1157393" cy="360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D4641D4-41CB-6439-767A-30918C001E03}"/>
              </a:ext>
            </a:extLst>
          </p:cNvPr>
          <p:cNvSpPr txBox="1"/>
          <p:nvPr/>
        </p:nvSpPr>
        <p:spPr>
          <a:xfrm>
            <a:off x="7644703" y="5310997"/>
            <a:ext cx="3917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Intensity almost got no impact on clustering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197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028FD-E480-9D2F-2A8F-E52F3CA7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 Analysis - Model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EFC464-AD66-ADDE-7126-748982DB468A}"/>
              </a:ext>
            </a:extLst>
          </p:cNvPr>
          <p:cNvSpPr txBox="1"/>
          <p:nvPr/>
        </p:nvSpPr>
        <p:spPr>
          <a:xfrm>
            <a:off x="1088571" y="2002971"/>
            <a:ext cx="983197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/>
              <a:t>Normalized data</a:t>
            </a:r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/>
              <a:t>Euclidean distance</a:t>
            </a:r>
          </a:p>
          <a:p>
            <a:pPr marL="800100" lvl="1" indent="-342900">
              <a:buFontTx/>
              <a:buChar char="-"/>
            </a:pPr>
            <a:r>
              <a:rPr lang="en-US" altLang="ko-KR" sz="2000" dirty="0"/>
              <a:t>Observation with certain values of features will be clustered together</a:t>
            </a:r>
          </a:p>
          <a:p>
            <a:pPr marL="800100" lvl="1" indent="-342900">
              <a:buFontTx/>
              <a:buChar char="-"/>
            </a:pP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</a:rPr>
              <a:t>Correlation based distance methods (e.g. Pearson corr. Spearman corr.) identify clusters of observation regardless of their magnitude</a:t>
            </a:r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/>
              <a:t>K-means clustering</a:t>
            </a:r>
          </a:p>
          <a:p>
            <a:pPr marL="800100" lvl="1" indent="-342900">
              <a:buFontTx/>
              <a:buChar char="-"/>
            </a:pPr>
            <a:r>
              <a:rPr lang="en-US" altLang="ko-KR" sz="2000" dirty="0"/>
              <a:t>Most common clustering method</a:t>
            </a:r>
          </a:p>
          <a:p>
            <a:pPr marL="800100" lvl="1" indent="-342900">
              <a:buFontTx/>
              <a:buChar char="-"/>
            </a:pPr>
            <a:r>
              <a:rPr lang="en-US" altLang="ko-KR" sz="2000" dirty="0">
                <a:solidFill>
                  <a:srgbClr val="FF0000"/>
                </a:solidFill>
              </a:rPr>
              <a:t>BUT our data contains excessive zeros (zero-inflated data)</a:t>
            </a:r>
          </a:p>
          <a:p>
            <a:pPr marL="1257300" lvl="2" indent="-342900">
              <a:buFontTx/>
              <a:buChar char="-"/>
            </a:pPr>
            <a:r>
              <a:rPr lang="en-US" altLang="ko-KR" sz="2000" dirty="0">
                <a:solidFill>
                  <a:srgbClr val="FF0000"/>
                </a:solidFill>
              </a:rPr>
              <a:t>In this case, parametric approaches (e.g. Poisson, NB) may lead to a lack of fit. In case of non-parametric approaches, the excessive zeros create a large number of ties.</a:t>
            </a:r>
          </a:p>
          <a:p>
            <a:pPr marL="1257300" lvl="2" indent="-342900">
              <a:buFontTx/>
              <a:buChar char="-"/>
            </a:pPr>
            <a:r>
              <a:rPr lang="en-US" altLang="ko-KR" sz="2000" dirty="0">
                <a:solidFill>
                  <a:srgbClr val="FF0000"/>
                </a:solidFill>
              </a:rPr>
              <a:t>Cannot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assume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normal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distribution (if normalization :  resulting vectors will have very different characteristics than actual data)</a:t>
            </a:r>
          </a:p>
          <a:p>
            <a:pPr lvl="1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04186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2394B-4276-615E-E086-B1C84DD7E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Alternative cluster method?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E0BA7B-25B5-2A6B-71D1-C47F36799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Sigma</a:t>
            </a:r>
            <a:r>
              <a:rPr lang="ko-KR" altLang="en-US" dirty="0"/>
              <a:t>는 </a:t>
            </a:r>
            <a:r>
              <a:rPr lang="en-US" altLang="ko-KR" dirty="0"/>
              <a:t>normal distribution</a:t>
            </a:r>
            <a:r>
              <a:rPr lang="ko-KR" altLang="en-US" dirty="0"/>
              <a:t>을 가정할 수 없는 상태</a:t>
            </a:r>
            <a:r>
              <a:rPr lang="en-US" altLang="ko-KR" dirty="0"/>
              <a:t>. </a:t>
            </a:r>
            <a:r>
              <a:rPr lang="ko-KR" altLang="en-US" dirty="0"/>
              <a:t>그렇다면 </a:t>
            </a:r>
            <a:r>
              <a:rPr lang="en-US" altLang="ko-KR" dirty="0"/>
              <a:t>Gaussian mixture model or Two-part model? </a:t>
            </a:r>
          </a:p>
          <a:p>
            <a:r>
              <a:rPr lang="en-US" altLang="ko-KR" dirty="0"/>
              <a:t>R – </a:t>
            </a:r>
            <a:r>
              <a:rPr lang="en-US" altLang="ko-KR" dirty="0" err="1"/>
              <a:t>EMCluster</a:t>
            </a:r>
            <a:r>
              <a:rPr lang="en-US" altLang="ko-KR" dirty="0"/>
              <a:t>, Python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Scikit-learn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FD7D31-F71D-34E5-2B2B-1AE1BEE5C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6723146" cy="33536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CEE238-AE72-6A80-C524-65F758418B0C}"/>
              </a:ext>
            </a:extLst>
          </p:cNvPr>
          <p:cNvSpPr txBox="1"/>
          <p:nvPr/>
        </p:nvSpPr>
        <p:spPr>
          <a:xfrm>
            <a:off x="8104908" y="3429000"/>
            <a:ext cx="34705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Gaussian</a:t>
            </a:r>
            <a:r>
              <a:rPr lang="ko-KR" altLang="en-US" dirty="0"/>
              <a:t> </a:t>
            </a:r>
            <a:r>
              <a:rPr lang="en-US" altLang="ko-KR" dirty="0"/>
              <a:t>distribution</a:t>
            </a:r>
            <a:r>
              <a:rPr lang="ko-KR" altLang="en-US" dirty="0"/>
              <a:t>이 여러 개 혼합된 </a:t>
            </a:r>
            <a:r>
              <a:rPr lang="en-US" altLang="ko-KR" dirty="0"/>
              <a:t>clustering </a:t>
            </a:r>
            <a:r>
              <a:rPr lang="ko-KR" altLang="en-US" dirty="0"/>
              <a:t>알고리즘</a:t>
            </a:r>
            <a:endParaRPr lang="en-US" altLang="ko-KR" dirty="0"/>
          </a:p>
          <a:p>
            <a:r>
              <a:rPr lang="en-US" altLang="ko-KR" dirty="0"/>
              <a:t>- X</a:t>
            </a:r>
            <a:r>
              <a:rPr lang="ko-KR" altLang="en-US" dirty="0"/>
              <a:t>가 발생할 확률을 </a:t>
            </a:r>
            <a:r>
              <a:rPr lang="en-US" altLang="ko-KR" dirty="0"/>
              <a:t>Gaussian probability density function</a:t>
            </a:r>
            <a:r>
              <a:rPr lang="ko-KR" altLang="en-US" dirty="0"/>
              <a:t>의 합으로 표현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469C17-F783-7370-4FBD-D902B36FB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053" y="5079835"/>
            <a:ext cx="2200275" cy="76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DCD5A4-AD56-B1CF-716B-5C98E984D399}"/>
              </a:ext>
            </a:extLst>
          </p:cNvPr>
          <p:cNvSpPr txBox="1"/>
          <p:nvPr/>
        </p:nvSpPr>
        <p:spPr>
          <a:xfrm>
            <a:off x="8349095" y="5979623"/>
            <a:ext cx="3470565" cy="316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4"/>
              </a:rPr>
              <a:t>https://untitledtblog.tistory.com/133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9997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2394B-4276-615E-E086-B1C84DD7E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Alternative cluster method?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E0BA7B-25B5-2A6B-71D1-C47F36799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사실 그럼에도 불구하고 </a:t>
            </a:r>
            <a:r>
              <a:rPr lang="en-US" altLang="ko-KR" dirty="0"/>
              <a:t>sigma </a:t>
            </a:r>
            <a:r>
              <a:rPr lang="ko-KR" altLang="en-US" dirty="0"/>
              <a:t>기준으로 </a:t>
            </a:r>
            <a:r>
              <a:rPr lang="en-US" altLang="ko-KR" dirty="0"/>
              <a:t>cluster </a:t>
            </a:r>
            <a:r>
              <a:rPr lang="ko-KR" altLang="en-US" dirty="0"/>
              <a:t>는 됨</a:t>
            </a:r>
            <a:r>
              <a:rPr lang="en-US" altLang="ko-KR" dirty="0"/>
              <a:t>.. intensity</a:t>
            </a:r>
            <a:r>
              <a:rPr lang="ko-KR" altLang="en-US" dirty="0"/>
              <a:t>는 나뉘질 않음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Intensity</a:t>
            </a:r>
            <a:r>
              <a:rPr lang="ko-KR" altLang="en-US" dirty="0"/>
              <a:t>는 별 변화가 없었으나 </a:t>
            </a:r>
            <a:r>
              <a:rPr lang="en-US" altLang="ko-KR" dirty="0"/>
              <a:t>sigma</a:t>
            </a:r>
            <a:r>
              <a:rPr lang="ko-KR" altLang="en-US" dirty="0"/>
              <a:t>는 </a:t>
            </a:r>
            <a:r>
              <a:rPr lang="en-US" altLang="ko-KR" dirty="0"/>
              <a:t>zero</a:t>
            </a:r>
            <a:r>
              <a:rPr lang="ko-KR" altLang="en-US" dirty="0"/>
              <a:t> </a:t>
            </a:r>
            <a:r>
              <a:rPr lang="en-US" altLang="ko-KR" dirty="0"/>
              <a:t>proportion</a:t>
            </a:r>
            <a:r>
              <a:rPr lang="ko-KR" altLang="en-US" dirty="0"/>
              <a:t>이 높아서 </a:t>
            </a:r>
            <a:r>
              <a:rPr lang="en-US" altLang="ko-KR" dirty="0"/>
              <a:t>normalization</a:t>
            </a:r>
            <a:r>
              <a:rPr lang="ko-KR" altLang="en-US" dirty="0"/>
              <a:t>을 적용하였을 때 </a:t>
            </a:r>
            <a:r>
              <a:rPr lang="en-US" altLang="ko-KR" dirty="0"/>
              <a:t>mean</a:t>
            </a:r>
            <a:r>
              <a:rPr lang="ko-KR" altLang="en-US" dirty="0"/>
              <a:t>이 굉장히 </a:t>
            </a:r>
            <a:r>
              <a:rPr lang="en-US" altLang="ko-KR" dirty="0"/>
              <a:t>skewed </a:t>
            </a:r>
            <a:r>
              <a:rPr lang="ko-KR" altLang="en-US" dirty="0"/>
              <a:t>됨</a:t>
            </a:r>
            <a:r>
              <a:rPr lang="en-US" altLang="ko-KR" dirty="0"/>
              <a:t>. -&gt; </a:t>
            </a:r>
            <a:r>
              <a:rPr lang="ko-KR" altLang="en-US" dirty="0"/>
              <a:t>원래의 데이터를 잘 반영하지 못함</a:t>
            </a:r>
            <a:endParaRPr lang="en-US" altLang="ko-KR" dirty="0"/>
          </a:p>
          <a:p>
            <a:r>
              <a:rPr lang="en-US" altLang="ko-KR" dirty="0"/>
              <a:t>normal distribution</a:t>
            </a:r>
            <a:r>
              <a:rPr lang="ko-KR" altLang="en-US" dirty="0"/>
              <a:t>을 가정하고 </a:t>
            </a:r>
            <a:r>
              <a:rPr lang="en-US" altLang="ko-KR" dirty="0"/>
              <a:t>cluster </a:t>
            </a:r>
            <a:r>
              <a:rPr lang="ko-KR" altLang="en-US" dirty="0"/>
              <a:t>했을 때</a:t>
            </a:r>
            <a:r>
              <a:rPr lang="en-US" altLang="ko-KR" dirty="0"/>
              <a:t>, mean</a:t>
            </a:r>
            <a:r>
              <a:rPr lang="ko-KR" altLang="en-US" dirty="0"/>
              <a:t>은 상당히 이상해지지만</a:t>
            </a:r>
            <a:r>
              <a:rPr lang="en-US" altLang="ko-KR" dirty="0"/>
              <a:t>, 0</a:t>
            </a:r>
            <a:r>
              <a:rPr lang="ko-KR" altLang="en-US" dirty="0"/>
              <a:t>이 아닌 값들의 </a:t>
            </a:r>
            <a:r>
              <a:rPr lang="en-US" altLang="ko-KR" dirty="0"/>
              <a:t>distribution</a:t>
            </a:r>
            <a:r>
              <a:rPr lang="ko-KR" altLang="en-US" dirty="0"/>
              <a:t>은 </a:t>
            </a:r>
            <a:r>
              <a:rPr lang="en-US" altLang="ko-KR" dirty="0"/>
              <a:t>remain. </a:t>
            </a:r>
            <a:r>
              <a:rPr lang="ko-KR" altLang="en-US" dirty="0"/>
              <a:t>그냥 이것으로 </a:t>
            </a:r>
            <a:r>
              <a:rPr lang="en-US" altLang="ko-KR" dirty="0"/>
              <a:t>clustering </a:t>
            </a:r>
            <a:r>
              <a:rPr lang="ko-KR" altLang="en-US" dirty="0"/>
              <a:t>강행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801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5698F-A951-4952-81FF-30717A3A4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D1812E-185D-DB3E-D0AF-442477009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logNorm</a:t>
            </a:r>
            <a:endParaRPr lang="en-US" altLang="ko-KR" dirty="0"/>
          </a:p>
          <a:p>
            <a:r>
              <a:rPr lang="ko-KR" altLang="en-US" dirty="0"/>
              <a:t>안되면 </a:t>
            </a:r>
            <a:r>
              <a:rPr lang="en-US" altLang="ko-KR" dirty="0"/>
              <a:t>GMM</a:t>
            </a:r>
            <a:r>
              <a:rPr lang="ko-KR" altLang="en-US" dirty="0"/>
              <a:t>으로 시도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나중에 </a:t>
            </a:r>
            <a:r>
              <a:rPr lang="en-US" altLang="ko-KR" dirty="0"/>
              <a:t>scikit-learn</a:t>
            </a:r>
            <a:r>
              <a:rPr lang="ko-KR" altLang="en-US" dirty="0"/>
              <a:t>으로 검증</a:t>
            </a:r>
          </a:p>
        </p:txBody>
      </p:sp>
    </p:spTree>
    <p:extLst>
      <p:ext uri="{BB962C8B-B14F-4D97-AF65-F5344CB8AC3E}">
        <p14:creationId xmlns:p14="http://schemas.microsoft.com/office/powerpoint/2010/main" val="318259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74D8F-D267-9B04-8A5E-3796D25B2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Patient Sample (Positive)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97ACF8-A223-DB32-1906-E2ECEC82E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821497"/>
          </a:xfrm>
        </p:spPr>
        <p:txBody>
          <a:bodyPr>
            <a:normAutofit/>
          </a:bodyPr>
          <a:lstStyle/>
          <a:p>
            <a:r>
              <a:rPr lang="en-US" altLang="ko-KR" dirty="0"/>
              <a:t>PB417_01</a:t>
            </a:r>
          </a:p>
          <a:p>
            <a:r>
              <a:rPr lang="pl-PL" altLang="ko-KR" sz="1600" dirty="0"/>
              <a:t>S1_W1_Px1_Py1_C1</a:t>
            </a:r>
            <a:endParaRPr lang="en-US" altLang="ko-KR" sz="1600" dirty="0"/>
          </a:p>
          <a:p>
            <a:r>
              <a:rPr lang="pl-PL" altLang="ko-KR" sz="1600" dirty="0"/>
              <a:t>S1_W1_Px1_Py1_C</a:t>
            </a:r>
            <a:r>
              <a:rPr lang="en-US" altLang="ko-KR" sz="1600" dirty="0"/>
              <a:t>2</a:t>
            </a:r>
          </a:p>
          <a:p>
            <a:r>
              <a:rPr lang="pl-PL" altLang="ko-KR" sz="1600" dirty="0"/>
              <a:t>S1_W1_Px1_Py1_C</a:t>
            </a:r>
            <a:r>
              <a:rPr lang="en-US" altLang="ko-KR" sz="1600" dirty="0"/>
              <a:t>3</a:t>
            </a:r>
          </a:p>
          <a:p>
            <a:r>
              <a:rPr lang="pl-PL" altLang="ko-KR" sz="1600" dirty="0"/>
              <a:t>S1_W1_Px1_Py1_C</a:t>
            </a:r>
            <a:r>
              <a:rPr lang="en-US" altLang="ko-KR" sz="1600" dirty="0"/>
              <a:t>4</a:t>
            </a:r>
            <a:endParaRPr lang="ko-KR" altLang="en-US" sz="1600" dirty="0"/>
          </a:p>
          <a:p>
            <a:endParaRPr lang="ko-KR" altLang="en-US" sz="1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0160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028FD-E480-9D2F-2A8F-E52F3CA7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 Analysis (Patient Sample)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368369-45B2-4201-5579-30929770B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098" y="1940901"/>
            <a:ext cx="6245211" cy="43709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7E6AC33-EB39-9485-7759-6013FC165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4" y="1499616"/>
            <a:ext cx="5546456" cy="54131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2C32BA-A747-7046-A3FF-AE8D88D8F4D6}"/>
              </a:ext>
            </a:extLst>
          </p:cNvPr>
          <p:cNvSpPr txBox="1"/>
          <p:nvPr/>
        </p:nvSpPr>
        <p:spPr>
          <a:xfrm>
            <a:off x="7231706" y="1446463"/>
            <a:ext cx="351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Average silhouette coefficient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D69245-A953-EFAD-3954-EBDF85F0D267}"/>
              </a:ext>
            </a:extLst>
          </p:cNvPr>
          <p:cNvSpPr txBox="1"/>
          <p:nvPr/>
        </p:nvSpPr>
        <p:spPr>
          <a:xfrm>
            <a:off x="2980944" y="4526280"/>
            <a:ext cx="52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C3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1EDA2B-D771-DF0A-04B8-541ECEDC6EB9}"/>
              </a:ext>
            </a:extLst>
          </p:cNvPr>
          <p:cNvSpPr txBox="1"/>
          <p:nvPr/>
        </p:nvSpPr>
        <p:spPr>
          <a:xfrm>
            <a:off x="1880616" y="2825179"/>
            <a:ext cx="521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C1, C2, C4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38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5243D-CB8A-8354-DFF2-D13D3B48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Explore</a:t>
            </a:r>
            <a:r>
              <a:rPr lang="ko-KR" altLang="en-US" dirty="0"/>
              <a:t> </a:t>
            </a:r>
            <a:r>
              <a:rPr lang="en-US" altLang="ko-KR" dirty="0"/>
              <a:t>Data - # spots per channel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F80E98-9075-B534-9EFF-747019333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23" y="1456323"/>
            <a:ext cx="5401677" cy="54016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C3559FE-DDF9-4E8C-8602-0B33F627D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46207"/>
            <a:ext cx="6046438" cy="454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4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5243D-CB8A-8354-DFF2-D13D3B48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Explore</a:t>
            </a:r>
            <a:r>
              <a:rPr lang="ko-KR" altLang="en-US" dirty="0"/>
              <a:t> </a:t>
            </a:r>
            <a:r>
              <a:rPr lang="en-US" altLang="ko-KR" dirty="0"/>
              <a:t>Data – Average sigma/intensity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3863CE-C6FD-007A-1126-E26C70190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9797"/>
            <a:ext cx="6110003" cy="45904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A754700-F5F8-8CB1-C386-755C8CBE0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59797"/>
            <a:ext cx="6081997" cy="454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23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59F21-080C-7F12-1DFC-6660DC1F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Explore</a:t>
            </a:r>
            <a:r>
              <a:rPr lang="ko-KR" altLang="en-US" dirty="0"/>
              <a:t> </a:t>
            </a:r>
            <a:r>
              <a:rPr lang="en-US" altLang="ko-KR" dirty="0"/>
              <a:t>Data - Distributions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F3F8C1-7AB1-5C0B-8F62-0D6486FB2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dirty="0"/>
              <a:t>Raw distribution per channel (Showing all spots including zero sigma)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dirty="0"/>
              <a:t>Sigma &gt; 0 per channel (Diff # spots per channel)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dirty="0"/>
              <a:t>Distribution after normalization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dirty="0"/>
              <a:t>Distribution after normalization &amp; Sigma &gt; 0 per channel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569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59F21-080C-7F12-1DFC-6660DC1F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Explore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– Intensity distribution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F3F8C1-7AB1-5C0B-8F62-0D6486FB2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49E689-80EE-1DC8-8488-2D638CDAB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9799"/>
            <a:ext cx="6096000" cy="52982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5A5DB83-223C-C2AA-524F-EDF21E04C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479" y="1690688"/>
            <a:ext cx="6096522" cy="516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3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47A4C-0BB1-AD7D-2DFC-4EA7FCFF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Explore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– Intensity distribution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CA808-E9BD-6FDF-1ED5-4F77B6169D26}"/>
              </a:ext>
            </a:extLst>
          </p:cNvPr>
          <p:cNvSpPr txBox="1"/>
          <p:nvPr/>
        </p:nvSpPr>
        <p:spPr>
          <a:xfrm>
            <a:off x="5154168" y="1321356"/>
            <a:ext cx="459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Sigma &gt; 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A2D21C5-C54D-B8A7-9AE0-573287317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16237"/>
            <a:ext cx="6096002" cy="51417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1A4199D-A310-EF53-A814-45001958B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716236"/>
            <a:ext cx="6096002" cy="514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93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47A4C-0BB1-AD7D-2DFC-4EA7FCFF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Explore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– Intensity distribution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8F6ED-C5EC-A3D7-69D9-0E0BA8A4158A}"/>
              </a:ext>
            </a:extLst>
          </p:cNvPr>
          <p:cNvSpPr txBox="1"/>
          <p:nvPr/>
        </p:nvSpPr>
        <p:spPr>
          <a:xfrm>
            <a:off x="4408929" y="1336745"/>
            <a:ext cx="3069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After Normalization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9730FE-A33D-3E8F-8133-2734C00F6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5411"/>
            <a:ext cx="6096000" cy="50025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FECF8B-02D9-15D1-3D76-023C38A1C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55411"/>
            <a:ext cx="6096000" cy="500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15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47A4C-0BB1-AD7D-2DFC-4EA7FCFF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Explore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– Intensity distribution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3DB9B72-D757-B0D8-5F52-4FE466CF5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16236"/>
            <a:ext cx="6096002" cy="514176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991FE14-53F4-9CF6-1D1B-1A7F69292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7" y="1716236"/>
            <a:ext cx="6096002" cy="51417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08F6ED-C5EC-A3D7-69D9-0E0BA8A4158A}"/>
              </a:ext>
            </a:extLst>
          </p:cNvPr>
          <p:cNvSpPr txBox="1"/>
          <p:nvPr/>
        </p:nvSpPr>
        <p:spPr>
          <a:xfrm>
            <a:off x="4408929" y="1336745"/>
            <a:ext cx="3069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After Normalization</a:t>
            </a:r>
          </a:p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Sigma &gt; 0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137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</TotalTime>
  <Words>515</Words>
  <Application>Microsoft Office PowerPoint</Application>
  <PresentationFormat>와이드스크린</PresentationFormat>
  <Paragraphs>76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Progress Update</vt:lpstr>
      <vt:lpstr>Patient Sample (Positive)</vt:lpstr>
      <vt:lpstr>Explore Data - # spots per channel</vt:lpstr>
      <vt:lpstr>Explore Data – Average sigma/intensity</vt:lpstr>
      <vt:lpstr>Explore Data - Distributions</vt:lpstr>
      <vt:lpstr>Explore Data – Intensity distribution</vt:lpstr>
      <vt:lpstr>Explore Data – Intensity distribution</vt:lpstr>
      <vt:lpstr>Explore Data – Intensity distribution</vt:lpstr>
      <vt:lpstr>Explore Data – Intensity distribution</vt:lpstr>
      <vt:lpstr>Explore Data – Sigma distribution</vt:lpstr>
      <vt:lpstr>Explore Data – Sigma distribution</vt:lpstr>
      <vt:lpstr>Explore Data – Sigma distribution</vt:lpstr>
      <vt:lpstr>Explore Data – Sigma distribution</vt:lpstr>
      <vt:lpstr>Cluster Analysis - Model</vt:lpstr>
      <vt:lpstr>Cluster Analysis (Patient Sample)</vt:lpstr>
      <vt:lpstr>Cluster Analysis - Model</vt:lpstr>
      <vt:lpstr>Alternative cluster method?</vt:lpstr>
      <vt:lpstr>Alternative cluster method?</vt:lpstr>
      <vt:lpstr>To do</vt:lpstr>
      <vt:lpstr>Cluster Analysis (Patient Sample)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Update</dc:title>
  <dc:creator>Heesoo Song</dc:creator>
  <cp:lastModifiedBy>Heesoo Song</cp:lastModifiedBy>
  <cp:revision>20</cp:revision>
  <dcterms:created xsi:type="dcterms:W3CDTF">2022-11-07T15:53:25Z</dcterms:created>
  <dcterms:modified xsi:type="dcterms:W3CDTF">2022-11-15T01:54:16Z</dcterms:modified>
</cp:coreProperties>
</file>