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58" r:id="rId5"/>
    <p:sldId id="261" r:id="rId6"/>
    <p:sldId id="262" r:id="rId7"/>
    <p:sldId id="271" r:id="rId8"/>
    <p:sldId id="273" r:id="rId9"/>
    <p:sldId id="272" r:id="rId10"/>
    <p:sldId id="274" r:id="rId11"/>
    <p:sldId id="260" r:id="rId12"/>
    <p:sldId id="263" r:id="rId13"/>
    <p:sldId id="259" r:id="rId14"/>
    <p:sldId id="265" r:id="rId15"/>
    <p:sldId id="266" r:id="rId16"/>
    <p:sldId id="268" r:id="rId17"/>
    <p:sldId id="270" r:id="rId18"/>
    <p:sldId id="267" r:id="rId19"/>
    <p:sldId id="26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2588" autoAdjust="0"/>
  </p:normalViewPr>
  <p:slideViewPr>
    <p:cSldViewPr snapToGrid="0">
      <p:cViewPr varScale="1">
        <p:scale>
          <a:sx n="62" d="100"/>
          <a:sy n="62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BD95-D2A9-4A78-AB7E-E8206483E87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1A534-389F-4E52-B08A-F872D05F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8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 방향으로 뻗음</a:t>
            </a:r>
            <a:r>
              <a:rPr lang="en-US" altLang="ko-KR" dirty="0"/>
              <a:t>. </a:t>
            </a:r>
            <a:r>
              <a:rPr lang="ko-KR" altLang="en-US" dirty="0"/>
              <a:t>일직선 아닌 것들이 </a:t>
            </a:r>
            <a:r>
              <a:rPr lang="en-US" altLang="ko-KR" dirty="0"/>
              <a:t>matching spots</a:t>
            </a:r>
            <a:r>
              <a:rPr lang="ko-KR" altLang="en-US" dirty="0"/>
              <a:t>일 것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1A534-389F-4E52-B08A-F872D05F4F0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7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 방향으로 뻗음</a:t>
            </a:r>
            <a:r>
              <a:rPr lang="en-US" altLang="ko-KR" dirty="0"/>
              <a:t>. </a:t>
            </a:r>
            <a:r>
              <a:rPr lang="ko-KR" altLang="en-US" dirty="0"/>
              <a:t>일직선 아닌 것들이 </a:t>
            </a:r>
            <a:r>
              <a:rPr lang="en-US" altLang="ko-KR" dirty="0"/>
              <a:t>matching spots</a:t>
            </a:r>
            <a:r>
              <a:rPr lang="ko-KR" altLang="en-US" dirty="0"/>
              <a:t>일 것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1A534-389F-4E52-B08A-F872D05F4F0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2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095D6-6419-33BB-6EDF-011CE71F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0B842-3DC8-B555-E685-A72FB8507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66F1A-C025-4446-82BE-A39713A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CAA47-A80B-7272-6158-FBD32302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6FB55-E148-18C1-69C3-ACCA178C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4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D0CCA-0AB0-519B-0CAD-5177CFDF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256BBD-C7A5-C9E5-9C83-AEEAB8970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A43A1-E9B2-25A4-4A23-FA3EF460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367D3-47D2-0B57-08D8-BCB0D1C4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B9E60-8F5C-1216-2EE0-9830D5EA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6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7607AC-BB51-8926-B771-D63F399E7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F75D1-38B6-5159-DCB2-489CEEA2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A03F9-90C8-2D3E-A280-4590808D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08B3-304C-7955-53BA-67137586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D29B5-5FCC-A63D-2329-48CED2AC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6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4A56A-2FFB-939C-92A4-D233368F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BDB86-0EE0-40D4-BA83-600083F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79AB4-53EA-F1F7-D7C5-9F431D56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C823F-F6C2-B90A-0AC1-E23D8070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B266B-A3E6-2FA2-9F72-0A676361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3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CEE86-4C5B-976D-EBC2-6775DBA0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6A86D-3ADB-7978-EC4C-6F315C93B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CD3D7-D696-B2A4-3186-CC66E236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42AE0-4240-FBD8-4CFC-C8279396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CA159-5778-41EC-6FC1-A682360C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518E-5E33-23F5-BE5D-6C9D8E2C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0DC5D-1C43-CAEE-6F0C-B45FEFEB8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72FD9-4A28-107B-5E5A-DD9CA03AB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B26FD-BACD-9D89-00E5-8B36B687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EAF0D-D631-7975-9F43-76207965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CEBDB-4153-BEC5-2A45-7EC79418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6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4D307-603B-D490-9285-9C88BCB7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9F279-B846-1291-0DEC-F832D850B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D20440-3FED-20E9-C1E8-AFF60470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22A8F8-6C28-3D53-B2FA-B40F7D3E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B707AC-0DC4-43E1-112E-0E09F6B09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803E3C-D04F-C40B-00F7-A05ADF74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45D0FC-2801-E635-9D9E-CA448F31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FF5611-9262-660D-96B4-7E61B21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2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A3C85-59EF-6071-8A1F-7D4DBE5D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7F0703-4C2E-B733-5924-3A58924E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2BEE85-4031-219D-2F71-90AD41FF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7E6C11-62A8-EE54-FAFC-980C77A4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6DE23F-B7B2-2FE0-AAA1-4E151096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9ECACB-759D-EBFE-2D72-792C7D5A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A3110-0517-C23C-9BBF-AA86648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4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C73D1-2427-1F2C-65A8-B642B3B5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581A0-821A-140C-DBBE-F0B27C11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7CA1B-C1FC-BA07-3BF5-7AC2FD59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DA171-A25E-7208-0A7D-5F2761DB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B5E19-205B-B920-F275-79917882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C8877-88F3-8908-1360-003AEAFC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3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26490-D52B-FFEE-BF88-9239A092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E91B84-E985-C7B7-2619-0E359826E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83F4C-CBE0-B577-0B1F-6B7015889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CB043-55E9-2144-D2A4-178EB150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A1AFF-7829-786A-1D89-224A0102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55B23-06F6-3380-A8FE-5CF208DF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C5F23E-6BB6-C6B3-1331-3BFCF29A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DB3B9-924A-5CF2-6D9E-88D85662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70A34-C74B-9D7F-9872-D4812B4D3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3FCE-6252-4235-8959-819B8A5F230A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87DCF-FB2A-CECE-A9CA-2A37C64A1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B6F93-F226-F7AB-695A-A7C685CA9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882B0-1198-EEE9-B91F-4F1F81B51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F8046-B375-7625-8B5C-22F8BA197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2022. 11.08</a:t>
            </a:r>
          </a:p>
          <a:p>
            <a:r>
              <a:rPr lang="ko-KR" altLang="en-US" dirty="0" err="1"/>
              <a:t>송희수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53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D327B-011C-2756-F614-4D6A1ABD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(Benign Sample)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59944A-7130-F549-6838-738CF37C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6096000" cy="45779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BBDE5C-7EC8-7041-3665-29B63C3D1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8314"/>
            <a:ext cx="6096000" cy="4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2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028FD-E480-9D2F-2A8F-E52F3CA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(Patient Sample)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368369-45B2-4201-5579-30929770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098" y="1940901"/>
            <a:ext cx="6245211" cy="4370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E6AC33-EB39-9485-7759-6013FC16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" y="1499616"/>
            <a:ext cx="5546456" cy="5413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2C32BA-A747-7046-A3FF-AE8D88D8F4D6}"/>
              </a:ext>
            </a:extLst>
          </p:cNvPr>
          <p:cNvSpPr txBox="1"/>
          <p:nvPr/>
        </p:nvSpPr>
        <p:spPr>
          <a:xfrm>
            <a:off x="7231706" y="1446463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Average silhouette coefficient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69245-A953-EFAD-3954-EBDF85F0D267}"/>
              </a:ext>
            </a:extLst>
          </p:cNvPr>
          <p:cNvSpPr txBox="1"/>
          <p:nvPr/>
        </p:nvSpPr>
        <p:spPr>
          <a:xfrm>
            <a:off x="2980944" y="4526280"/>
            <a:ext cx="52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EDA2B-D771-DF0A-04B8-541ECEDC6EB9}"/>
              </a:ext>
            </a:extLst>
          </p:cNvPr>
          <p:cNvSpPr txBox="1"/>
          <p:nvPr/>
        </p:nvSpPr>
        <p:spPr>
          <a:xfrm>
            <a:off x="1880616" y="2825179"/>
            <a:ext cx="52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C1, C2, C4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51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AB6C9-8F2A-9040-2477-71902735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(Benign Sample)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7D99AC-0A73-24A4-2678-37B1035E8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57" y="1670982"/>
            <a:ext cx="5214772" cy="5089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2023D2-4A49-2593-DE96-7318B31A2FAD}"/>
              </a:ext>
            </a:extLst>
          </p:cNvPr>
          <p:cNvSpPr txBox="1"/>
          <p:nvPr/>
        </p:nvSpPr>
        <p:spPr>
          <a:xfrm>
            <a:off x="8183880" y="1819430"/>
            <a:ext cx="25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Dendrogram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4B4F6C-7D24-BC59-72DE-F17C06BFF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951" y="2317504"/>
            <a:ext cx="6339078" cy="44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9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AB6C9-8F2A-9040-2477-71902735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(Benign Sample)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EC9893-7029-A5A6-1A17-60A3E16A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01" y="1938529"/>
            <a:ext cx="6338179" cy="44256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7D99AC-0A73-24A4-2678-37B1035E8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57" y="1670982"/>
            <a:ext cx="5214772" cy="50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6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F7353-8C0E-4DF2-5FEB-158F411B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Evaluate Clusters (Benign Sample)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DE3FEE-5BC2-935F-665B-4C81AD88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7" y="1435180"/>
            <a:ext cx="6938963" cy="54228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749D03-3CC2-C2CA-16F7-5CA32CAD3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5" y="1435180"/>
            <a:ext cx="5214772" cy="50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2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E7C2D-1775-72CB-2F80-E9FA8645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Evaluate Clusters (Benign Sample)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78905B-4D27-B574-4294-C831BCA0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25" y="1525762"/>
            <a:ext cx="3446767" cy="26759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3EBAB7-F91B-EA75-4569-7607F72D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81" y="1525938"/>
            <a:ext cx="3452209" cy="26757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EDE2F3-EC4D-ACD5-5DA9-8F238B83C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070" y="4187654"/>
            <a:ext cx="3451522" cy="26703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8E0FDB-2BAF-F4AF-5F2B-4EF138A8B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754" y="4182238"/>
            <a:ext cx="3451694" cy="2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F7353-8C0E-4DF2-5FEB-158F411B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Evaluate Clusters (Benign Sample)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749D03-3CC2-C2CA-16F7-5CA32CAD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673" y="1690688"/>
            <a:ext cx="5214772" cy="5089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91D8DC-8E37-9948-7D3F-04295805C351}"/>
              </a:ext>
            </a:extLst>
          </p:cNvPr>
          <p:cNvSpPr txBox="1"/>
          <p:nvPr/>
        </p:nvSpPr>
        <p:spPr>
          <a:xfrm>
            <a:off x="6464808" y="3315176"/>
            <a:ext cx="4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77FFD-213C-FBD3-A6FC-ED43B4FF0A46}"/>
              </a:ext>
            </a:extLst>
          </p:cNvPr>
          <p:cNvSpPr txBox="1"/>
          <p:nvPr/>
        </p:nvSpPr>
        <p:spPr>
          <a:xfrm>
            <a:off x="5560219" y="3865946"/>
            <a:ext cx="4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77B5F-B2EA-FEFE-F6C0-A7540B13FA94}"/>
              </a:ext>
            </a:extLst>
          </p:cNvPr>
          <p:cNvSpPr txBox="1"/>
          <p:nvPr/>
        </p:nvSpPr>
        <p:spPr>
          <a:xfrm>
            <a:off x="7253383" y="4704146"/>
            <a:ext cx="4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77F6E-6B8F-4C4B-2F1E-E07F05BDD2F5}"/>
              </a:ext>
            </a:extLst>
          </p:cNvPr>
          <p:cNvSpPr txBox="1"/>
          <p:nvPr/>
        </p:nvSpPr>
        <p:spPr>
          <a:xfrm>
            <a:off x="6702552" y="2224319"/>
            <a:ext cx="284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Possibly outlier (dust, etc.)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A235E-7424-3689-6EEA-FE2958076FC9}"/>
              </a:ext>
            </a:extLst>
          </p:cNvPr>
          <p:cNvSpPr txBox="1"/>
          <p:nvPr/>
        </p:nvSpPr>
        <p:spPr>
          <a:xfrm>
            <a:off x="6979253" y="3358930"/>
            <a:ext cx="4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7E3C2-ABB3-FF4C-E6BE-2B8BE55ED0DA}"/>
              </a:ext>
            </a:extLst>
          </p:cNvPr>
          <p:cNvSpPr txBox="1"/>
          <p:nvPr/>
        </p:nvSpPr>
        <p:spPr>
          <a:xfrm>
            <a:off x="8823960" y="5138928"/>
            <a:ext cx="31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가능성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일직선상에 있는 것들은 겹치지 않는 </a:t>
            </a:r>
            <a:r>
              <a:rPr lang="en-US" altLang="ko-KR" dirty="0"/>
              <a:t>spot</a:t>
            </a:r>
            <a:r>
              <a:rPr lang="ko-KR" altLang="en-US" dirty="0"/>
              <a:t>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 외</a:t>
            </a:r>
            <a:r>
              <a:rPr lang="en-US" altLang="ko-KR" dirty="0"/>
              <a:t> = matching spots</a:t>
            </a:r>
          </a:p>
        </p:txBody>
      </p:sp>
    </p:spTree>
    <p:extLst>
      <p:ext uri="{BB962C8B-B14F-4D97-AF65-F5344CB8AC3E}">
        <p14:creationId xmlns:p14="http://schemas.microsoft.com/office/powerpoint/2010/main" val="31321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A47AA-3513-9A87-27A6-213DDC59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Evaluate Clusters (Benign Sample)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62C860-AF49-B1AB-AA8B-D3973E088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" y="2900072"/>
            <a:ext cx="12065575" cy="1447239"/>
          </a:xfrm>
        </p:spPr>
      </p:pic>
    </p:spTree>
    <p:extLst>
      <p:ext uri="{BB962C8B-B14F-4D97-AF65-F5344CB8AC3E}">
        <p14:creationId xmlns:p14="http://schemas.microsoft.com/office/powerpoint/2010/main" val="165904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4B249-DA54-E436-1CBE-8F01922F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Evaluate Clusters (Benign Sample)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A898D7-1C2D-7E88-7EFA-84B34819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441" y="1696856"/>
            <a:ext cx="6651117" cy="51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8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11454-A21E-0BC6-AE37-2BA667E8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D7196-84BA-6769-A64C-7272F7EA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Cluster analysis without unmatched spots</a:t>
            </a:r>
          </a:p>
          <a:p>
            <a:r>
              <a:rPr lang="en-US" altLang="ko-KR" dirty="0"/>
              <a:t>Try different distance/clustering parameters</a:t>
            </a:r>
          </a:p>
          <a:p>
            <a:r>
              <a:rPr lang="ko-KR" altLang="en-US" strike="sngStrike" dirty="0"/>
              <a:t>채널 별 </a:t>
            </a:r>
            <a:r>
              <a:rPr lang="en-US" altLang="ko-KR" strike="sngStrike" dirty="0"/>
              <a:t>expression </a:t>
            </a:r>
            <a:r>
              <a:rPr lang="ko-KR" altLang="en-US" strike="sngStrike" dirty="0"/>
              <a:t>개수 </a:t>
            </a:r>
            <a:r>
              <a:rPr lang="ko-KR" altLang="en-US" strike="sngStrike" dirty="0" err="1"/>
              <a:t>벤다이어그램</a:t>
            </a:r>
            <a:endParaRPr lang="en-US" altLang="ko-KR" strike="sngStrike" dirty="0"/>
          </a:p>
          <a:p>
            <a:r>
              <a:rPr lang="en-US" altLang="ko-KR" strike="sngStrike" dirty="0"/>
              <a:t>Intensity </a:t>
            </a:r>
            <a:r>
              <a:rPr lang="ko-KR" altLang="en-US" strike="sngStrike" dirty="0"/>
              <a:t>별 </a:t>
            </a:r>
            <a:r>
              <a:rPr lang="en-US" altLang="ko-KR" strike="sngStrike" dirty="0"/>
              <a:t>histogram</a:t>
            </a:r>
          </a:p>
          <a:p>
            <a:r>
              <a:rPr lang="en-US" altLang="ko-KR" dirty="0"/>
              <a:t>Microarray</a:t>
            </a:r>
            <a:r>
              <a:rPr lang="ko-KR" altLang="en-US" dirty="0"/>
              <a:t> </a:t>
            </a:r>
            <a:r>
              <a:rPr lang="en-US" altLang="ko-KR" dirty="0"/>
              <a:t>digitizing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이규상</a:t>
            </a:r>
            <a:r>
              <a:rPr lang="ko-KR" altLang="en-US" dirty="0"/>
              <a:t> 박사님과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쓸 만한 이미지인지</a:t>
            </a:r>
            <a:r>
              <a:rPr lang="en-US" altLang="ko-KR" dirty="0"/>
              <a:t> </a:t>
            </a:r>
            <a:r>
              <a:rPr lang="ko-KR" altLang="en-US" dirty="0"/>
              <a:t>감별하는 </a:t>
            </a:r>
            <a:r>
              <a:rPr lang="en-US" altLang="ko-KR" dirty="0"/>
              <a:t>standard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200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67A7B-E5F7-11B6-6AC5-604979CA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 matching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51BF7-96CF-2A58-B3A7-8A4664CD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2671"/>
            <a:ext cx="10515600" cy="1582412"/>
          </a:xfrm>
        </p:spPr>
        <p:txBody>
          <a:bodyPr>
            <a:normAutofit/>
          </a:bodyPr>
          <a:lstStyle/>
          <a:p>
            <a:r>
              <a:rPr lang="en-US" altLang="ko-KR" dirty="0"/>
              <a:t>A little change in number of matching depending on the order of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B4BF5-A78F-6D77-A3CD-90684FF8DAA5}"/>
              </a:ext>
            </a:extLst>
          </p:cNvPr>
          <p:cNvSpPr txBox="1"/>
          <p:nvPr/>
        </p:nvSpPr>
        <p:spPr>
          <a:xfrm>
            <a:off x="1543574" y="1845129"/>
            <a:ext cx="16022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1A2A0-760C-879C-569D-6DABEEC33E5A}"/>
              </a:ext>
            </a:extLst>
          </p:cNvPr>
          <p:cNvSpPr txBox="1"/>
          <p:nvPr/>
        </p:nvSpPr>
        <p:spPr>
          <a:xfrm>
            <a:off x="3826778" y="1845129"/>
            <a:ext cx="16022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40CDA-AF2B-06EE-3FE5-C7EDF5A53358}"/>
              </a:ext>
            </a:extLst>
          </p:cNvPr>
          <p:cNvSpPr txBox="1"/>
          <p:nvPr/>
        </p:nvSpPr>
        <p:spPr>
          <a:xfrm>
            <a:off x="6109982" y="1845129"/>
            <a:ext cx="16022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79B8C-403D-5442-E516-4F1AAC1E5944}"/>
              </a:ext>
            </a:extLst>
          </p:cNvPr>
          <p:cNvSpPr txBox="1"/>
          <p:nvPr/>
        </p:nvSpPr>
        <p:spPr>
          <a:xfrm>
            <a:off x="8257563" y="1845129"/>
            <a:ext cx="16022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BDFA95F-A523-1E97-B1F3-14BC4CA10079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3486325" y="1072859"/>
            <a:ext cx="12700" cy="2283204"/>
          </a:xfrm>
          <a:prstGeom prst="bentConnector3">
            <a:avLst>
              <a:gd name="adj1" fmla="val 48385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351958B-5192-D93C-34A9-085FD98D9FF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31097" y="2214461"/>
            <a:ext cx="3480034" cy="13592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F40D3DC-57A3-E4D9-A004-426D51634EF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179561" y="2214461"/>
            <a:ext cx="3879151" cy="21058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4986AE7-EFF9-AABF-0307-ECAB652A8593}"/>
              </a:ext>
            </a:extLst>
          </p:cNvPr>
          <p:cNvCxnSpPr/>
          <p:nvPr/>
        </p:nvCxnSpPr>
        <p:spPr>
          <a:xfrm>
            <a:off x="3431097" y="2827090"/>
            <a:ext cx="0" cy="746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5AE256E-D54C-BFF7-D825-8E12D5706F95}"/>
              </a:ext>
            </a:extLst>
          </p:cNvPr>
          <p:cNvCxnSpPr/>
          <p:nvPr/>
        </p:nvCxnSpPr>
        <p:spPr>
          <a:xfrm>
            <a:off x="5171114" y="3573710"/>
            <a:ext cx="0" cy="746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A89746-A7B3-E892-13A9-A79DB7F4161F}"/>
              </a:ext>
            </a:extLst>
          </p:cNvPr>
          <p:cNvSpPr txBox="1"/>
          <p:nvPr/>
        </p:nvSpPr>
        <p:spPr>
          <a:xfrm>
            <a:off x="2888668" y="2793593"/>
            <a:ext cx="120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Average (C1, C2)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B7A8DB-CF89-2278-CBF5-A68AB088B555}"/>
              </a:ext>
            </a:extLst>
          </p:cNvPr>
          <p:cNvSpPr txBox="1"/>
          <p:nvPr/>
        </p:nvSpPr>
        <p:spPr>
          <a:xfrm>
            <a:off x="4509754" y="3552031"/>
            <a:ext cx="133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 (C1, C2, C3)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5CA4C0-A6AA-A824-83CF-3FFD17BDBA36}"/>
              </a:ext>
            </a:extLst>
          </p:cNvPr>
          <p:cNvSpPr txBox="1"/>
          <p:nvPr/>
        </p:nvSpPr>
        <p:spPr>
          <a:xfrm>
            <a:off x="6228825" y="4266251"/>
            <a:ext cx="178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(C1, C2, C3, C4)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70B45-CA07-D497-2887-B94DD7D57C66}"/>
              </a:ext>
            </a:extLst>
          </p:cNvPr>
          <p:cNvSpPr txBox="1"/>
          <p:nvPr/>
        </p:nvSpPr>
        <p:spPr>
          <a:xfrm>
            <a:off x="9058711" y="6308209"/>
            <a:ext cx="32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spot_position_matching.py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61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1AE2A-9C3B-422E-C851-D7643897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 matching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42084F-6352-E314-B6FB-19D5599DC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64461"/>
              </p:ext>
            </p:extLst>
          </p:nvPr>
        </p:nvGraphicFramePr>
        <p:xfrm>
          <a:off x="0" y="2249424"/>
          <a:ext cx="12118848" cy="2689022"/>
        </p:xfrm>
        <a:graphic>
          <a:graphicData uri="http://schemas.openxmlformats.org/drawingml/2006/table">
            <a:tbl>
              <a:tblPr/>
              <a:tblGrid>
                <a:gridCol w="504952">
                  <a:extLst>
                    <a:ext uri="{9D8B030D-6E8A-4147-A177-3AD203B41FA5}">
                      <a16:colId xmlns:a16="http://schemas.microsoft.com/office/drawing/2014/main" val="112043886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3676974509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2587581039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1007665008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3542202074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2660625218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2835823352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4147186205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3352374291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2537603524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2744349024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399597067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4262140073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2713995456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399901596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2746537356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1177054829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1340498855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273180801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2648456486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1055500822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308593795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2412390856"/>
                    </a:ext>
                  </a:extLst>
                </a:gridCol>
                <a:gridCol w="504952">
                  <a:extLst>
                    <a:ext uri="{9D8B030D-6E8A-4147-A177-3AD203B41FA5}">
                      <a16:colId xmlns:a16="http://schemas.microsoft.com/office/drawing/2014/main" val="1778542554"/>
                    </a:ext>
                  </a:extLst>
                </a:gridCol>
              </a:tblGrid>
              <a:tr h="19207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[nm]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[nm]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n_match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C1_id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C2_id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C3_id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C4_id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C1_posX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C1_posY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C2_posX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C2_posY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C3_posX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C3_posY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C4_posX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C4_posY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C1_sigma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C2_sigma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C3_sigma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C4_sigma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C1_int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C2_int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C3_int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C4_int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357314"/>
                  </a:ext>
                </a:extLst>
              </a:tr>
              <a:tr h="1920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70413.43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29361.61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11102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6454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70408.79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29361.89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70314.57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29322.05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70461.27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29354.05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70469.1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29408.45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67.64322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92.85496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102.5458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117.7266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4223.286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67899.97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71043.74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4337.783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877155"/>
                  </a:ext>
                </a:extLst>
              </a:tr>
              <a:tr h="1920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68613.92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117442.5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1842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6320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10803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6235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68598.52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117416.5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68581.04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117505.7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68634.21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117431.9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68641.92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117416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114.9128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105.4847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103.0692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109.453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40365.79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75171.81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30114.2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7312.859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92709"/>
                  </a:ext>
                </a:extLst>
              </a:tr>
              <a:tr h="1920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60063.92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102822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1610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5516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9346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5166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60043.29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102756.8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60080.03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102833.6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60148.46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102841.7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59983.88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102855.9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103.5012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100.5116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145.9077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102.6879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8621.778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44651.59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240188.1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2739.432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080145"/>
                  </a:ext>
                </a:extLst>
              </a:tr>
              <a:tr h="1920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10473.53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109934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10415.32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109848.8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10449.6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109992.7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10555.68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109960.6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115.2587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136.4612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95.28513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120311.3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39924.22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3036.351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821933"/>
                  </a:ext>
                </a:extLst>
              </a:tr>
              <a:tr h="1920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49826.21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3194.902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4516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7604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49858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3099.18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49852.92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3214.834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49767.71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3270.691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117.413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153.5886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138.0196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24342.42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51890.68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4670.267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057944"/>
                  </a:ext>
                </a:extLst>
              </a:tr>
              <a:tr h="1920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108875.8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50506.13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9917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17235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11471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108928.8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50456.73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108788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50497.93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108910.4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50563.73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121.0816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104.8823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125.9989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39808.71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23803.03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11978.28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469709"/>
                  </a:ext>
                </a:extLst>
              </a:tr>
              <a:tr h="1920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25636.08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96375.33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3640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25638.33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96410.58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25681.88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96408.44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25588.02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96306.98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103.1734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122.1552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118.4435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53421.94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68577.48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7376.229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517383"/>
                  </a:ext>
                </a:extLst>
              </a:tr>
              <a:tr h="1920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22829.29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111440.7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3171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22869.99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111492.5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22772.44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111431.3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22845.45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111398.4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128.695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159.7321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162.4909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8624.633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50984.04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11108.85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89202"/>
                  </a:ext>
                </a:extLst>
              </a:tr>
              <a:tr h="1920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43758.39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124712.9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3910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6612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43692.99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124643.2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43758.87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124752.5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43823.31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124742.9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128.7607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157.6818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111.1091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12343.29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40819.13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18941.46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61711"/>
                  </a:ext>
                </a:extLst>
              </a:tr>
              <a:tr h="1920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62053.8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87230.17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5689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9647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5413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62034.21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87257.36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62018.59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87161.75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62108.61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87271.4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92.41585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110.802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137.0963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23103.33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68939.23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34251.27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199512"/>
                  </a:ext>
                </a:extLst>
              </a:tr>
              <a:tr h="1920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55443.62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90332.12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1470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5049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4650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55399.09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90359.4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55457.22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90305.7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55474.54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90331.26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168.9955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101.3973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155.9369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19863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32380.68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20068.74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31616"/>
                  </a:ext>
                </a:extLst>
              </a:tr>
              <a:tr h="1920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76346.97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55166.94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7047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12086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7199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76386.04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55152.83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76303.69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55101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76351.19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55246.98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113.3855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140.5573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141.4293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241879.7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972647.2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82223.85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140360"/>
                  </a:ext>
                </a:extLst>
              </a:tr>
              <a:tr h="1920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22686.48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53475.94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3166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22676.29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53434.91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22629.73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53481.2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22753.43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53511.72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78.86632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88.62951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104.8255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3866.677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56575.91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162165.4</a:t>
                      </a: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85" marR="6085" marT="60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9913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5804397-45C6-8804-DCF0-A21D2B6AC290}"/>
              </a:ext>
            </a:extLst>
          </p:cNvPr>
          <p:cNvSpPr/>
          <p:nvPr/>
        </p:nvSpPr>
        <p:spPr>
          <a:xfrm>
            <a:off x="484632" y="2249424"/>
            <a:ext cx="969264" cy="2689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204294-3117-DDD7-BCC1-740C2AB8CD86}"/>
              </a:ext>
            </a:extLst>
          </p:cNvPr>
          <p:cNvSpPr/>
          <p:nvPr/>
        </p:nvSpPr>
        <p:spPr>
          <a:xfrm>
            <a:off x="1496568" y="2249424"/>
            <a:ext cx="542544" cy="2689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87330-388A-4E68-9392-CB449A372E5C}"/>
              </a:ext>
            </a:extLst>
          </p:cNvPr>
          <p:cNvSpPr/>
          <p:nvPr/>
        </p:nvSpPr>
        <p:spPr>
          <a:xfrm>
            <a:off x="2036064" y="2258568"/>
            <a:ext cx="2023872" cy="2689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D40F-7834-A910-3411-E830DBF338F3}"/>
              </a:ext>
            </a:extLst>
          </p:cNvPr>
          <p:cNvSpPr/>
          <p:nvPr/>
        </p:nvSpPr>
        <p:spPr>
          <a:xfrm>
            <a:off x="4035552" y="2267712"/>
            <a:ext cx="4011168" cy="2689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231D66-C457-FECC-1FDE-0463A0CC5E11}"/>
              </a:ext>
            </a:extLst>
          </p:cNvPr>
          <p:cNvSpPr/>
          <p:nvPr/>
        </p:nvSpPr>
        <p:spPr>
          <a:xfrm>
            <a:off x="8046720" y="2286000"/>
            <a:ext cx="2036064" cy="2689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8B6D6C-8F33-60B9-1EC3-3C83F51AF3E4}"/>
              </a:ext>
            </a:extLst>
          </p:cNvPr>
          <p:cNvSpPr/>
          <p:nvPr/>
        </p:nvSpPr>
        <p:spPr>
          <a:xfrm>
            <a:off x="10062972" y="2267712"/>
            <a:ext cx="2036064" cy="2689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7EB15-D71A-26CB-8895-669013AE6086}"/>
              </a:ext>
            </a:extLst>
          </p:cNvPr>
          <p:cNvSpPr txBox="1"/>
          <p:nvPr/>
        </p:nvSpPr>
        <p:spPr>
          <a:xfrm>
            <a:off x="314706" y="1643319"/>
            <a:ext cx="109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Average position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4E730-3613-CC5C-CD71-9BEC8EC32A34}"/>
              </a:ext>
            </a:extLst>
          </p:cNvPr>
          <p:cNvSpPr txBox="1"/>
          <p:nvPr/>
        </p:nvSpPr>
        <p:spPr>
          <a:xfrm>
            <a:off x="1218438" y="1852660"/>
            <a:ext cx="109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n_match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3A7A3-02B0-7BF3-3F6E-9C2D12276B44}"/>
              </a:ext>
            </a:extLst>
          </p:cNvPr>
          <p:cNvSpPr txBox="1"/>
          <p:nvPr/>
        </p:nvSpPr>
        <p:spPr>
          <a:xfrm>
            <a:off x="2936748" y="1852660"/>
            <a:ext cx="66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0327E-12D6-41DC-8B86-43F38B64802B}"/>
              </a:ext>
            </a:extLst>
          </p:cNvPr>
          <p:cNvSpPr txBox="1"/>
          <p:nvPr/>
        </p:nvSpPr>
        <p:spPr>
          <a:xfrm>
            <a:off x="5559552" y="1623206"/>
            <a:ext cx="108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Originalposition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16F8F2-38E0-F356-FEA8-3DABC41458FD}"/>
              </a:ext>
            </a:extLst>
          </p:cNvPr>
          <p:cNvSpPr txBox="1"/>
          <p:nvPr/>
        </p:nvSpPr>
        <p:spPr>
          <a:xfrm>
            <a:off x="8713851" y="1842215"/>
            <a:ext cx="108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sigma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350A8-702F-2887-33D2-2D2BB6E70C66}"/>
              </a:ext>
            </a:extLst>
          </p:cNvPr>
          <p:cNvSpPr txBox="1"/>
          <p:nvPr/>
        </p:nvSpPr>
        <p:spPr>
          <a:xfrm>
            <a:off x="10539603" y="1842215"/>
            <a:ext cx="108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36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F4D45-76D4-2388-A19C-CD4250C6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in Missing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1AE12-22F1-25EC-E0B1-5DFFB7A0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Missing values in data frame cause errors or limitations in computing clusters and downstream analysis</a:t>
            </a:r>
          </a:p>
          <a:p>
            <a:endParaRPr lang="en-US" altLang="ko-KR" dirty="0"/>
          </a:p>
          <a:p>
            <a:r>
              <a:rPr lang="en-US" altLang="ko-KR" dirty="0"/>
              <a:t>Sigma</a:t>
            </a:r>
          </a:p>
          <a:p>
            <a:pPr lvl="1"/>
            <a:r>
              <a:rPr lang="en-US" altLang="ko-KR" dirty="0"/>
              <a:t>Fill in with 0 [nm]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Intensity</a:t>
            </a:r>
          </a:p>
          <a:p>
            <a:pPr lvl="1"/>
            <a:r>
              <a:rPr lang="en-US" altLang="ko-KR" dirty="0"/>
              <a:t>Average background signal (</a:t>
            </a:r>
            <a:r>
              <a:rPr lang="en-US" altLang="ko-KR" dirty="0" err="1"/>
              <a:t>bkgstd</a:t>
            </a:r>
            <a:r>
              <a:rPr lang="en-US" altLang="ko-KR" dirty="0"/>
              <a:t> [photon]) for each channel. </a:t>
            </a:r>
          </a:p>
          <a:p>
            <a:pPr lvl="1"/>
            <a:r>
              <a:rPr lang="en-US" altLang="ko-KR" dirty="0"/>
              <a:t>Maybe not much different from setting it to 0 but reflect channel specific information.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B2DC8-2689-53CE-6130-E1B305DB96DB}"/>
              </a:ext>
            </a:extLst>
          </p:cNvPr>
          <p:cNvSpPr txBox="1"/>
          <p:nvPr/>
        </p:nvSpPr>
        <p:spPr>
          <a:xfrm>
            <a:off x="9058711" y="6308209"/>
            <a:ext cx="32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spot_position_matching.py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BBADA-A83D-7AC5-27C6-83D6BB01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47D83-243A-2968-A8F7-053C8A87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562"/>
            <a:ext cx="10515600" cy="466725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Variables Used: Sigma and Intensity (C1, C2, C3, C4)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Normalization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Calculate distance (Euclidean distance)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Determine optimal number of clusters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Dendrogram (hierarchical clustering)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Average Silhouette coefficient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Plot clusters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3931E-46CF-9B0A-5668-868A1840887A}"/>
              </a:ext>
            </a:extLst>
          </p:cNvPr>
          <p:cNvSpPr txBox="1"/>
          <p:nvPr/>
        </p:nvSpPr>
        <p:spPr>
          <a:xfrm>
            <a:off x="10113628" y="6308209"/>
            <a:ext cx="2078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spot_clustering</a:t>
            </a:r>
            <a:r>
              <a:rPr lang="en-US" altLang="ko-KR" dirty="0"/>
              <a:t>.R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68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CDC7A-A599-7D97-8318-12B44D9A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Evaluate Clusters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67C2C-CAA1-A5A8-33E7-EF50A266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Number of spots in each cluster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The proportion of cluster in each channel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The proportion of cluster in each match number (1~4)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Mean sigma &amp; intensity values in each cluster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20E78-6E41-5521-79AB-CFB214C8E59B}"/>
              </a:ext>
            </a:extLst>
          </p:cNvPr>
          <p:cNvSpPr txBox="1"/>
          <p:nvPr/>
        </p:nvSpPr>
        <p:spPr>
          <a:xfrm>
            <a:off x="10113628" y="6308209"/>
            <a:ext cx="2078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spot_clustering</a:t>
            </a:r>
            <a:r>
              <a:rPr lang="en-US" altLang="ko-KR" dirty="0"/>
              <a:t>.R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41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243D-CB8A-8354-DFF2-D13D3B48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(Patient Sample)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F80E98-9075-B534-9EFF-747019333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3" y="1456323"/>
            <a:ext cx="5401677" cy="54016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3559FE-DDF9-4E8C-8602-0B33F627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6207"/>
            <a:ext cx="6046438" cy="45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4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243D-CB8A-8354-DFF2-D13D3B48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(Patient Sample)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3863CE-C6FD-007A-1126-E26C7019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797"/>
            <a:ext cx="6110003" cy="45904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754700-F5F8-8CB1-C386-755C8CBE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9797"/>
            <a:ext cx="6081997" cy="45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D327B-011C-2756-F614-4D6A1ABD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(Benign Sample)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0EBE2-8CC0-42D6-0A14-91CE96523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7" y="1349126"/>
            <a:ext cx="5508874" cy="55088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610068-EAFC-8DB8-91C4-2DF27B8D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91" y="1788430"/>
            <a:ext cx="6300009" cy="4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2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709</Words>
  <Application>Microsoft Office PowerPoint</Application>
  <PresentationFormat>와이드스크린</PresentationFormat>
  <Paragraphs>367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Progress Update</vt:lpstr>
      <vt:lpstr>Position matching</vt:lpstr>
      <vt:lpstr>Position matching</vt:lpstr>
      <vt:lpstr>Filling in Missing Values</vt:lpstr>
      <vt:lpstr>Cluster Analysis</vt:lpstr>
      <vt:lpstr>Evaluate Clusters</vt:lpstr>
      <vt:lpstr>Explore Data (Patient Sample)</vt:lpstr>
      <vt:lpstr>Explore Data (Patient Sample)</vt:lpstr>
      <vt:lpstr>Explore Data (Benign Sample)</vt:lpstr>
      <vt:lpstr>Explore Data (Benign Sample)</vt:lpstr>
      <vt:lpstr>Cluster Analysis (Patient Sample)</vt:lpstr>
      <vt:lpstr>Cluster Analysis (Benign Sample)</vt:lpstr>
      <vt:lpstr>Cluster Analysis (Benign Sample)</vt:lpstr>
      <vt:lpstr>Evaluate Clusters (Benign Sample)</vt:lpstr>
      <vt:lpstr>Evaluate Clusters (Benign Sample)</vt:lpstr>
      <vt:lpstr>Evaluate Clusters (Benign Sample)</vt:lpstr>
      <vt:lpstr>Evaluate Clusters (Benign Sample)</vt:lpstr>
      <vt:lpstr>Evaluate Clusters (Benign Sample)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Heesoo Song</dc:creator>
  <cp:lastModifiedBy>Heesoo Song</cp:lastModifiedBy>
  <cp:revision>9</cp:revision>
  <dcterms:created xsi:type="dcterms:W3CDTF">2022-11-07T15:53:25Z</dcterms:created>
  <dcterms:modified xsi:type="dcterms:W3CDTF">2022-11-08T05:17:43Z</dcterms:modified>
</cp:coreProperties>
</file>