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71" r:id="rId4"/>
    <p:sldId id="273" r:id="rId5"/>
    <p:sldId id="275" r:id="rId6"/>
    <p:sldId id="281" r:id="rId7"/>
    <p:sldId id="276" r:id="rId8"/>
    <p:sldId id="282" r:id="rId9"/>
    <p:sldId id="260" r:id="rId10"/>
    <p:sldId id="283" r:id="rId11"/>
    <p:sldId id="277" r:id="rId12"/>
    <p:sldId id="285" r:id="rId13"/>
    <p:sldId id="284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2588" autoAdjust="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BD95-D2A9-4A78-AB7E-E8206483E87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1A534-389F-4E52-B08A-F872D05F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8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095D6-6419-33BB-6EDF-011CE71F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0B842-3DC8-B555-E685-A72FB8507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66F1A-C025-4446-82BE-A39713A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CAA47-A80B-7272-6158-FBD32302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6FB55-E148-18C1-69C3-ACCA178C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D0CCA-0AB0-519B-0CAD-5177CFDF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56BBD-C7A5-C9E5-9C83-AEEAB8970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A43A1-E9B2-25A4-4A23-FA3EF460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367D3-47D2-0B57-08D8-BCB0D1C4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B9E60-8F5C-1216-2EE0-9830D5EA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6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607AC-BB51-8926-B771-D63F399E7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F75D1-38B6-5159-DCB2-489CEEA2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A03F9-90C8-2D3E-A280-4590808D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08B3-304C-7955-53BA-67137586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D29B5-5FCC-A63D-2329-48CED2AC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4A56A-2FFB-939C-92A4-D233368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BDB86-0EE0-40D4-BA83-600083F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79AB4-53EA-F1F7-D7C5-9F431D56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C823F-F6C2-B90A-0AC1-E23D8070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B266B-A3E6-2FA2-9F72-0A676361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3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CEE86-4C5B-976D-EBC2-6775DBA0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6A86D-3ADB-7978-EC4C-6F315C93B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CD3D7-D696-B2A4-3186-CC66E236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42AE0-4240-FBD8-4CFC-C8279396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CA159-5778-41EC-6FC1-A682360C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518E-5E33-23F5-BE5D-6C9D8E2C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0DC5D-1C43-CAEE-6F0C-B45FEFEB8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72FD9-4A28-107B-5E5A-DD9CA03A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B26FD-BACD-9D89-00E5-8B36B687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EAF0D-D631-7975-9F43-76207965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CEBDB-4153-BEC5-2A45-7EC79418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6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4D307-603B-D490-9285-9C88BCB7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9F279-B846-1291-0DEC-F832D850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20440-3FED-20E9-C1E8-AFF60470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22A8F8-6C28-3D53-B2FA-B40F7D3E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B707AC-0DC4-43E1-112E-0E09F6B09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803E3C-D04F-C40B-00F7-A05ADF74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5D0FC-2801-E635-9D9E-CA448F31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FF5611-9262-660D-96B4-7E61B21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2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3C85-59EF-6071-8A1F-7D4DBE5D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F0703-4C2E-B733-5924-3A58924E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BEE85-4031-219D-2F71-90AD41FF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E6C11-62A8-EE54-FAFC-980C77A4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6DE23F-B7B2-2FE0-AAA1-4E151096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9ECACB-759D-EBFE-2D72-792C7D5A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A3110-0517-C23C-9BBF-AA86648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4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C73D1-2427-1F2C-65A8-B642B3B5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581A0-821A-140C-DBBE-F0B27C11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7CA1B-C1FC-BA07-3BF5-7AC2FD59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DA171-A25E-7208-0A7D-5F2761DB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B5E19-205B-B920-F275-79917882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C8877-88F3-8908-1360-003AEAFC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26490-D52B-FFEE-BF88-9239A092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E91B84-E985-C7B7-2619-0E359826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83F4C-CBE0-B577-0B1F-6B701588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CB043-55E9-2144-D2A4-178EB150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A1AFF-7829-786A-1D89-224A0102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55B23-06F6-3380-A8FE-5CF208DF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C5F23E-6BB6-C6B3-1331-3BFCF29A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DB3B9-924A-5CF2-6D9E-88D85662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70A34-C74B-9D7F-9872-D4812B4D3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3FCE-6252-4235-8959-819B8A5F230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87DCF-FB2A-CECE-A9CA-2A37C64A1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B6F93-F226-F7AB-695A-A7C685CA9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82B0-1198-EEE9-B91F-4F1F81B5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F8046-B375-7625-8B5C-22F8BA197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2022. 11.15</a:t>
            </a:r>
          </a:p>
          <a:p>
            <a:r>
              <a:rPr lang="ko-KR" altLang="en-US" dirty="0" err="1"/>
              <a:t>송희수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53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28FD-E480-9D2F-2A8F-E52F3CA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(Patient Sample)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68369-45B2-4201-5579-30929770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98" y="1940901"/>
            <a:ext cx="6245211" cy="4370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E6AC33-EB39-9485-7759-6013FC16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" y="1499616"/>
            <a:ext cx="5546456" cy="5413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2C32BA-A747-7046-A3FF-AE8D88D8F4D6}"/>
              </a:ext>
            </a:extLst>
          </p:cNvPr>
          <p:cNvSpPr txBox="1"/>
          <p:nvPr/>
        </p:nvSpPr>
        <p:spPr>
          <a:xfrm>
            <a:off x="7231706" y="1446463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silhouette coefficient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69245-A953-EFAD-3954-EBDF85F0D267}"/>
              </a:ext>
            </a:extLst>
          </p:cNvPr>
          <p:cNvSpPr txBox="1"/>
          <p:nvPr/>
        </p:nvSpPr>
        <p:spPr>
          <a:xfrm>
            <a:off x="2980944" y="4526280"/>
            <a:ext cx="52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EDA2B-D771-DF0A-04B8-541ECEDC6EB9}"/>
              </a:ext>
            </a:extLst>
          </p:cNvPr>
          <p:cNvSpPr txBox="1"/>
          <p:nvPr/>
        </p:nvSpPr>
        <p:spPr>
          <a:xfrm>
            <a:off x="1880616" y="2825179"/>
            <a:ext cx="52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C1, C2, C4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3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EC17-1A58-4513-4015-861E9F97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(Patient Sample)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3123C-39C3-7D52-C262-B27612BF9BB7}"/>
              </a:ext>
            </a:extLst>
          </p:cNvPr>
          <p:cNvSpPr txBox="1"/>
          <p:nvPr/>
        </p:nvSpPr>
        <p:spPr>
          <a:xfrm>
            <a:off x="7159752" y="2084832"/>
            <a:ext cx="4498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Cluster being separated by sigma, not intensity. Especially by C3_sigma.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This can be expected from the sigma/intensity distribution in slide 7&amp;8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D54C3A-1DBA-57DC-A47E-7A377ACF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1297"/>
            <a:ext cx="5552872" cy="55467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8AE87A-C318-B48F-B75E-E8D5CE944BD5}"/>
              </a:ext>
            </a:extLst>
          </p:cNvPr>
          <p:cNvSpPr/>
          <p:nvPr/>
        </p:nvSpPr>
        <p:spPr>
          <a:xfrm>
            <a:off x="1476462" y="2084832"/>
            <a:ext cx="1459685" cy="1413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C941E2-6362-3775-72EA-8B96F8C1B3E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36147" y="2791521"/>
            <a:ext cx="4697835" cy="220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A21D62-F899-67BD-9905-99E578E9C374}"/>
              </a:ext>
            </a:extLst>
          </p:cNvPr>
          <p:cNvSpPr txBox="1"/>
          <p:nvPr/>
        </p:nvSpPr>
        <p:spPr>
          <a:xfrm>
            <a:off x="7633982" y="4781833"/>
            <a:ext cx="391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High proportion of zero values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28FD-E480-9D2F-2A8F-E52F3CA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- 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FC464-AD66-ADDE-7126-748982DB468A}"/>
              </a:ext>
            </a:extLst>
          </p:cNvPr>
          <p:cNvSpPr txBox="1"/>
          <p:nvPr/>
        </p:nvSpPr>
        <p:spPr>
          <a:xfrm>
            <a:off x="1088571" y="2002971"/>
            <a:ext cx="98319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Normalized data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Euclidean distance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Observation with certain values of features will be clustered together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Correlation based distance methods (e.g. Pearson corr. Spearman corr.) identify clusters of observation regardless of their magnitude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K-means clustering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Most common clustering method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BUT our data contains excessive zeros (zero-inflated data)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In this case, parametric approaches (e.g. Poisson, NB) may lead to a lack of fit. In case of non-parametric approaches, the excessive zeros create a large number of ties.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Cannot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assume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normal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distribution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18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2394B-4276-615E-E086-B1C84DD7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0BA7B-25B5-2A6B-71D1-C47F3679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Frequency of zeros (</a:t>
            </a:r>
            <a:r>
              <a:rPr lang="ko-KR" altLang="en-US" dirty="0"/>
              <a:t>전체</a:t>
            </a:r>
            <a:r>
              <a:rPr lang="en-US" altLang="ko-KR" dirty="0"/>
              <a:t>, </a:t>
            </a:r>
            <a:r>
              <a:rPr lang="ko-KR" altLang="en-US" dirty="0"/>
              <a:t>채널 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0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1454-A21E-0BC6-AE37-2BA667E8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D7196-84BA-6769-A64C-7272F7EA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Cluster analysis without unmatched spots</a:t>
            </a:r>
          </a:p>
          <a:p>
            <a:r>
              <a:rPr lang="en-US" altLang="ko-KR" strike="sngStrike" dirty="0"/>
              <a:t>Try different distance/clustering parameters</a:t>
            </a:r>
          </a:p>
          <a:p>
            <a:r>
              <a:rPr lang="en-US" altLang="ko-KR" dirty="0"/>
              <a:t>Microarray</a:t>
            </a:r>
            <a:r>
              <a:rPr lang="ko-KR" altLang="en-US" dirty="0"/>
              <a:t> </a:t>
            </a:r>
            <a:r>
              <a:rPr lang="en-US" altLang="ko-KR" dirty="0"/>
              <a:t>digitizing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이규상</a:t>
            </a:r>
            <a:r>
              <a:rPr lang="ko-KR" altLang="en-US" dirty="0"/>
              <a:t> 박사님과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쓸 만한 이미지인지</a:t>
            </a:r>
            <a:r>
              <a:rPr lang="en-US" altLang="ko-KR" dirty="0"/>
              <a:t> </a:t>
            </a:r>
            <a:r>
              <a:rPr lang="ko-KR" altLang="en-US" dirty="0"/>
              <a:t>감별하는 </a:t>
            </a:r>
            <a:r>
              <a:rPr lang="en-US" altLang="ko-KR" dirty="0"/>
              <a:t>standard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200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74D8F-D267-9B04-8A5E-3796D25B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Patient Sample (Positive)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7ACF8-A223-DB32-1906-E2ECEC82E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6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243D-CB8A-8354-DFF2-D13D3B4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(Patient Sample)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F80E98-9075-B534-9EFF-747019333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3" y="1456323"/>
            <a:ext cx="5401677" cy="5401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3559FE-DDF9-4E8C-8602-0B33F627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6207"/>
            <a:ext cx="6046438" cy="45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4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243D-CB8A-8354-DFF2-D13D3B4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 – Average sigma/intensity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3863CE-C6FD-007A-1126-E26C7019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797"/>
            <a:ext cx="6110003" cy="4590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754700-F5F8-8CB1-C386-755C8CBE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9797"/>
            <a:ext cx="6081997" cy="45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47A4C-0BB1-AD7D-2DFC-4EA7FCFF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Intensity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CA808-E9BD-6FDF-1ED5-4F77B6169D26}"/>
              </a:ext>
            </a:extLst>
          </p:cNvPr>
          <p:cNvSpPr txBox="1"/>
          <p:nvPr/>
        </p:nvSpPr>
        <p:spPr>
          <a:xfrm>
            <a:off x="5154168" y="1321356"/>
            <a:ext cx="45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Sigma &gt; 0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2D21C5-C54D-B8A7-9AE0-57328731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6237"/>
            <a:ext cx="6096002" cy="5141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A4199D-A310-EF53-A814-45001958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16236"/>
            <a:ext cx="6096002" cy="51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BBEF9-829C-B144-F825-A094BA40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Sigma distribution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2CE39-97C8-9050-7ECE-9D792C70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6238"/>
            <a:ext cx="6096000" cy="5141762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6408705-776E-FEEA-2AEB-DDD815B8B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16236"/>
            <a:ext cx="6096000" cy="5141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4E9F2-927B-6C50-8C98-6361F85B251B}"/>
              </a:ext>
            </a:extLst>
          </p:cNvPr>
          <p:cNvSpPr txBox="1"/>
          <p:nvPr/>
        </p:nvSpPr>
        <p:spPr>
          <a:xfrm>
            <a:off x="5154168" y="1321356"/>
            <a:ext cx="45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Sigma &gt;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36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47A4C-0BB1-AD7D-2DFC-4EA7FCFF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Intensity distribution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1C7DF-024C-D1AF-739B-A6A392E3FAA2}"/>
              </a:ext>
            </a:extLst>
          </p:cNvPr>
          <p:cNvSpPr txBox="1"/>
          <p:nvPr/>
        </p:nvSpPr>
        <p:spPr>
          <a:xfrm>
            <a:off x="4561332" y="1316126"/>
            <a:ext cx="306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After Normalization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DB9B72-D757-B0D8-5F52-4FE466CF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16236"/>
            <a:ext cx="6096002" cy="51417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91FE14-53F4-9CF6-1D1B-1A7F6929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1716236"/>
            <a:ext cx="6096002" cy="51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3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4BC2-4507-676A-607B-58A2B540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 Data – Sigma distribution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4A6FA-94C3-F3A4-6D00-A6C94D54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6238"/>
            <a:ext cx="6096000" cy="5141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55172-3DEA-2C72-04C5-7F40EB13FA74}"/>
              </a:ext>
            </a:extLst>
          </p:cNvPr>
          <p:cNvSpPr txBox="1"/>
          <p:nvPr/>
        </p:nvSpPr>
        <p:spPr>
          <a:xfrm>
            <a:off x="4561332" y="1316126"/>
            <a:ext cx="306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After Normalization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752F65-95C5-B935-3558-455385BF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716236"/>
            <a:ext cx="6096002" cy="51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7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28FD-E480-9D2F-2A8F-E52F3CA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- 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FC464-AD66-ADDE-7126-748982DB468A}"/>
              </a:ext>
            </a:extLst>
          </p:cNvPr>
          <p:cNvSpPr txBox="1"/>
          <p:nvPr/>
        </p:nvSpPr>
        <p:spPr>
          <a:xfrm>
            <a:off x="1088571" y="2002971"/>
            <a:ext cx="9831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Normalized data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Euclidean distance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Observation with certain values of features will be clustered together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Correlation based distance methods (e.g. Pearson corr. Spearman corr.) identify clusters of observation regardless of their magnitude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K-means clustering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Most common clustering method</a:t>
            </a:r>
          </a:p>
        </p:txBody>
      </p:sp>
    </p:spTree>
    <p:extLst>
      <p:ext uri="{BB962C8B-B14F-4D97-AF65-F5344CB8AC3E}">
        <p14:creationId xmlns:p14="http://schemas.microsoft.com/office/powerpoint/2010/main" val="278551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288</Words>
  <Application>Microsoft Office PowerPoint</Application>
  <PresentationFormat>와이드스크린</PresentationFormat>
  <Paragraphs>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Progress Update</vt:lpstr>
      <vt:lpstr>Patient Sample (Positive)</vt:lpstr>
      <vt:lpstr>Explore Data (Patient Sample)</vt:lpstr>
      <vt:lpstr>Explore Data – Average sigma/intensity</vt:lpstr>
      <vt:lpstr>Explore Data – Intensity distribution</vt:lpstr>
      <vt:lpstr>Explore Data – Sigma distribution</vt:lpstr>
      <vt:lpstr>Explore Data – Intensity distribution</vt:lpstr>
      <vt:lpstr>Explore Data – Sigma distribution</vt:lpstr>
      <vt:lpstr>Cluster Analysis - Model</vt:lpstr>
      <vt:lpstr>Cluster Analysis (Patient Sample)</vt:lpstr>
      <vt:lpstr>Cluster Analysis (Patient Sample)</vt:lpstr>
      <vt:lpstr>Cluster Analysis - Model</vt:lpstr>
      <vt:lpstr>PowerPoint 프레젠테이션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Heesoo Song</dc:creator>
  <cp:lastModifiedBy>Heesoo Song</cp:lastModifiedBy>
  <cp:revision>15</cp:revision>
  <dcterms:created xsi:type="dcterms:W3CDTF">2022-11-07T15:53:25Z</dcterms:created>
  <dcterms:modified xsi:type="dcterms:W3CDTF">2022-11-11T09:31:19Z</dcterms:modified>
</cp:coreProperties>
</file>