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9" r:id="rId27"/>
    <p:sldId id="300" r:id="rId28"/>
    <p:sldId id="282" r:id="rId29"/>
    <p:sldId id="283" r:id="rId30"/>
    <p:sldId id="345" r:id="rId31"/>
    <p:sldId id="346" r:id="rId32"/>
    <p:sldId id="347" r:id="rId33"/>
    <p:sldId id="281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7" r:id="rId42"/>
    <p:sldId id="295" r:id="rId43"/>
    <p:sldId id="296" r:id="rId44"/>
    <p:sldId id="298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42" r:id="rId55"/>
    <p:sldId id="343" r:id="rId56"/>
    <p:sldId id="344" r:id="rId57"/>
    <p:sldId id="284" r:id="rId58"/>
    <p:sldId id="285" r:id="rId59"/>
    <p:sldId id="286" r:id="rId60"/>
    <p:sldId id="367" r:id="rId61"/>
    <p:sldId id="368" r:id="rId62"/>
    <p:sldId id="369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48" r:id="rId83"/>
    <p:sldId id="349" r:id="rId84"/>
    <p:sldId id="350" r:id="rId85"/>
    <p:sldId id="321" r:id="rId86"/>
    <p:sldId id="322" r:id="rId87"/>
    <p:sldId id="323" r:id="rId88"/>
    <p:sldId id="324" r:id="rId89"/>
    <p:sldId id="325" r:id="rId90"/>
    <p:sldId id="326" r:id="rId91"/>
    <p:sldId id="327" r:id="rId92"/>
    <p:sldId id="328" r:id="rId93"/>
    <p:sldId id="329" r:id="rId94"/>
    <p:sldId id="330" r:id="rId95"/>
    <p:sldId id="331" r:id="rId96"/>
    <p:sldId id="332" r:id="rId97"/>
    <p:sldId id="333" r:id="rId98"/>
    <p:sldId id="334" r:id="rId99"/>
    <p:sldId id="335" r:id="rId100"/>
    <p:sldId id="336" r:id="rId101"/>
    <p:sldId id="337" r:id="rId102"/>
    <p:sldId id="338" r:id="rId103"/>
    <p:sldId id="339" r:id="rId104"/>
    <p:sldId id="340" r:id="rId105"/>
    <p:sldId id="341" r:id="rId106"/>
    <p:sldId id="351" r:id="rId107"/>
    <p:sldId id="352" r:id="rId108"/>
    <p:sldId id="353" r:id="rId109"/>
    <p:sldId id="354" r:id="rId110"/>
    <p:sldId id="301" r:id="rId111"/>
    <p:sldId id="302" r:id="rId112"/>
    <p:sldId id="303" r:id="rId113"/>
    <p:sldId id="304" r:id="rId114"/>
    <p:sldId id="305" r:id="rId115"/>
    <p:sldId id="306" r:id="rId116"/>
    <p:sldId id="307" r:id="rId117"/>
    <p:sldId id="308" r:id="rId118"/>
    <p:sldId id="309" r:id="rId119"/>
    <p:sldId id="379" r:id="rId120"/>
    <p:sldId id="380" r:id="rId1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ick Edu" id="{1539B0E2-E31F-4A4A-A8C9-11721F9719C2}">
          <p14:sldIdLst>
            <p14:sldId id="256"/>
          </p14:sldIdLst>
        </p14:section>
        <p14:section name="관리자" id="{A6C87C6C-C828-4D87-B41E-4343238FFC83}">
          <p14:sldIdLst>
            <p14:sldId id="257"/>
            <p14:sldId id="258"/>
          </p14:sldIdLst>
        </p14:section>
        <p14:section name="관리자-교사관리" id="{E07E3D3C-47C8-4CC9-BD8A-303F0CB98A56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관리자-학생관리" id="{0718A49B-DC7B-411C-9A4C-7DA3324AA2C8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99"/>
            <p14:sldId id="300"/>
            <p14:sldId id="282"/>
            <p14:sldId id="283"/>
            <p14:sldId id="345"/>
            <p14:sldId id="346"/>
            <p14:sldId id="347"/>
          </p14:sldIdLst>
        </p14:section>
        <p14:section name="관리자-기초정보관리" id="{E52172AD-407F-4BFC-B06B-E281FCD94596}">
          <p14:sldIdLst>
            <p14:sldId id="281"/>
            <p14:sldId id="287"/>
            <p14:sldId id="288"/>
            <p14:sldId id="289"/>
            <p14:sldId id="290"/>
            <p14:sldId id="291"/>
            <p14:sldId id="292"/>
            <p14:sldId id="293"/>
            <p14:sldId id="297"/>
            <p14:sldId id="295"/>
            <p14:sldId id="296"/>
            <p14:sldId id="298"/>
          </p14:sldIdLst>
        </p14:section>
        <p14:section name="관리자-개설과정관리" id="{3BA85754-6733-42EB-BFDE-8053682BD093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</p14:sldIdLst>
        </p14:section>
        <p14:section name="관리자-출결관리" id="{B9F1AF7C-0D92-4CBF-8E6D-0D6ACDCF6F67}">
          <p14:sldIdLst>
            <p14:sldId id="342"/>
            <p14:sldId id="343"/>
            <p14:sldId id="344"/>
            <p14:sldId id="284"/>
            <p14:sldId id="285"/>
            <p14:sldId id="286"/>
          </p14:sldIdLst>
        </p14:section>
        <p14:section name="관리자-코로나특별관리" id="{D7396CF9-67AE-452E-9FB6-6E31D58296A4}">
          <p14:sldIdLst>
            <p14:sldId id="367"/>
            <p14:sldId id="368"/>
            <p14:sldId id="369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교사" id="{71839DB8-AA75-4FAD-B496-80E424F5CB4C}">
          <p14:sldIdLst>
            <p14:sldId id="310"/>
            <p14:sldId id="311"/>
          </p14:sldIdLst>
        </p14:section>
        <p14:section name="교사-출결관리" id="{104346B6-382A-4BBA-B372-4329022470BA}">
          <p14:sldIdLst>
            <p14:sldId id="312"/>
            <p14:sldId id="313"/>
            <p14:sldId id="314"/>
            <p14:sldId id="315"/>
            <p14:sldId id="316"/>
          </p14:sldIdLst>
        </p14:section>
        <p14:section name="교사-강의스케줄관리" id="{DDC8B076-4826-4F7F-A82F-D9B721A2CAE0}">
          <p14:sldIdLst>
            <p14:sldId id="317"/>
            <p14:sldId id="318"/>
            <p14:sldId id="319"/>
            <p14:sldId id="320"/>
          </p14:sldIdLst>
        </p14:section>
        <p14:section name="교사-배점관리" id="{258F9E49-B6AE-485E-B6EC-43ACD48076E3}">
          <p14:sldIdLst>
            <p14:sldId id="348"/>
            <p14:sldId id="349"/>
            <p14:sldId id="350"/>
          </p14:sldIdLst>
        </p14:section>
        <p14:section name="교사-성적관리" id="{73758C0B-80E0-4121-8686-B0B8DB842CC8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교사-학생관리" id="{77720B13-04F0-42E5-B438-6F41BDA5BC75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교사-평가관리" id="{25BAA83C-B778-4356-A082-1081C4FCCBAD}">
          <p14:sldIdLst>
            <p14:sldId id="351"/>
            <p14:sldId id="352"/>
            <p14:sldId id="353"/>
          </p14:sldIdLst>
        </p14:section>
        <p14:section name="교사-체온조회" id="{02CEFE80-89A8-4B49-9341-74F44C31F5F7}">
          <p14:sldIdLst>
            <p14:sldId id="354"/>
          </p14:sldIdLst>
        </p14:section>
        <p14:section name="교육생" id="{B5CEAB2F-BD0F-4C89-89F1-8EE161F96CC5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회원가입" id="{9C47E363-5C1D-4F98-B55E-7E3908ABFF14}">
          <p14:sldIdLst>
            <p14:sldId id="379"/>
          </p14:sldIdLst>
        </p14:section>
        <p14:section name="수강신청" id="{6ED98EE7-F097-449C-A056-18F8BB29B2E1}">
          <p14:sldIdLst>
            <p14:sldId id="3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7EA87-D6B7-48ED-B92A-ABA86B52996F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5B977-2B0B-4891-B84E-100D9EA0D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7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11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13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17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18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19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20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3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21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22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23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24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25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26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27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28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29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33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34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35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36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37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38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39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40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41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42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43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44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45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54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55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56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57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58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59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95d3bd6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8a95d3bd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95d3bd6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8a95d3bd6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95d3bd65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8a95d3bd6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95d3bd6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8a95d3bd6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95d3bd65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8a95d3bd6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99" name="Google Shape;99;g8a95d3bd65_0_19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algn="l" defTabSz="50800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00" name="Google Shape;100;g8a95d3bd65_0_19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5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99" name="Google Shape;99;g8a95d3bd65_0_19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algn="l" defTabSz="50800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00" name="Google Shape;100;g8a95d3bd65_0_19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95d3bd6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8a95d3bd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95d3bd6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8a95d3bd6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99" name="Google Shape;99;g8a95d3bd65_0_19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algn="l" defTabSz="50800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00" name="Google Shape;100;g8a95d3bd65_0_19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95d3bd65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8a95d3bd6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85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7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6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87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6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88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6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89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6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90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6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91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6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92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6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93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6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94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6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95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8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96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97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98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99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100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101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102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103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104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105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9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110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8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112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113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114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115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116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117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118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10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36459-2E7D-4DFD-A853-A60815701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7C691-495A-465C-837B-D50496985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83A7B-D867-4714-9130-6C5BE52F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D61-1750-441D-B6D1-490A9B757B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6224F-A02D-4AA3-A51D-C08543D8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97F0C-931B-476F-84CB-CCA6E8BB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7F6-3D43-4CE9-B77C-C3D92F784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6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6FF63-F138-4D87-9A03-FB6E3CF2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B5BC1-C73A-4D5F-ACB6-7B2891DE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28CBB-92A7-4530-9BE1-79DB0905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D61-1750-441D-B6D1-490A9B757B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34EA2-D612-4F0C-A7F9-AEAEC1EA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B9EE2-01C5-4FD8-B480-5449C339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7F6-3D43-4CE9-B77C-C3D92F784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4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BEE3D1-3251-4D7E-BEFB-D529EA103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C81338-40C0-41B6-8D09-336EE279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92846-A9B8-4E33-A8CA-811C71E2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D61-1750-441D-B6D1-490A9B757B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82D74-73E1-4FC9-B344-06D8665C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98A64-1A49-4F5D-83F5-4EC7330E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7F6-3D43-4CE9-B77C-C3D92F784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0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F6907-2CB4-4581-9347-AE78AD28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DCBD9-8797-49FA-A23E-FB83B6EC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CEFBC-A61B-4CED-BFCE-11B94030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D61-1750-441D-B6D1-490A9B757B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EC163-B5DD-4042-B6D3-E6E32D44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59478-37D3-41F6-B192-1029FE8B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7F6-3D43-4CE9-B77C-C3D92F784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1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F842F-0FD2-481F-8628-EB3889F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EB31A-AF64-4404-8E7C-1E5D968D1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2008A-E123-435C-BC99-35333B89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D61-1750-441D-B6D1-490A9B757B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48FA9-AB65-4E66-9A15-FCD1AE11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BB04F-E091-404D-84AC-72E8F634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7F6-3D43-4CE9-B77C-C3D92F784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4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5F6DB-CDF8-4008-B387-55888FC6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658A7-D86F-447D-8623-B45F65916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1B5700-889D-4F93-B9B9-5CC962ABF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40AF8-7A87-4C74-B046-F940B30C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D61-1750-441D-B6D1-490A9B757B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83CDE5-52CA-475D-97D7-22D3B527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D11E1-D313-4906-A043-377B13BA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7F6-3D43-4CE9-B77C-C3D92F784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2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7AC96-764E-421B-B5F2-323C9061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4B777-51A5-417C-A663-BB1ADFD5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28F7F2-0E7D-4A1F-96A5-41B4BACFF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ABFA1F-2D7C-43F9-8DAD-5B8478645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094A4E-8557-4AAF-B9B3-B68257143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F9BB14-4005-44D1-A3F9-D68C8753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D61-1750-441D-B6D1-490A9B757B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F0BA69-73AB-429A-BF2A-B47DE8FC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F306DB-F33B-415F-AF25-5276F0B5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7F6-3D43-4CE9-B77C-C3D92F784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6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1597C-B708-4F67-A784-293D75D9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61180A-8538-4155-99F1-717F4CBD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D61-1750-441D-B6D1-490A9B757B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F83179-6776-43B2-9AF1-D85CA670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DF01FF-0CCC-49CE-A50D-6543213E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7F6-3D43-4CE9-B77C-C3D92F784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2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ABF0E-09DE-4AF4-82E3-156A4F1B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D61-1750-441D-B6D1-490A9B757B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6B333F-26B9-4160-82A9-0F185A5B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1C5B2A-21AD-4CD3-BA9B-DF547DAB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7F6-3D43-4CE9-B77C-C3D92F784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4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98CC1-F4C0-480B-BB1E-73C4C46E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45F1E-0E9D-485C-B911-511126BA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B211E-A257-4FAB-830A-7952A8642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B45A7-2238-4F5B-81B0-D640414C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D61-1750-441D-B6D1-490A9B757B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71F07-4354-462D-82FD-2E242D0C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32C564-5577-4783-A180-BDC53AC5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7F6-3D43-4CE9-B77C-C3D92F784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4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E0149-C053-4E34-9C47-E1EE045A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17E432-8AAB-48D4-949A-5E15BA1CC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C33CA-DEE5-49E6-A496-0F37E9798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451598-8117-4239-99CB-BCBBD97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D61-1750-441D-B6D1-490A9B757B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85499-72B4-4FE2-A506-7FBB9395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A2F9C4-34EA-48FB-AC36-26DFDE48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7F6-3D43-4CE9-B77C-C3D92F784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8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E2F12A-1768-459A-8263-585C7CF9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CE68E-ECA6-4519-8B6F-16EBCA40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10F32-8E46-4760-ADD3-A8A3C3119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CD61-1750-441D-B6D1-490A9B757B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CCD6E-C735-4ADA-B7AE-BE42157A2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CDA84-8FBF-4D17-BDA3-03376CA7D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07F6-3D43-4CE9-B77C-C3D92F784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3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90D16-D6D3-473B-A60B-47C1EEDE0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Chick Education Center</a:t>
            </a:r>
            <a:br>
              <a:rPr lang="en-US" altLang="ko-KR" dirty="0"/>
            </a:br>
            <a:r>
              <a:rPr lang="en-US" altLang="ko-KR" sz="2800" dirty="0"/>
              <a:t>(</a:t>
            </a:r>
            <a:r>
              <a:rPr lang="ko-KR" altLang="en-US" sz="2800" dirty="0"/>
              <a:t>화면설계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827B6-8551-44C9-993F-29A7D4862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100"/>
            <a:ext cx="9144000" cy="20828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ko-KR" altLang="en-US" dirty="0"/>
              <a:t>백지현</a:t>
            </a:r>
            <a:endParaRPr lang="en-US" altLang="ko-KR" dirty="0"/>
          </a:p>
          <a:p>
            <a:pPr algn="r"/>
            <a:r>
              <a:rPr lang="ko-KR" altLang="en-US" dirty="0"/>
              <a:t>김동욱</a:t>
            </a:r>
            <a:endParaRPr lang="en-US" altLang="ko-KR" dirty="0"/>
          </a:p>
          <a:p>
            <a:pPr algn="r"/>
            <a:r>
              <a:rPr lang="ko-KR" altLang="en-US" dirty="0"/>
              <a:t>장정우</a:t>
            </a:r>
            <a:endParaRPr lang="en-US" altLang="ko-KR" dirty="0"/>
          </a:p>
          <a:p>
            <a:pPr algn="r"/>
            <a:r>
              <a:rPr lang="ko-KR" altLang="en-US" dirty="0"/>
              <a:t>신수진</a:t>
            </a:r>
            <a:endParaRPr lang="en-US" altLang="ko-KR" dirty="0"/>
          </a:p>
          <a:p>
            <a:pPr algn="r"/>
            <a:r>
              <a:rPr lang="ko-KR" altLang="en-US" dirty="0"/>
              <a:t>정희수</a:t>
            </a:r>
            <a:endParaRPr lang="en-US" altLang="ko-KR" dirty="0"/>
          </a:p>
          <a:p>
            <a:pPr algn="r"/>
            <a:r>
              <a:rPr lang="ko-KR" altLang="en-US" dirty="0"/>
              <a:t>김영현</a:t>
            </a:r>
          </a:p>
        </p:txBody>
      </p:sp>
    </p:spTree>
    <p:extLst>
      <p:ext uri="{BB962C8B-B14F-4D97-AF65-F5344CB8AC3E}">
        <p14:creationId xmlns:p14="http://schemas.microsoft.com/office/powerpoint/2010/main" val="296217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1562735" y="680720"/>
            <a:ext cx="9076055" cy="55016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관리자-1-3. 교사 삭제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[번호]  [이름]    [주민번호]          [전화번호]           [강의가능과목]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1     김교사  901010-1111111  010-1234-1234      C, Java, Python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교사 번호 선택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교사 정보를 삭제하시겠습니까? (y/n)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삭제를 완료했습니다.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계속하려면 엔터.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657215" y="4245610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3491865" y="3285490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1198245"/>
            <a:ext cx="8209915" cy="51689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교사 3-4-2-1 학생관리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모든 교육생 출결조회 페이지입니다.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강의한 과정 목록입니다. 과정 번호를 입력하세요.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[번호]  [교사이름]   [과정번호]            [과정명]                  [과정기간]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	정진우	         1       웹 기반 응용 SW개발자 양성        5.5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과정 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859530" y="5220970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795655" y="1231265"/>
            <a:ext cx="11761470" cy="4338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교사 3-5-2-1 학생 관리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모든 교육생 출결  목록입니다..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[과정번호]  [학생번호]      [학생이름]      [날짜]          [입실시간]    [퇴실시간]    [학생상태]   [근태]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1.		     26.              정희수         20/06/17       08:30:10        18:25:01      정상            -       	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4.		     34.              박서준	         20/06/17       08:40:15        14:05:11      정상          조퇴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2204720" y="4411980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1314450" y="1132205"/>
            <a:ext cx="10795635" cy="51689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교사 3-5-2-2 학생 관리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출결 기간별 조회 페이지에  들어오셨습니다.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[학생번호]      [학생이름]      [날짜]          [입실시간]    [퇴실시간]    [학생상태]   [근태]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26.                정희수          20/06/17       08:30:10        18:25:01      정상            -       	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34.                박서준	       20/06/17       08:40:15        14:05:11      정상          조퇴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1. 기간선택</a:t>
            </a: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================================================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시작기간을 입력하세요.(’yy-mm-dd’) : 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종료기간을 입력하세요.(’yy-mm-dd’) : </a:t>
            </a: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2569210" y="4594225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1198245"/>
            <a:ext cx="8209915" cy="51689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400" dirty="0">
                <a:latin typeface="맑은 고딕" charset="0"/>
                <a:ea typeface="맑은 고딕" charset="0"/>
              </a:rPr>
              <a:t>교사 3-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5</a:t>
            </a:r>
            <a:r>
              <a:rPr lang="ko-KR" sz="2400" dirty="0">
                <a:latin typeface="맑은 고딕" charset="0"/>
                <a:ea typeface="맑은 고딕" charset="0"/>
              </a:rPr>
              <a:t>-2-3 학생관리</a:t>
            </a:r>
            <a:endParaRPr lang="ko-KR" altLang="en-US" sz="2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특정(과정/학생) </a:t>
            </a:r>
            <a:r>
              <a:rPr lang="ko-KR" sz="1800" dirty="0" err="1">
                <a:latin typeface="맑은 고딕" charset="0"/>
                <a:ea typeface="맑은 고딕" charset="0"/>
              </a:rPr>
              <a:t>출결조회</a:t>
            </a:r>
            <a:r>
              <a:rPr lang="ko-KR" sz="1800" dirty="0">
                <a:latin typeface="맑은 고딕" charset="0"/>
                <a:ea typeface="맑은 고딕" charset="0"/>
              </a:rPr>
              <a:t> 페이지입니다.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강의한 과정 목록입니다. 과정 번호를 입력하세요.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[번호]  [교사이름]   [과정번호]            [</a:t>
            </a:r>
            <a:r>
              <a:rPr lang="ko-KR" sz="1800" dirty="0" err="1">
                <a:latin typeface="맑은 고딕" charset="0"/>
                <a:ea typeface="맑은 고딕" charset="0"/>
              </a:rPr>
              <a:t>과정명</a:t>
            </a:r>
            <a:r>
              <a:rPr lang="ko-KR" sz="1800" dirty="0">
                <a:latin typeface="맑은 고딕" charset="0"/>
                <a:ea typeface="맑은 고딕" charset="0"/>
              </a:rPr>
              <a:t>]                  [과정기간]     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1.	정진우	         1       웹 기반 응용 </a:t>
            </a:r>
            <a:r>
              <a:rPr lang="ko-KR" sz="1800" dirty="0" err="1">
                <a:latin typeface="맑은 고딕" charset="0"/>
                <a:ea typeface="맑은 고딕" charset="0"/>
              </a:rPr>
              <a:t>SW개발자</a:t>
            </a:r>
            <a:r>
              <a:rPr lang="ko-KR" sz="1800" dirty="0">
                <a:latin typeface="맑은 고딕" charset="0"/>
                <a:ea typeface="맑은 고딕" charset="0"/>
              </a:rPr>
              <a:t> 양성        5.5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2.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3.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과정 번호 입력: 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859530" y="5220970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795655" y="1231265"/>
            <a:ext cx="11761470" cy="4338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교사 3-5-2-3 학생 관리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모든 교육생 출결  목록입니다..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[과정번호]  [학생번호]      [학생이름]      [날짜]          [입실시간]    [퇴실시간]    [학생상태]   [근태]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1.		     26.              정희수         20/06/17       08:30:10        18:25:01      정상            -       	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1.		     24.              김영현	         20/06/17       08:40:15        14:05:11      정상          조퇴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2204720" y="4411980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795655" y="1231265"/>
            <a:ext cx="11761470" cy="461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교사 3-5-2-4 학생 관리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학생 근태상황 조회 목록입니다..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[과정번호]  [학생번호]      [학생이름]      [날짜]          [입실시간]    [퇴실시간]    [학생상태]   [근태]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1.		     26.              정희수         20/06/17       08:30:10        18:25:01      정상            -       	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1.		     26.              정희수         20/06/16       08:30:10        18:25:01      정상            -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1.		     26.              정희수         20/06/15           -                  -              -            병가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2088515" y="4643755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20BC0-ABC9-4DF8-A645-1DA70CF8C914}"/>
              </a:ext>
            </a:extLst>
          </p:cNvPr>
          <p:cNvSpPr txBox="1"/>
          <p:nvPr/>
        </p:nvSpPr>
        <p:spPr>
          <a:xfrm>
            <a:off x="437745" y="593387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평가 관리 </a:t>
            </a:r>
            <a:r>
              <a:rPr lang="en-US" altLang="ko-KR" dirty="0"/>
              <a:t>&gt; </a:t>
            </a:r>
            <a:r>
              <a:rPr lang="ko-KR" altLang="en-US" dirty="0"/>
              <a:t>과정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DF3B3-22FF-403C-AF10-7A6621EAEBA5}"/>
              </a:ext>
            </a:extLst>
          </p:cNvPr>
          <p:cNvSpPr txBox="1"/>
          <p:nvPr/>
        </p:nvSpPr>
        <p:spPr>
          <a:xfrm>
            <a:off x="1699098" y="1298642"/>
            <a:ext cx="797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======================================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번호</a:t>
            </a:r>
            <a:r>
              <a:rPr lang="en-US" altLang="ko-KR" dirty="0"/>
              <a:t>	</a:t>
            </a:r>
            <a:r>
              <a:rPr lang="ko-KR" altLang="en-US" dirty="0" err="1"/>
              <a:t>과정명</a:t>
            </a:r>
            <a:r>
              <a:rPr lang="en-US" altLang="ko-KR" dirty="0"/>
              <a:t>		</a:t>
            </a:r>
            <a:r>
              <a:rPr lang="ko-KR" altLang="en-US" dirty="0"/>
              <a:t>과정기간</a:t>
            </a:r>
            <a:r>
              <a:rPr lang="en-US" altLang="ko-KR" dirty="0"/>
              <a:t>		</a:t>
            </a:r>
            <a:r>
              <a:rPr lang="ko-KR" altLang="en-US" dirty="0"/>
              <a:t>진행상황</a:t>
            </a:r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1	   ****		20/01/04~20/07/05	</a:t>
            </a:r>
            <a:r>
              <a:rPr lang="ko-KR" altLang="en-US" dirty="0"/>
              <a:t>진행중</a:t>
            </a:r>
            <a:endParaRPr lang="en-US" altLang="ko-KR" dirty="0"/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======================================</a:t>
            </a:r>
          </a:p>
          <a:p>
            <a:r>
              <a:rPr lang="en-US" altLang="ko-KR" dirty="0"/>
              <a:t>	1. </a:t>
            </a:r>
            <a:r>
              <a:rPr lang="ko-KR" altLang="en-US" dirty="0"/>
              <a:t>과정 선택</a:t>
            </a:r>
            <a:endParaRPr lang="en-US" altLang="ko-KR" dirty="0"/>
          </a:p>
          <a:p>
            <a:r>
              <a:rPr lang="en-US" altLang="ko-KR" dirty="0"/>
              <a:t>	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입력 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665EF5-719C-4080-A206-2801C8F13205}"/>
              </a:ext>
            </a:extLst>
          </p:cNvPr>
          <p:cNvSpPr/>
          <p:nvPr/>
        </p:nvSpPr>
        <p:spPr>
          <a:xfrm>
            <a:off x="3366752" y="4889768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3511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20BC0-ABC9-4DF8-A645-1DA70CF8C914}"/>
              </a:ext>
            </a:extLst>
          </p:cNvPr>
          <p:cNvSpPr txBox="1"/>
          <p:nvPr/>
        </p:nvSpPr>
        <p:spPr>
          <a:xfrm>
            <a:off x="437745" y="593387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평가 관리 </a:t>
            </a:r>
            <a:r>
              <a:rPr lang="en-US" altLang="ko-KR" dirty="0"/>
              <a:t>&gt; </a:t>
            </a:r>
            <a:r>
              <a:rPr lang="ko-KR" altLang="en-US" dirty="0"/>
              <a:t>과정 선택 </a:t>
            </a:r>
            <a:r>
              <a:rPr lang="en-US" altLang="ko-KR" dirty="0"/>
              <a:t>&gt; </a:t>
            </a:r>
            <a:r>
              <a:rPr lang="ko-KR" altLang="en-US" dirty="0"/>
              <a:t>과목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DF3B3-22FF-403C-AF10-7A6621EAEBA5}"/>
              </a:ext>
            </a:extLst>
          </p:cNvPr>
          <p:cNvSpPr txBox="1"/>
          <p:nvPr/>
        </p:nvSpPr>
        <p:spPr>
          <a:xfrm>
            <a:off x="509080" y="1376464"/>
            <a:ext cx="113424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==================================</a:t>
            </a:r>
          </a:p>
          <a:p>
            <a:pPr lvl="7"/>
            <a:r>
              <a:rPr lang="ko-KR" altLang="en-US" dirty="0"/>
              <a:t>번호</a:t>
            </a:r>
            <a:r>
              <a:rPr lang="en-US" altLang="ko-KR" dirty="0"/>
              <a:t> </a:t>
            </a:r>
            <a:r>
              <a:rPr lang="ko-KR" altLang="en-US" dirty="0" err="1"/>
              <a:t>과정명</a:t>
            </a:r>
            <a:r>
              <a:rPr lang="ko-KR" altLang="en-US" dirty="0"/>
              <a:t>          과목 기간          과목 명</a:t>
            </a:r>
            <a:endParaRPr lang="en-US" altLang="ko-KR" dirty="0"/>
          </a:p>
          <a:p>
            <a:pPr lvl="7" algn="ctr"/>
            <a:r>
              <a:rPr lang="en-US" altLang="ko-KR" dirty="0"/>
              <a:t>		</a:t>
            </a:r>
          </a:p>
          <a:p>
            <a:pPr lvl="7"/>
            <a:r>
              <a:rPr lang="en-US" altLang="ko-KR" dirty="0"/>
              <a:t>  1     ****      20/01/04~20/01/18      ****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==================================</a:t>
            </a:r>
          </a:p>
          <a:p>
            <a:r>
              <a:rPr lang="en-US" altLang="ko-KR" dirty="0"/>
              <a:t>	1. </a:t>
            </a:r>
            <a:r>
              <a:rPr lang="ko-KR" altLang="en-US" dirty="0"/>
              <a:t>과목 선택</a:t>
            </a:r>
            <a:endParaRPr lang="en-US" altLang="ko-KR" dirty="0"/>
          </a:p>
          <a:p>
            <a:r>
              <a:rPr lang="en-US" altLang="ko-KR" dirty="0"/>
              <a:t>	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입력 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665EF5-719C-4080-A206-2801C8F13205}"/>
              </a:ext>
            </a:extLst>
          </p:cNvPr>
          <p:cNvSpPr/>
          <p:nvPr/>
        </p:nvSpPr>
        <p:spPr>
          <a:xfrm>
            <a:off x="2209160" y="4987045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6405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20BC0-ABC9-4DF8-A645-1DA70CF8C914}"/>
              </a:ext>
            </a:extLst>
          </p:cNvPr>
          <p:cNvSpPr txBox="1"/>
          <p:nvPr/>
        </p:nvSpPr>
        <p:spPr>
          <a:xfrm>
            <a:off x="437745" y="593387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평가 관리 </a:t>
            </a:r>
            <a:r>
              <a:rPr lang="en-US" altLang="ko-KR" dirty="0"/>
              <a:t>&gt; </a:t>
            </a:r>
            <a:r>
              <a:rPr lang="ko-KR" altLang="en-US" dirty="0"/>
              <a:t>과정 선택 </a:t>
            </a:r>
            <a:r>
              <a:rPr lang="en-US" altLang="ko-KR" dirty="0"/>
              <a:t>&gt; </a:t>
            </a:r>
            <a:r>
              <a:rPr lang="ko-KR" altLang="en-US" dirty="0"/>
              <a:t>과목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DF3B3-22FF-403C-AF10-7A6621EAEBA5}"/>
              </a:ext>
            </a:extLst>
          </p:cNvPr>
          <p:cNvSpPr txBox="1"/>
          <p:nvPr/>
        </p:nvSpPr>
        <p:spPr>
          <a:xfrm>
            <a:off x="509080" y="1376464"/>
            <a:ext cx="113424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==================================</a:t>
            </a:r>
          </a:p>
          <a:p>
            <a:pPr lvl="6"/>
            <a:r>
              <a:rPr lang="en-US" altLang="ko-KR" dirty="0"/>
              <a:t>	</a:t>
            </a:r>
            <a:r>
              <a:rPr lang="ko-KR" altLang="en-US" dirty="0"/>
              <a:t>번호 </a:t>
            </a:r>
            <a:r>
              <a:rPr lang="en-US" altLang="ko-KR" dirty="0"/>
              <a:t>	</a:t>
            </a:r>
            <a:r>
              <a:rPr lang="ko-KR" altLang="en-US" dirty="0"/>
              <a:t>과목명</a:t>
            </a:r>
            <a:r>
              <a:rPr lang="en-US" altLang="ko-KR" dirty="0"/>
              <a:t>	</a:t>
            </a:r>
            <a:r>
              <a:rPr lang="ko-KR" altLang="en-US" dirty="0" err="1"/>
              <a:t>학생명</a:t>
            </a:r>
            <a:r>
              <a:rPr lang="en-US" altLang="ko-KR" dirty="0"/>
              <a:t>	</a:t>
            </a:r>
            <a:r>
              <a:rPr lang="ko-KR" altLang="en-US" dirty="0"/>
              <a:t>평가 점수</a:t>
            </a:r>
            <a:r>
              <a:rPr lang="en-US" altLang="ko-KR" dirty="0"/>
              <a:t>	</a:t>
            </a:r>
          </a:p>
          <a:p>
            <a:pPr lvl="6"/>
            <a:endParaRPr lang="en-US" altLang="ko-KR" dirty="0"/>
          </a:p>
          <a:p>
            <a:pPr lvl="6"/>
            <a:r>
              <a:rPr lang="en-US" altLang="ko-KR" dirty="0"/>
              <a:t>	  1	 ****	</a:t>
            </a:r>
            <a:r>
              <a:rPr lang="ko-KR" altLang="en-US" dirty="0"/>
              <a:t>홍길동</a:t>
            </a:r>
            <a:r>
              <a:rPr lang="en-US" altLang="ko-KR" dirty="0"/>
              <a:t>	      10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현재페이지 </a:t>
            </a:r>
            <a:r>
              <a:rPr lang="en-US" altLang="ko-KR" dirty="0"/>
              <a:t>: N</a:t>
            </a:r>
          </a:p>
          <a:p>
            <a:pPr algn="ctr"/>
            <a:r>
              <a:rPr lang="en-US" altLang="ko-KR" dirty="0"/>
              <a:t>==================================</a:t>
            </a:r>
          </a:p>
          <a:p>
            <a:pPr lvl="3"/>
            <a:r>
              <a:rPr lang="en-US" altLang="ko-KR" dirty="0"/>
              <a:t>		1. </a:t>
            </a:r>
            <a:r>
              <a:rPr lang="ko-KR" altLang="en-US" dirty="0"/>
              <a:t>이전 페이지 </a:t>
            </a:r>
            <a:r>
              <a:rPr lang="en-US" altLang="ko-KR" dirty="0"/>
              <a:t>2. </a:t>
            </a:r>
            <a:r>
              <a:rPr lang="ko-KR" altLang="en-US" dirty="0"/>
              <a:t>다음 페이지 </a:t>
            </a:r>
            <a:r>
              <a:rPr lang="en-US" altLang="ko-KR" dirty="0"/>
              <a:t>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		</a:t>
            </a:r>
            <a:r>
              <a:rPr lang="ko-KR" altLang="en-US" dirty="0"/>
              <a:t>입력 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665EF5-719C-4080-A206-2801C8F13205}"/>
              </a:ext>
            </a:extLst>
          </p:cNvPr>
          <p:cNvSpPr/>
          <p:nvPr/>
        </p:nvSpPr>
        <p:spPr>
          <a:xfrm>
            <a:off x="3999049" y="5481536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6352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93D8D-5D01-4C69-A645-F1FF16A7A168}"/>
              </a:ext>
            </a:extLst>
          </p:cNvPr>
          <p:cNvSpPr txBox="1"/>
          <p:nvPr/>
        </p:nvSpPr>
        <p:spPr>
          <a:xfrm>
            <a:off x="1699098" y="1298642"/>
            <a:ext cx="797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======================================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번호</a:t>
            </a:r>
            <a:r>
              <a:rPr lang="en-US" altLang="ko-KR" dirty="0"/>
              <a:t>          </a:t>
            </a:r>
            <a:r>
              <a:rPr lang="ko-KR" altLang="en-US" dirty="0"/>
              <a:t>날짜</a:t>
            </a:r>
            <a:r>
              <a:rPr lang="en-US" altLang="ko-KR" dirty="0"/>
              <a:t>		</a:t>
            </a:r>
            <a:r>
              <a:rPr lang="ko-KR" altLang="en-US" dirty="0"/>
              <a:t>오전체온 </a:t>
            </a:r>
            <a:r>
              <a:rPr lang="en-US" altLang="ko-KR" dirty="0"/>
              <a:t>	</a:t>
            </a:r>
            <a:r>
              <a:rPr lang="ko-KR" altLang="en-US" dirty="0"/>
              <a:t>오후체온</a:t>
            </a:r>
            <a:endParaRPr lang="en-US" altLang="ko-KR" dirty="0"/>
          </a:p>
          <a:p>
            <a:r>
              <a:rPr lang="en-US" altLang="ko-KR" dirty="0"/>
              <a:t>	  1	2020-06-02	   37.1	  	   36.8  	  				…</a:t>
            </a:r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			…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현재페이지 </a:t>
            </a:r>
            <a:r>
              <a:rPr lang="en-US" altLang="ko-KR" dirty="0"/>
              <a:t>: N</a:t>
            </a:r>
          </a:p>
          <a:p>
            <a:r>
              <a:rPr lang="en-US" altLang="ko-KR" dirty="0"/>
              <a:t>	======================================</a:t>
            </a:r>
          </a:p>
          <a:p>
            <a:r>
              <a:rPr lang="en-US" altLang="ko-KR" dirty="0"/>
              <a:t>	1. </a:t>
            </a:r>
            <a:r>
              <a:rPr lang="ko-KR" altLang="en-US" dirty="0"/>
              <a:t>이전 페이지 </a:t>
            </a:r>
            <a:r>
              <a:rPr lang="en-US" altLang="ko-KR" dirty="0"/>
              <a:t>2. </a:t>
            </a:r>
            <a:r>
              <a:rPr lang="ko-KR" altLang="en-US" dirty="0"/>
              <a:t>다음 페이지 </a:t>
            </a:r>
            <a:r>
              <a:rPr lang="en-US" altLang="ko-KR" dirty="0"/>
              <a:t>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입력 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725929-02BC-4001-A790-FE9CF3F3C103}"/>
              </a:ext>
            </a:extLst>
          </p:cNvPr>
          <p:cNvSpPr/>
          <p:nvPr/>
        </p:nvSpPr>
        <p:spPr>
          <a:xfrm>
            <a:off x="3380360" y="5719863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20BC0-ABC9-4DF8-A645-1DA70CF8C914}"/>
              </a:ext>
            </a:extLst>
          </p:cNvPr>
          <p:cNvSpPr txBox="1"/>
          <p:nvPr/>
        </p:nvSpPr>
        <p:spPr>
          <a:xfrm>
            <a:off x="437745" y="59338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체온 조회</a:t>
            </a:r>
          </a:p>
        </p:txBody>
      </p:sp>
    </p:spTree>
    <p:extLst>
      <p:ext uri="{BB962C8B-B14F-4D97-AF65-F5344CB8AC3E}">
        <p14:creationId xmlns:p14="http://schemas.microsoft.com/office/powerpoint/2010/main" val="388520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71060" y="1591945"/>
            <a:ext cx="2905125" cy="369252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관리자-2. 학생 관리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  학생 등록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2.  학생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3.  취업 관리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4.  국비지원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0. 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번호 :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496560" y="4968875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740176" y="1833392"/>
            <a:ext cx="5142567" cy="267893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defTabSz="508000" hangingPunct="1"/>
            <a:r>
              <a:rPr lang="ko-KR" altLang="en-US" sz="2400" dirty="0">
                <a:latin typeface="맑은 고딕" charset="0"/>
                <a:ea typeface="맑은 고딕" charset="0"/>
              </a:rPr>
              <a:t>학생 로그인</a:t>
            </a:r>
            <a:endParaRPr lang="en-US" altLang="ko-KR" sz="2400" dirty="0">
              <a:latin typeface="맑은 고딕" charset="0"/>
              <a:ea typeface="맑은 고딕" charset="0"/>
            </a:endParaRPr>
          </a:p>
          <a:p>
            <a:pPr marL="0" indent="0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defTabSz="508000" hangingPunct="1"/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</a:t>
            </a:r>
            <a:endParaRPr lang="en-US" altLang="ko-KR" sz="1800" dirty="0">
              <a:latin typeface="맑은 고딕" charset="0"/>
              <a:ea typeface="맑은 고딕" charset="0"/>
            </a:endParaRPr>
          </a:p>
          <a:p>
            <a:pPr marL="0" indent="0" defTabSz="508000" hangingPunct="1"/>
            <a:r>
              <a:rPr lang="en-US" altLang="ko-KR" sz="1800" dirty="0">
                <a:latin typeface="맑은 고딕" charset="0"/>
                <a:ea typeface="맑은 고딕" charset="0"/>
              </a:rPr>
              <a:t>			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교육생 로그인</a:t>
            </a:r>
            <a:endParaRPr lang="en-US" altLang="ko-KR" sz="1800" dirty="0">
              <a:latin typeface="맑은 고딕" charset="0"/>
              <a:ea typeface="맑은 고딕" charset="0"/>
            </a:endParaRPr>
          </a:p>
          <a:p>
            <a:pPr marL="0" indent="0" defTabSz="508000" hangingPunct="1"/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</a:t>
            </a:r>
            <a:endParaRPr lang="en-US" altLang="ko-KR" sz="1800" dirty="0">
              <a:latin typeface="맑은 고딕" charset="0"/>
              <a:ea typeface="맑은 고딕" charset="0"/>
            </a:endParaRPr>
          </a:p>
          <a:p>
            <a:pPr marL="0" indent="0" defTabSz="508000" hangingPunct="1"/>
            <a:r>
              <a:rPr lang="ko-KR" altLang="en-US" sz="1800" dirty="0">
                <a:latin typeface="맑은 고딕" charset="0"/>
                <a:ea typeface="맑은 고딕" charset="0"/>
              </a:rPr>
              <a:t>아이디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:</a:t>
            </a:r>
          </a:p>
          <a:p>
            <a:pPr marL="0" indent="0" defTabSz="508000" hangingPunct="1"/>
            <a:endParaRPr lang="en-US" altLang="ko-KR" sz="1800" dirty="0">
              <a:latin typeface="맑은 고딕" charset="0"/>
              <a:ea typeface="맑은 고딕" charset="0"/>
            </a:endParaRPr>
          </a:p>
          <a:p>
            <a:pPr marL="0" indent="0" defTabSz="508000" hangingPunct="1"/>
            <a:r>
              <a:rPr lang="ko-KR" altLang="en-US" dirty="0">
                <a:latin typeface="맑은 고딕" charset="0"/>
                <a:ea typeface="맑은 고딕" charset="0"/>
              </a:rPr>
              <a:t>비밀번호 </a:t>
            </a:r>
            <a:r>
              <a:rPr lang="en-US" altLang="ko-KR" dirty="0">
                <a:latin typeface="맑은 고딕" charset="0"/>
                <a:ea typeface="맑은 고딕" charset="0"/>
              </a:rPr>
              <a:t>: </a:t>
            </a:r>
          </a:p>
          <a:p>
            <a:pPr marL="0" indent="0" defTabSz="508000" hangingPunct="1"/>
            <a:r>
              <a:rPr lang="ko-KR" sz="1800" dirty="0">
                <a:latin typeface="맑은 고딕" charset="0"/>
                <a:ea typeface="맑은 고딕" charset="0"/>
              </a:rPr>
              <a:t>============================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101874" y="3318759"/>
            <a:ext cx="1326917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>
            <a:extLst>
              <a:ext uri="{FF2B5EF4-FFF2-40B4-BE49-F238E27FC236}">
                <a16:creationId xmlns:a16="http://schemas.microsoft.com/office/drawing/2014/main" id="{DB66BA0C-587B-41AD-9973-260EC7A99F34}"/>
              </a:ext>
            </a:extLst>
          </p:cNvPr>
          <p:cNvSpPr>
            <a:spLocks/>
          </p:cNvSpPr>
          <p:nvPr/>
        </p:nvSpPr>
        <p:spPr>
          <a:xfrm>
            <a:off x="5101875" y="3910644"/>
            <a:ext cx="1326917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2840285" y="442926"/>
            <a:ext cx="6187596" cy="618759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2400" dirty="0">
                <a:latin typeface="맑은 고딕" charset="0"/>
                <a:ea typeface="맑은 고딕" charset="0"/>
              </a:rPr>
              <a:t>학생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Main</a:t>
            </a:r>
          </a:p>
          <a:p>
            <a:pPr marL="0" indent="0" algn="l" defTabSz="508000" hangingPunct="1"/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en-US" altLang="ko-KR" sz="1400" dirty="0">
                <a:latin typeface="맑은 고딕" charset="0"/>
                <a:ea typeface="맑은 고딕" charset="0"/>
              </a:rPr>
              <a:t>					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교육생 정보</a:t>
            </a:r>
            <a:endParaRPr lang="en-US" altLang="ko-KR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altLang="en-US" sz="1400" dirty="0">
                <a:latin typeface="맑은 고딕" charset="0"/>
                <a:ea typeface="맑은 고딕" charset="0"/>
              </a:rPr>
              <a:t>이름 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1400" dirty="0" err="1">
                <a:latin typeface="맑은 고딕" charset="0"/>
                <a:ea typeface="맑은 고딕" charset="0"/>
              </a:rPr>
              <a:t>이호윤</a:t>
            </a:r>
            <a:endParaRPr lang="en-US" altLang="ko-KR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altLang="en-US" sz="1400" dirty="0">
                <a:latin typeface="맑은 고딕" charset="0"/>
                <a:ea typeface="맑은 고딕" charset="0"/>
              </a:rPr>
              <a:t>아이디 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: wwi658</a:t>
            </a:r>
          </a:p>
          <a:p>
            <a:pPr marL="0" indent="0" algn="l" defTabSz="508000" hangingPunct="1"/>
            <a:r>
              <a:rPr lang="ko-KR" altLang="en-US" sz="1400" dirty="0">
                <a:latin typeface="맑은 고딕" charset="0"/>
                <a:ea typeface="맑은 고딕" charset="0"/>
              </a:rPr>
              <a:t>주민번호 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: 850225-1463461</a:t>
            </a:r>
          </a:p>
          <a:p>
            <a:pPr marL="0" indent="0" algn="l" defTabSz="508000" hangingPunct="1"/>
            <a:r>
              <a:rPr lang="ko-KR" altLang="en-US" sz="1400" dirty="0">
                <a:latin typeface="맑은 고딕" charset="0"/>
                <a:ea typeface="맑은 고딕" charset="0"/>
              </a:rPr>
              <a:t>전화번호 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: 010-2363-5436</a:t>
            </a:r>
          </a:p>
          <a:p>
            <a:pPr marL="0" indent="0" algn="l" defTabSz="508000" hangingPunct="1"/>
            <a:r>
              <a:rPr lang="ko-KR" altLang="en-US" sz="1400" dirty="0">
                <a:latin typeface="맑은 고딕" charset="0"/>
                <a:ea typeface="맑은 고딕" charset="0"/>
              </a:rPr>
              <a:t>계좌번호 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: 201-052-906592</a:t>
            </a:r>
          </a:p>
          <a:p>
            <a:pPr marL="0" indent="0" algn="l" defTabSz="508000" hangingPunct="1"/>
            <a:r>
              <a:rPr lang="ko-KR" altLang="en-US" sz="1400" dirty="0">
                <a:latin typeface="맑은 고딕" charset="0"/>
                <a:ea typeface="맑은 고딕" charset="0"/>
              </a:rPr>
              <a:t>수강중인 과정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: 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자바 스프링 </a:t>
            </a:r>
            <a:r>
              <a:rPr lang="ko-KR" altLang="en-US" sz="1400" dirty="0" err="1">
                <a:latin typeface="맑은 고딕" charset="0"/>
                <a:ea typeface="맑은 고딕" charset="0"/>
              </a:rPr>
              <a:t>백엔드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 개발자 양성 과정</a:t>
            </a:r>
            <a:endParaRPr lang="en-US" altLang="ko-KR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altLang="en-US" sz="1400" dirty="0">
                <a:latin typeface="맑은 고딕" charset="0"/>
                <a:ea typeface="맑은 고딕" charset="0"/>
              </a:rPr>
              <a:t>과정 기간 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: 20/04/07 ~ 20/11/14</a:t>
            </a:r>
          </a:p>
          <a:p>
            <a:pPr marL="0" indent="0" algn="l" defTabSz="508000" hangingPunct="1"/>
            <a:r>
              <a:rPr lang="ko-KR" altLang="en-US" sz="1400" dirty="0">
                <a:latin typeface="맑은 고딕" charset="0"/>
                <a:ea typeface="맑은 고딕" charset="0"/>
              </a:rPr>
              <a:t>강의실 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: 6</a:t>
            </a:r>
          </a:p>
          <a:p>
            <a:pPr marL="0" indent="0" algn="l" defTabSz="508000" hangingPunct="1"/>
            <a:r>
              <a:rPr lang="ko-KR" altLang="en-US" sz="1400" dirty="0">
                <a:latin typeface="맑은 고딕" charset="0"/>
                <a:ea typeface="맑은 고딕" charset="0"/>
              </a:rPr>
              <a:t>교육 타입 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1400" dirty="0" err="1">
                <a:latin typeface="맑은 고딕" charset="0"/>
                <a:ea typeface="맑은 고딕" charset="0"/>
              </a:rPr>
              <a:t>취성패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b="1" dirty="0">
                <a:latin typeface="맑은 고딕" charset="0"/>
                <a:ea typeface="맑은 고딕" charset="0"/>
              </a:rPr>
              <a:t>==============================================</a:t>
            </a:r>
            <a:endParaRPr lang="ko-KR" altLang="en-US" sz="1400" b="1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en-US" altLang="ko-KR" sz="1600" dirty="0">
                <a:latin typeface="맑은 고딕" charset="0"/>
                <a:ea typeface="맑은 고딕" charset="0"/>
              </a:rPr>
              <a:t>	   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메뉴</a:t>
            </a:r>
            <a:endParaRPr lang="en-US" altLang="ko-KR" sz="16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en-US" altLang="ko-KR" sz="1600" b="1" dirty="0">
                <a:latin typeface="맑은 고딕" charset="0"/>
                <a:ea typeface="맑은 고딕" charset="0"/>
              </a:rPr>
              <a:t>==============</a:t>
            </a:r>
          </a:p>
          <a:p>
            <a:pPr marL="0" indent="0" algn="l" defTabSz="508000" hangingPunct="1"/>
            <a:r>
              <a:rPr lang="en-US" altLang="ko-KR" sz="1600" dirty="0">
                <a:latin typeface="맑은 고딕" charset="0"/>
                <a:ea typeface="맑은 고딕" charset="0"/>
              </a:rPr>
              <a:t>1.  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성적 조회</a:t>
            </a:r>
            <a:endParaRPr lang="en-US" altLang="ko-KR" sz="1600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en-US" altLang="ko-KR" sz="1600" dirty="0">
                <a:latin typeface="맑은 고딕" charset="0"/>
                <a:ea typeface="맑은 고딕" charset="0"/>
              </a:rPr>
              <a:t>2.  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교사 평가 관리</a:t>
            </a:r>
            <a:endParaRPr lang="en-US" altLang="ko-KR" sz="1600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en-US" altLang="ko-KR" sz="1600" dirty="0">
                <a:latin typeface="맑은 고딕" charset="0"/>
                <a:ea typeface="맑은 고딕" charset="0"/>
              </a:rPr>
              <a:t>3.  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출결 관리</a:t>
            </a:r>
            <a:endParaRPr lang="en-US" altLang="ko-KR" sz="1600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en-US" altLang="ko-KR" sz="1600" dirty="0">
                <a:latin typeface="맑은 고딕" charset="0"/>
                <a:ea typeface="맑은 고딕" charset="0"/>
              </a:rPr>
              <a:t>4.  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체온 조회</a:t>
            </a:r>
            <a:endParaRPr lang="en-US" altLang="ko-KR" sz="1600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en-US" altLang="ko-KR" sz="1600" dirty="0">
                <a:latin typeface="맑은 고딕" charset="0"/>
                <a:ea typeface="맑은 고딕" charset="0"/>
              </a:rPr>
              <a:t>5.  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취업 현황 조회</a:t>
            </a:r>
            <a:endParaRPr lang="en-US" altLang="ko-KR" sz="1600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en-US" altLang="ko-KR" sz="1600" dirty="0">
                <a:latin typeface="맑은 고딕" charset="0"/>
                <a:ea typeface="맑은 고딕" charset="0"/>
              </a:rPr>
              <a:t>0.  </a:t>
            </a:r>
            <a:r>
              <a:rPr lang="ko-KR" altLang="en-US" sz="1600" dirty="0" err="1">
                <a:latin typeface="맑은 고딕" charset="0"/>
                <a:ea typeface="맑은 고딕" charset="0"/>
              </a:rPr>
              <a:t>뒤로가기</a:t>
            </a:r>
            <a:endParaRPr lang="en-US" altLang="ko-KR" sz="16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en-US" altLang="ko-KR" sz="1600" b="1" dirty="0">
                <a:latin typeface="맑은 고딕" charset="0"/>
                <a:ea typeface="맑은 고딕" charset="0"/>
              </a:rPr>
              <a:t>==============</a:t>
            </a:r>
          </a:p>
          <a:p>
            <a:pPr defTabSz="508000"/>
            <a:r>
              <a:rPr lang="ko-KR" altLang="en-US" sz="1600" dirty="0">
                <a:latin typeface="맑은 고딕" charset="0"/>
                <a:ea typeface="맑은 고딕" charset="0"/>
              </a:rPr>
              <a:t>번호 입력 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: </a:t>
            </a: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4025930" y="6061842"/>
            <a:ext cx="68636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101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1380931" y="1198245"/>
            <a:ext cx="9955763" cy="48949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2400" dirty="0">
                <a:latin typeface="맑은 고딕" charset="0"/>
                <a:ea typeface="맑은 고딕" charset="0"/>
              </a:rPr>
              <a:t>학생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1. 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성적 조회</a:t>
            </a:r>
            <a:endParaRPr lang="en-US" altLang="ko-KR" sz="2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-----------------------------------------------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----------------------------------------------------------------------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----------------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en-US" altLang="ko-KR" sz="1400" dirty="0">
                <a:latin typeface="맑은 고딕" charset="0"/>
                <a:ea typeface="맑은 고딕" charset="0"/>
              </a:rPr>
              <a:t>								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과목별 성적</a:t>
            </a:r>
            <a:endParaRPr lang="en-US" altLang="ko-KR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-----------------------------------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----------------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en-US" altLang="ko-KR" sz="1200" dirty="0">
                <a:latin typeface="맑은 고딕" charset="0"/>
                <a:ea typeface="맑은 고딕" charset="0"/>
              </a:rPr>
              <a:t>[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이름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]  [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번호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] [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과목명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] [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과정기간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]                   [</a:t>
            </a:r>
            <a:r>
              <a:rPr lang="ko-KR" altLang="en-US" sz="1200" dirty="0" err="1">
                <a:latin typeface="맑은 고딕" charset="0"/>
                <a:ea typeface="맑은 고딕" charset="0"/>
              </a:rPr>
              <a:t>교재명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]               [</a:t>
            </a:r>
            <a:r>
              <a:rPr lang="ko-KR" altLang="en-US" sz="1200" dirty="0" err="1">
                <a:latin typeface="맑은 고딕" charset="0"/>
                <a:ea typeface="맑은 고딕" charset="0"/>
              </a:rPr>
              <a:t>교사명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] [</a:t>
            </a:r>
            <a:r>
              <a:rPr lang="ko-KR" altLang="en-US" sz="1200" dirty="0" err="1">
                <a:latin typeface="맑은 고딕" charset="0"/>
                <a:ea typeface="맑은 고딕" charset="0"/>
              </a:rPr>
              <a:t>출결배점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] [</a:t>
            </a:r>
            <a:r>
              <a:rPr lang="ko-KR" altLang="en-US" sz="1200" dirty="0" err="1">
                <a:latin typeface="맑은 고딕" charset="0"/>
                <a:ea typeface="맑은 고딕" charset="0"/>
              </a:rPr>
              <a:t>필기배점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] [</a:t>
            </a:r>
            <a:r>
              <a:rPr lang="ko-KR" altLang="en-US" sz="1200" dirty="0" err="1">
                <a:latin typeface="맑은 고딕" charset="0"/>
                <a:ea typeface="맑은 고딕" charset="0"/>
              </a:rPr>
              <a:t>실기배점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] [</a:t>
            </a:r>
            <a:r>
              <a:rPr lang="ko-KR" altLang="en-US" sz="1200" dirty="0" err="1">
                <a:latin typeface="맑은 고딕" charset="0"/>
                <a:ea typeface="맑은 고딕" charset="0"/>
              </a:rPr>
              <a:t>출결점수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] [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필기점수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] [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실기점수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]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altLang="en-US" sz="1200" dirty="0" err="1">
                <a:latin typeface="맑은 고딕" charset="0"/>
                <a:ea typeface="맑은 고딕" charset="0"/>
              </a:rPr>
              <a:t>이호윤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    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1      C	 20/04/07 ~ 20/04/21   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배워서 </a:t>
            </a:r>
            <a:r>
              <a:rPr lang="ko-KR" altLang="en-US" sz="1200" dirty="0" err="1">
                <a:latin typeface="맑은 고딕" charset="0"/>
                <a:ea typeface="맑은 고딕" charset="0"/>
              </a:rPr>
              <a:t>바로쓰는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…    </a:t>
            </a:r>
            <a:r>
              <a:rPr lang="ko-KR" altLang="en-US" sz="1200" dirty="0" err="1">
                <a:latin typeface="맑은 고딕" charset="0"/>
                <a:ea typeface="맑은 고딕" charset="0"/>
              </a:rPr>
              <a:t>권혜성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      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20%         40%        40%         55           50          70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altLang="en-US" sz="1200" dirty="0" err="1">
                <a:latin typeface="맑은 고딕" charset="0"/>
                <a:ea typeface="맑은 고딕" charset="0"/>
              </a:rPr>
              <a:t>이호윤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    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2      C++	 20/04/22 ~ 20/05/06   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임베디드 시스템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…    </a:t>
            </a:r>
            <a:r>
              <a:rPr lang="ko-KR" altLang="en-US" sz="1200" dirty="0" err="1">
                <a:latin typeface="맑은 고딕" charset="0"/>
                <a:ea typeface="맑은 고딕" charset="0"/>
              </a:rPr>
              <a:t>권혜성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      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20%         30%        50%         95           50          75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altLang="en-US" sz="1200" dirty="0" err="1">
                <a:latin typeface="맑은 고딕" charset="0"/>
                <a:ea typeface="맑은 고딕" charset="0"/>
              </a:rPr>
              <a:t>이호윤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    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3      C#	 20/05/07 ~ 20/05/21   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임베디드 시스템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…    </a:t>
            </a:r>
            <a:r>
              <a:rPr lang="ko-KR" altLang="en-US" sz="1200" dirty="0" err="1">
                <a:latin typeface="맑은 고딕" charset="0"/>
                <a:ea typeface="맑은 고딕" charset="0"/>
              </a:rPr>
              <a:t>권혜성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      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20%         40%        40%         55           50          70</a:t>
            </a:r>
          </a:p>
          <a:p>
            <a:pPr defTabSz="508000"/>
            <a:r>
              <a:rPr lang="ko-KR" altLang="en-US" sz="1200" dirty="0" err="1">
                <a:latin typeface="맑은 고딕" charset="0"/>
                <a:ea typeface="맑은 고딕" charset="0"/>
              </a:rPr>
              <a:t>이호윤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    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4      Linux	 20/05/22 ~ 20/06/06   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이것이 </a:t>
            </a:r>
            <a:r>
              <a:rPr lang="ko-KR" altLang="en-US" sz="1200" dirty="0" err="1">
                <a:latin typeface="맑은 고딕" charset="0"/>
                <a:ea typeface="맑은 고딕" charset="0"/>
              </a:rPr>
              <a:t>안드로이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…    </a:t>
            </a:r>
            <a:r>
              <a:rPr lang="ko-KR" altLang="en-US" sz="1200" dirty="0" err="1">
                <a:latin typeface="맑은 고딕" charset="0"/>
                <a:ea typeface="맑은 고딕" charset="0"/>
              </a:rPr>
              <a:t>권혜성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      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20%         40%        40%         65           80         100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defTabSz="508000"/>
            <a:r>
              <a:rPr lang="ko-KR" altLang="en-US" sz="1200" dirty="0" err="1">
                <a:latin typeface="맑은 고딕" charset="0"/>
                <a:ea typeface="맑은 고딕" charset="0"/>
              </a:rPr>
              <a:t>이호윤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    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5</a:t>
            </a:r>
          </a:p>
          <a:p>
            <a:pPr defTabSz="508000"/>
            <a:r>
              <a:rPr lang="ko-KR" altLang="en-US" sz="1200" dirty="0" err="1">
                <a:latin typeface="맑은 고딕" charset="0"/>
                <a:ea typeface="맑은 고딕" charset="0"/>
              </a:rPr>
              <a:t>이호윤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    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6</a:t>
            </a:r>
          </a:p>
          <a:p>
            <a:pPr defTabSz="508000"/>
            <a:r>
              <a:rPr lang="en-US" altLang="ko-KR" sz="1200" dirty="0">
                <a:latin typeface="맑은 고딕" charset="0"/>
                <a:ea typeface="맑은 고딕" charset="0"/>
              </a:rPr>
              <a:t>									.</a:t>
            </a:r>
          </a:p>
          <a:p>
            <a:pPr lvl="8" defTabSz="508000"/>
            <a:r>
              <a:rPr lang="en-US" altLang="ko-KR" sz="1200" dirty="0">
                <a:latin typeface="맑은 고딕" charset="0"/>
                <a:ea typeface="맑은 고딕" charset="0"/>
              </a:rPr>
              <a:t>		.</a:t>
            </a:r>
          </a:p>
          <a:p>
            <a:pPr lvl="8" defTabSz="508000"/>
            <a:r>
              <a:rPr lang="en-US" altLang="ko-KR" sz="1200" dirty="0">
                <a:latin typeface="맑은 고딕" charset="0"/>
                <a:ea typeface="맑은 고딕" charset="0"/>
              </a:rPr>
              <a:t>		.</a:t>
            </a:r>
          </a:p>
          <a:p>
            <a:pPr lvl="8" defTabSz="508000"/>
            <a:r>
              <a:rPr lang="en-US" altLang="ko-KR" sz="1200" dirty="0">
                <a:latin typeface="맑은 고딕" charset="0"/>
                <a:ea typeface="맑은 고딕" charset="0"/>
              </a:rPr>
              <a:t>		.</a:t>
            </a:r>
          </a:p>
          <a:p>
            <a:pPr lvl="8" defTabSz="508000"/>
            <a:r>
              <a:rPr lang="en-US" altLang="ko-KR" sz="1200" dirty="0">
                <a:latin typeface="맑은 고딕" charset="0"/>
                <a:ea typeface="맑은 고딕" charset="0"/>
              </a:rPr>
              <a:t>		.</a:t>
            </a:r>
          </a:p>
          <a:p>
            <a:pPr lvl="8" defTabSz="508000"/>
            <a:r>
              <a:rPr lang="en-US" altLang="ko-KR" sz="1200" dirty="0">
                <a:latin typeface="맑은 고딕" charset="0"/>
                <a:ea typeface="맑은 고딕" charset="0"/>
              </a:rPr>
              <a:t>		.</a:t>
            </a:r>
          </a:p>
          <a:p>
            <a:pPr lvl="8" defTabSz="508000"/>
            <a:r>
              <a:rPr lang="en-US" altLang="ko-KR" sz="1200" dirty="0">
                <a:latin typeface="맑은 고딕" charset="0"/>
                <a:ea typeface="맑은 고딕" charset="0"/>
              </a:rPr>
              <a:t>		.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================================================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==============================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altLang="en-US" sz="1400" dirty="0" err="1">
                <a:latin typeface="맑은 고딕" charset="0"/>
                <a:ea typeface="맑은 고딕" charset="0"/>
              </a:rPr>
              <a:t>뒤로가려면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 err="1">
                <a:latin typeface="맑은 고딕" charset="0"/>
                <a:ea typeface="맑은 고딕" charset="0"/>
              </a:rPr>
              <a:t>엔터를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 입력하세요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.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434975"/>
            <a:ext cx="8209280" cy="6002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2400" dirty="0">
                <a:latin typeface="맑은 고딕" charset="0"/>
                <a:ea typeface="맑은 고딕" charset="0"/>
              </a:rPr>
              <a:t>학생</a:t>
            </a:r>
            <a:r>
              <a:rPr lang="ko-KR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2.</a:t>
            </a:r>
            <a:r>
              <a:rPr lang="ko-KR" sz="24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교사 평가 관리</a:t>
            </a:r>
            <a:endParaRPr lang="en-US" altLang="ko-KR" sz="2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en-US" altLang="ko-KR" sz="1800" dirty="0">
                <a:latin typeface="맑은 고딕" charset="0"/>
                <a:ea typeface="맑은 고딕" charset="0"/>
              </a:rPr>
              <a:t>						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과목 목록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en-US" altLang="ko-KR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en-US" altLang="ko-KR" sz="1800" dirty="0">
                <a:latin typeface="맑은 고딕" charset="0"/>
                <a:ea typeface="맑은 고딕" charset="0"/>
              </a:rPr>
              <a:t>[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교사명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] [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과목번호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] [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과목명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]    [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과목시작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]      [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과목종료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]    [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평점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]</a:t>
            </a:r>
          </a:p>
          <a:p>
            <a:pPr marL="0" indent="0" algn="l" defTabSz="508000" hangingPunct="1"/>
            <a:r>
              <a:rPr lang="ko-KR" altLang="en-US" dirty="0">
                <a:latin typeface="맑은 고딕" charset="0"/>
                <a:ea typeface="맑은 고딕" charset="0"/>
              </a:rPr>
              <a:t>정진영       </a:t>
            </a:r>
            <a:r>
              <a:rPr lang="en-US" altLang="ko-KR" dirty="0">
                <a:latin typeface="맑은 고딕" charset="0"/>
                <a:ea typeface="맑은 고딕" charset="0"/>
              </a:rPr>
              <a:t>11         CSS3     2020-08-10    2020-08-25     null</a:t>
            </a:r>
          </a:p>
          <a:p>
            <a:pPr defTabSz="508000"/>
            <a:r>
              <a:rPr lang="ko-KR" altLang="en-US" dirty="0">
                <a:latin typeface="맑은 고딕" charset="0"/>
                <a:ea typeface="맑은 고딕" charset="0"/>
              </a:rPr>
              <a:t>정진영       </a:t>
            </a:r>
            <a:r>
              <a:rPr lang="en-US" altLang="ko-KR" dirty="0">
                <a:latin typeface="맑은 고딕" charset="0"/>
                <a:ea typeface="맑은 고딕" charset="0"/>
              </a:rPr>
              <a:t>10        HTML5   2020-07-23    2020-08-10     null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defTabSz="508000"/>
            <a:r>
              <a:rPr lang="ko-KR" altLang="en-US" dirty="0">
                <a:latin typeface="맑은 고딕" charset="0"/>
                <a:ea typeface="맑은 고딕" charset="0"/>
              </a:rPr>
              <a:t>정진영        </a:t>
            </a:r>
            <a:r>
              <a:rPr lang="en-US" altLang="ko-KR" dirty="0">
                <a:latin typeface="맑은 고딕" charset="0"/>
                <a:ea typeface="맑은 고딕" charset="0"/>
              </a:rPr>
              <a:t>9       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Fireware</a:t>
            </a:r>
            <a:r>
              <a:rPr lang="en-US" altLang="ko-KR" dirty="0">
                <a:latin typeface="맑은 고딕" charset="0"/>
                <a:ea typeface="맑은 고딕" charset="0"/>
              </a:rPr>
              <a:t>  2020-07-16    2020-07-23     null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defTabSz="508000"/>
            <a:r>
              <a:rPr lang="ko-KR" altLang="en-US" dirty="0">
                <a:latin typeface="맑은 고딕" charset="0"/>
                <a:ea typeface="맑은 고딕" charset="0"/>
              </a:rPr>
              <a:t>정진영        </a:t>
            </a:r>
            <a:r>
              <a:rPr lang="en-US" altLang="ko-KR" dirty="0">
                <a:latin typeface="맑은 고딕" charset="0"/>
                <a:ea typeface="맑은 고딕" charset="0"/>
              </a:rPr>
              <a:t>8        SQL        2020-06-18    2020-07-16     null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defTabSz="508000"/>
            <a:r>
              <a:rPr lang="ko-KR" altLang="en-US" dirty="0">
                <a:latin typeface="맑은 고딕" charset="0"/>
                <a:ea typeface="맑은 고딕" charset="0"/>
              </a:rPr>
              <a:t>정진영        </a:t>
            </a:r>
            <a:r>
              <a:rPr lang="en-US" altLang="ko-KR" dirty="0">
                <a:latin typeface="맑은 고딕" charset="0"/>
                <a:ea typeface="맑은 고딕" charset="0"/>
              </a:rPr>
              <a:t>7        Python    2020-05-29    2020-06-18     null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defTabSz="508000"/>
            <a:r>
              <a:rPr lang="ko-KR" altLang="en-US" dirty="0">
                <a:latin typeface="맑은 고딕" charset="0"/>
                <a:ea typeface="맑은 고딕" charset="0"/>
              </a:rPr>
              <a:t>정진영        </a:t>
            </a:r>
            <a:r>
              <a:rPr lang="en-US" altLang="ko-KR" dirty="0">
                <a:latin typeface="맑은 고딕" charset="0"/>
                <a:ea typeface="맑은 고딕" charset="0"/>
              </a:rPr>
              <a:t>6       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BigData</a:t>
            </a:r>
            <a:r>
              <a:rPr lang="en-US" altLang="ko-KR" dirty="0">
                <a:latin typeface="맑은 고딕" charset="0"/>
                <a:ea typeface="맑은 고딕" charset="0"/>
              </a:rPr>
              <a:t>   2020-05-15    2020-05-29     10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defTabSz="508000"/>
            <a:r>
              <a:rPr lang="ko-KR" altLang="en-US" dirty="0">
                <a:latin typeface="맑은 고딕" charset="0"/>
                <a:ea typeface="맑은 고딕" charset="0"/>
              </a:rPr>
              <a:t>정진영        </a:t>
            </a:r>
            <a:r>
              <a:rPr lang="en-US" altLang="ko-KR" dirty="0">
                <a:latin typeface="맑은 고딕" charset="0"/>
                <a:ea typeface="맑은 고딕" charset="0"/>
              </a:rPr>
              <a:t>5        Java        2020-05-01    2020-05-15      8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defTabSz="508000"/>
            <a:r>
              <a:rPr lang="ko-KR" altLang="en-US" dirty="0">
                <a:latin typeface="맑은 고딕" charset="0"/>
                <a:ea typeface="맑은 고딕" charset="0"/>
              </a:rPr>
              <a:t>정진영        </a:t>
            </a:r>
            <a:r>
              <a:rPr lang="en-US" altLang="ko-KR" dirty="0">
                <a:latin typeface="맑은 고딕" charset="0"/>
                <a:ea typeface="맑은 고딕" charset="0"/>
              </a:rPr>
              <a:t>4        Linux      2020-04-17    2020-05-01      9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defTabSz="508000"/>
            <a:r>
              <a:rPr lang="ko-KR" altLang="en-US" dirty="0">
                <a:latin typeface="맑은 고딕" charset="0"/>
                <a:ea typeface="맑은 고딕" charset="0"/>
              </a:rPr>
              <a:t>정진영        </a:t>
            </a:r>
            <a:r>
              <a:rPr lang="en-US" altLang="ko-KR" dirty="0">
                <a:latin typeface="맑은 고딕" charset="0"/>
                <a:ea typeface="맑은 고딕" charset="0"/>
              </a:rPr>
              <a:t>3        C#         2020-04-03    2020-04-17      10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defTabSz="508000"/>
            <a:r>
              <a:rPr lang="ko-KR" altLang="en-US" dirty="0">
                <a:latin typeface="맑은 고딕" charset="0"/>
                <a:ea typeface="맑은 고딕" charset="0"/>
              </a:rPr>
              <a:t>정진영        </a:t>
            </a:r>
            <a:r>
              <a:rPr lang="en-US" altLang="ko-KR" dirty="0">
                <a:latin typeface="맑은 고딕" charset="0"/>
                <a:ea typeface="맑은 고딕" charset="0"/>
              </a:rPr>
              <a:t>2        C++       2020-03-20    2020-04-03      7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defTabSz="508000"/>
            <a:r>
              <a:rPr lang="ko-KR" altLang="en-US" dirty="0">
                <a:latin typeface="맑은 고딕" charset="0"/>
                <a:ea typeface="맑은 고딕" charset="0"/>
              </a:rPr>
              <a:t>정진영        </a:t>
            </a:r>
            <a:r>
              <a:rPr lang="en-US" altLang="ko-KR" dirty="0">
                <a:latin typeface="맑은 고딕" charset="0"/>
                <a:ea typeface="맑은 고딕" charset="0"/>
              </a:rPr>
              <a:t>1        C           2020-03-06    2020-03-20      9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en-US" altLang="ko-KR" sz="1800" dirty="0">
                <a:latin typeface="맑은 고딕" charset="0"/>
                <a:ea typeface="맑은 고딕" charset="0"/>
              </a:rPr>
              <a:t>===============================================</a:t>
            </a:r>
          </a:p>
          <a:p>
            <a:pPr marL="0" indent="0" algn="l" defTabSz="508000" hangingPunct="1"/>
            <a:r>
              <a:rPr lang="ko-KR" altLang="en-US" dirty="0">
                <a:latin typeface="맑은 고딕" charset="0"/>
                <a:ea typeface="맑은 고딕" charset="0"/>
              </a:rPr>
              <a:t>번호를 입력하세요</a:t>
            </a:r>
            <a:r>
              <a:rPr lang="en-US" altLang="ko-KR" dirty="0">
                <a:latin typeface="맑은 고딕" charset="0"/>
                <a:ea typeface="맑은 고딕" charset="0"/>
              </a:rPr>
              <a:t>. : </a:t>
            </a:r>
          </a:p>
          <a:p>
            <a:pPr marL="0" indent="0" algn="l" defTabSz="508000" hangingPunct="1"/>
            <a:r>
              <a:rPr lang="ko-KR" altLang="en-US" sz="1800" dirty="0">
                <a:latin typeface="맑은 고딕" charset="0"/>
                <a:ea typeface="맑은 고딕" charset="0"/>
              </a:rPr>
              <a:t>점수를 입력하세요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.(10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점만점</a:t>
            </a:r>
            <a:r>
              <a:rPr lang="en-US" altLang="ko-KR" dirty="0">
                <a:latin typeface="맑은 고딕" charset="0"/>
                <a:ea typeface="맑은 고딕" charset="0"/>
              </a:rPr>
              <a:t>) :</a:t>
            </a:r>
          </a:p>
          <a:p>
            <a:pPr marL="0" indent="0" algn="l" defTabSz="508000" hangingPunct="1"/>
            <a:r>
              <a:rPr lang="ko-KR" altLang="en-US" sz="1800" dirty="0">
                <a:latin typeface="맑은 고딕" charset="0"/>
                <a:ea typeface="맑은 고딕" charset="0"/>
              </a:rPr>
              <a:t>점수가 입력되었습니다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" name="도형 2">
            <a:extLst>
              <a:ext uri="{FF2B5EF4-FFF2-40B4-BE49-F238E27FC236}">
                <a16:creationId xmlns:a16="http://schemas.microsoft.com/office/drawing/2014/main" id="{52898907-1BA2-4AE7-9638-619256707780}"/>
              </a:ext>
            </a:extLst>
          </p:cNvPr>
          <p:cNvSpPr>
            <a:spLocks/>
          </p:cNvSpPr>
          <p:nvPr/>
        </p:nvSpPr>
        <p:spPr>
          <a:xfrm>
            <a:off x="4543635" y="5503408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2">
            <a:extLst>
              <a:ext uri="{FF2B5EF4-FFF2-40B4-BE49-F238E27FC236}">
                <a16:creationId xmlns:a16="http://schemas.microsoft.com/office/drawing/2014/main" id="{0BAA4E49-5AE6-4B3E-A5AE-567ADE696C2B}"/>
              </a:ext>
            </a:extLst>
          </p:cNvPr>
          <p:cNvSpPr>
            <a:spLocks/>
          </p:cNvSpPr>
          <p:nvPr/>
        </p:nvSpPr>
        <p:spPr>
          <a:xfrm>
            <a:off x="5549486" y="5782808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526441"/>
            <a:ext cx="8209280" cy="544892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2400" dirty="0">
                <a:latin typeface="맑은 고딕" charset="0"/>
                <a:ea typeface="맑은 고딕" charset="0"/>
              </a:rPr>
              <a:t>학생</a:t>
            </a:r>
            <a:r>
              <a:rPr lang="ko-KR" sz="2400" dirty="0">
                <a:latin typeface="맑은 고딕" charset="0"/>
                <a:ea typeface="맑은 고딕" charset="0"/>
              </a:rPr>
              <a:t> 3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출결 관리</a:t>
            </a:r>
            <a:endParaRPr lang="en-US" altLang="ko-KR" sz="2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en-US" altLang="ko-KR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en-US" altLang="ko-KR" dirty="0">
                <a:latin typeface="맑은 고딕" charset="0"/>
                <a:ea typeface="맑은 고딕" charset="0"/>
              </a:rPr>
              <a:t>	&lt;&lt; 2020</a:t>
            </a:r>
            <a:r>
              <a:rPr lang="ko-KR" altLang="en-US" dirty="0">
                <a:latin typeface="맑은 고딕" charset="0"/>
                <a:ea typeface="맑은 고딕" charset="0"/>
              </a:rPr>
              <a:t>년 </a:t>
            </a:r>
            <a:r>
              <a:rPr lang="en-US" altLang="ko-KR" dirty="0">
                <a:latin typeface="맑은 고딕" charset="0"/>
                <a:ea typeface="맑은 고딕" charset="0"/>
              </a:rPr>
              <a:t>X</a:t>
            </a:r>
            <a:r>
              <a:rPr lang="ko-KR" altLang="en-US" dirty="0">
                <a:latin typeface="맑은 고딕" charset="0"/>
                <a:ea typeface="맑은 고딕" charset="0"/>
              </a:rPr>
              <a:t>월 </a:t>
            </a:r>
            <a:r>
              <a:rPr lang="en-US" altLang="ko-KR" dirty="0">
                <a:latin typeface="맑은 고딕" charset="0"/>
                <a:ea typeface="맑은 고딕" charset="0"/>
              </a:rPr>
              <a:t>&gt;&gt;</a:t>
            </a:r>
            <a:endParaRPr lang="en-US" altLang="ko-KR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altLang="en-US" dirty="0">
                <a:latin typeface="맑은 고딕" charset="0"/>
                <a:ea typeface="맑은 고딕" charset="0"/>
              </a:rPr>
              <a:t>일</a:t>
            </a:r>
            <a:r>
              <a:rPr lang="en-US" altLang="ko-KR" dirty="0">
                <a:latin typeface="맑은 고딕" charset="0"/>
                <a:ea typeface="맑은 고딕" charset="0"/>
              </a:rPr>
              <a:t>  </a:t>
            </a:r>
            <a:r>
              <a:rPr lang="ko-KR" altLang="en-US" dirty="0">
                <a:latin typeface="맑은 고딕" charset="0"/>
                <a:ea typeface="맑은 고딕" charset="0"/>
              </a:rPr>
              <a:t>월   화   수   목   금   토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en-US" altLang="ko-KR" dirty="0">
                <a:latin typeface="맑은 고딕" charset="0"/>
                <a:ea typeface="맑은 고딕" charset="0"/>
              </a:rPr>
              <a:t>1    2    3    4     5    6    7</a:t>
            </a:r>
          </a:p>
          <a:p>
            <a:pPr marL="0" indent="0" algn="l" defTabSz="508000" hangingPunct="1"/>
            <a:r>
              <a:rPr lang="en-US" altLang="ko-KR" sz="1800" dirty="0">
                <a:latin typeface="맑은 고딕" charset="0"/>
                <a:ea typeface="맑은 고딕" charset="0"/>
              </a:rPr>
              <a:t>8    9   10   11   12   13  14</a:t>
            </a:r>
          </a:p>
          <a:p>
            <a:pPr marL="0" indent="0" algn="l" defTabSz="508000" hangingPunct="1"/>
            <a:r>
              <a:rPr lang="en-US" altLang="ko-KR" dirty="0">
                <a:latin typeface="맑은 고딕" charset="0"/>
                <a:ea typeface="맑은 고딕" charset="0"/>
              </a:rPr>
              <a:t>15  16  17   18   19   20  21</a:t>
            </a:r>
          </a:p>
          <a:p>
            <a:pPr marL="0" indent="0" algn="l" defTabSz="508000" hangingPunct="1"/>
            <a:r>
              <a:rPr lang="en-US" altLang="ko-KR" sz="1800" dirty="0">
                <a:latin typeface="맑은 고딕" charset="0"/>
                <a:ea typeface="맑은 고딕" charset="0"/>
              </a:rPr>
              <a:t>22  23  24   25   26   27  28</a:t>
            </a:r>
          </a:p>
          <a:p>
            <a:pPr marL="342900" indent="-342900" algn="l" defTabSz="508000" hangingPunct="1">
              <a:buAutoNum type="arabicPlain" startAt="29"/>
            </a:pPr>
            <a:r>
              <a:rPr lang="en-US" altLang="ko-KR" dirty="0">
                <a:latin typeface="맑은 고딕" charset="0"/>
                <a:ea typeface="맑은 고딕" charset="0"/>
              </a:rPr>
              <a:t>30</a:t>
            </a:r>
          </a:p>
          <a:p>
            <a:pPr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en-US" altLang="ko-KR" sz="1800" dirty="0">
                <a:latin typeface="맑은 고딕" charset="0"/>
                <a:ea typeface="맑은 고딕" charset="0"/>
              </a:rPr>
              <a:t>						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출결 관리</a:t>
            </a: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 1.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출결 조회</a:t>
            </a: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 2.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출결 기록</a:t>
            </a: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 0. </a:t>
            </a:r>
            <a:r>
              <a:rPr lang="ko-KR" sz="1800" dirty="0" err="1">
                <a:latin typeface="맑은 고딕" charset="0"/>
                <a:ea typeface="맑은 고딕" charset="0"/>
              </a:rPr>
              <a:t>뒤로가기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번호 입력: 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2">
            <a:extLst>
              <a:ext uri="{FF2B5EF4-FFF2-40B4-BE49-F238E27FC236}">
                <a16:creationId xmlns:a16="http://schemas.microsoft.com/office/drawing/2014/main" id="{59A19F59-F117-4B0E-810E-B97A3A1F6053}"/>
              </a:ext>
            </a:extLst>
          </p:cNvPr>
          <p:cNvSpPr>
            <a:spLocks/>
          </p:cNvSpPr>
          <p:nvPr/>
        </p:nvSpPr>
        <p:spPr>
          <a:xfrm>
            <a:off x="3422106" y="5332963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843035"/>
            <a:ext cx="8209915" cy="517192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학생</a:t>
            </a:r>
            <a:r>
              <a:rPr lang="ko-KR" sz="2400" dirty="0">
                <a:latin typeface="맑은 고딕" charset="0"/>
                <a:ea typeface="맑은 고딕" charset="0"/>
              </a:rPr>
              <a:t> 3-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1</a:t>
            </a:r>
            <a:r>
              <a:rPr lang="ko-KR" sz="24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출결 조회</a:t>
            </a:r>
            <a:endParaRPr lang="en-US" altLang="ko-KR" sz="2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						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출결 조회</a:t>
            </a:r>
            <a:r>
              <a:rPr lang="ko-KR" sz="1800" dirty="0">
                <a:latin typeface="맑은 고딕" charset="0"/>
                <a:ea typeface="맑은 고딕" charset="0"/>
              </a:rPr>
              <a:t> 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[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이름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]   [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날짜</a:t>
            </a:r>
            <a:r>
              <a:rPr lang="en-US" altLang="ko-KR" dirty="0">
                <a:latin typeface="맑은 고딕" charset="0"/>
                <a:ea typeface="맑은 고딕" charset="0"/>
              </a:rPr>
              <a:t>]          [</a:t>
            </a:r>
            <a:r>
              <a:rPr lang="ko-KR" altLang="en-US" dirty="0">
                <a:latin typeface="맑은 고딕" charset="0"/>
                <a:ea typeface="맑은 고딕" charset="0"/>
              </a:rPr>
              <a:t>출근</a:t>
            </a:r>
            <a:r>
              <a:rPr lang="en-US" altLang="ko-KR" dirty="0">
                <a:latin typeface="맑은 고딕" charset="0"/>
                <a:ea typeface="맑은 고딕" charset="0"/>
              </a:rPr>
              <a:t>]   [</a:t>
            </a:r>
            <a:r>
              <a:rPr lang="ko-KR" altLang="en-US" dirty="0">
                <a:latin typeface="맑은 고딕" charset="0"/>
                <a:ea typeface="맑은 고딕" charset="0"/>
              </a:rPr>
              <a:t>퇴근</a:t>
            </a:r>
            <a:r>
              <a:rPr lang="en-US" altLang="ko-KR" dirty="0">
                <a:latin typeface="맑은 고딕" charset="0"/>
                <a:ea typeface="맑은 고딕" charset="0"/>
              </a:rPr>
              <a:t>]  [</a:t>
            </a:r>
            <a:r>
              <a:rPr lang="ko-KR" altLang="en-US" dirty="0">
                <a:latin typeface="맑은 고딕" charset="0"/>
                <a:ea typeface="맑은 고딕" charset="0"/>
              </a:rPr>
              <a:t>상태</a:t>
            </a:r>
            <a:r>
              <a:rPr lang="en-US" altLang="ko-KR" dirty="0">
                <a:latin typeface="맑은 고딕" charset="0"/>
                <a:ea typeface="맑은 고딕" charset="0"/>
              </a:rPr>
              <a:t>]  [</a:t>
            </a:r>
            <a:r>
              <a:rPr lang="ko-KR" altLang="en-US" dirty="0">
                <a:latin typeface="맑은 고딕" charset="0"/>
                <a:ea typeface="맑은 고딕" charset="0"/>
              </a:rPr>
              <a:t>기타</a:t>
            </a:r>
            <a:r>
              <a:rPr lang="en-US" altLang="ko-KR" dirty="0">
                <a:latin typeface="맑은 고딕" charset="0"/>
                <a:ea typeface="맑은 고딕" charset="0"/>
              </a:rPr>
              <a:t>]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이윤환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2020-06-04   08:25   18:08    </a:t>
            </a:r>
            <a:r>
              <a:rPr lang="ko-KR" altLang="en-US" dirty="0">
                <a:latin typeface="맑은 고딕" charset="0"/>
                <a:ea typeface="맑은 고딕" charset="0"/>
              </a:rPr>
              <a:t>정상    </a:t>
            </a:r>
            <a:r>
              <a:rPr lang="en-US" altLang="ko-KR" dirty="0">
                <a:latin typeface="맑은 고딕" charset="0"/>
                <a:ea typeface="맑은 고딕" charset="0"/>
              </a:rPr>
              <a:t>null</a:t>
            </a:r>
          </a:p>
          <a:p>
            <a:pPr defTabSz="508000"/>
            <a:r>
              <a:rPr lang="ko-KR" altLang="en-US" sz="1800" dirty="0">
                <a:latin typeface="맑은 고딕" charset="0"/>
                <a:ea typeface="맑은 고딕" charset="0"/>
              </a:rPr>
              <a:t>이윤환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2020-06-03   08:55   19:42    </a:t>
            </a:r>
            <a:r>
              <a:rPr lang="ko-KR" altLang="en-US" dirty="0">
                <a:latin typeface="맑은 고딕" charset="0"/>
                <a:ea typeface="맑은 고딕" charset="0"/>
              </a:rPr>
              <a:t>정상    </a:t>
            </a:r>
            <a:r>
              <a:rPr lang="en-US" altLang="ko-KR" dirty="0">
                <a:latin typeface="맑은 고딕" charset="0"/>
                <a:ea typeface="맑은 고딕" charset="0"/>
              </a:rPr>
              <a:t>null</a:t>
            </a:r>
          </a:p>
          <a:p>
            <a:pPr defTabSz="508000"/>
            <a:r>
              <a:rPr lang="ko-KR" altLang="en-US" sz="1800" dirty="0">
                <a:latin typeface="맑은 고딕" charset="0"/>
                <a:ea typeface="맑은 고딕" charset="0"/>
              </a:rPr>
              <a:t>이윤환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2020-06-02   08:03   18:04    </a:t>
            </a:r>
            <a:r>
              <a:rPr lang="ko-KR" altLang="en-US" dirty="0">
                <a:latin typeface="맑은 고딕" charset="0"/>
                <a:ea typeface="맑은 고딕" charset="0"/>
              </a:rPr>
              <a:t>정상    </a:t>
            </a:r>
            <a:r>
              <a:rPr lang="en-US" altLang="ko-KR" dirty="0">
                <a:latin typeface="맑은 고딕" charset="0"/>
                <a:ea typeface="맑은 고딕" charset="0"/>
              </a:rPr>
              <a:t>null</a:t>
            </a:r>
          </a:p>
          <a:p>
            <a:pPr defTabSz="508000"/>
            <a:r>
              <a:rPr lang="ko-KR" altLang="en-US" sz="1800" dirty="0">
                <a:latin typeface="맑은 고딕" charset="0"/>
                <a:ea typeface="맑은 고딕" charset="0"/>
              </a:rPr>
              <a:t>이윤환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2020-06-01   08:45   18:49    </a:t>
            </a:r>
            <a:r>
              <a:rPr lang="ko-KR" altLang="en-US" dirty="0">
                <a:latin typeface="맑은 고딕" charset="0"/>
                <a:ea typeface="맑은 고딕" charset="0"/>
              </a:rPr>
              <a:t>정상    </a:t>
            </a:r>
            <a:r>
              <a:rPr lang="en-US" altLang="ko-KR" dirty="0">
                <a:latin typeface="맑은 고딕" charset="0"/>
                <a:ea typeface="맑은 고딕" charset="0"/>
              </a:rPr>
              <a:t>null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en-US" altLang="ko-KR" dirty="0">
                <a:latin typeface="맑은 고딕" charset="0"/>
                <a:ea typeface="맑은 고딕" charset="0"/>
              </a:rPr>
              <a:t>1. </a:t>
            </a:r>
            <a:r>
              <a:rPr lang="ko-KR" altLang="en-US" dirty="0">
                <a:latin typeface="맑은 고딕" charset="0"/>
                <a:ea typeface="맑은 고딕" charset="0"/>
              </a:rPr>
              <a:t>기간 선택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en-US" altLang="ko-KR" dirty="0">
                <a:latin typeface="맑은 고딕" charset="0"/>
                <a:ea typeface="맑은 고딕" charset="0"/>
              </a:rPr>
              <a:t>0.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뒤로가기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================================================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번호 입력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: </a:t>
            </a:r>
          </a:p>
          <a:p>
            <a:pPr marL="0" indent="0" algn="l" defTabSz="508000" hangingPunct="1"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================================================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시작 기간을 입력하세요</a:t>
            </a:r>
            <a:r>
              <a:rPr lang="en-US" altLang="ko-KR" dirty="0">
                <a:latin typeface="맑은 고딕" charset="0"/>
                <a:ea typeface="맑은 고딕" charset="0"/>
              </a:rPr>
              <a:t>(‘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yy</a:t>
            </a:r>
            <a:r>
              <a:rPr lang="en-US" altLang="ko-KR" dirty="0">
                <a:latin typeface="맑은 고딕" charset="0"/>
                <a:ea typeface="맑은 고딕" charset="0"/>
              </a:rPr>
              <a:t>-MM-dd’) : </a:t>
            </a:r>
          </a:p>
          <a:p>
            <a:pPr defTabSz="508000"/>
            <a:r>
              <a:rPr lang="ko-KR" altLang="en-US" dirty="0">
                <a:latin typeface="맑은 고딕" charset="0"/>
                <a:ea typeface="맑은 고딕" charset="0"/>
              </a:rPr>
              <a:t>종료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기간을 입력하세요</a:t>
            </a:r>
            <a:r>
              <a:rPr lang="en-US" altLang="ko-KR" dirty="0">
                <a:latin typeface="맑은 고딕" charset="0"/>
                <a:ea typeface="맑은 고딕" charset="0"/>
              </a:rPr>
              <a:t>(‘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yy</a:t>
            </a:r>
            <a:r>
              <a:rPr lang="en-US" altLang="ko-KR" dirty="0">
                <a:latin typeface="맑은 고딕" charset="0"/>
                <a:ea typeface="맑은 고딕" charset="0"/>
              </a:rPr>
              <a:t>-MM-dd’) : 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2">
            <a:extLst>
              <a:ext uri="{FF2B5EF4-FFF2-40B4-BE49-F238E27FC236}">
                <a16:creationId xmlns:a16="http://schemas.microsoft.com/office/drawing/2014/main" id="{2B821F2D-3B50-47D2-A0AC-8E5CD09C6302}"/>
              </a:ext>
            </a:extLst>
          </p:cNvPr>
          <p:cNvSpPr>
            <a:spLocks/>
          </p:cNvSpPr>
          <p:nvPr/>
        </p:nvSpPr>
        <p:spPr>
          <a:xfrm>
            <a:off x="3422106" y="4825596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2">
            <a:extLst>
              <a:ext uri="{FF2B5EF4-FFF2-40B4-BE49-F238E27FC236}">
                <a16:creationId xmlns:a16="http://schemas.microsoft.com/office/drawing/2014/main" id="{61775197-5A29-4CB6-B8F0-253D6C5B8B66}"/>
              </a:ext>
            </a:extLst>
          </p:cNvPr>
          <p:cNvSpPr>
            <a:spLocks/>
          </p:cNvSpPr>
          <p:nvPr/>
        </p:nvSpPr>
        <p:spPr>
          <a:xfrm>
            <a:off x="6349134" y="5375223"/>
            <a:ext cx="1805052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2">
            <a:extLst>
              <a:ext uri="{FF2B5EF4-FFF2-40B4-BE49-F238E27FC236}">
                <a16:creationId xmlns:a16="http://schemas.microsoft.com/office/drawing/2014/main" id="{1B9446B7-74E4-409C-B056-510DD7950826}"/>
              </a:ext>
            </a:extLst>
          </p:cNvPr>
          <p:cNvSpPr>
            <a:spLocks/>
          </p:cNvSpPr>
          <p:nvPr/>
        </p:nvSpPr>
        <p:spPr>
          <a:xfrm>
            <a:off x="6349134" y="5695093"/>
            <a:ext cx="1805052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1186180"/>
            <a:ext cx="8209280" cy="461793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2400" dirty="0">
                <a:latin typeface="맑은 고딕" charset="0"/>
                <a:ea typeface="맑은 고딕" charset="0"/>
              </a:rPr>
              <a:t>학생</a:t>
            </a:r>
            <a:r>
              <a:rPr lang="ko-KR" sz="2400" dirty="0">
                <a:latin typeface="맑은 고딕" charset="0"/>
                <a:ea typeface="맑은 고딕" charset="0"/>
              </a:rPr>
              <a:t> 3-2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출결 기록</a:t>
            </a: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en-US" altLang="ko-KR" sz="1800" dirty="0">
                <a:latin typeface="맑은 고딕" charset="0"/>
                <a:ea typeface="맑은 고딕" charset="0"/>
              </a:rPr>
              <a:t>						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출결 기록</a:t>
            </a: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en-US" altLang="ko-KR" sz="1800" dirty="0">
                <a:latin typeface="맑은 고딕" charset="0"/>
                <a:ea typeface="맑은 고딕" charset="0"/>
              </a:rPr>
              <a:t>1.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출근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/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퇴근</a:t>
            </a: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0. </a:t>
            </a:r>
            <a:r>
              <a:rPr lang="ko-KR" sz="1800" dirty="0" err="1">
                <a:latin typeface="맑은 고딕" charset="0"/>
                <a:ea typeface="맑은 고딕" charset="0"/>
              </a:rPr>
              <a:t>뒤로가기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번호 입력: 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en-US" altLang="ko-KR" sz="1800" dirty="0">
                <a:latin typeface="맑은 고딕" charset="0"/>
                <a:ea typeface="맑은 고딕" charset="0"/>
              </a:rPr>
              <a:t>================================================</a:t>
            </a:r>
          </a:p>
          <a:p>
            <a:pPr marL="0" indent="0" algn="l" defTabSz="508000" hangingPunct="1"/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altLang="en-US" sz="1800" dirty="0">
                <a:latin typeface="맑은 고딕" charset="0"/>
                <a:ea typeface="맑은 고딕" charset="0"/>
              </a:rPr>
              <a:t>현재시간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: 2020-</a:t>
            </a:r>
            <a:r>
              <a:rPr lang="en-US" altLang="ko-KR" dirty="0">
                <a:latin typeface="맑은 고딕" charset="0"/>
                <a:ea typeface="맑은 고딕" charset="0"/>
              </a:rPr>
              <a:t>xx-xx</a:t>
            </a:r>
            <a:r>
              <a:rPr lang="ko-KR" altLang="en-US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08:55:12</a:t>
            </a:r>
          </a:p>
          <a:p>
            <a:pPr marL="285750" indent="-285750" algn="l" defTabSz="508000" hangingPunct="1"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출근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/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퇴근 하시겠습니까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?(y</a:t>
            </a:r>
            <a:r>
              <a:rPr lang="en-US" altLang="ko-KR" dirty="0">
                <a:latin typeface="맑은 고딕" charset="0"/>
                <a:ea typeface="맑은 고딕" charset="0"/>
              </a:rPr>
              <a:t>/n) : </a:t>
            </a:r>
          </a:p>
          <a:p>
            <a:pPr algn="l" defTabSz="508000" hangingPunct="1"/>
            <a:endParaRPr lang="en-US" altLang="ko-KR" sz="1800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ko-KR" altLang="en-US" sz="1800" dirty="0">
                <a:latin typeface="맑은 고딕" charset="0"/>
                <a:ea typeface="맑은 고딕" charset="0"/>
              </a:rPr>
              <a:t>출근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/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퇴근을 완료했습니다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3348355" y="3519641"/>
            <a:ext cx="772795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2">
            <a:extLst>
              <a:ext uri="{FF2B5EF4-FFF2-40B4-BE49-F238E27FC236}">
                <a16:creationId xmlns:a16="http://schemas.microsoft.com/office/drawing/2014/main" id="{EBF12588-6B6F-4D09-9CF2-EF42D20B90A0}"/>
              </a:ext>
            </a:extLst>
          </p:cNvPr>
          <p:cNvSpPr>
            <a:spLocks/>
          </p:cNvSpPr>
          <p:nvPr/>
        </p:nvSpPr>
        <p:spPr>
          <a:xfrm>
            <a:off x="5844222" y="4632003"/>
            <a:ext cx="772795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>
            <a:extLst>
              <a:ext uri="{FF2B5EF4-FFF2-40B4-BE49-F238E27FC236}">
                <a16:creationId xmlns:a16="http://schemas.microsoft.com/office/drawing/2014/main" id="{E1B3D570-F2DE-42AD-8DCC-D8D250656408}"/>
              </a:ext>
            </a:extLst>
          </p:cNvPr>
          <p:cNvSpPr txBox="1">
            <a:spLocks/>
          </p:cNvSpPr>
          <p:nvPr/>
        </p:nvSpPr>
        <p:spPr>
          <a:xfrm>
            <a:off x="2125980" y="843035"/>
            <a:ext cx="8209915" cy="517192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학생</a:t>
            </a:r>
            <a:r>
              <a:rPr lang="ko-KR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4.</a:t>
            </a:r>
            <a:r>
              <a:rPr lang="ko-KR" sz="24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체온 관리</a:t>
            </a:r>
            <a:endParaRPr lang="en-US" altLang="ko-KR" sz="2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						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체온 조회</a:t>
            </a:r>
            <a:r>
              <a:rPr lang="ko-KR" sz="1800" dirty="0">
                <a:latin typeface="맑은 고딕" charset="0"/>
                <a:ea typeface="맑은 고딕" charset="0"/>
              </a:rPr>
              <a:t> 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[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이름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]   [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날짜</a:t>
            </a:r>
            <a:r>
              <a:rPr lang="en-US" altLang="ko-KR" dirty="0">
                <a:latin typeface="맑은 고딕" charset="0"/>
                <a:ea typeface="맑은 고딕" charset="0"/>
              </a:rPr>
              <a:t>]          [</a:t>
            </a:r>
            <a:r>
              <a:rPr lang="ko-KR" altLang="en-US" dirty="0">
                <a:latin typeface="맑은 고딕" charset="0"/>
                <a:ea typeface="맑은 고딕" charset="0"/>
              </a:rPr>
              <a:t>오전</a:t>
            </a:r>
            <a:r>
              <a:rPr lang="en-US" altLang="ko-KR" dirty="0">
                <a:latin typeface="맑은 고딕" charset="0"/>
                <a:ea typeface="맑은 고딕" charset="0"/>
              </a:rPr>
              <a:t>]   [</a:t>
            </a:r>
            <a:r>
              <a:rPr lang="ko-KR" altLang="en-US" dirty="0">
                <a:latin typeface="맑은 고딕" charset="0"/>
                <a:ea typeface="맑은 고딕" charset="0"/>
              </a:rPr>
              <a:t>오후</a:t>
            </a:r>
            <a:r>
              <a:rPr lang="en-US" altLang="ko-KR" dirty="0">
                <a:latin typeface="맑은 고딕" charset="0"/>
                <a:ea typeface="맑은 고딕" charset="0"/>
              </a:rPr>
              <a:t>] 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이윤환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2020-06-04    36.2     37.1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defTabSz="508000"/>
            <a:r>
              <a:rPr lang="ko-KR" altLang="en-US" sz="1800" dirty="0">
                <a:latin typeface="맑은 고딕" charset="0"/>
                <a:ea typeface="맑은 고딕" charset="0"/>
              </a:rPr>
              <a:t>이윤환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2020-06-03    36.5     37.2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defTabSz="508000"/>
            <a:r>
              <a:rPr lang="ko-KR" altLang="en-US" sz="1800" dirty="0">
                <a:latin typeface="맑은 고딕" charset="0"/>
                <a:ea typeface="맑은 고딕" charset="0"/>
              </a:rPr>
              <a:t>이윤환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2020-06-02    36.9     37.2</a:t>
            </a:r>
          </a:p>
          <a:p>
            <a:pPr defTabSz="508000"/>
            <a:r>
              <a:rPr lang="ko-KR" altLang="en-US" sz="1800" dirty="0">
                <a:latin typeface="맑은 고딕" charset="0"/>
                <a:ea typeface="맑은 고딕" charset="0"/>
              </a:rPr>
              <a:t>이윤환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2020-06-01    36.2     36.4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en-US" altLang="ko-KR" dirty="0">
                <a:latin typeface="맑은 고딕" charset="0"/>
                <a:ea typeface="맑은 고딕" charset="0"/>
              </a:rPr>
              <a:t>1. </a:t>
            </a:r>
            <a:r>
              <a:rPr lang="ko-KR" altLang="en-US" dirty="0">
                <a:latin typeface="맑은 고딕" charset="0"/>
                <a:ea typeface="맑은 고딕" charset="0"/>
              </a:rPr>
              <a:t>기간 선택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en-US" altLang="ko-KR" dirty="0">
                <a:latin typeface="맑은 고딕" charset="0"/>
                <a:ea typeface="맑은 고딕" charset="0"/>
              </a:rPr>
              <a:t>0.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뒤로가기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================================================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번호 입력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: </a:t>
            </a:r>
          </a:p>
          <a:p>
            <a:pPr marL="0" indent="0" algn="l" defTabSz="508000" hangingPunct="1"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================================================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시작 기간을 입력하세요</a:t>
            </a:r>
            <a:r>
              <a:rPr lang="en-US" altLang="ko-KR" dirty="0">
                <a:latin typeface="맑은 고딕" charset="0"/>
                <a:ea typeface="맑은 고딕" charset="0"/>
              </a:rPr>
              <a:t>(‘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yy</a:t>
            </a:r>
            <a:r>
              <a:rPr lang="en-US" altLang="ko-KR" dirty="0">
                <a:latin typeface="맑은 고딕" charset="0"/>
                <a:ea typeface="맑은 고딕" charset="0"/>
              </a:rPr>
              <a:t>-MM-dd’) : </a:t>
            </a:r>
          </a:p>
          <a:p>
            <a:pPr defTabSz="508000"/>
            <a:r>
              <a:rPr lang="ko-KR" altLang="en-US" dirty="0">
                <a:latin typeface="맑은 고딕" charset="0"/>
                <a:ea typeface="맑은 고딕" charset="0"/>
              </a:rPr>
              <a:t>종료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기간을 입력하세요</a:t>
            </a:r>
            <a:r>
              <a:rPr lang="en-US" altLang="ko-KR" dirty="0">
                <a:latin typeface="맑은 고딕" charset="0"/>
                <a:ea typeface="맑은 고딕" charset="0"/>
              </a:rPr>
              <a:t>(‘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yy</a:t>
            </a:r>
            <a:r>
              <a:rPr lang="en-US" altLang="ko-KR" dirty="0">
                <a:latin typeface="맑은 고딕" charset="0"/>
                <a:ea typeface="맑은 고딕" charset="0"/>
              </a:rPr>
              <a:t>-MM-dd’) : 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2">
            <a:extLst>
              <a:ext uri="{FF2B5EF4-FFF2-40B4-BE49-F238E27FC236}">
                <a16:creationId xmlns:a16="http://schemas.microsoft.com/office/drawing/2014/main" id="{59A19F59-F117-4B0E-810E-B97A3A1F6053}"/>
              </a:ext>
            </a:extLst>
          </p:cNvPr>
          <p:cNvSpPr>
            <a:spLocks/>
          </p:cNvSpPr>
          <p:nvPr/>
        </p:nvSpPr>
        <p:spPr>
          <a:xfrm>
            <a:off x="6230937" y="5378683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2">
            <a:extLst>
              <a:ext uri="{FF2B5EF4-FFF2-40B4-BE49-F238E27FC236}">
                <a16:creationId xmlns:a16="http://schemas.microsoft.com/office/drawing/2014/main" id="{11CA0BB5-FB01-405E-99E9-336BADC76873}"/>
              </a:ext>
            </a:extLst>
          </p:cNvPr>
          <p:cNvSpPr>
            <a:spLocks/>
          </p:cNvSpPr>
          <p:nvPr/>
        </p:nvSpPr>
        <p:spPr>
          <a:xfrm>
            <a:off x="6230937" y="5694659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">
            <a:extLst>
              <a:ext uri="{FF2B5EF4-FFF2-40B4-BE49-F238E27FC236}">
                <a16:creationId xmlns:a16="http://schemas.microsoft.com/office/drawing/2014/main" id="{D57ECB09-B5FC-46BC-9D63-821EF320459B}"/>
              </a:ext>
            </a:extLst>
          </p:cNvPr>
          <p:cNvSpPr>
            <a:spLocks/>
          </p:cNvSpPr>
          <p:nvPr/>
        </p:nvSpPr>
        <p:spPr>
          <a:xfrm>
            <a:off x="3460305" y="4830043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876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>
            <a:extLst>
              <a:ext uri="{FF2B5EF4-FFF2-40B4-BE49-F238E27FC236}">
                <a16:creationId xmlns:a16="http://schemas.microsoft.com/office/drawing/2014/main" id="{E1B3D570-F2DE-42AD-8DCC-D8D250656408}"/>
              </a:ext>
            </a:extLst>
          </p:cNvPr>
          <p:cNvSpPr txBox="1">
            <a:spLocks/>
          </p:cNvSpPr>
          <p:nvPr/>
        </p:nvSpPr>
        <p:spPr>
          <a:xfrm>
            <a:off x="2125980" y="843035"/>
            <a:ext cx="8209915" cy="48949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학생</a:t>
            </a:r>
            <a:r>
              <a:rPr lang="ko-KR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5.</a:t>
            </a:r>
            <a:r>
              <a:rPr lang="ko-KR" sz="24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취업 현황 조회</a:t>
            </a:r>
            <a:endParaRPr lang="en-US" altLang="ko-KR" sz="2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						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취업 현황 조회</a:t>
            </a: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[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이름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]   [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과정번호</a:t>
            </a:r>
            <a:r>
              <a:rPr lang="en-US" altLang="ko-KR" dirty="0">
                <a:latin typeface="맑은 고딕" charset="0"/>
                <a:ea typeface="맑은 고딕" charset="0"/>
              </a:rPr>
              <a:t>]  [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과정명</a:t>
            </a:r>
            <a:r>
              <a:rPr lang="en-US" altLang="ko-KR" dirty="0">
                <a:latin typeface="맑은 고딕" charset="0"/>
                <a:ea typeface="맑은 고딕" charset="0"/>
              </a:rPr>
              <a:t>]              [</a:t>
            </a:r>
            <a:r>
              <a:rPr lang="ko-KR" altLang="en-US" dirty="0">
                <a:latin typeface="맑은 고딕" charset="0"/>
                <a:ea typeface="맑은 고딕" charset="0"/>
              </a:rPr>
              <a:t>상태</a:t>
            </a:r>
            <a:r>
              <a:rPr lang="en-US" altLang="ko-KR" dirty="0">
                <a:latin typeface="맑은 고딕" charset="0"/>
                <a:ea typeface="맑은 고딕" charset="0"/>
              </a:rPr>
              <a:t>]      [</a:t>
            </a:r>
            <a:r>
              <a:rPr lang="ko-KR" altLang="en-US" dirty="0">
                <a:latin typeface="맑은 고딕" charset="0"/>
                <a:ea typeface="맑은 고딕" charset="0"/>
              </a:rPr>
              <a:t>회사명</a:t>
            </a:r>
            <a:r>
              <a:rPr lang="en-US" altLang="ko-KR" dirty="0">
                <a:latin typeface="맑은 고딕" charset="0"/>
                <a:ea typeface="맑은 고딕" charset="0"/>
              </a:rPr>
              <a:t>]          [</a:t>
            </a:r>
            <a:r>
              <a:rPr lang="ko-KR" altLang="en-US" dirty="0">
                <a:latin typeface="맑은 고딕" charset="0"/>
                <a:ea typeface="맑은 고딕" charset="0"/>
              </a:rPr>
              <a:t>연봉</a:t>
            </a:r>
            <a:r>
              <a:rPr lang="en-US" altLang="ko-KR" dirty="0">
                <a:latin typeface="맑은 고딕" charset="0"/>
                <a:ea typeface="맑은 고딕" charset="0"/>
              </a:rPr>
              <a:t>] 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 dirty="0" err="1">
                <a:latin typeface="맑은 고딕" charset="0"/>
                <a:ea typeface="맑은 고딕" charset="0"/>
              </a:rPr>
              <a:t>정찬대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3         Java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기반 멀티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…    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수강중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 </a:t>
            </a:r>
            <a:r>
              <a:rPr lang="en-US" altLang="ko-KR" dirty="0">
                <a:latin typeface="맑은 고딕" charset="0"/>
                <a:ea typeface="맑은 고딕" charset="0"/>
              </a:rPr>
              <a:t> -                  -</a:t>
            </a:r>
          </a:p>
          <a:p>
            <a:pPr defTabSz="508000"/>
            <a:r>
              <a:rPr lang="ko-KR" altLang="en-US" dirty="0" err="1">
                <a:latin typeface="맑은 고딕" charset="0"/>
                <a:ea typeface="맑은 고딕" charset="0"/>
              </a:rPr>
              <a:t>신예윤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3         Java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기반 멀티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…    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수강중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빙그레</a:t>
            </a:r>
            <a:r>
              <a:rPr lang="en-US" altLang="ko-KR" dirty="0">
                <a:latin typeface="맑은 고딕" charset="0"/>
                <a:ea typeface="맑은 고딕" charset="0"/>
              </a:rPr>
              <a:t>        30,000,000</a:t>
            </a:r>
          </a:p>
          <a:p>
            <a:pPr defTabSz="508000"/>
            <a:r>
              <a:rPr lang="ko-KR" altLang="en-US" dirty="0" err="1">
                <a:latin typeface="맑은 고딕" charset="0"/>
                <a:ea typeface="맑은 고딕" charset="0"/>
              </a:rPr>
              <a:t>장효민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2         Java/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Javascript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..    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수강중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애플코리아</a:t>
            </a:r>
            <a:r>
              <a:rPr lang="en-US" altLang="ko-KR" dirty="0">
                <a:latin typeface="맑은 고딕" charset="0"/>
                <a:ea typeface="맑은 고딕" charset="0"/>
              </a:rPr>
              <a:t>    33,000,000</a:t>
            </a:r>
          </a:p>
          <a:p>
            <a:pPr defTabSz="508000"/>
            <a:r>
              <a:rPr lang="ko-KR" altLang="en-US" dirty="0" err="1">
                <a:latin typeface="맑은 고딕" charset="0"/>
                <a:ea typeface="맑은 고딕" charset="0"/>
              </a:rPr>
              <a:t>박식혜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</a:t>
            </a:r>
            <a:r>
              <a:rPr lang="en-US" altLang="ko-KR" dirty="0">
                <a:latin typeface="맑은 고딕" charset="0"/>
                <a:ea typeface="맑은 고딕" charset="0"/>
              </a:rPr>
              <a:t>6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      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자바 스프링 백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..    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수강중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 </a:t>
            </a:r>
            <a:r>
              <a:rPr lang="en-US" altLang="ko-KR" dirty="0">
                <a:latin typeface="맑은 고딕" charset="0"/>
                <a:ea typeface="맑은 고딕" charset="0"/>
              </a:rPr>
              <a:t> -                  - </a:t>
            </a:r>
            <a:r>
              <a:rPr lang="ko-KR" sz="1800" dirty="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en-US" altLang="ko-KR" dirty="0">
                <a:latin typeface="맑은 고딕" charset="0"/>
                <a:ea typeface="맑은 고딕" charset="0"/>
              </a:rPr>
              <a:t>1. </a:t>
            </a:r>
            <a:r>
              <a:rPr lang="ko-KR" altLang="en-US" dirty="0">
                <a:latin typeface="맑은 고딕" charset="0"/>
                <a:ea typeface="맑은 고딕" charset="0"/>
              </a:rPr>
              <a:t>과정별 취업 현황 조회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en-US" altLang="ko-KR" dirty="0">
                <a:latin typeface="맑은 고딕" charset="0"/>
                <a:ea typeface="맑은 고딕" charset="0"/>
              </a:rPr>
              <a:t>0.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뒤로가기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================================================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번호 입력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: </a:t>
            </a:r>
          </a:p>
          <a:p>
            <a:pPr marL="0" indent="0" algn="l" defTabSz="508000" hangingPunct="1"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================================================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과정 번호</a:t>
            </a:r>
            <a:r>
              <a:rPr lang="en-US" altLang="ko-KR" dirty="0">
                <a:latin typeface="맑은 고딕" charset="0"/>
                <a:ea typeface="맑은 고딕" charset="0"/>
              </a:rPr>
              <a:t> : </a:t>
            </a:r>
          </a:p>
        </p:txBody>
      </p:sp>
      <p:sp>
        <p:nvSpPr>
          <p:cNvPr id="5" name="도형 2">
            <a:extLst>
              <a:ext uri="{FF2B5EF4-FFF2-40B4-BE49-F238E27FC236}">
                <a16:creationId xmlns:a16="http://schemas.microsoft.com/office/drawing/2014/main" id="{59A19F59-F117-4B0E-810E-B97A3A1F6053}"/>
              </a:ext>
            </a:extLst>
          </p:cNvPr>
          <p:cNvSpPr>
            <a:spLocks/>
          </p:cNvSpPr>
          <p:nvPr/>
        </p:nvSpPr>
        <p:spPr>
          <a:xfrm>
            <a:off x="3460305" y="5378683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">
            <a:extLst>
              <a:ext uri="{FF2B5EF4-FFF2-40B4-BE49-F238E27FC236}">
                <a16:creationId xmlns:a16="http://schemas.microsoft.com/office/drawing/2014/main" id="{D57ECB09-B5FC-46BC-9D63-821EF320459B}"/>
              </a:ext>
            </a:extLst>
          </p:cNvPr>
          <p:cNvSpPr>
            <a:spLocks/>
          </p:cNvSpPr>
          <p:nvPr/>
        </p:nvSpPr>
        <p:spPr>
          <a:xfrm>
            <a:off x="3460305" y="4830043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6872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896DA6-98C8-48CB-B5AE-A2A6D022672E}"/>
              </a:ext>
            </a:extLst>
          </p:cNvPr>
          <p:cNvSpPr txBox="1"/>
          <p:nvPr/>
        </p:nvSpPr>
        <p:spPr>
          <a:xfrm>
            <a:off x="1973179" y="2085474"/>
            <a:ext cx="78678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==============================================</a:t>
            </a:r>
            <a:endParaRPr lang="ko-KR" altLang="en-US" dirty="0"/>
          </a:p>
          <a:p>
            <a:r>
              <a:rPr lang="ko-KR" altLang="en-US" dirty="0"/>
              <a:t>                                      회원가입</a:t>
            </a:r>
          </a:p>
          <a:p>
            <a:r>
              <a:rPr lang="en-US" altLang="ko-KR" dirty="0"/>
              <a:t>==============================================</a:t>
            </a:r>
            <a:endParaRPr lang="ko-KR" altLang="en-US" dirty="0"/>
          </a:p>
          <a:p>
            <a:r>
              <a:rPr lang="ko-KR" altLang="en-US" dirty="0"/>
              <a:t>이름 </a:t>
            </a:r>
            <a:r>
              <a:rPr lang="en-US" altLang="ko-KR" dirty="0"/>
              <a:t>		:</a:t>
            </a:r>
          </a:p>
          <a:p>
            <a:r>
              <a:rPr lang="ko-KR" altLang="en-US" dirty="0"/>
              <a:t>아이디</a:t>
            </a:r>
            <a:r>
              <a:rPr lang="en-US" altLang="ko-KR" dirty="0"/>
              <a:t>		:</a:t>
            </a:r>
          </a:p>
          <a:p>
            <a:r>
              <a:rPr lang="ko-KR" altLang="en-US" dirty="0"/>
              <a:t>주민등록번호</a:t>
            </a:r>
            <a:r>
              <a:rPr lang="en-US" altLang="ko-KR" dirty="0"/>
              <a:t>	:</a:t>
            </a:r>
          </a:p>
          <a:p>
            <a:r>
              <a:rPr lang="ko-KR" altLang="en-US" dirty="0"/>
              <a:t>전화번호</a:t>
            </a:r>
            <a:r>
              <a:rPr lang="en-US" altLang="ko-KR" dirty="0"/>
              <a:t>	:</a:t>
            </a:r>
          </a:p>
          <a:p>
            <a:r>
              <a:rPr lang="ko-KR" altLang="en-US" dirty="0"/>
              <a:t>계좌번호</a:t>
            </a:r>
            <a:r>
              <a:rPr lang="en-US" altLang="ko-KR" dirty="0"/>
              <a:t>	:</a:t>
            </a:r>
          </a:p>
          <a:p>
            <a:r>
              <a:rPr lang="en-US" altLang="ko-KR" dirty="0"/>
              <a:t>==============================================</a:t>
            </a:r>
          </a:p>
          <a:p>
            <a:r>
              <a:rPr lang="ko-KR" altLang="en-US" dirty="0"/>
              <a:t>회원가입이 완료되었습니다</a:t>
            </a:r>
            <a:r>
              <a:rPr lang="en-US" altLang="ko-KR" dirty="0"/>
              <a:t>. </a:t>
            </a:r>
            <a:r>
              <a:rPr lang="ko-KR" altLang="en-US" dirty="0"/>
              <a:t>처음으로 돌아가시려면 </a:t>
            </a:r>
            <a:r>
              <a:rPr lang="ko-KR" altLang="en-US" dirty="0" err="1"/>
              <a:t>엔터를</a:t>
            </a:r>
            <a:r>
              <a:rPr lang="ko-KR" altLang="en-US" dirty="0"/>
              <a:t> 입력해주세요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F2A72-F790-4D0C-AA26-2215B6181EEA}"/>
              </a:ext>
            </a:extLst>
          </p:cNvPr>
          <p:cNvSpPr txBox="1"/>
          <p:nvPr/>
        </p:nvSpPr>
        <p:spPr>
          <a:xfrm>
            <a:off x="669665" y="5935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회원가입</a:t>
            </a:r>
          </a:p>
        </p:txBody>
      </p:sp>
      <p:sp>
        <p:nvSpPr>
          <p:cNvPr id="6" name="Rect 0">
            <a:extLst>
              <a:ext uri="{FF2B5EF4-FFF2-40B4-BE49-F238E27FC236}">
                <a16:creationId xmlns:a16="http://schemas.microsoft.com/office/drawing/2014/main" id="{3958AF9E-DD2B-4FE3-93B7-76A059CCDAA9}"/>
              </a:ext>
            </a:extLst>
          </p:cNvPr>
          <p:cNvSpPr>
            <a:spLocks/>
          </p:cNvSpPr>
          <p:nvPr/>
        </p:nvSpPr>
        <p:spPr>
          <a:xfrm>
            <a:off x="4073592" y="2927683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>
            <a:extLst>
              <a:ext uri="{FF2B5EF4-FFF2-40B4-BE49-F238E27FC236}">
                <a16:creationId xmlns:a16="http://schemas.microsoft.com/office/drawing/2014/main" id="{72670FC7-C3A9-4CB5-9870-332B461BF398}"/>
              </a:ext>
            </a:extLst>
          </p:cNvPr>
          <p:cNvSpPr>
            <a:spLocks/>
          </p:cNvSpPr>
          <p:nvPr/>
        </p:nvSpPr>
        <p:spPr>
          <a:xfrm>
            <a:off x="4073592" y="3263399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>
            <a:extLst>
              <a:ext uri="{FF2B5EF4-FFF2-40B4-BE49-F238E27FC236}">
                <a16:creationId xmlns:a16="http://schemas.microsoft.com/office/drawing/2014/main" id="{2C65DC18-FCFE-4C96-A277-88934243D0BB}"/>
              </a:ext>
            </a:extLst>
          </p:cNvPr>
          <p:cNvSpPr>
            <a:spLocks/>
          </p:cNvSpPr>
          <p:nvPr/>
        </p:nvSpPr>
        <p:spPr>
          <a:xfrm>
            <a:off x="4073592" y="3560765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>
            <a:extLst>
              <a:ext uri="{FF2B5EF4-FFF2-40B4-BE49-F238E27FC236}">
                <a16:creationId xmlns:a16="http://schemas.microsoft.com/office/drawing/2014/main" id="{7D9B6166-3865-411F-BD49-11317FF267BE}"/>
              </a:ext>
            </a:extLst>
          </p:cNvPr>
          <p:cNvSpPr>
            <a:spLocks/>
          </p:cNvSpPr>
          <p:nvPr/>
        </p:nvSpPr>
        <p:spPr>
          <a:xfrm>
            <a:off x="4073592" y="3869907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>
            <a:extLst>
              <a:ext uri="{FF2B5EF4-FFF2-40B4-BE49-F238E27FC236}">
                <a16:creationId xmlns:a16="http://schemas.microsoft.com/office/drawing/2014/main" id="{FEE0B6F9-F6A1-4CA2-9198-AE7DC004B2B3}"/>
              </a:ext>
            </a:extLst>
          </p:cNvPr>
          <p:cNvSpPr>
            <a:spLocks/>
          </p:cNvSpPr>
          <p:nvPr/>
        </p:nvSpPr>
        <p:spPr>
          <a:xfrm>
            <a:off x="4073592" y="4181895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7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44390" y="1574800"/>
            <a:ext cx="2905125" cy="428752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관리자-2-1. 학생 등록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이름      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아이디   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주민번호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전화번호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등록을 완료하였습니다.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돌아가시려면 엔터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949950" y="2820035"/>
            <a:ext cx="14630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5952490" y="3228975"/>
            <a:ext cx="14630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5946140" y="3629660"/>
            <a:ext cx="14630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5946140" y="4044315"/>
            <a:ext cx="14630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BB1BF2-CB03-4B8B-939E-6E414BB9C622}"/>
              </a:ext>
            </a:extLst>
          </p:cNvPr>
          <p:cNvSpPr txBox="1"/>
          <p:nvPr/>
        </p:nvSpPr>
        <p:spPr>
          <a:xfrm>
            <a:off x="2566974" y="1549530"/>
            <a:ext cx="74943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=============================================</a:t>
            </a:r>
          </a:p>
          <a:p>
            <a:r>
              <a:rPr lang="en-US" altLang="ko-KR" dirty="0"/>
              <a:t>  			</a:t>
            </a:r>
            <a:r>
              <a:rPr lang="ko-KR" altLang="en-US" dirty="0"/>
              <a:t>수강신청</a:t>
            </a:r>
            <a:endParaRPr lang="en-US" altLang="ko-KR" dirty="0"/>
          </a:p>
          <a:p>
            <a:r>
              <a:rPr lang="en-US" altLang="ko-KR" dirty="0"/>
              <a:t>=============================================</a:t>
            </a:r>
          </a:p>
          <a:p>
            <a:r>
              <a:rPr lang="ko-KR" altLang="en-US" dirty="0" err="1"/>
              <a:t>과정명</a:t>
            </a:r>
            <a:r>
              <a:rPr lang="en-US" altLang="ko-KR" dirty="0"/>
              <a:t>		: </a:t>
            </a:r>
            <a:r>
              <a:rPr lang="ko-KR" altLang="en-US" dirty="0"/>
              <a:t>파이썬 기반 빅데이터 개발자</a:t>
            </a:r>
            <a:endParaRPr lang="en-US" altLang="ko-KR" dirty="0"/>
          </a:p>
          <a:p>
            <a:r>
              <a:rPr lang="ko-KR" altLang="en-US" dirty="0"/>
              <a:t>과정 시작일</a:t>
            </a:r>
            <a:r>
              <a:rPr lang="en-US" altLang="ko-KR" dirty="0"/>
              <a:t>	: 2020-07-27</a:t>
            </a:r>
          </a:p>
          <a:p>
            <a:r>
              <a:rPr lang="ko-KR" altLang="en-US" dirty="0"/>
              <a:t>과정 종료일</a:t>
            </a:r>
            <a:r>
              <a:rPr lang="en-US" altLang="ko-KR" dirty="0"/>
              <a:t>	: 2020-01-27</a:t>
            </a:r>
          </a:p>
          <a:p>
            <a:r>
              <a:rPr lang="ko-KR" altLang="en-US" dirty="0"/>
              <a:t>현재 등록 인원 </a:t>
            </a:r>
            <a:r>
              <a:rPr lang="en-US" altLang="ko-KR" dirty="0"/>
              <a:t>	: 5</a:t>
            </a:r>
          </a:p>
          <a:p>
            <a:r>
              <a:rPr lang="ko-KR" altLang="en-US" dirty="0"/>
              <a:t>수강 가능 인원</a:t>
            </a:r>
            <a:r>
              <a:rPr lang="en-US" altLang="ko-KR" dirty="0"/>
              <a:t>	: 26</a:t>
            </a:r>
          </a:p>
          <a:p>
            <a:r>
              <a:rPr lang="ko-KR" altLang="en-US" dirty="0"/>
              <a:t>강의 과목</a:t>
            </a:r>
            <a:r>
              <a:rPr lang="en-US" altLang="ko-KR" dirty="0"/>
              <a:t>	: C, C++, C#, Linux, Java, Bigdata, Python, SQL, …</a:t>
            </a:r>
          </a:p>
          <a:p>
            <a:r>
              <a:rPr lang="en-US" altLang="ko-KR" dirty="0"/>
              <a:t>=============================================</a:t>
            </a:r>
          </a:p>
          <a:p>
            <a:r>
              <a:rPr lang="ko-KR" altLang="en-US" dirty="0"/>
              <a:t>수강신청을 원하시면 </a:t>
            </a:r>
            <a:r>
              <a:rPr lang="en-US" altLang="ko-KR" dirty="0"/>
              <a:t>1</a:t>
            </a:r>
            <a:r>
              <a:rPr lang="ko-KR" altLang="en-US" dirty="0"/>
              <a:t>번을</a:t>
            </a:r>
            <a:r>
              <a:rPr lang="en-US" altLang="ko-KR" dirty="0"/>
              <a:t>, </a:t>
            </a:r>
            <a:r>
              <a:rPr lang="ko-KR" altLang="en-US" dirty="0" err="1"/>
              <a:t>뒤로가기를</a:t>
            </a:r>
            <a:r>
              <a:rPr lang="ko-KR" altLang="en-US" dirty="0"/>
              <a:t> 원하시면 </a:t>
            </a:r>
            <a:r>
              <a:rPr lang="en-US" altLang="ko-KR" dirty="0"/>
              <a:t>2</a:t>
            </a:r>
            <a:r>
              <a:rPr lang="ko-KR" altLang="en-US" dirty="0"/>
              <a:t>번을 입력해주세요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파이썬 기반 빅데이터 개발자 과정에 수강신청이 완료되었습니다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개설 예정 일은 </a:t>
            </a:r>
            <a:r>
              <a:rPr lang="en-US" altLang="ko-KR" dirty="0"/>
              <a:t>2020-07-27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C8420-A49A-42F0-B76F-B498B9408F62}"/>
              </a:ext>
            </a:extLst>
          </p:cNvPr>
          <p:cNvSpPr txBox="1"/>
          <p:nvPr/>
        </p:nvSpPr>
        <p:spPr>
          <a:xfrm>
            <a:off x="737937" y="5935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수강신청</a:t>
            </a:r>
          </a:p>
        </p:txBody>
      </p:sp>
      <p:sp>
        <p:nvSpPr>
          <p:cNvPr id="8" name="Rect 0">
            <a:extLst>
              <a:ext uri="{FF2B5EF4-FFF2-40B4-BE49-F238E27FC236}">
                <a16:creationId xmlns:a16="http://schemas.microsoft.com/office/drawing/2014/main" id="{20B9EDB3-E58B-4DA7-8BFF-91EC44BBEAC2}"/>
              </a:ext>
            </a:extLst>
          </p:cNvPr>
          <p:cNvSpPr>
            <a:spLocks/>
          </p:cNvSpPr>
          <p:nvPr/>
        </p:nvSpPr>
        <p:spPr>
          <a:xfrm>
            <a:off x="3335655" y="4609867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2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540635" y="708025"/>
            <a:ext cx="7120255" cy="54483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관리자-2-2. 학생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[번호]  [이름]    [주민번호]          [전화번호]           [등록날짜]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1     김학생  950101-1111111  010-1234-1234      2020-01-13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  번호로 검색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  아이디로 검색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3.  이름으로 검색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: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66135" y="5759450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362450" y="3660140"/>
            <a:ext cx="145288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154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577080" y="4102735"/>
            <a:ext cx="1854835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ahpp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577080" y="4571365"/>
            <a:ext cx="186817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김학생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8039735" y="3966210"/>
            <a:ext cx="3122295" cy="1153160"/>
          </a:xfrm>
          <a:prstGeom prst="wedgeRectCallout">
            <a:avLst>
              <a:gd name="adj1" fmla="val -69319"/>
              <a:gd name="adj2" fmla="val -31380"/>
            </a:avLst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 번호 입력 후 검색할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 입력하기.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63085" y="680720"/>
            <a:ext cx="3462655" cy="55016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관리자-2-2-1. 번호로 검색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이름 : 김학생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과정 이름 :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과정 기간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아이디 : student1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주민번호 : 950101-1111111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전화번호 : 010-1234-1234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계좌번호 : 123-123-123456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  수정하기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  수료 및 중도탈락 처리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3.  삭제하기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5716270" y="5509260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63085" y="1926590"/>
            <a:ext cx="3462655" cy="30003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관리자-2-2-1-1. 수정하기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수정할 정화번호 입력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수정할 계좌번호 입력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수정완료.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6935470" y="2882900"/>
            <a:ext cx="2028825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939915" y="3276600"/>
            <a:ext cx="2028825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585845" y="1725295"/>
            <a:ext cx="5016500" cy="34156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관리자-2-2-1-2. 수료 및 중도탈락처리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수료 및 중도탈락 처리를 하시겠습니까? (y/n)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처리 완료.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8493760" y="3115945"/>
            <a:ext cx="60452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585845" y="1725295"/>
            <a:ext cx="5016500" cy="34156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관리자-2-2-1-3. 삭제하기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학생 정보를 삭제하시겠습니까? (y/n)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삭제 완료.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7663180" y="3115945"/>
            <a:ext cx="60452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63085" y="680720"/>
            <a:ext cx="3462655" cy="55016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관리자-2-2-2. 아이디로 검색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이름 : 김학생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과정 이름 :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과정 기간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아이디 : student1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주민번호 : 950101-1111111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전화번호 : 010-1234-1234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계좌번호 : 123-123-123456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  수정하기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  수료 및 중도탈락 처리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3.  삭제하기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5716270" y="5509260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63085" y="1926590"/>
            <a:ext cx="3462655" cy="30003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관리자-2-2-2-1. 수정하기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수정할 정화번호 입력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수정할 계좌번호 입력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수정완료.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6935470" y="2882900"/>
            <a:ext cx="2028825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6939915" y="3276600"/>
            <a:ext cx="2028825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644390" y="1306195"/>
            <a:ext cx="2905125" cy="3415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관리자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ID    :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PW  :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로그인이 완료되었습니다.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[관리자1]님 반갑습니다.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5492115" y="2491105"/>
            <a:ext cx="1859915" cy="26860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485765" y="3012440"/>
            <a:ext cx="1859915" cy="26860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585845" y="1725295"/>
            <a:ext cx="5016500" cy="34156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관리자-2-2-2-2. 수료 및 중도탈락처리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수료 및 중도탈락 처리를 하시겠습니까? (y/n)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처리 완료.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8493760" y="3115945"/>
            <a:ext cx="60452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585845" y="1725295"/>
            <a:ext cx="5016500" cy="34156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관리자-2-2-2-3. 삭제하기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학생 정보를 삭제하시겠습니까? (y/n)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삭제 완료.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7663180" y="3115945"/>
            <a:ext cx="60452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63085" y="680720"/>
            <a:ext cx="3462655" cy="55016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관리자-2-2-3. 이름으로 검색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이름 : 김학생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과정 이름 :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과정 기간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아이디 : student1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주민번호 : 950101-1111111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전화번호 : 010-1234-1234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계좌번호 : 123-123-123456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  수정하기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  수료 및 중도탈락 처리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3.  삭제하기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5716270" y="5509260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8375015" y="897890"/>
            <a:ext cx="3122295" cy="1153160"/>
          </a:xfrm>
          <a:prstGeom prst="wedgeRectCallout">
            <a:avLst>
              <a:gd name="adj1" fmla="val -69319"/>
              <a:gd name="adj2" fmla="val -31380"/>
            </a:avLst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동명이인이 있는 경우,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넘버링 해서 학생 선택 하여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 보여주기.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63085" y="1926590"/>
            <a:ext cx="3462655" cy="30003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관리자-2-2-3-1. 수정하기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수정할 정화번호 입력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수정할 계좌번호 입력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수정완료.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6935470" y="2882900"/>
            <a:ext cx="2028825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6939915" y="3276600"/>
            <a:ext cx="2028825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585845" y="1725295"/>
            <a:ext cx="5016500" cy="34156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관리자-2-2-3-2. 수료 및 중도탈락처리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수료 및 중도탈락 처리를 하시겠습니까? (y/n)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처리 완료.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8493760" y="3115945"/>
            <a:ext cx="60452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585845" y="1725295"/>
            <a:ext cx="5016500" cy="34156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관리자-2-2-3-3. 삭제하기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학생 정보를 삭제하시겠습니까? (y/n)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삭제 완료.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7663180" y="3115945"/>
            <a:ext cx="60452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>
            <a:extLst>
              <a:ext uri="{FF2B5EF4-FFF2-40B4-BE49-F238E27FC236}">
                <a16:creationId xmlns:a16="http://schemas.microsoft.com/office/drawing/2014/main" id="{E1B3D570-F2DE-42AD-8DCC-D8D250656408}"/>
              </a:ext>
            </a:extLst>
          </p:cNvPr>
          <p:cNvSpPr txBox="1">
            <a:spLocks/>
          </p:cNvSpPr>
          <p:nvPr/>
        </p:nvSpPr>
        <p:spPr>
          <a:xfrm>
            <a:off x="2125980" y="843035"/>
            <a:ext cx="8209915" cy="517192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관리자</a:t>
            </a:r>
            <a:r>
              <a:rPr lang="ko-KR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2-3. 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취업관리</a:t>
            </a:r>
            <a:endParaRPr lang="en-US" altLang="ko-KR" sz="2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						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취업 현황 조회</a:t>
            </a: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[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이름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]   [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과정번호</a:t>
            </a:r>
            <a:r>
              <a:rPr lang="en-US" altLang="ko-KR" dirty="0">
                <a:latin typeface="맑은 고딕" charset="0"/>
                <a:ea typeface="맑은 고딕" charset="0"/>
              </a:rPr>
              <a:t>]  [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과정명</a:t>
            </a:r>
            <a:r>
              <a:rPr lang="en-US" altLang="ko-KR" dirty="0">
                <a:latin typeface="맑은 고딕" charset="0"/>
                <a:ea typeface="맑은 고딕" charset="0"/>
              </a:rPr>
              <a:t>]              [</a:t>
            </a:r>
            <a:r>
              <a:rPr lang="ko-KR" altLang="en-US" dirty="0">
                <a:latin typeface="맑은 고딕" charset="0"/>
                <a:ea typeface="맑은 고딕" charset="0"/>
              </a:rPr>
              <a:t>상태</a:t>
            </a:r>
            <a:r>
              <a:rPr lang="en-US" altLang="ko-KR" dirty="0">
                <a:latin typeface="맑은 고딕" charset="0"/>
                <a:ea typeface="맑은 고딕" charset="0"/>
              </a:rPr>
              <a:t>]      [</a:t>
            </a:r>
            <a:r>
              <a:rPr lang="ko-KR" altLang="en-US" dirty="0">
                <a:latin typeface="맑은 고딕" charset="0"/>
                <a:ea typeface="맑은 고딕" charset="0"/>
              </a:rPr>
              <a:t>회사명</a:t>
            </a:r>
            <a:r>
              <a:rPr lang="en-US" altLang="ko-KR" dirty="0">
                <a:latin typeface="맑은 고딕" charset="0"/>
                <a:ea typeface="맑은 고딕" charset="0"/>
              </a:rPr>
              <a:t>]          [</a:t>
            </a:r>
            <a:r>
              <a:rPr lang="ko-KR" altLang="en-US" dirty="0">
                <a:latin typeface="맑은 고딕" charset="0"/>
                <a:ea typeface="맑은 고딕" charset="0"/>
              </a:rPr>
              <a:t>연봉</a:t>
            </a:r>
            <a:r>
              <a:rPr lang="en-US" altLang="ko-KR" dirty="0">
                <a:latin typeface="맑은 고딕" charset="0"/>
                <a:ea typeface="맑은 고딕" charset="0"/>
              </a:rPr>
              <a:t>] 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 dirty="0" err="1">
                <a:latin typeface="맑은 고딕" charset="0"/>
                <a:ea typeface="맑은 고딕" charset="0"/>
              </a:rPr>
              <a:t>정찬대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3         Java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기반 멀티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…    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수강중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 </a:t>
            </a:r>
            <a:r>
              <a:rPr lang="en-US" altLang="ko-KR" dirty="0">
                <a:latin typeface="맑은 고딕" charset="0"/>
                <a:ea typeface="맑은 고딕" charset="0"/>
              </a:rPr>
              <a:t> -                  -</a:t>
            </a:r>
          </a:p>
          <a:p>
            <a:pPr defTabSz="508000"/>
            <a:r>
              <a:rPr lang="ko-KR" altLang="en-US" dirty="0" err="1">
                <a:latin typeface="맑은 고딕" charset="0"/>
                <a:ea typeface="맑은 고딕" charset="0"/>
              </a:rPr>
              <a:t>신예윤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3         Java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기반 멀티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…    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수강중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빙그레</a:t>
            </a:r>
            <a:r>
              <a:rPr lang="en-US" altLang="ko-KR" dirty="0">
                <a:latin typeface="맑은 고딕" charset="0"/>
                <a:ea typeface="맑은 고딕" charset="0"/>
              </a:rPr>
              <a:t>        30,000,000</a:t>
            </a:r>
          </a:p>
          <a:p>
            <a:pPr defTabSz="508000"/>
            <a:r>
              <a:rPr lang="ko-KR" altLang="en-US" dirty="0" err="1">
                <a:latin typeface="맑은 고딕" charset="0"/>
                <a:ea typeface="맑은 고딕" charset="0"/>
              </a:rPr>
              <a:t>장효민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2         Java/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Javascript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..    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수강중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애플코리아</a:t>
            </a:r>
            <a:r>
              <a:rPr lang="en-US" altLang="ko-KR" dirty="0">
                <a:latin typeface="맑은 고딕" charset="0"/>
                <a:ea typeface="맑은 고딕" charset="0"/>
              </a:rPr>
              <a:t>    33,000,000</a:t>
            </a:r>
          </a:p>
          <a:p>
            <a:pPr defTabSz="508000"/>
            <a:r>
              <a:rPr lang="ko-KR" altLang="en-US" dirty="0" err="1">
                <a:latin typeface="맑은 고딕" charset="0"/>
                <a:ea typeface="맑은 고딕" charset="0"/>
              </a:rPr>
              <a:t>박식혜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</a:t>
            </a:r>
            <a:r>
              <a:rPr lang="en-US" altLang="ko-KR" dirty="0">
                <a:latin typeface="맑은 고딕" charset="0"/>
                <a:ea typeface="맑은 고딕" charset="0"/>
              </a:rPr>
              <a:t>6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      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자바 스프링 백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..    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수강중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 </a:t>
            </a:r>
            <a:r>
              <a:rPr lang="en-US" altLang="ko-KR" dirty="0">
                <a:latin typeface="맑은 고딕" charset="0"/>
                <a:ea typeface="맑은 고딕" charset="0"/>
              </a:rPr>
              <a:t> -                  - </a:t>
            </a:r>
            <a:r>
              <a:rPr lang="ko-KR" sz="1800" dirty="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en-US" altLang="ko-KR" dirty="0">
                <a:latin typeface="맑은 고딕" charset="0"/>
                <a:ea typeface="맑은 고딕" charset="0"/>
              </a:rPr>
              <a:t>1. </a:t>
            </a:r>
            <a:r>
              <a:rPr lang="ko-KR" altLang="en-US" dirty="0">
                <a:latin typeface="맑은 고딕" charset="0"/>
                <a:ea typeface="맑은 고딕" charset="0"/>
              </a:rPr>
              <a:t>과정별 취업 현황 조회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en-US" altLang="ko-KR" dirty="0">
                <a:latin typeface="맑은 고딕" charset="0"/>
                <a:ea typeface="맑은 고딕" charset="0"/>
              </a:rPr>
              <a:t>2. </a:t>
            </a:r>
            <a:r>
              <a:rPr lang="ko-KR" altLang="en-US" dirty="0">
                <a:latin typeface="맑은 고딕" charset="0"/>
                <a:ea typeface="맑은 고딕" charset="0"/>
              </a:rPr>
              <a:t>취업 정보 등록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en-US" altLang="ko-KR" dirty="0">
                <a:latin typeface="맑은 고딕" charset="0"/>
                <a:ea typeface="맑은 고딕" charset="0"/>
              </a:rPr>
              <a:t>3. </a:t>
            </a:r>
            <a:r>
              <a:rPr lang="ko-KR" altLang="en-US" dirty="0">
                <a:latin typeface="맑은 고딕" charset="0"/>
                <a:ea typeface="맑은 고딕" charset="0"/>
              </a:rPr>
              <a:t>취업 정보 수정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algn="l" defTabSz="508000" hangingPunct="1"/>
            <a:r>
              <a:rPr lang="en-US" altLang="ko-KR" dirty="0">
                <a:latin typeface="맑은 고딕" charset="0"/>
                <a:ea typeface="맑은 고딕" charset="0"/>
              </a:rPr>
              <a:t>0.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뒤로가기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================================================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번호 입력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: </a:t>
            </a:r>
          </a:p>
          <a:p>
            <a:pPr marL="0" indent="0" algn="l" defTabSz="508000" hangingPunct="1"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================================================</a:t>
            </a:r>
          </a:p>
        </p:txBody>
      </p:sp>
      <p:sp>
        <p:nvSpPr>
          <p:cNvPr id="7" name="도형 2">
            <a:extLst>
              <a:ext uri="{FF2B5EF4-FFF2-40B4-BE49-F238E27FC236}">
                <a16:creationId xmlns:a16="http://schemas.microsoft.com/office/drawing/2014/main" id="{D57ECB09-B5FC-46BC-9D63-821EF320459B}"/>
              </a:ext>
            </a:extLst>
          </p:cNvPr>
          <p:cNvSpPr>
            <a:spLocks/>
          </p:cNvSpPr>
          <p:nvPr/>
        </p:nvSpPr>
        <p:spPr>
          <a:xfrm>
            <a:off x="3460305" y="5369539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5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>
            <a:extLst>
              <a:ext uri="{FF2B5EF4-FFF2-40B4-BE49-F238E27FC236}">
                <a16:creationId xmlns:a16="http://schemas.microsoft.com/office/drawing/2014/main" id="{E1B3D570-F2DE-42AD-8DCC-D8D250656408}"/>
              </a:ext>
            </a:extLst>
          </p:cNvPr>
          <p:cNvSpPr txBox="1">
            <a:spLocks/>
          </p:cNvSpPr>
          <p:nvPr/>
        </p:nvSpPr>
        <p:spPr>
          <a:xfrm>
            <a:off x="2125980" y="1674032"/>
            <a:ext cx="8209915" cy="3509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관리자</a:t>
            </a:r>
            <a:r>
              <a:rPr lang="ko-KR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2-3-1. 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과정별 취업 현황 조회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						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취업 현황 조회</a:t>
            </a: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[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이름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]   [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과정번호</a:t>
            </a:r>
            <a:r>
              <a:rPr lang="en-US" altLang="ko-KR" dirty="0">
                <a:latin typeface="맑은 고딕" charset="0"/>
                <a:ea typeface="맑은 고딕" charset="0"/>
              </a:rPr>
              <a:t>]  [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과정명</a:t>
            </a:r>
            <a:r>
              <a:rPr lang="en-US" altLang="ko-KR" dirty="0">
                <a:latin typeface="맑은 고딕" charset="0"/>
                <a:ea typeface="맑은 고딕" charset="0"/>
              </a:rPr>
              <a:t>]              [</a:t>
            </a:r>
            <a:r>
              <a:rPr lang="ko-KR" altLang="en-US" dirty="0">
                <a:latin typeface="맑은 고딕" charset="0"/>
                <a:ea typeface="맑은 고딕" charset="0"/>
              </a:rPr>
              <a:t>상태</a:t>
            </a:r>
            <a:r>
              <a:rPr lang="en-US" altLang="ko-KR" dirty="0">
                <a:latin typeface="맑은 고딕" charset="0"/>
                <a:ea typeface="맑은 고딕" charset="0"/>
              </a:rPr>
              <a:t>]      [</a:t>
            </a:r>
            <a:r>
              <a:rPr lang="ko-KR" altLang="en-US" dirty="0">
                <a:latin typeface="맑은 고딕" charset="0"/>
                <a:ea typeface="맑은 고딕" charset="0"/>
              </a:rPr>
              <a:t>회사명</a:t>
            </a:r>
            <a:r>
              <a:rPr lang="en-US" altLang="ko-KR" dirty="0">
                <a:latin typeface="맑은 고딕" charset="0"/>
                <a:ea typeface="맑은 고딕" charset="0"/>
              </a:rPr>
              <a:t>]          [</a:t>
            </a:r>
            <a:r>
              <a:rPr lang="ko-KR" altLang="en-US" dirty="0">
                <a:latin typeface="맑은 고딕" charset="0"/>
                <a:ea typeface="맑은 고딕" charset="0"/>
              </a:rPr>
              <a:t>연봉</a:t>
            </a:r>
            <a:r>
              <a:rPr lang="en-US" altLang="ko-KR" dirty="0">
                <a:latin typeface="맑은 고딕" charset="0"/>
                <a:ea typeface="맑은 고딕" charset="0"/>
              </a:rPr>
              <a:t>] 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 dirty="0" err="1">
                <a:latin typeface="맑은 고딕" charset="0"/>
                <a:ea typeface="맑은 고딕" charset="0"/>
              </a:rPr>
              <a:t>정찬대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3         Java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기반 멀티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…    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수강중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 </a:t>
            </a:r>
            <a:r>
              <a:rPr lang="en-US" altLang="ko-KR" dirty="0">
                <a:latin typeface="맑은 고딕" charset="0"/>
                <a:ea typeface="맑은 고딕" charset="0"/>
              </a:rPr>
              <a:t> -                  -</a:t>
            </a:r>
          </a:p>
          <a:p>
            <a:pPr defTabSz="508000"/>
            <a:r>
              <a:rPr lang="ko-KR" altLang="en-US" dirty="0" err="1">
                <a:latin typeface="맑은 고딕" charset="0"/>
                <a:ea typeface="맑은 고딕" charset="0"/>
              </a:rPr>
              <a:t>신예윤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3         Java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기반 멀티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…    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수강중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빙그레</a:t>
            </a:r>
            <a:r>
              <a:rPr lang="en-US" altLang="ko-KR" dirty="0">
                <a:latin typeface="맑은 고딕" charset="0"/>
                <a:ea typeface="맑은 고딕" charset="0"/>
              </a:rPr>
              <a:t>        30,000,000</a:t>
            </a:r>
          </a:p>
          <a:p>
            <a:pPr defTabSz="508000"/>
            <a:r>
              <a:rPr lang="ko-KR" altLang="en-US" dirty="0" err="1">
                <a:latin typeface="맑은 고딕" charset="0"/>
                <a:ea typeface="맑은 고딕" charset="0"/>
              </a:rPr>
              <a:t>장효민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2         Java/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Javascript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..    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수강중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애플코리아</a:t>
            </a:r>
            <a:r>
              <a:rPr lang="en-US" altLang="ko-KR" dirty="0">
                <a:latin typeface="맑은 고딕" charset="0"/>
                <a:ea typeface="맑은 고딕" charset="0"/>
              </a:rPr>
              <a:t>    33,000,000</a:t>
            </a:r>
          </a:p>
          <a:p>
            <a:pPr defTabSz="508000"/>
            <a:r>
              <a:rPr lang="ko-KR" altLang="en-US" dirty="0" err="1">
                <a:latin typeface="맑은 고딕" charset="0"/>
                <a:ea typeface="맑은 고딕" charset="0"/>
              </a:rPr>
              <a:t>박식혜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</a:t>
            </a:r>
            <a:r>
              <a:rPr lang="en-US" altLang="ko-KR" dirty="0">
                <a:latin typeface="맑은 고딕" charset="0"/>
                <a:ea typeface="맑은 고딕" charset="0"/>
              </a:rPr>
              <a:t>6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      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자바 스프링 백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..    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수강중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       </a:t>
            </a:r>
            <a:r>
              <a:rPr lang="en-US" altLang="ko-KR" dirty="0">
                <a:latin typeface="맑은 고딕" charset="0"/>
                <a:ea typeface="맑은 고딕" charset="0"/>
              </a:rPr>
              <a:t> -                  - </a:t>
            </a:r>
            <a:r>
              <a:rPr lang="ko-KR" sz="1800" dirty="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과정 번호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: </a:t>
            </a:r>
          </a:p>
          <a:p>
            <a:pPr marL="0" indent="0" algn="l" defTabSz="508000" hangingPunct="1"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================================================</a:t>
            </a:r>
          </a:p>
        </p:txBody>
      </p:sp>
      <p:sp>
        <p:nvSpPr>
          <p:cNvPr id="7" name="도형 2">
            <a:extLst>
              <a:ext uri="{FF2B5EF4-FFF2-40B4-BE49-F238E27FC236}">
                <a16:creationId xmlns:a16="http://schemas.microsoft.com/office/drawing/2014/main" id="{D57ECB09-B5FC-46BC-9D63-821EF320459B}"/>
              </a:ext>
            </a:extLst>
          </p:cNvPr>
          <p:cNvSpPr>
            <a:spLocks/>
          </p:cNvSpPr>
          <p:nvPr/>
        </p:nvSpPr>
        <p:spPr>
          <a:xfrm>
            <a:off x="3460305" y="4572904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94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>
            <a:extLst>
              <a:ext uri="{FF2B5EF4-FFF2-40B4-BE49-F238E27FC236}">
                <a16:creationId xmlns:a16="http://schemas.microsoft.com/office/drawing/2014/main" id="{E1B3D570-F2DE-42AD-8DCC-D8D250656408}"/>
              </a:ext>
            </a:extLst>
          </p:cNvPr>
          <p:cNvSpPr txBox="1">
            <a:spLocks/>
          </p:cNvSpPr>
          <p:nvPr/>
        </p:nvSpPr>
        <p:spPr>
          <a:xfrm>
            <a:off x="2125980" y="1674032"/>
            <a:ext cx="8209915" cy="2401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관리자</a:t>
            </a:r>
            <a:r>
              <a:rPr lang="ko-KR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2-3-2. 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취업 정보 등록</a:t>
            </a:r>
            <a:endParaRPr lang="en-US" altLang="ko-KR" sz="2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학생 이름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: 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회사 명 </a:t>
            </a:r>
            <a:r>
              <a:rPr lang="en-US" altLang="ko-KR" dirty="0">
                <a:latin typeface="맑은 고딕" charset="0"/>
                <a:ea typeface="맑은 고딕" charset="0"/>
              </a:rPr>
              <a:t>: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연봉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:</a:t>
            </a:r>
          </a:p>
          <a:p>
            <a:pPr marL="0" indent="0" algn="l" defTabSz="508000" hangingPunct="1"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================================================</a:t>
            </a:r>
          </a:p>
          <a:p>
            <a:pPr marL="0" indent="0" algn="l" defTabSz="508000" hangingPunct="1">
              <a:buFontTx/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등록이 완료되었습니다</a:t>
            </a:r>
            <a:r>
              <a:rPr lang="en-US" altLang="ko-KR" dirty="0">
                <a:latin typeface="맑은 고딕" charset="0"/>
                <a:ea typeface="맑은 고딕" charset="0"/>
              </a:rPr>
              <a:t>.</a:t>
            </a:r>
          </a:p>
        </p:txBody>
      </p:sp>
      <p:sp>
        <p:nvSpPr>
          <p:cNvPr id="7" name="도형 2">
            <a:extLst>
              <a:ext uri="{FF2B5EF4-FFF2-40B4-BE49-F238E27FC236}">
                <a16:creationId xmlns:a16="http://schemas.microsoft.com/office/drawing/2014/main" id="{D57ECB09-B5FC-46BC-9D63-821EF320459B}"/>
              </a:ext>
            </a:extLst>
          </p:cNvPr>
          <p:cNvSpPr>
            <a:spLocks/>
          </p:cNvSpPr>
          <p:nvPr/>
        </p:nvSpPr>
        <p:spPr>
          <a:xfrm>
            <a:off x="3460305" y="2337795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2">
            <a:extLst>
              <a:ext uri="{FF2B5EF4-FFF2-40B4-BE49-F238E27FC236}">
                <a16:creationId xmlns:a16="http://schemas.microsoft.com/office/drawing/2014/main" id="{7C525403-7137-4DCB-AE57-6AB92F1DC5F1}"/>
              </a:ext>
            </a:extLst>
          </p:cNvPr>
          <p:cNvSpPr>
            <a:spLocks/>
          </p:cNvSpPr>
          <p:nvPr/>
        </p:nvSpPr>
        <p:spPr>
          <a:xfrm>
            <a:off x="3259137" y="2650484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2">
            <a:extLst>
              <a:ext uri="{FF2B5EF4-FFF2-40B4-BE49-F238E27FC236}">
                <a16:creationId xmlns:a16="http://schemas.microsoft.com/office/drawing/2014/main" id="{CC7E3BD1-0B8C-4E7F-99FB-67FF36C51301}"/>
              </a:ext>
            </a:extLst>
          </p:cNvPr>
          <p:cNvSpPr>
            <a:spLocks/>
          </p:cNvSpPr>
          <p:nvPr/>
        </p:nvSpPr>
        <p:spPr>
          <a:xfrm>
            <a:off x="2893377" y="2963173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98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>
            <a:extLst>
              <a:ext uri="{FF2B5EF4-FFF2-40B4-BE49-F238E27FC236}">
                <a16:creationId xmlns:a16="http://schemas.microsoft.com/office/drawing/2014/main" id="{E1B3D570-F2DE-42AD-8DCC-D8D250656408}"/>
              </a:ext>
            </a:extLst>
          </p:cNvPr>
          <p:cNvSpPr txBox="1">
            <a:spLocks/>
          </p:cNvSpPr>
          <p:nvPr/>
        </p:nvSpPr>
        <p:spPr>
          <a:xfrm>
            <a:off x="2125980" y="1674032"/>
            <a:ext cx="8209915" cy="2401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관리자</a:t>
            </a:r>
            <a:r>
              <a:rPr lang="ko-KR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2-3-3. 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취업 정보 수정</a:t>
            </a:r>
            <a:endParaRPr lang="en-US" altLang="ko-KR" sz="2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학생 이름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: 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회사 명 </a:t>
            </a:r>
            <a:r>
              <a:rPr lang="en-US" altLang="ko-KR" dirty="0">
                <a:latin typeface="맑은 고딕" charset="0"/>
                <a:ea typeface="맑은 고딕" charset="0"/>
              </a:rPr>
              <a:t>:</a:t>
            </a:r>
          </a:p>
          <a:p>
            <a:pPr marL="0" indent="0" algn="l" defTabSz="508000" hangingPunct="1"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연봉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:</a:t>
            </a:r>
          </a:p>
          <a:p>
            <a:pPr marL="0" indent="0" algn="l" defTabSz="508000" hangingPunct="1"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================================================</a:t>
            </a:r>
          </a:p>
          <a:p>
            <a:pPr marL="0" indent="0" algn="l" defTabSz="508000" hangingPunct="1">
              <a:buFontTx/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수정이 완료되었습니다</a:t>
            </a:r>
            <a:r>
              <a:rPr lang="en-US" altLang="ko-KR" dirty="0">
                <a:latin typeface="맑은 고딕" charset="0"/>
                <a:ea typeface="맑은 고딕" charset="0"/>
              </a:rPr>
              <a:t>.</a:t>
            </a:r>
          </a:p>
        </p:txBody>
      </p:sp>
      <p:sp>
        <p:nvSpPr>
          <p:cNvPr id="7" name="도형 2">
            <a:extLst>
              <a:ext uri="{FF2B5EF4-FFF2-40B4-BE49-F238E27FC236}">
                <a16:creationId xmlns:a16="http://schemas.microsoft.com/office/drawing/2014/main" id="{D57ECB09-B5FC-46BC-9D63-821EF320459B}"/>
              </a:ext>
            </a:extLst>
          </p:cNvPr>
          <p:cNvSpPr>
            <a:spLocks/>
          </p:cNvSpPr>
          <p:nvPr/>
        </p:nvSpPr>
        <p:spPr>
          <a:xfrm>
            <a:off x="3460305" y="2337795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2">
            <a:extLst>
              <a:ext uri="{FF2B5EF4-FFF2-40B4-BE49-F238E27FC236}">
                <a16:creationId xmlns:a16="http://schemas.microsoft.com/office/drawing/2014/main" id="{7C525403-7137-4DCB-AE57-6AB92F1DC5F1}"/>
              </a:ext>
            </a:extLst>
          </p:cNvPr>
          <p:cNvSpPr>
            <a:spLocks/>
          </p:cNvSpPr>
          <p:nvPr/>
        </p:nvSpPr>
        <p:spPr>
          <a:xfrm>
            <a:off x="3259137" y="2650484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2">
            <a:extLst>
              <a:ext uri="{FF2B5EF4-FFF2-40B4-BE49-F238E27FC236}">
                <a16:creationId xmlns:a16="http://schemas.microsoft.com/office/drawing/2014/main" id="{CC7E3BD1-0B8C-4E7F-99FB-67FF36C51301}"/>
              </a:ext>
            </a:extLst>
          </p:cNvPr>
          <p:cNvSpPr>
            <a:spLocks/>
          </p:cNvSpPr>
          <p:nvPr/>
        </p:nvSpPr>
        <p:spPr>
          <a:xfrm>
            <a:off x="2893377" y="2963173"/>
            <a:ext cx="952096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6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44390" y="1306195"/>
            <a:ext cx="2905125" cy="424624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관리자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1.  교사 관리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2.  학생 관리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3.  기초 정보 관리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4.  개설 과정 관리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5.  출결 관리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6.  코로나 특별 관리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0.  </a:t>
            </a:r>
            <a:r>
              <a:rPr lang="ko-KR" sz="1800" dirty="0" err="1">
                <a:latin typeface="맑은 고딕" charset="0"/>
                <a:ea typeface="맑은 고딕" charset="0"/>
              </a:rPr>
              <a:t>뒤로가기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번호 :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448935" y="5224145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53060" y="833755"/>
            <a:ext cx="12303760" cy="526426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ko-KR" altLang="en-US" sz="2400" dirty="0">
                <a:latin typeface="맑은 고딕" charset="0"/>
                <a:ea typeface="맑은 고딕" charset="0"/>
              </a:rPr>
              <a:t>관리자</a:t>
            </a:r>
            <a:r>
              <a:rPr lang="ko-KR" altLang="ko-KR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2-4 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국비지원</a:t>
            </a:r>
            <a:endParaRPr lang="en-US" altLang="ko-KR" sz="2400" dirty="0">
              <a:latin typeface="맑은 고딕" charset="0"/>
              <a:ea typeface="맑은 고딕" charset="0"/>
            </a:endParaRPr>
          </a:p>
          <a:p>
            <a:pPr defTabSz="508000"/>
            <a:endParaRPr lang="ko-KR" altLang="en-US" sz="2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국비지원 전체보기 입니다.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========================================================================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[번호]  [학생번호]     [학생이름]       [주민번호]        [계좌]                    [유형]           [과정시작일]                [과정종료일]           [지급일]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1.	1.	김영현	960101-2123456  110-123-456789       </a:t>
            </a:r>
            <a:r>
              <a:rPr lang="ko-KR" sz="1400" dirty="0" err="1">
                <a:latin typeface="맑은 고딕" charset="0"/>
                <a:ea typeface="맑은 고딕" charset="0"/>
              </a:rPr>
              <a:t>취성패</a:t>
            </a:r>
            <a:r>
              <a:rPr lang="ko-KR" sz="1400" dirty="0">
                <a:latin typeface="맑은 고딕" charset="0"/>
                <a:ea typeface="맑은 고딕" charset="0"/>
              </a:rPr>
              <a:t>            2020-04-07                 2020-09-17          2020-05-01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2.	2.	정희수	950101-2123457  110-123-456799       </a:t>
            </a:r>
            <a:r>
              <a:rPr lang="ko-KR" sz="1400" dirty="0" err="1">
                <a:latin typeface="맑은 고딕" charset="0"/>
                <a:ea typeface="맑은 고딕" charset="0"/>
              </a:rPr>
              <a:t>내일배움</a:t>
            </a:r>
            <a:r>
              <a:rPr lang="ko-KR" sz="1400" dirty="0">
                <a:latin typeface="맑은 고딕" charset="0"/>
                <a:ea typeface="맑은 고딕" charset="0"/>
              </a:rPr>
              <a:t>         2020-04-07                 2020-09-17          2020-05-01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3.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=============================================================================================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1.이전 페이지  2.다음페이지   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3. 취소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=============================================================================================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입력: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========================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국비지원 메뉴입니다.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========================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1. 추가 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2. 특정 학생 타입 보기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0. </a:t>
            </a:r>
            <a:r>
              <a:rPr lang="ko-KR" sz="1400" dirty="0" err="1">
                <a:latin typeface="맑은 고딕" charset="0"/>
                <a:ea typeface="맑은 고딕" charset="0"/>
              </a:rPr>
              <a:t>뒤로가기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 dirty="0">
                <a:latin typeface="맑은 고딕" charset="0"/>
                <a:ea typeface="맑은 고딕" charset="0"/>
              </a:rPr>
              <a:t>========================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929005" y="3867785"/>
            <a:ext cx="730250" cy="2260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810000" y="760095"/>
            <a:ext cx="4572635" cy="495173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========================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국비지원 메뉴입니다.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========================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1. 추가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2. 특정 학생 타입 보기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0. 뒤로가기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========================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입력: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========================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해당 학생의 번호를 입력해주세요: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해당 학생의 타입을 입력해주세요: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다음 지급일을 입력하세요.(yyyy-mm-dd) :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1.확정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2.취소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입력: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입력 완료되었습니다.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=========================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4284980" y="2480310"/>
            <a:ext cx="610870" cy="2393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290695" y="4820285"/>
            <a:ext cx="610870" cy="2393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639560" y="3122295"/>
            <a:ext cx="565785" cy="247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6591935" y="3539490"/>
            <a:ext cx="1170305" cy="2152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내일배움</a:t>
            </a:r>
            <a:endParaRPr lang="ko-KR" altLang="en-US" sz="1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204710" y="4023360"/>
            <a:ext cx="1417320" cy="2152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2020-06-01</a:t>
            </a:r>
            <a:endParaRPr lang="ko-KR" altLang="en-US" sz="1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53060" y="861060"/>
            <a:ext cx="13717270" cy="393700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========================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국비지원 메뉴입니다.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========================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1. 추가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2. 특정 학생 타입 보기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0. 뒤로가기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========================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입력: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========================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조회하고 싶은 학생의 번호를 입력하여 주십시오 :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===============================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[번호]  [학생번호]     [학생이름]       [주민번호]        [계좌]                    [유형]           [과정시작일]                [과정종료일]           [지급일]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1.	2.	김영현	960101-2123456  110-123-456789       취성패            2020-04-07                 2020-09-17          2020-05-01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2.	2.	김영현	960101-2123456  110-123-456789       내일배움         2020-04-07                 2020-09-17          2020-05-01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========================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입력: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935990" y="2593340"/>
            <a:ext cx="612775" cy="2393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430395" y="3004185"/>
            <a:ext cx="612775" cy="2393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44390" y="1591945"/>
            <a:ext cx="2905125" cy="369252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관리자-3. 기초 정보 관리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1.  과정 관리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2.  과목 관리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3.  교재 관리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4.  강의실 관리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0.  </a:t>
            </a:r>
            <a:r>
              <a:rPr lang="ko-KR" sz="1800" dirty="0" err="1">
                <a:latin typeface="맑은 고딕" charset="0"/>
                <a:ea typeface="맑은 고딕" charset="0"/>
              </a:rPr>
              <a:t>뒤로가기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번호 :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469890" y="4968875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44390" y="1712595"/>
            <a:ext cx="2905125" cy="34156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관리자-3-1. 과정 관리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  과정 등록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  과정 수정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3.  과정 삭제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: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469890" y="4815205"/>
            <a:ext cx="89217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23740" y="1482090"/>
            <a:ext cx="3134360" cy="388429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관리자-3-1-1. 과정 등록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새 과정 입력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과정 이름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과정 기간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과정 등록이 완료되었습니다.</a:t>
            </a: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계속하려면 엔터</a:t>
            </a: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887085" y="3289935"/>
            <a:ext cx="155384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882005" y="3723640"/>
            <a:ext cx="155384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32960" y="1032510"/>
            <a:ext cx="2917190" cy="507682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관리자-3-1-2. 과정 수정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[번호]    [기간]    [과정명]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1         5.5        ...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0. 뒤로가기</a:t>
            </a: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수정할 과정 번호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수정할 내용 입력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과정 이름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과정 기간 :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6710045" y="4420235"/>
            <a:ext cx="68643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969635" y="5325745"/>
            <a:ext cx="1482090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5964555" y="5758815"/>
            <a:ext cx="1482090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32960" y="1032510"/>
            <a:ext cx="3323590" cy="47999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관리자-3-1-3. 과정 삭제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[번호]    [기간]    [과정명]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1         5.5        ...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0. 뒤로가기</a:t>
            </a: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삭제할 과정 번호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과정을 삭제하시겠습니까?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과정 삭제가 완료되었습니다.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6710045" y="4420235"/>
            <a:ext cx="68643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7512050" y="4957445"/>
            <a:ext cx="52133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23740" y="1482090"/>
            <a:ext cx="3134360" cy="388429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관리자-3-2-1. 과목 등록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새 과목 입력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과목 이름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과목 기간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과목 등록이 완료되었습니다.</a:t>
            </a: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계속하려면 엔터</a:t>
            </a: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887085" y="3289935"/>
            <a:ext cx="155384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5882005" y="3723640"/>
            <a:ext cx="155384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32960" y="1032510"/>
            <a:ext cx="2917190" cy="507682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관리자-3-2-2. 과목 수정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[번호]    [기간]    [과목명]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1         2주        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0. 뒤로가기</a:t>
            </a: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수정할 과목 번호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수정할 내용 입력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과목 이름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과목 기간 :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6710045" y="4420235"/>
            <a:ext cx="68643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5969635" y="5325745"/>
            <a:ext cx="1482090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5964555" y="5758815"/>
            <a:ext cx="1482090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44390" y="1859915"/>
            <a:ext cx="2905125" cy="31388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관리자-1. 교사관리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  교사 등록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2.  교사 정보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0. 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번호 :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483225" y="4687570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32960" y="1032510"/>
            <a:ext cx="3323590" cy="47999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관리자-3-2-3. 과목 삭제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[번호]    [기간]    [과목명]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1         2주        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0. 뒤로가기</a:t>
            </a: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삭제할 과목 번호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과목을 삭제하시겠습니까?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과목 삭제가 완료되었습니다.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6710045" y="4420235"/>
            <a:ext cx="68643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7512050" y="4957445"/>
            <a:ext cx="52133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2310" y="714375"/>
            <a:ext cx="3169920" cy="535368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관리자-3-3-1. 교재 등록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[번호]    [기간]    [과목명]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1         2주        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과목 번호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새 교재 입력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교재 이름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교재 출판사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교재 등록이 완료되었습니다.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897880" y="3893820"/>
            <a:ext cx="68643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5892800" y="4711065"/>
            <a:ext cx="1482090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6085205" y="5144135"/>
            <a:ext cx="1278890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468370" y="988060"/>
            <a:ext cx="5252085" cy="507682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관리자-3-3-2. 교재 수정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[번호]   [과목명]     [출판사]      [교재명]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1           C        한빛미디어    C 마스터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0. 뒤로가기</a:t>
            </a: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수정할 교재 번호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수정할 내용 입력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교재 이름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출판사 이름 :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556250" y="4353560"/>
            <a:ext cx="68643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4815840" y="5236845"/>
            <a:ext cx="1482090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5021580" y="5669915"/>
            <a:ext cx="126936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>
            <a:off x="5589905" y="4619625"/>
            <a:ext cx="68643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3468370" y="1243330"/>
            <a:ext cx="5252085" cy="43846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관리자-3-3-2. 교재 삭제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[번호]   [과목명]     [출판사]      [교재명]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1           C        한빛미디어    C 마스터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0. 뒤로가기</a:t>
            </a: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삭제할 교재 번호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교재 삭제가 완료되었습니다.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>
            <a:off x="6433185" y="3843020"/>
            <a:ext cx="686435" cy="312420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4089400" y="755015"/>
            <a:ext cx="4009390" cy="535368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관리자-3-4. 강의실 관리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[강의실]    [인원수]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1 강의실      30명</a:t>
            </a: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2 강의실      30명</a:t>
            </a: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...</a:t>
            </a: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...</a:t>
            </a: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0. 뒤로가기</a:t>
            </a: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조회할 강의실 번호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[1 강의실]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진행과정명 : JAVA를 활용한 ~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진행과정기간 : 20/03/01 ~ 20/06/17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담당교사 : 김교사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0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계속하시려면 엔터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084070" y="738505"/>
            <a:ext cx="8209915" cy="44024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ko-KR" altLang="ko-KR" dirty="0">
                <a:latin typeface="맑은 고딕" charset="0"/>
                <a:ea typeface="맑은 고딕" charset="0"/>
              </a:rPr>
              <a:t>관리자-</a:t>
            </a:r>
            <a:r>
              <a:rPr lang="en-US" altLang="ko-KR" dirty="0">
                <a:latin typeface="맑은 고딕" charset="0"/>
                <a:ea typeface="맑은 고딕" charset="0"/>
              </a:rPr>
              <a:t>4</a:t>
            </a:r>
            <a:r>
              <a:rPr lang="ko-KR" altLang="ko-KR" dirty="0"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latin typeface="맑은 고딕" charset="0"/>
                <a:ea typeface="맑은 고딕" charset="0"/>
              </a:rPr>
              <a:t>개설과정 관리</a:t>
            </a: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4000" dirty="0"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2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=</a:t>
            </a: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					</a:t>
            </a:r>
            <a:r>
              <a:rPr sz="1800" b="0" dirty="0" err="1">
                <a:latin typeface="맑은 고딕" charset="0"/>
                <a:ea typeface="맑은 고딕" charset="0"/>
              </a:rPr>
              <a:t>개설</a:t>
            </a:r>
            <a:r>
              <a:rPr sz="1800" b="0" dirty="0">
                <a:latin typeface="맑은 고딕" charset="0"/>
                <a:ea typeface="맑은 고딕" charset="0"/>
              </a:rPr>
              <a:t> </a:t>
            </a:r>
            <a:r>
              <a:rPr sz="1800" b="0" dirty="0" err="1">
                <a:latin typeface="맑은 고딕" charset="0"/>
                <a:ea typeface="맑은 고딕" charset="0"/>
              </a:rPr>
              <a:t>과정</a:t>
            </a:r>
            <a:r>
              <a:rPr sz="1800" b="0" dirty="0">
                <a:latin typeface="맑은 고딕" charset="0"/>
                <a:ea typeface="맑은 고딕" charset="0"/>
              </a:rPr>
              <a:t> </a:t>
            </a:r>
            <a:r>
              <a:rPr sz="1800" b="0" dirty="0" err="1">
                <a:latin typeface="맑은 고딕" charset="0"/>
                <a:ea typeface="맑은 고딕" charset="0"/>
              </a:rPr>
              <a:t>관리입니다</a:t>
            </a:r>
            <a:r>
              <a:rPr sz="1800" b="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hangingPunct="1"/>
            <a:r>
              <a:rPr sz="1800" b="0" dirty="0">
                <a:latin typeface="맑은 고딕" charset="0"/>
                <a:ea typeface="맑은 고딕" charset="0"/>
              </a:rPr>
              <a:t>1. </a:t>
            </a:r>
            <a:r>
              <a:rPr sz="1800" b="0" dirty="0" err="1">
                <a:latin typeface="맑은 고딕" charset="0"/>
                <a:ea typeface="맑은 고딕" charset="0"/>
              </a:rPr>
              <a:t>개설과정</a:t>
            </a:r>
            <a:endParaRPr lang="ko-KR" altLang="en-US" sz="1800" b="0" dirty="0">
              <a:latin typeface="맑은 고딕" charset="0"/>
              <a:ea typeface="맑은 고딕" charset="0"/>
            </a:endParaRPr>
          </a:p>
          <a:p>
            <a:pPr marL="0" indent="0" algn="ctr" defTabSz="508000" hangingPunct="1"/>
            <a:r>
              <a:rPr lang="ko-KR" sz="1800" b="0" dirty="0">
                <a:latin typeface="맑은 고딕" charset="0"/>
                <a:ea typeface="맑은 고딕" charset="0"/>
              </a:rPr>
              <a:t>        </a:t>
            </a:r>
            <a:r>
              <a:rPr sz="1800" b="0" dirty="0">
                <a:latin typeface="맑은 고딕" charset="0"/>
                <a:ea typeface="맑은 고딕" charset="0"/>
              </a:rPr>
              <a:t>2. </a:t>
            </a:r>
            <a:r>
              <a:rPr sz="1800" b="0" dirty="0" err="1">
                <a:latin typeface="맑은 고딕" charset="0"/>
                <a:ea typeface="맑은 고딕" charset="0"/>
              </a:rPr>
              <a:t>개설</a:t>
            </a:r>
            <a:r>
              <a:rPr sz="1800" b="0" dirty="0">
                <a:latin typeface="맑은 고딕" charset="0"/>
                <a:ea typeface="맑은 고딕" charset="0"/>
              </a:rPr>
              <a:t> </a:t>
            </a:r>
            <a:r>
              <a:rPr sz="1800" b="0" dirty="0" err="1">
                <a:latin typeface="맑은 고딕" charset="0"/>
                <a:ea typeface="맑은 고딕" charset="0"/>
              </a:rPr>
              <a:t>예정</a:t>
            </a:r>
            <a:r>
              <a:rPr sz="1800" b="0" dirty="0">
                <a:latin typeface="맑은 고딕" charset="0"/>
                <a:ea typeface="맑은 고딕" charset="0"/>
              </a:rPr>
              <a:t> </a:t>
            </a:r>
            <a:r>
              <a:rPr sz="1800" b="0" dirty="0" err="1">
                <a:latin typeface="맑은 고딕" charset="0"/>
                <a:ea typeface="맑은 고딕" charset="0"/>
              </a:rPr>
              <a:t>과정</a:t>
            </a:r>
            <a:endParaRPr lang="ko-KR" altLang="en-US" sz="1800" b="0" dirty="0">
              <a:latin typeface="맑은 고딕" charset="0"/>
              <a:ea typeface="맑은 고딕" charset="0"/>
            </a:endParaRPr>
          </a:p>
          <a:p>
            <a:pPr marL="0" indent="0" algn="ctr" defTabSz="508000" hangingPunct="1"/>
            <a:r>
              <a:rPr sz="1800" b="0" dirty="0">
                <a:latin typeface="맑은 고딕" charset="0"/>
                <a:ea typeface="맑은 고딕" charset="0"/>
              </a:rPr>
              <a:t>0. </a:t>
            </a:r>
            <a:r>
              <a:rPr sz="1800" b="0" dirty="0" err="1">
                <a:latin typeface="맑은 고딕" charset="0"/>
                <a:ea typeface="맑은 고딕" charset="0"/>
              </a:rPr>
              <a:t>뒤로가기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번호</a:t>
            </a: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입력</a:t>
            </a: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335655" y="4602942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9A634C-9016-4D1C-A084-D3CEDEDE6C17}"/>
              </a:ext>
            </a:extLst>
          </p:cNvPr>
          <p:cNvSpPr txBox="1"/>
          <p:nvPr/>
        </p:nvSpPr>
        <p:spPr>
          <a:xfrm>
            <a:off x="1" y="2028305"/>
            <a:ext cx="120534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						</a:t>
            </a:r>
            <a:r>
              <a:rPr lang="ko-KR" altLang="en-US" dirty="0"/>
              <a:t>진행중인 과정</a:t>
            </a:r>
            <a:endParaRPr lang="en-US" altLang="ko-KR" dirty="0"/>
          </a:p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번호</a:t>
            </a:r>
            <a:r>
              <a:rPr lang="en-US" altLang="ko-KR" dirty="0"/>
              <a:t>]	[</a:t>
            </a:r>
            <a:r>
              <a:rPr lang="ko-KR" altLang="en-US" dirty="0"/>
              <a:t>과정 이름</a:t>
            </a:r>
            <a:r>
              <a:rPr lang="en-US" altLang="ko-KR" dirty="0"/>
              <a:t>]			[</a:t>
            </a:r>
            <a:r>
              <a:rPr lang="ko-KR" altLang="en-US" dirty="0" err="1"/>
              <a:t>개월수</a:t>
            </a:r>
            <a:r>
              <a:rPr lang="en-US" altLang="ko-KR" dirty="0"/>
              <a:t>]	  [</a:t>
            </a:r>
            <a:r>
              <a:rPr lang="ko-KR" altLang="en-US" dirty="0"/>
              <a:t>과정 기간</a:t>
            </a:r>
            <a:r>
              <a:rPr lang="en-US" altLang="ko-KR" dirty="0"/>
              <a:t>]		    [</a:t>
            </a:r>
            <a:r>
              <a:rPr lang="ko-KR" altLang="en-US" dirty="0"/>
              <a:t>교실 번호</a:t>
            </a:r>
            <a:r>
              <a:rPr lang="en-US" altLang="ko-KR" dirty="0"/>
              <a:t>]	[</a:t>
            </a:r>
            <a:r>
              <a:rPr lang="ko-KR" altLang="en-US" dirty="0"/>
              <a:t>과목 등록 여부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1	</a:t>
            </a:r>
            <a:r>
              <a:rPr lang="ko-KR" altLang="en-US" dirty="0"/>
              <a:t>자바</a:t>
            </a:r>
            <a:r>
              <a:rPr lang="en-US" altLang="ko-KR" dirty="0"/>
              <a:t>(JAVA)</a:t>
            </a:r>
            <a:r>
              <a:rPr lang="ko-KR" altLang="en-US" dirty="0"/>
              <a:t>를 활용한 </a:t>
            </a:r>
            <a:r>
              <a:rPr lang="ko-KR" altLang="en-US" dirty="0" err="1"/>
              <a:t>풀스택</a:t>
            </a:r>
            <a:r>
              <a:rPr lang="en-US" altLang="ko-KR" dirty="0"/>
              <a:t>…	   5.5 	2020-03-06 ~ 2020-08-25		1        </a:t>
            </a:r>
            <a:r>
              <a:rPr lang="ko-KR" altLang="en-US" dirty="0"/>
              <a:t>개설과목 </a:t>
            </a:r>
            <a:r>
              <a:rPr lang="ko-KR" altLang="en-US" dirty="0" err="1"/>
              <a:t>등록안됨</a:t>
            </a:r>
            <a:endParaRPr lang="en-US" altLang="ko-KR" dirty="0"/>
          </a:p>
          <a:p>
            <a:r>
              <a:rPr lang="en-US" altLang="ko-KR" dirty="0"/>
              <a:t>   2       Java/JavaScript Library</a:t>
            </a:r>
            <a:r>
              <a:rPr lang="ko-KR" altLang="en-US" dirty="0"/>
              <a:t>를 활</a:t>
            </a:r>
            <a:r>
              <a:rPr lang="en-US" altLang="ko-KR" dirty="0"/>
              <a:t>… 	   5.5     2020-02-01 ~ 2020-07-15	 	2        </a:t>
            </a:r>
            <a:r>
              <a:rPr lang="ko-KR" altLang="en-US" dirty="0"/>
              <a:t>개설과목 </a:t>
            </a:r>
            <a:r>
              <a:rPr lang="ko-KR" altLang="en-US" dirty="0" err="1"/>
              <a:t>등록안됨</a:t>
            </a:r>
            <a:endParaRPr lang="en-US" altLang="ko-KR" dirty="0"/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==========================================================================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학생별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과정별 출력</a:t>
            </a:r>
            <a:endParaRPr lang="en-US" altLang="ko-KR" dirty="0"/>
          </a:p>
          <a:p>
            <a:r>
              <a:rPr lang="en-US" altLang="ko-KR" dirty="0"/>
              <a:t>0.  </a:t>
            </a:r>
            <a:r>
              <a:rPr lang="ko-KR" altLang="en-US" dirty="0" err="1"/>
              <a:t>뒤로가기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57E3B-3EAF-4A1D-8EB9-D392C330445F}"/>
              </a:ext>
            </a:extLst>
          </p:cNvPr>
          <p:cNvSpPr txBox="1"/>
          <p:nvPr/>
        </p:nvSpPr>
        <p:spPr>
          <a:xfrm>
            <a:off x="332509" y="598516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4-1 </a:t>
            </a:r>
            <a:r>
              <a:rPr lang="ko-KR" altLang="en-US" dirty="0"/>
              <a:t>진행중인 과정</a:t>
            </a:r>
          </a:p>
        </p:txBody>
      </p:sp>
    </p:spTree>
    <p:extLst>
      <p:ext uri="{BB962C8B-B14F-4D97-AF65-F5344CB8AC3E}">
        <p14:creationId xmlns:p14="http://schemas.microsoft.com/office/powerpoint/2010/main" val="4164584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9A634C-9016-4D1C-A084-D3CEDEDE6C17}"/>
              </a:ext>
            </a:extLst>
          </p:cNvPr>
          <p:cNvSpPr txBox="1"/>
          <p:nvPr/>
        </p:nvSpPr>
        <p:spPr>
          <a:xfrm>
            <a:off x="1" y="2028305"/>
            <a:ext cx="12053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						</a:t>
            </a:r>
            <a:r>
              <a:rPr lang="ko-KR" altLang="en-US" dirty="0" err="1"/>
              <a:t>학생별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학생 이름</a:t>
            </a:r>
            <a:r>
              <a:rPr lang="en-US" altLang="ko-KR" dirty="0"/>
              <a:t>]	[</a:t>
            </a:r>
            <a:r>
              <a:rPr lang="ko-KR" altLang="en-US" dirty="0"/>
              <a:t>과정 이름</a:t>
            </a:r>
            <a:r>
              <a:rPr lang="en-US" altLang="ko-KR" dirty="0"/>
              <a:t>]		      	  [</a:t>
            </a:r>
            <a:r>
              <a:rPr lang="ko-KR" altLang="en-US" dirty="0"/>
              <a:t>주민번호 뒷자리</a:t>
            </a:r>
            <a:r>
              <a:rPr lang="en-US" altLang="ko-KR" dirty="0"/>
              <a:t>]   [</a:t>
            </a:r>
            <a:r>
              <a:rPr lang="ko-KR" altLang="en-US" dirty="0"/>
              <a:t>전화번호</a:t>
            </a:r>
            <a:r>
              <a:rPr lang="en-US" altLang="ko-KR" dirty="0"/>
              <a:t>]	    [</a:t>
            </a:r>
            <a:r>
              <a:rPr lang="ko-KR" altLang="en-US" dirty="0"/>
              <a:t>등록일</a:t>
            </a:r>
            <a:r>
              <a:rPr lang="en-US" altLang="ko-KR" dirty="0"/>
              <a:t>]     [</a:t>
            </a:r>
            <a:r>
              <a:rPr lang="ko-KR" altLang="en-US" dirty="0"/>
              <a:t>수료여부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장영동</a:t>
            </a:r>
            <a:r>
              <a:rPr lang="en-US" altLang="ko-KR" dirty="0"/>
              <a:t>	</a:t>
            </a:r>
            <a:r>
              <a:rPr lang="ko-KR" altLang="en-US" dirty="0"/>
              <a:t>자바</a:t>
            </a:r>
            <a:r>
              <a:rPr lang="en-US" altLang="ko-KR" dirty="0"/>
              <a:t>(JAVA)</a:t>
            </a:r>
            <a:r>
              <a:rPr lang="ko-KR" altLang="en-US" dirty="0"/>
              <a:t>를 활용한 </a:t>
            </a:r>
            <a:r>
              <a:rPr lang="ko-KR" altLang="en-US" dirty="0" err="1"/>
              <a:t>풀스택</a:t>
            </a:r>
            <a:r>
              <a:rPr lang="ko-KR" altLang="en-US" dirty="0"/>
              <a:t> 융합</a:t>
            </a:r>
            <a:r>
              <a:rPr lang="en-US" altLang="ko-KR" dirty="0"/>
              <a:t>…	   950725-1111222  010-1234-5678  2020-02-15  </a:t>
            </a:r>
            <a:r>
              <a:rPr lang="ko-KR" altLang="en-US" dirty="0" err="1"/>
              <a:t>과정진행중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장영동</a:t>
            </a:r>
            <a:r>
              <a:rPr lang="en-US" altLang="ko-KR" dirty="0"/>
              <a:t>	</a:t>
            </a:r>
            <a:r>
              <a:rPr lang="ko-KR" altLang="en-US" dirty="0"/>
              <a:t>자바</a:t>
            </a:r>
            <a:r>
              <a:rPr lang="en-US" altLang="ko-KR" dirty="0"/>
              <a:t>(JAVA)</a:t>
            </a:r>
            <a:r>
              <a:rPr lang="ko-KR" altLang="en-US" dirty="0"/>
              <a:t>를 활용한 </a:t>
            </a:r>
            <a:r>
              <a:rPr lang="ko-KR" altLang="en-US" dirty="0" err="1"/>
              <a:t>풀스택</a:t>
            </a:r>
            <a:r>
              <a:rPr lang="ko-KR" altLang="en-US" dirty="0"/>
              <a:t> 융합</a:t>
            </a:r>
            <a:r>
              <a:rPr lang="en-US" altLang="ko-KR" dirty="0"/>
              <a:t>…	   950725-1111222  010-1234-5678  2020-02-15  </a:t>
            </a:r>
            <a:r>
              <a:rPr lang="ko-KR" altLang="en-US" dirty="0" err="1"/>
              <a:t>과정진행중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장영동</a:t>
            </a:r>
            <a:r>
              <a:rPr lang="en-US" altLang="ko-KR" dirty="0"/>
              <a:t>	</a:t>
            </a:r>
            <a:r>
              <a:rPr lang="ko-KR" altLang="en-US" dirty="0"/>
              <a:t>자바</a:t>
            </a:r>
            <a:r>
              <a:rPr lang="en-US" altLang="ko-KR" dirty="0"/>
              <a:t>(JAVA)</a:t>
            </a:r>
            <a:r>
              <a:rPr lang="ko-KR" altLang="en-US" dirty="0"/>
              <a:t>를 활용한 </a:t>
            </a:r>
            <a:r>
              <a:rPr lang="ko-KR" altLang="en-US" dirty="0" err="1"/>
              <a:t>풀스택</a:t>
            </a:r>
            <a:r>
              <a:rPr lang="ko-KR" altLang="en-US" dirty="0"/>
              <a:t> 융합</a:t>
            </a:r>
            <a:r>
              <a:rPr lang="en-US" altLang="ko-KR" dirty="0"/>
              <a:t>…	   950725-1111222  010-1234-5678  2020-02-15  </a:t>
            </a:r>
            <a:r>
              <a:rPr lang="ko-KR" altLang="en-US" dirty="0" err="1"/>
              <a:t>과정진행중</a:t>
            </a:r>
            <a:endParaRPr lang="en-US" altLang="ko-KR" dirty="0"/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==========================================================================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57E3B-3EAF-4A1D-8EB9-D392C330445F}"/>
              </a:ext>
            </a:extLst>
          </p:cNvPr>
          <p:cNvSpPr txBox="1"/>
          <p:nvPr/>
        </p:nvSpPr>
        <p:spPr>
          <a:xfrm>
            <a:off x="332509" y="598516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4-1-1</a:t>
            </a:r>
            <a:r>
              <a:rPr lang="ko-KR" altLang="en-US" dirty="0" err="1"/>
              <a:t>학생별</a:t>
            </a:r>
            <a:r>
              <a:rPr lang="ko-KR" altLang="en-US" dirty="0"/>
              <a:t> 조회</a:t>
            </a:r>
          </a:p>
        </p:txBody>
      </p:sp>
    </p:spTree>
    <p:extLst>
      <p:ext uri="{BB962C8B-B14F-4D97-AF65-F5344CB8AC3E}">
        <p14:creationId xmlns:p14="http://schemas.microsoft.com/office/powerpoint/2010/main" val="1746723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9A634C-9016-4D1C-A084-D3CEDEDE6C17}"/>
              </a:ext>
            </a:extLst>
          </p:cNvPr>
          <p:cNvSpPr txBox="1"/>
          <p:nvPr/>
        </p:nvSpPr>
        <p:spPr>
          <a:xfrm>
            <a:off x="1" y="2028305"/>
            <a:ext cx="12053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						</a:t>
            </a:r>
            <a:r>
              <a:rPr lang="ko-KR" altLang="en-US" dirty="0" err="1"/>
              <a:t>학생별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과정명</a:t>
            </a:r>
            <a:r>
              <a:rPr lang="en-US" altLang="ko-KR" dirty="0"/>
              <a:t>]                                  [</a:t>
            </a:r>
            <a:r>
              <a:rPr lang="ko-KR" altLang="en-US" dirty="0"/>
              <a:t>과목명</a:t>
            </a:r>
            <a:r>
              <a:rPr lang="en-US" altLang="ko-KR" dirty="0"/>
              <a:t>]    [</a:t>
            </a:r>
            <a:r>
              <a:rPr lang="ko-KR" altLang="en-US" dirty="0"/>
              <a:t>기간</a:t>
            </a:r>
            <a:r>
              <a:rPr lang="en-US" altLang="ko-KR" dirty="0"/>
              <a:t>]                             [</a:t>
            </a:r>
            <a:r>
              <a:rPr lang="ko-KR" altLang="en-US" dirty="0" err="1"/>
              <a:t>교재명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자바</a:t>
            </a:r>
            <a:r>
              <a:rPr lang="en-US" altLang="ko-KR" dirty="0"/>
              <a:t>(Java)</a:t>
            </a:r>
            <a:r>
              <a:rPr lang="ko-KR" altLang="en-US" dirty="0"/>
              <a:t>를 활용한 </a:t>
            </a:r>
            <a:r>
              <a:rPr lang="ko-KR" altLang="en-US" dirty="0" err="1"/>
              <a:t>풀스택</a:t>
            </a:r>
            <a:r>
              <a:rPr lang="ko-KR" altLang="en-US" dirty="0"/>
              <a:t> 융</a:t>
            </a:r>
            <a:r>
              <a:rPr lang="en-US" altLang="ko-KR" dirty="0"/>
              <a:t>…	   C	  2020-03-06~2020-03-20     </a:t>
            </a:r>
            <a:r>
              <a:rPr lang="ko-KR" altLang="en-US" dirty="0"/>
              <a:t>사물인터넷을 위한 리눅스 프로그래밍</a:t>
            </a:r>
            <a:endParaRPr lang="en-US" altLang="ko-KR" dirty="0"/>
          </a:p>
          <a:p>
            <a:r>
              <a:rPr lang="ko-KR" altLang="en-US" dirty="0"/>
              <a:t>자바</a:t>
            </a:r>
            <a:r>
              <a:rPr lang="en-US" altLang="ko-KR" dirty="0"/>
              <a:t>(Java)</a:t>
            </a:r>
            <a:r>
              <a:rPr lang="ko-KR" altLang="en-US" dirty="0"/>
              <a:t>를 활용한 </a:t>
            </a:r>
            <a:r>
              <a:rPr lang="ko-KR" altLang="en-US" dirty="0" err="1"/>
              <a:t>풀스택</a:t>
            </a:r>
            <a:r>
              <a:rPr lang="ko-KR" altLang="en-US" dirty="0"/>
              <a:t> 융</a:t>
            </a:r>
            <a:r>
              <a:rPr lang="en-US" altLang="ko-KR" dirty="0"/>
              <a:t>…	   C++	  2020-03-20~2020-04-03     </a:t>
            </a:r>
            <a:r>
              <a:rPr lang="ko-KR" altLang="en-US" dirty="0"/>
              <a:t>초보자도 간단히 단숨에 배우는 </a:t>
            </a:r>
            <a:r>
              <a:rPr lang="en-US" altLang="ko-KR" dirty="0"/>
              <a:t>C++</a:t>
            </a:r>
          </a:p>
          <a:p>
            <a:r>
              <a:rPr lang="ko-KR" altLang="en-US" dirty="0"/>
              <a:t>자바</a:t>
            </a:r>
            <a:r>
              <a:rPr lang="en-US" altLang="ko-KR" dirty="0"/>
              <a:t>(Java)</a:t>
            </a:r>
            <a:r>
              <a:rPr lang="ko-KR" altLang="en-US" dirty="0"/>
              <a:t>를 활용한 </a:t>
            </a:r>
            <a:r>
              <a:rPr lang="ko-KR" altLang="en-US" dirty="0" err="1"/>
              <a:t>풀스택</a:t>
            </a:r>
            <a:r>
              <a:rPr lang="ko-KR" altLang="en-US" dirty="0"/>
              <a:t> 융</a:t>
            </a:r>
            <a:r>
              <a:rPr lang="en-US" altLang="ko-KR" dirty="0"/>
              <a:t>…	   C#	  2020-04-03~2020-04-17     </a:t>
            </a:r>
            <a:r>
              <a:rPr lang="ko-KR" altLang="en-US" dirty="0"/>
              <a:t>이것이 </a:t>
            </a:r>
            <a:r>
              <a:rPr lang="en-US" altLang="ko-KR" dirty="0"/>
              <a:t>C++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==========================================================================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57E3B-3EAF-4A1D-8EB9-D392C330445F}"/>
              </a:ext>
            </a:extLst>
          </p:cNvPr>
          <p:cNvSpPr txBox="1"/>
          <p:nvPr/>
        </p:nvSpPr>
        <p:spPr>
          <a:xfrm>
            <a:off x="332509" y="598516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4-1-1</a:t>
            </a:r>
            <a:r>
              <a:rPr lang="ko-KR" altLang="en-US" dirty="0"/>
              <a:t>과목별 조회</a:t>
            </a:r>
          </a:p>
        </p:txBody>
      </p:sp>
    </p:spTree>
    <p:extLst>
      <p:ext uri="{BB962C8B-B14F-4D97-AF65-F5344CB8AC3E}">
        <p14:creationId xmlns:p14="http://schemas.microsoft.com/office/powerpoint/2010/main" val="2038369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9A634C-9016-4D1C-A084-D3CEDEDE6C17}"/>
              </a:ext>
            </a:extLst>
          </p:cNvPr>
          <p:cNvSpPr txBox="1"/>
          <p:nvPr/>
        </p:nvSpPr>
        <p:spPr>
          <a:xfrm>
            <a:off x="1" y="2028305"/>
            <a:ext cx="120534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						</a:t>
            </a:r>
            <a:r>
              <a:rPr lang="ko-KR" altLang="en-US" dirty="0"/>
              <a:t>진행중인 과정</a:t>
            </a:r>
            <a:endParaRPr lang="en-US" altLang="ko-KR" dirty="0"/>
          </a:p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번호</a:t>
            </a:r>
            <a:r>
              <a:rPr lang="en-US" altLang="ko-KR" dirty="0"/>
              <a:t>]	[</a:t>
            </a:r>
            <a:r>
              <a:rPr lang="ko-KR" altLang="en-US" dirty="0"/>
              <a:t>과정 이름</a:t>
            </a:r>
            <a:r>
              <a:rPr lang="en-US" altLang="ko-KR" dirty="0"/>
              <a:t>]			[</a:t>
            </a:r>
            <a:r>
              <a:rPr lang="ko-KR" altLang="en-US" dirty="0" err="1"/>
              <a:t>개월수</a:t>
            </a:r>
            <a:r>
              <a:rPr lang="en-US" altLang="ko-KR" dirty="0"/>
              <a:t>]	  [</a:t>
            </a:r>
            <a:r>
              <a:rPr lang="ko-KR" altLang="en-US" dirty="0"/>
              <a:t>과정 기간</a:t>
            </a:r>
            <a:r>
              <a:rPr lang="en-US" altLang="ko-KR" dirty="0"/>
              <a:t>]		    [</a:t>
            </a:r>
            <a:r>
              <a:rPr lang="ko-KR" altLang="en-US" dirty="0"/>
              <a:t>교실 번호</a:t>
            </a:r>
            <a:r>
              <a:rPr lang="en-US" altLang="ko-KR" dirty="0"/>
              <a:t>]	[</a:t>
            </a:r>
            <a:r>
              <a:rPr lang="ko-KR" altLang="en-US" dirty="0"/>
              <a:t>과목 등록 여부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1	</a:t>
            </a:r>
            <a:r>
              <a:rPr lang="ko-KR" altLang="en-US" dirty="0"/>
              <a:t>자바</a:t>
            </a:r>
            <a:r>
              <a:rPr lang="en-US" altLang="ko-KR" dirty="0"/>
              <a:t>(JAVA)</a:t>
            </a:r>
            <a:r>
              <a:rPr lang="ko-KR" altLang="en-US" dirty="0"/>
              <a:t>를 활용한 </a:t>
            </a:r>
            <a:r>
              <a:rPr lang="ko-KR" altLang="en-US" dirty="0" err="1"/>
              <a:t>풀스택</a:t>
            </a:r>
            <a:r>
              <a:rPr lang="en-US" altLang="ko-KR" dirty="0"/>
              <a:t>…	   5.5 	2020-03-06 ~ 2020-08-25		1        </a:t>
            </a:r>
            <a:r>
              <a:rPr lang="ko-KR" altLang="en-US" dirty="0"/>
              <a:t>개설과목 </a:t>
            </a:r>
            <a:r>
              <a:rPr lang="ko-KR" altLang="en-US" dirty="0" err="1"/>
              <a:t>등록안됨</a:t>
            </a:r>
            <a:endParaRPr lang="en-US" altLang="ko-KR" dirty="0"/>
          </a:p>
          <a:p>
            <a:r>
              <a:rPr lang="en-US" altLang="ko-KR" dirty="0"/>
              <a:t>   2       Java/JavaScript Library</a:t>
            </a:r>
            <a:r>
              <a:rPr lang="ko-KR" altLang="en-US" dirty="0"/>
              <a:t>를 활</a:t>
            </a:r>
            <a:r>
              <a:rPr lang="en-US" altLang="ko-KR" dirty="0"/>
              <a:t>… 	   5.5     2020-02-01 ~ 2020-07-15	 	2        </a:t>
            </a:r>
            <a:r>
              <a:rPr lang="ko-KR" altLang="en-US" dirty="0"/>
              <a:t>개설과목 </a:t>
            </a:r>
            <a:r>
              <a:rPr lang="ko-KR" altLang="en-US" dirty="0" err="1"/>
              <a:t>등록안됨</a:t>
            </a:r>
            <a:endParaRPr lang="en-US" altLang="ko-KR" dirty="0"/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==========================================================================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학생별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과정별 출력</a:t>
            </a:r>
            <a:endParaRPr lang="en-US" altLang="ko-KR" dirty="0"/>
          </a:p>
          <a:p>
            <a:r>
              <a:rPr lang="en-US" altLang="ko-KR" dirty="0"/>
              <a:t>0.  </a:t>
            </a:r>
            <a:r>
              <a:rPr lang="ko-KR" altLang="en-US" dirty="0" err="1"/>
              <a:t>뒤로가기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57E3B-3EAF-4A1D-8EB9-D392C330445F}"/>
              </a:ext>
            </a:extLst>
          </p:cNvPr>
          <p:cNvSpPr txBox="1"/>
          <p:nvPr/>
        </p:nvSpPr>
        <p:spPr>
          <a:xfrm>
            <a:off x="332509" y="59851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4-4-1 </a:t>
            </a:r>
            <a:r>
              <a:rPr lang="ko-KR" altLang="en-US" dirty="0"/>
              <a:t>완료 과정</a:t>
            </a:r>
          </a:p>
        </p:txBody>
      </p:sp>
    </p:spTree>
    <p:extLst>
      <p:ext uri="{BB962C8B-B14F-4D97-AF65-F5344CB8AC3E}">
        <p14:creationId xmlns:p14="http://schemas.microsoft.com/office/powerpoint/2010/main" val="272014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44390" y="1574800"/>
            <a:ext cx="2905125" cy="428752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관리자-1-1. 교사 등록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이름      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아이디   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주민번호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50000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전화번호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등록을 완료하였습니다.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돌아가시려면 엔터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949950" y="2820035"/>
            <a:ext cx="14630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952490" y="3228975"/>
            <a:ext cx="14630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5946140" y="3629660"/>
            <a:ext cx="14630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5946140" y="4044315"/>
            <a:ext cx="14630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9A634C-9016-4D1C-A084-D3CEDEDE6C17}"/>
              </a:ext>
            </a:extLst>
          </p:cNvPr>
          <p:cNvSpPr txBox="1"/>
          <p:nvPr/>
        </p:nvSpPr>
        <p:spPr>
          <a:xfrm>
            <a:off x="1" y="2028305"/>
            <a:ext cx="12053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						</a:t>
            </a:r>
            <a:r>
              <a:rPr lang="ko-KR" altLang="en-US" dirty="0" err="1"/>
              <a:t>학생별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학생 이름</a:t>
            </a:r>
            <a:r>
              <a:rPr lang="en-US" altLang="ko-KR" dirty="0"/>
              <a:t>]	[</a:t>
            </a:r>
            <a:r>
              <a:rPr lang="ko-KR" altLang="en-US" dirty="0"/>
              <a:t>과정 이름</a:t>
            </a:r>
            <a:r>
              <a:rPr lang="en-US" altLang="ko-KR" dirty="0"/>
              <a:t>]		      	  [</a:t>
            </a:r>
            <a:r>
              <a:rPr lang="ko-KR" altLang="en-US" dirty="0"/>
              <a:t>주민번호 뒷자리</a:t>
            </a:r>
            <a:r>
              <a:rPr lang="en-US" altLang="ko-KR" dirty="0"/>
              <a:t>]   [</a:t>
            </a:r>
            <a:r>
              <a:rPr lang="ko-KR" altLang="en-US" dirty="0"/>
              <a:t>전화번호</a:t>
            </a:r>
            <a:r>
              <a:rPr lang="en-US" altLang="ko-KR" dirty="0"/>
              <a:t>]	    [</a:t>
            </a:r>
            <a:r>
              <a:rPr lang="ko-KR" altLang="en-US" dirty="0"/>
              <a:t>등록일</a:t>
            </a:r>
            <a:r>
              <a:rPr lang="en-US" altLang="ko-KR" dirty="0"/>
              <a:t>]     [</a:t>
            </a:r>
            <a:r>
              <a:rPr lang="ko-KR" altLang="en-US" dirty="0"/>
              <a:t>수료여부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장영동</a:t>
            </a:r>
            <a:r>
              <a:rPr lang="en-US" altLang="ko-KR" dirty="0"/>
              <a:t>	</a:t>
            </a:r>
            <a:r>
              <a:rPr lang="ko-KR" altLang="en-US" dirty="0"/>
              <a:t>자바</a:t>
            </a:r>
            <a:r>
              <a:rPr lang="en-US" altLang="ko-KR" dirty="0"/>
              <a:t>(JAVA)</a:t>
            </a:r>
            <a:r>
              <a:rPr lang="ko-KR" altLang="en-US" dirty="0"/>
              <a:t>를 활용한 </a:t>
            </a:r>
            <a:r>
              <a:rPr lang="ko-KR" altLang="en-US" dirty="0" err="1"/>
              <a:t>풀스택</a:t>
            </a:r>
            <a:r>
              <a:rPr lang="ko-KR" altLang="en-US" dirty="0"/>
              <a:t> 융합</a:t>
            </a:r>
            <a:r>
              <a:rPr lang="en-US" altLang="ko-KR" dirty="0"/>
              <a:t>…	   950725-1111222  010-1234-5678  2020-02-15  </a:t>
            </a:r>
            <a:r>
              <a:rPr lang="ko-KR" altLang="en-US" dirty="0" err="1"/>
              <a:t>과정진행중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장영동</a:t>
            </a:r>
            <a:r>
              <a:rPr lang="en-US" altLang="ko-KR" dirty="0"/>
              <a:t>	</a:t>
            </a:r>
            <a:r>
              <a:rPr lang="ko-KR" altLang="en-US" dirty="0"/>
              <a:t>자바</a:t>
            </a:r>
            <a:r>
              <a:rPr lang="en-US" altLang="ko-KR" dirty="0"/>
              <a:t>(JAVA)</a:t>
            </a:r>
            <a:r>
              <a:rPr lang="ko-KR" altLang="en-US" dirty="0"/>
              <a:t>를 활용한 </a:t>
            </a:r>
            <a:r>
              <a:rPr lang="ko-KR" altLang="en-US" dirty="0" err="1"/>
              <a:t>풀스택</a:t>
            </a:r>
            <a:r>
              <a:rPr lang="ko-KR" altLang="en-US" dirty="0"/>
              <a:t> 융합</a:t>
            </a:r>
            <a:r>
              <a:rPr lang="en-US" altLang="ko-KR" dirty="0"/>
              <a:t>…	   950725-1111222  010-1234-5678  2020-02-15  </a:t>
            </a:r>
            <a:r>
              <a:rPr lang="ko-KR" altLang="en-US" dirty="0" err="1"/>
              <a:t>과정진행중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장영동</a:t>
            </a:r>
            <a:r>
              <a:rPr lang="en-US" altLang="ko-KR" dirty="0"/>
              <a:t>	</a:t>
            </a:r>
            <a:r>
              <a:rPr lang="ko-KR" altLang="en-US" dirty="0"/>
              <a:t>자바</a:t>
            </a:r>
            <a:r>
              <a:rPr lang="en-US" altLang="ko-KR" dirty="0"/>
              <a:t>(JAVA)</a:t>
            </a:r>
            <a:r>
              <a:rPr lang="ko-KR" altLang="en-US" dirty="0"/>
              <a:t>를 활용한 </a:t>
            </a:r>
            <a:r>
              <a:rPr lang="ko-KR" altLang="en-US" dirty="0" err="1"/>
              <a:t>풀스택</a:t>
            </a:r>
            <a:r>
              <a:rPr lang="ko-KR" altLang="en-US" dirty="0"/>
              <a:t> 융합</a:t>
            </a:r>
            <a:r>
              <a:rPr lang="en-US" altLang="ko-KR" dirty="0"/>
              <a:t>…	   950725-1111222  010-1234-5678  2020-02-15  </a:t>
            </a:r>
            <a:r>
              <a:rPr lang="ko-KR" altLang="en-US" dirty="0" err="1"/>
              <a:t>과정진행중</a:t>
            </a:r>
            <a:endParaRPr lang="en-US" altLang="ko-KR" dirty="0"/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==========================================================================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57E3B-3EAF-4A1D-8EB9-D392C330445F}"/>
              </a:ext>
            </a:extLst>
          </p:cNvPr>
          <p:cNvSpPr txBox="1"/>
          <p:nvPr/>
        </p:nvSpPr>
        <p:spPr>
          <a:xfrm>
            <a:off x="332509" y="598516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4-4-1-1</a:t>
            </a:r>
            <a:r>
              <a:rPr lang="ko-KR" altLang="en-US" dirty="0" err="1"/>
              <a:t>학생별</a:t>
            </a:r>
            <a:r>
              <a:rPr lang="ko-KR" altLang="en-US" dirty="0"/>
              <a:t> 조회</a:t>
            </a:r>
            <a:r>
              <a:rPr lang="en-US" altLang="ko-KR" dirty="0"/>
              <a:t>(</a:t>
            </a:r>
            <a:r>
              <a:rPr lang="ko-KR" altLang="en-US" dirty="0"/>
              <a:t>완료된 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832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9A634C-9016-4D1C-A084-D3CEDEDE6C17}"/>
              </a:ext>
            </a:extLst>
          </p:cNvPr>
          <p:cNvSpPr txBox="1"/>
          <p:nvPr/>
        </p:nvSpPr>
        <p:spPr>
          <a:xfrm>
            <a:off x="1" y="2028305"/>
            <a:ext cx="12053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						</a:t>
            </a:r>
            <a:r>
              <a:rPr lang="ko-KR" altLang="en-US" dirty="0" err="1"/>
              <a:t>학생별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과정명</a:t>
            </a:r>
            <a:r>
              <a:rPr lang="en-US" altLang="ko-KR" dirty="0"/>
              <a:t>]                                  [</a:t>
            </a:r>
            <a:r>
              <a:rPr lang="ko-KR" altLang="en-US" dirty="0"/>
              <a:t>과목명</a:t>
            </a:r>
            <a:r>
              <a:rPr lang="en-US" altLang="ko-KR" dirty="0"/>
              <a:t>]    [</a:t>
            </a:r>
            <a:r>
              <a:rPr lang="ko-KR" altLang="en-US" dirty="0"/>
              <a:t>기간</a:t>
            </a:r>
            <a:r>
              <a:rPr lang="en-US" altLang="ko-KR" dirty="0"/>
              <a:t>]                             [</a:t>
            </a:r>
            <a:r>
              <a:rPr lang="ko-KR" altLang="en-US" dirty="0" err="1"/>
              <a:t>교재명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자바</a:t>
            </a:r>
            <a:r>
              <a:rPr lang="en-US" altLang="ko-KR" dirty="0"/>
              <a:t>(Java)</a:t>
            </a:r>
            <a:r>
              <a:rPr lang="ko-KR" altLang="en-US" dirty="0"/>
              <a:t>를 활용한 </a:t>
            </a:r>
            <a:r>
              <a:rPr lang="ko-KR" altLang="en-US" dirty="0" err="1"/>
              <a:t>풀스택</a:t>
            </a:r>
            <a:r>
              <a:rPr lang="ko-KR" altLang="en-US" dirty="0"/>
              <a:t> 융</a:t>
            </a:r>
            <a:r>
              <a:rPr lang="en-US" altLang="ko-KR" dirty="0"/>
              <a:t>…	   C	  2020-03-06~2020-03-20     </a:t>
            </a:r>
            <a:r>
              <a:rPr lang="ko-KR" altLang="en-US" dirty="0"/>
              <a:t>사물인터넷을 위한 리눅스 프로그래밍</a:t>
            </a:r>
            <a:endParaRPr lang="en-US" altLang="ko-KR" dirty="0"/>
          </a:p>
          <a:p>
            <a:r>
              <a:rPr lang="ko-KR" altLang="en-US" dirty="0"/>
              <a:t>자바</a:t>
            </a:r>
            <a:r>
              <a:rPr lang="en-US" altLang="ko-KR" dirty="0"/>
              <a:t>(Java)</a:t>
            </a:r>
            <a:r>
              <a:rPr lang="ko-KR" altLang="en-US" dirty="0"/>
              <a:t>를 활용한 </a:t>
            </a:r>
            <a:r>
              <a:rPr lang="ko-KR" altLang="en-US" dirty="0" err="1"/>
              <a:t>풀스택</a:t>
            </a:r>
            <a:r>
              <a:rPr lang="ko-KR" altLang="en-US" dirty="0"/>
              <a:t> 융</a:t>
            </a:r>
            <a:r>
              <a:rPr lang="en-US" altLang="ko-KR" dirty="0"/>
              <a:t>…	   C++	  2020-03-20~2020-04-03     </a:t>
            </a:r>
            <a:r>
              <a:rPr lang="ko-KR" altLang="en-US" dirty="0"/>
              <a:t>초보자도 간단히 단숨에 배우는 </a:t>
            </a:r>
            <a:r>
              <a:rPr lang="en-US" altLang="ko-KR" dirty="0"/>
              <a:t>C++</a:t>
            </a:r>
          </a:p>
          <a:p>
            <a:r>
              <a:rPr lang="ko-KR" altLang="en-US" dirty="0"/>
              <a:t>자바</a:t>
            </a:r>
            <a:r>
              <a:rPr lang="en-US" altLang="ko-KR" dirty="0"/>
              <a:t>(Java)</a:t>
            </a:r>
            <a:r>
              <a:rPr lang="ko-KR" altLang="en-US" dirty="0"/>
              <a:t>를 활용한 </a:t>
            </a:r>
            <a:r>
              <a:rPr lang="ko-KR" altLang="en-US" dirty="0" err="1"/>
              <a:t>풀스택</a:t>
            </a:r>
            <a:r>
              <a:rPr lang="ko-KR" altLang="en-US" dirty="0"/>
              <a:t> 융</a:t>
            </a:r>
            <a:r>
              <a:rPr lang="en-US" altLang="ko-KR" dirty="0"/>
              <a:t>…	   C#	  2020-04-03~2020-04-17     </a:t>
            </a:r>
            <a:r>
              <a:rPr lang="ko-KR" altLang="en-US" dirty="0"/>
              <a:t>이것이 </a:t>
            </a:r>
            <a:r>
              <a:rPr lang="en-US" altLang="ko-KR" dirty="0"/>
              <a:t>C++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						.</a:t>
            </a:r>
          </a:p>
          <a:p>
            <a:r>
              <a:rPr lang="en-US" altLang="ko-KR" dirty="0"/>
              <a:t>==========================================================================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57E3B-3EAF-4A1D-8EB9-D392C330445F}"/>
              </a:ext>
            </a:extLst>
          </p:cNvPr>
          <p:cNvSpPr txBox="1"/>
          <p:nvPr/>
        </p:nvSpPr>
        <p:spPr>
          <a:xfrm>
            <a:off x="332509" y="598516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4-4-1-1</a:t>
            </a:r>
            <a:r>
              <a:rPr lang="ko-KR" altLang="en-US" dirty="0"/>
              <a:t>과목별 조회</a:t>
            </a:r>
            <a:r>
              <a:rPr lang="en-US" altLang="ko-KR" dirty="0"/>
              <a:t>(</a:t>
            </a:r>
            <a:r>
              <a:rPr lang="ko-KR" altLang="en-US" dirty="0"/>
              <a:t>완료 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541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465D53-E539-4D32-9354-A32118AD6C73}"/>
              </a:ext>
            </a:extLst>
          </p:cNvPr>
          <p:cNvSpPr txBox="1"/>
          <p:nvPr/>
        </p:nvSpPr>
        <p:spPr>
          <a:xfrm>
            <a:off x="0" y="1562793"/>
            <a:ext cx="121655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						</a:t>
            </a:r>
            <a:r>
              <a:rPr lang="ko-KR" altLang="en-US" dirty="0"/>
              <a:t>개설 예정 과목</a:t>
            </a:r>
            <a:endParaRPr lang="en-US" altLang="ko-KR" dirty="0"/>
          </a:p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번호</a:t>
            </a:r>
            <a:r>
              <a:rPr lang="en-US" altLang="ko-KR" dirty="0"/>
              <a:t>]   [</a:t>
            </a:r>
            <a:r>
              <a:rPr lang="ko-KR" altLang="en-US" dirty="0"/>
              <a:t>과정 이름</a:t>
            </a:r>
            <a:r>
              <a:rPr lang="en-US" altLang="ko-KR" dirty="0"/>
              <a:t>]		      [</a:t>
            </a:r>
            <a:r>
              <a:rPr lang="ko-KR" altLang="en-US" dirty="0" err="1"/>
              <a:t>개월수</a:t>
            </a:r>
            <a:r>
              <a:rPr lang="en-US" altLang="ko-KR" dirty="0"/>
              <a:t>]   [</a:t>
            </a:r>
            <a:r>
              <a:rPr lang="ko-KR" altLang="en-US" dirty="0"/>
              <a:t>과정 기간</a:t>
            </a:r>
            <a:r>
              <a:rPr lang="en-US" altLang="ko-KR" dirty="0"/>
              <a:t>]		     [</a:t>
            </a:r>
            <a:r>
              <a:rPr lang="ko-KR" altLang="en-US" dirty="0"/>
              <a:t>교실 번호</a:t>
            </a:r>
            <a:r>
              <a:rPr lang="en-US" altLang="ko-KR" dirty="0"/>
              <a:t>]   [</a:t>
            </a:r>
            <a:r>
              <a:rPr lang="ko-KR" altLang="en-US" dirty="0"/>
              <a:t>과목 등록 여부</a:t>
            </a:r>
            <a:r>
              <a:rPr lang="en-US" altLang="ko-KR" dirty="0"/>
              <a:t>] [</a:t>
            </a:r>
            <a:r>
              <a:rPr lang="ko-KR" altLang="en-US" dirty="0"/>
              <a:t>학생수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65     </a:t>
            </a:r>
            <a:r>
              <a:rPr lang="ko-KR" altLang="en-US" dirty="0"/>
              <a:t>파이썬 기반 빅 데이터 개발자      </a:t>
            </a:r>
            <a:r>
              <a:rPr lang="en-US" altLang="ko-KR" dirty="0"/>
              <a:t>6    2020-07-27 ~ 2021-01-27      4		</a:t>
            </a:r>
            <a:r>
              <a:rPr lang="ko-KR" altLang="en-US" dirty="0"/>
              <a:t>등록 안됨</a:t>
            </a:r>
            <a:r>
              <a:rPr lang="en-US" altLang="ko-KR" dirty="0"/>
              <a:t>	0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66     </a:t>
            </a:r>
            <a:r>
              <a:rPr lang="ko-KR" altLang="en-US" dirty="0"/>
              <a:t>자바 기반 빅 데이터 개발자         </a:t>
            </a:r>
            <a:r>
              <a:rPr lang="en-US" altLang="ko-KR" dirty="0"/>
              <a:t>6    2020-07-27 ~ 2021-01-27      2	</a:t>
            </a:r>
            <a:r>
              <a:rPr lang="ko-KR" altLang="en-US" dirty="0"/>
              <a:t>등록 안됨</a:t>
            </a:r>
            <a:r>
              <a:rPr lang="en-US" altLang="ko-KR" dirty="0"/>
              <a:t>	0</a:t>
            </a:r>
          </a:p>
          <a:p>
            <a:r>
              <a:rPr lang="en-US" altLang="ko-KR" dirty="0"/>
              <a:t>						</a:t>
            </a:r>
            <a:r>
              <a:rPr lang="ko-KR" altLang="en-US" dirty="0"/>
              <a:t>．</a:t>
            </a:r>
            <a:endParaRPr lang="en-US" altLang="ko-KR" dirty="0"/>
          </a:p>
          <a:p>
            <a:r>
              <a:rPr lang="en-US" altLang="ko-KR" dirty="0"/>
              <a:t>						</a:t>
            </a:r>
            <a:r>
              <a:rPr lang="ko-KR" altLang="en-US" dirty="0"/>
              <a:t>．</a:t>
            </a:r>
          </a:p>
          <a:p>
            <a:r>
              <a:rPr lang="en-US" altLang="ko-KR" dirty="0"/>
              <a:t>						</a:t>
            </a:r>
            <a:r>
              <a:rPr lang="ko-KR" altLang="en-US" dirty="0"/>
              <a:t>．</a:t>
            </a:r>
            <a:endParaRPr lang="en-US" altLang="ko-KR" dirty="0"/>
          </a:p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ko-KR" altLang="en-US" dirty="0"/>
              <a:t>개설 예정 메뉴입니다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==========================================================================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추가하기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수정하기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삭제하기</a:t>
            </a:r>
            <a:endParaRPr lang="en-US" altLang="ko-KR" dirty="0"/>
          </a:p>
          <a:p>
            <a:r>
              <a:rPr lang="en-US" altLang="ko-KR" dirty="0"/>
              <a:t>0. 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A5305-1258-4765-917A-80C96175F1E9}"/>
              </a:ext>
            </a:extLst>
          </p:cNvPr>
          <p:cNvSpPr txBox="1"/>
          <p:nvPr/>
        </p:nvSpPr>
        <p:spPr>
          <a:xfrm>
            <a:off x="665018" y="798022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4-4-2 </a:t>
            </a:r>
            <a:r>
              <a:rPr lang="ko-KR" altLang="en-US" dirty="0"/>
              <a:t>개설 예정 과목</a:t>
            </a:r>
          </a:p>
        </p:txBody>
      </p:sp>
    </p:spTree>
    <p:extLst>
      <p:ext uri="{BB962C8B-B14F-4D97-AF65-F5344CB8AC3E}">
        <p14:creationId xmlns:p14="http://schemas.microsoft.com/office/powerpoint/2010/main" val="2790818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8068B8-D6FD-45E4-BE99-E275D2C87974}"/>
              </a:ext>
            </a:extLst>
          </p:cNvPr>
          <p:cNvSpPr txBox="1"/>
          <p:nvPr/>
        </p:nvSpPr>
        <p:spPr>
          <a:xfrm>
            <a:off x="0" y="718231"/>
            <a:ext cx="1216551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번호</a:t>
            </a:r>
            <a:r>
              <a:rPr lang="en-US" altLang="ko-KR" dirty="0"/>
              <a:t>]  [</a:t>
            </a:r>
            <a:r>
              <a:rPr lang="ko-KR" altLang="en-US" dirty="0"/>
              <a:t>기간</a:t>
            </a:r>
            <a:r>
              <a:rPr lang="en-US" altLang="ko-KR" dirty="0"/>
              <a:t>]      [</a:t>
            </a:r>
            <a:r>
              <a:rPr lang="ko-KR" altLang="en-US" dirty="0" err="1"/>
              <a:t>과정명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1    5.5 </a:t>
            </a:r>
            <a:r>
              <a:rPr lang="ko-KR" altLang="en-US" dirty="0"/>
              <a:t>개월    자바</a:t>
            </a:r>
            <a:r>
              <a:rPr lang="en-US" altLang="ko-KR" dirty="0"/>
              <a:t>(JAVA)</a:t>
            </a:r>
            <a:r>
              <a:rPr lang="ko-KR" altLang="en-US" dirty="0"/>
              <a:t>를 활용한 </a:t>
            </a:r>
            <a:r>
              <a:rPr lang="ko-KR" altLang="en-US" dirty="0" err="1"/>
              <a:t>풀스택</a:t>
            </a:r>
            <a:r>
              <a:rPr lang="ko-KR" altLang="en-US" dirty="0"/>
              <a:t> 융합 </a:t>
            </a:r>
            <a:r>
              <a:rPr lang="en-US" altLang="ko-KR" dirty="0"/>
              <a:t>SW</a:t>
            </a:r>
            <a:r>
              <a:rPr lang="ko-KR" altLang="en-US" dirty="0"/>
              <a:t>개발자 양성과정</a:t>
            </a:r>
            <a:endParaRPr lang="en-US" altLang="ko-KR" dirty="0"/>
          </a:p>
          <a:p>
            <a:r>
              <a:rPr lang="en-US" altLang="ko-KR" dirty="0"/>
              <a:t>   2    6   </a:t>
            </a:r>
            <a:r>
              <a:rPr lang="ko-KR" altLang="en-US" dirty="0"/>
              <a:t>개월     </a:t>
            </a:r>
            <a:r>
              <a:rPr lang="en-US" altLang="ko-KR" dirty="0"/>
              <a:t>JAVA </a:t>
            </a:r>
            <a:r>
              <a:rPr lang="ko-KR" altLang="en-US" dirty="0"/>
              <a:t>기반의 스마트 웹 </a:t>
            </a:r>
            <a:r>
              <a:rPr lang="ko-KR" altLang="en-US" dirty="0" err="1"/>
              <a:t>앱콘텐츠</a:t>
            </a:r>
            <a:r>
              <a:rPr lang="ko-KR" altLang="en-US" dirty="0"/>
              <a:t> 양성 과정</a:t>
            </a:r>
            <a:endParaRPr lang="en-US" altLang="ko-KR" dirty="0"/>
          </a:p>
          <a:p>
            <a:r>
              <a:rPr lang="en-US" altLang="ko-KR" dirty="0"/>
              <a:t>				</a:t>
            </a:r>
            <a:r>
              <a:rPr lang="ko-KR" altLang="en-US" dirty="0"/>
              <a:t>．</a:t>
            </a:r>
            <a:endParaRPr lang="en-US" altLang="ko-KR" dirty="0"/>
          </a:p>
          <a:p>
            <a:r>
              <a:rPr lang="en-US" altLang="ko-KR" dirty="0"/>
              <a:t>				</a:t>
            </a:r>
            <a:r>
              <a:rPr lang="ko-KR" altLang="en-US" dirty="0"/>
              <a:t>．</a:t>
            </a:r>
            <a:endParaRPr lang="en-US" altLang="ko-KR" dirty="0"/>
          </a:p>
          <a:p>
            <a:r>
              <a:rPr lang="en-US" altLang="ko-KR" dirty="0"/>
              <a:t>				</a:t>
            </a:r>
            <a:r>
              <a:rPr lang="ko-KR" altLang="en-US" dirty="0"/>
              <a:t>．</a:t>
            </a:r>
            <a:endParaRPr lang="en-US" altLang="ko-KR" dirty="0"/>
          </a:p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ko-KR" altLang="en-US" dirty="0"/>
              <a:t>추가할 과정 번호를 입력해주세요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과정 시작일을 입력해주세요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입력한 과정의 종료 날짜는 </a:t>
            </a:r>
            <a:r>
              <a:rPr lang="en-US" altLang="ko-KR" dirty="0"/>
              <a:t>20xx-xx-xx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강의실 번호</a:t>
            </a:r>
            <a:r>
              <a:rPr lang="en-US" altLang="ko-KR" dirty="0"/>
              <a:t>]	[</a:t>
            </a:r>
            <a:r>
              <a:rPr lang="ko-KR" altLang="en-US" dirty="0"/>
              <a:t>강의실 인원 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1                         30</a:t>
            </a:r>
          </a:p>
          <a:p>
            <a:r>
              <a:rPr lang="en-US" altLang="ko-KR" dirty="0"/>
              <a:t>       2                         30</a:t>
            </a:r>
          </a:p>
          <a:p>
            <a:r>
              <a:rPr lang="en-US" altLang="ko-KR" dirty="0"/>
              <a:t>       3                         30</a:t>
            </a:r>
          </a:p>
          <a:p>
            <a:r>
              <a:rPr lang="en-US" altLang="ko-KR" dirty="0"/>
              <a:t>       4                         26</a:t>
            </a:r>
          </a:p>
          <a:p>
            <a:r>
              <a:rPr lang="en-US" altLang="ko-KR" dirty="0"/>
              <a:t>       5                         26</a:t>
            </a:r>
          </a:p>
          <a:p>
            <a:r>
              <a:rPr lang="en-US" altLang="ko-KR" dirty="0"/>
              <a:t>       6                         26</a:t>
            </a:r>
          </a:p>
          <a:p>
            <a:r>
              <a:rPr lang="en-US" altLang="ko-KR" dirty="0"/>
              <a:t>==========================================================================</a:t>
            </a:r>
          </a:p>
          <a:p>
            <a:r>
              <a:rPr lang="ko-KR" altLang="en-US" dirty="0"/>
              <a:t>강의실 번호 입력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개설과정에 추가 완료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F964D-A176-468D-BAE5-2164CD812FDA}"/>
              </a:ext>
            </a:extLst>
          </p:cNvPr>
          <p:cNvSpPr txBox="1"/>
          <p:nvPr/>
        </p:nvSpPr>
        <p:spPr>
          <a:xfrm>
            <a:off x="315883" y="299258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4-4-2-1 </a:t>
            </a:r>
            <a:r>
              <a:rPr lang="ko-KR" altLang="en-US" dirty="0"/>
              <a:t>개설 예정 과목 추가</a:t>
            </a:r>
          </a:p>
        </p:txBody>
      </p:sp>
    </p:spTree>
    <p:extLst>
      <p:ext uri="{BB962C8B-B14F-4D97-AF65-F5344CB8AC3E}">
        <p14:creationId xmlns:p14="http://schemas.microsoft.com/office/powerpoint/2010/main" val="3357345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44390" y="1859915"/>
            <a:ext cx="2905125" cy="31388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관리자-5. 출결 관리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  관리자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2.  교사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3.  학생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0. 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번호 :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509895" y="4686935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44390" y="2141220"/>
            <a:ext cx="2905125" cy="286194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관리자-5-1. 관리자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  출결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2.  출결 기록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0. 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번호 :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509895" y="4686935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117215" y="1176020"/>
            <a:ext cx="5967730" cy="45231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관리자-5-1-1. 출결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조회할 기간 입력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시작일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종료일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[관리자번호]    [날짜]       [출근]     [퇴근]      [상태]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 1             2020-06-01   08:59      19:10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 2             2020-06-01   08:40      18:42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 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 ....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뒤로가려면 엔터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95775" y="2141220"/>
            <a:ext cx="3609975" cy="258508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관리자-5-1-2. 출결 기록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현재 시간 : 2020-06-01 08:59:01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출근 하시겠습니까? (y/n)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출근이 완료되었습니다.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뒤로가려면 엔터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7077710" y="3361055"/>
            <a:ext cx="53340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8562340" y="2707005"/>
            <a:ext cx="3122295" cy="1153160"/>
          </a:xfrm>
          <a:prstGeom prst="wedgeRectCallout">
            <a:avLst>
              <a:gd name="adj1" fmla="val -69319"/>
              <a:gd name="adj2" fmla="val -31380"/>
            </a:avLst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처음 들어오면 출근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두번째 이후부턴 퇴근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117215" y="1176020"/>
            <a:ext cx="5967730" cy="45231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관리자-5-2. 교사 출결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조회할 기간 입력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시작일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종료일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[교사번호]    [날짜]       [출근]     [퇴근]      [상태]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 1            2020-06-01   08:59      19:10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 2            2020-06-01   08:40      18:42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 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 ....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뒤로가려면 엔터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3117215" y="1176020"/>
            <a:ext cx="5967730" cy="45231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관리자-5-3. 학생 출결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조회할 기간 입력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시작일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종료일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[학생번호]    [날짜]       [출근]     [퇴근]      [상태]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 1            2020-06-01   08:59      19:10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 2            2020-06-01   08:40      18:42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 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 ....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뒤로가려면 엔터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1562735" y="520065"/>
            <a:ext cx="9076055" cy="58197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관리자-1-2. 교사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[번호]  [이름]    [주민번호]          [전화번호]           [강의가능과목]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1     김교사  901010-1111111  010-1234-1234      C, Java, Python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교사 번호 선택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  조회하기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  수정하기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3.  삭제하기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: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2428240" y="6027420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3518535" y="3124835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125975" y="1684503"/>
            <a:ext cx="8209800" cy="3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</a:t>
            </a:r>
            <a:r>
              <a:rPr 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sz="2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코로나 특별관리</a:t>
            </a:r>
            <a:endParaRPr sz="2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코로나 특별관리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체온 기록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체온 조회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</a:t>
            </a:r>
            <a:endParaRPr dirty="0"/>
          </a:p>
        </p:txBody>
      </p:sp>
      <p:sp>
        <p:nvSpPr>
          <p:cNvPr id="89" name="Google Shape;89;p13"/>
          <p:cNvSpPr/>
          <p:nvPr/>
        </p:nvSpPr>
        <p:spPr>
          <a:xfrm>
            <a:off x="3480030" y="4326314"/>
            <a:ext cx="952200" cy="2793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125975" y="1684503"/>
            <a:ext cx="8209800" cy="3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6-3-1</a:t>
            </a:r>
            <a:r>
              <a:rPr lang="ko-KR"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체온 기록</a:t>
            </a:r>
            <a:endParaRPr sz="2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체온 기록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번호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오전 체온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오후 체온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입력이 완료되었습니다.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746455" y="3191539"/>
            <a:ext cx="952200" cy="2793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608305" y="3568014"/>
            <a:ext cx="952200" cy="2793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539230" y="3944489"/>
            <a:ext cx="952200" cy="2793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2145725" y="1162950"/>
            <a:ext cx="8209800" cy="4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6-3-2</a:t>
            </a:r>
            <a:r>
              <a:rPr lang="ko-KR"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체온 조회</a:t>
            </a:r>
            <a:endParaRPr sz="2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체온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번호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[관리자번호]		[날짜]		[오전]		[오후]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		  2020-06-16		 36.5		 36.7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		  2020-06-15		 36.2		 37.0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		  2020-06-14		 37.0		 36.9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		  2020-06-13		 37.1		 36.4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뒤로가려면 엔터를 눌러주세요.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687255" y="2679864"/>
            <a:ext cx="952200" cy="2793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125980" y="1684655"/>
            <a:ext cx="8210550" cy="348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관리자 </a:t>
            </a:r>
            <a:r>
              <a:rPr lang="ko-KR" sz="24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6-2-1</a:t>
            </a:r>
            <a:r>
              <a:rPr lang="ko-KR" sz="24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. </a:t>
            </a:r>
            <a:r>
              <a:rPr lang="ko-KR" sz="24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교사 체온 기록</a:t>
            </a:r>
            <a:endParaRPr lang="ko-KR" altLang="en-US" sz="24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----------------------------------------------------------------------------------</a:t>
            </a:r>
            <a:endParaRPr lang="ko-KR" altLang="en-US" sz="18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교사 체온 기록</a:t>
            </a:r>
            <a:endParaRPr lang="ko-KR" altLang="en-US" sz="1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----------------------------------------------------------------------------------</a:t>
            </a:r>
            <a:endParaRPr lang="ko-KR" altLang="en-US" sz="18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교사 번호 : </a:t>
            </a:r>
            <a:endParaRPr lang="ko-KR" altLang="en-US" sz="1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오전 체온 :</a:t>
            </a:r>
            <a:endParaRPr lang="ko-KR" altLang="en-US" sz="1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오후 체온 : </a:t>
            </a:r>
            <a:endParaRPr lang="ko-KR" altLang="en-US" sz="1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</a:t>
            </a:r>
            <a:endParaRPr lang="ko-KR" altLang="en-US" sz="18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>
                <a:latin typeface="Malgun Gothic" charset="0"/>
                <a:ea typeface="Malgun Gothic" charset="0"/>
                <a:cs typeface="Malgun Gothic" charset="0"/>
              </a:rPr>
              <a:t>입력이 완료되었습니다.</a:t>
            </a:r>
            <a:endParaRPr lang="ko-KR" altLang="en-US" sz="1800"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95" name="Google Shape;95;p14"/>
          <p:cNvSpPr>
            <a:spLocks/>
          </p:cNvSpPr>
          <p:nvPr/>
        </p:nvSpPr>
        <p:spPr>
          <a:xfrm>
            <a:off x="3538855" y="3208020"/>
            <a:ext cx="953135" cy="28003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96" name="Google Shape;96;p14"/>
          <p:cNvSpPr>
            <a:spLocks/>
          </p:cNvSpPr>
          <p:nvPr/>
        </p:nvSpPr>
        <p:spPr>
          <a:xfrm>
            <a:off x="3533140" y="3898900"/>
            <a:ext cx="953135" cy="25717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97" name="Google Shape;97;p14"/>
          <p:cNvSpPr>
            <a:spLocks/>
          </p:cNvSpPr>
          <p:nvPr/>
        </p:nvSpPr>
        <p:spPr>
          <a:xfrm>
            <a:off x="3539490" y="4393565"/>
            <a:ext cx="953135" cy="28003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/>
          </p:cNvSpPr>
          <p:nvPr/>
        </p:nvSpPr>
        <p:spPr>
          <a:xfrm>
            <a:off x="3101340" y="1162685"/>
            <a:ext cx="5993765" cy="4532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관리자 </a:t>
            </a:r>
            <a:r>
              <a:rPr lang="ko-KR" sz="24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6-2-2</a:t>
            </a:r>
            <a:r>
              <a:rPr lang="ko-KR" sz="24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. </a:t>
            </a:r>
            <a:r>
              <a:rPr lang="ko-KR" sz="24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교사 체온 조회</a:t>
            </a:r>
            <a:endParaRPr lang="ko-KR" altLang="en-US" sz="24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</a:t>
            </a:r>
            <a:endParaRPr lang="ko-KR" altLang="en-US" sz="18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교사 조회입니다.</a:t>
            </a:r>
            <a:endParaRPr lang="ko-KR" altLang="en-US" sz="18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</a:t>
            </a:r>
            <a:endParaRPr lang="ko-KR" altLang="en-US" sz="18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1. 기간 별 출력</a:t>
            </a:r>
            <a:endParaRPr lang="ko-KR" altLang="en-US" sz="18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2. 교사 별 출력</a:t>
            </a:r>
            <a:endParaRPr lang="ko-KR" altLang="en-US" sz="18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0. 뒤로가기</a:t>
            </a:r>
            <a:endParaRPr lang="ko-KR" altLang="en-US" sz="18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</a:t>
            </a:r>
            <a:endParaRPr lang="ko-KR" altLang="en-US" sz="18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입력 : </a:t>
            </a:r>
            <a:endParaRPr lang="ko-KR" altLang="en-US" sz="18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</a:t>
            </a:r>
            <a:endParaRPr lang="ko-KR" altLang="en-US" sz="18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03" name="Google Shape;103;p15"/>
          <p:cNvSpPr>
            <a:spLocks/>
          </p:cNvSpPr>
          <p:nvPr/>
        </p:nvSpPr>
        <p:spPr>
          <a:xfrm>
            <a:off x="3878580" y="3877310"/>
            <a:ext cx="953135" cy="28003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 0"/>
          <p:cNvSpPr txBox="1">
            <a:spLocks/>
          </p:cNvSpPr>
          <p:nvPr/>
        </p:nvSpPr>
        <p:spPr>
          <a:xfrm>
            <a:off x="3101340" y="1162685"/>
            <a:ext cx="5993765" cy="4532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관리자 </a:t>
            </a:r>
            <a:r>
              <a:rPr lang="ko-KR" sz="24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6-2-2-1</a:t>
            </a:r>
            <a:r>
              <a:rPr lang="ko-KR" sz="24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. </a:t>
            </a:r>
            <a:r>
              <a:rPr lang="ko-KR" sz="24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기간별 출력</a:t>
            </a:r>
            <a:endParaRPr lang="ko-KR" altLang="en-US" sz="24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조회하고싶은 시작일을 입력하여 주십시오. (yy-mm-dd): 20-05-11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조회하고싶은 종료일을 입력하여 주십시오. (yy-mm-dd): 20-05-15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[번호] [교사이름]	[교사번호]	[날짜]	    [오전온도]	[오후온도]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==================================================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 1.     권혜성	    		6	2020-05-15	37.2	36.7	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 2.     신영동			2	2020-05-15	36.5	36.6	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 3.     정진영			1	2020-05-15	36.9	37.1	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 4.	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==================================================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1페이지 입니다.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==================================================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1. 이전 페이지            2. 다음 페이지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3. 취소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==================================================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입력 : 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04" name="도형 103"/>
          <p:cNvSpPr>
            <a:spLocks/>
          </p:cNvSpPr>
          <p:nvPr/>
        </p:nvSpPr>
        <p:spPr>
          <a:xfrm>
            <a:off x="3637915" y="4716780"/>
            <a:ext cx="744220" cy="18859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/>
              <a:t>3</a:t>
            </a:r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 0"/>
          <p:cNvSpPr txBox="1">
            <a:spLocks/>
          </p:cNvSpPr>
          <p:nvPr/>
        </p:nvSpPr>
        <p:spPr>
          <a:xfrm>
            <a:off x="3101340" y="1162685"/>
            <a:ext cx="5993765" cy="4532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관리자 </a:t>
            </a:r>
            <a:r>
              <a:rPr lang="ko-KR" sz="24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6-2-2-2</a:t>
            </a:r>
            <a:r>
              <a:rPr lang="ko-KR" sz="24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. </a:t>
            </a:r>
            <a:r>
              <a:rPr lang="ko-KR" sz="24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교사별 출력</a:t>
            </a:r>
            <a:endParaRPr lang="ko-KR" altLang="en-US" sz="24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교사 명단입니다. 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[번호] [교사 이름] 		[연락처]	    [주민번호]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==================================================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 1	정진영		010-5555-4444	890220-1024014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 2	신영동		010-9781-6185	921001-1681466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 3	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==================================================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넘어갈 페이지가 없습니다.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==================================================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조회하고싶은 교사의 번호를 입력하여 주십시오. : 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[번호]  [교사이름] [교사번호]	[날짜]	     [오전온도]	[오후온도]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==================================================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1. 	정진영		1	2020-06-03	36.7ºC	36.9ºC	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2. 	정진영		1	2020-06-02	36.7ºC	37.2ºC	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3.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1페이지 입니다.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==================================================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1. 이전 페이지            2. 다음 페이지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3. 취소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==================================================</a:t>
            </a:r>
            <a:endParaRPr lang="ko-KR" altLang="en-US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입력 : </a:t>
            </a:r>
            <a:endParaRPr lang="ko-KR" altLang="en-US" sz="12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04" name="Rect 0"/>
          <p:cNvSpPr>
            <a:spLocks/>
          </p:cNvSpPr>
          <p:nvPr/>
        </p:nvSpPr>
        <p:spPr>
          <a:xfrm>
            <a:off x="6664325" y="3627755"/>
            <a:ext cx="744220" cy="18859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05" name="도형 104"/>
          <p:cNvSpPr>
            <a:spLocks/>
          </p:cNvSpPr>
          <p:nvPr/>
        </p:nvSpPr>
        <p:spPr>
          <a:xfrm>
            <a:off x="3710305" y="6218555"/>
            <a:ext cx="744220" cy="18859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/>
              <a:t>3</a:t>
            </a:r>
            <a:endParaRPr lang="ko-KR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125980" y="1684655"/>
            <a:ext cx="8210550" cy="348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관리자 </a:t>
            </a:r>
            <a:r>
              <a:rPr lang="ko-KR" sz="24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6-3</a:t>
            </a:r>
            <a:r>
              <a:rPr lang="ko-KR" sz="24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. </a:t>
            </a:r>
            <a:r>
              <a:rPr lang="ko-KR" altLang="en-US" sz="24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교육생</a:t>
            </a:r>
            <a:r>
              <a:rPr lang="ko-KR" sz="24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코로나 특별관리</a:t>
            </a:r>
            <a:endParaRPr lang="ko-KR" altLang="en-US" sz="24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----------------------------------------------------------------------------------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교육생 체온 관리 페이지입니다.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----------------------------------------------------------------------------------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1. </a:t>
            </a: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체온 기록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2. </a:t>
            </a: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체온 조회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0. </a:t>
            </a:r>
            <a:r>
              <a:rPr lang="ko-KR" sz="1800" b="0" i="0" strike="noStrike" cap="none" dirty="0" err="1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뒤로가기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번호 입력 : 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89" name="Google Shape;89;p13"/>
          <p:cNvSpPr>
            <a:spLocks/>
          </p:cNvSpPr>
          <p:nvPr/>
        </p:nvSpPr>
        <p:spPr>
          <a:xfrm>
            <a:off x="3479800" y="4406265"/>
            <a:ext cx="953135" cy="28003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/>
              <a:t>1</a:t>
            </a:r>
            <a:endParaRPr lang="ko-KR" altLang="en-US" sz="1800" b="1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/>
          </p:cNvSpPr>
          <p:nvPr/>
        </p:nvSpPr>
        <p:spPr>
          <a:xfrm>
            <a:off x="2158365" y="224790"/>
            <a:ext cx="8210550" cy="5470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관리자 </a:t>
            </a:r>
            <a:r>
              <a:rPr lang="ko-KR" sz="24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6-3-1</a:t>
            </a:r>
            <a:r>
              <a:rPr lang="ko-KR" sz="24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. </a:t>
            </a:r>
            <a:r>
              <a:rPr lang="ko-KR" altLang="en-US" sz="24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교육생</a:t>
            </a:r>
            <a:r>
              <a:rPr lang="ko-KR" sz="24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체온 기록</a:t>
            </a:r>
            <a:endParaRPr lang="ko-KR" altLang="en-US" sz="24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----------------------------------------------------------------------------------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오늘 출근한 명단입니다.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----------------------------------------------------------------------------------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[번호] [학생이름]   [학생번호]      [날짜]         [오전온도]      [오후 온도]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1	    김동욱          3           20-06-17           -                   -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2         김영현          2           20-06-17           -                   -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3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1.이전 페이지  2.다음 페이지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3. 취소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latin typeface="Malgun Gothic" charset="0"/>
                <a:ea typeface="Malgun Gothic" charset="0"/>
                <a:cs typeface="Malgun Gothic" charset="0"/>
              </a:rPr>
              <a:t>입력:</a:t>
            </a:r>
            <a:endParaRPr lang="ko-KR" altLang="en-US" sz="1800" dirty="0"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latin typeface="Malgun Gothic" charset="0"/>
                <a:ea typeface="Malgun Gothic" charset="0"/>
                <a:cs typeface="Malgun Gothic" charset="0"/>
              </a:rPr>
              <a:t>================================================</a:t>
            </a:r>
            <a:endParaRPr lang="ko-KR" altLang="en-US" sz="1800" dirty="0"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latin typeface="Malgun Gothic" charset="0"/>
                <a:ea typeface="Malgun Gothic" charset="0"/>
                <a:cs typeface="Malgun Gothic" charset="0"/>
              </a:rPr>
              <a:t>기록을 원하는 학생의 번호를 입력하여 주세요 : </a:t>
            </a:r>
            <a:endParaRPr lang="ko-KR" altLang="en-US" sz="1800" dirty="0"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latin typeface="Malgun Gothic" charset="0"/>
                <a:ea typeface="Malgun Gothic" charset="0"/>
                <a:cs typeface="Malgun Gothic" charset="0"/>
              </a:rPr>
              <a:t>학생의 오전 온도를 입력하여 주세요 : </a:t>
            </a:r>
            <a:endParaRPr lang="ko-KR" altLang="en-US" sz="1800" dirty="0"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latin typeface="Malgun Gothic" charset="0"/>
                <a:ea typeface="Malgun Gothic" charset="0"/>
                <a:cs typeface="Malgun Gothic" charset="0"/>
              </a:rPr>
              <a:t>학생의 오후 온도를 입력하여 주세요 :</a:t>
            </a:r>
            <a:endParaRPr lang="ko-KR" altLang="en-US" sz="1800" dirty="0"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latin typeface="Malgun Gothic" charset="0"/>
                <a:ea typeface="Malgun Gothic" charset="0"/>
                <a:cs typeface="Malgun Gothic" charset="0"/>
              </a:rPr>
              <a:t>1. 확정하기</a:t>
            </a:r>
            <a:endParaRPr lang="ko-KR" altLang="en-US" sz="1800" dirty="0"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latin typeface="Malgun Gothic" charset="0"/>
                <a:ea typeface="Malgun Gothic" charset="0"/>
                <a:cs typeface="Malgun Gothic" charset="0"/>
              </a:rPr>
              <a:t>0. </a:t>
            </a:r>
            <a:r>
              <a:rPr lang="ko-KR" sz="1800" dirty="0" err="1">
                <a:latin typeface="Malgun Gothic" charset="0"/>
                <a:ea typeface="Malgun Gothic" charset="0"/>
                <a:cs typeface="Malgun Gothic" charset="0"/>
              </a:rPr>
              <a:t>뒤로가기</a:t>
            </a:r>
            <a:endParaRPr lang="ko-KR" altLang="en-US" sz="1800" dirty="0"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latin typeface="Malgun Gothic" charset="0"/>
                <a:ea typeface="Malgun Gothic" charset="0"/>
                <a:cs typeface="Malgun Gothic" charset="0"/>
              </a:rPr>
              <a:t>입력: </a:t>
            </a:r>
            <a:endParaRPr lang="ko-KR" altLang="en-US" sz="1800" dirty="0"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95" name="도형 94"/>
          <p:cNvSpPr>
            <a:spLocks/>
          </p:cNvSpPr>
          <p:nvPr/>
        </p:nvSpPr>
        <p:spPr>
          <a:xfrm>
            <a:off x="2854325" y="4069080"/>
            <a:ext cx="953135" cy="28003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/>
              <a:t>3</a:t>
            </a:r>
            <a:endParaRPr lang="ko-KR" altLang="en-US" sz="1800" b="1"/>
          </a:p>
        </p:txBody>
      </p:sp>
      <p:sp>
        <p:nvSpPr>
          <p:cNvPr id="96" name="도형 95"/>
          <p:cNvSpPr>
            <a:spLocks/>
          </p:cNvSpPr>
          <p:nvPr/>
        </p:nvSpPr>
        <p:spPr>
          <a:xfrm>
            <a:off x="7240905" y="4622165"/>
            <a:ext cx="953135" cy="28003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/>
              <a:t>3</a:t>
            </a:r>
            <a:endParaRPr lang="ko-KR" altLang="en-US" sz="1800" b="1"/>
          </a:p>
        </p:txBody>
      </p:sp>
      <p:sp>
        <p:nvSpPr>
          <p:cNvPr id="97" name="도형 96"/>
          <p:cNvSpPr>
            <a:spLocks/>
          </p:cNvSpPr>
          <p:nvPr/>
        </p:nvSpPr>
        <p:spPr>
          <a:xfrm>
            <a:off x="6182360" y="4911090"/>
            <a:ext cx="892175" cy="28003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/>
              <a:t>36.5</a:t>
            </a:r>
            <a:endParaRPr lang="ko-KR" altLang="en-US" sz="1800" b="1"/>
          </a:p>
        </p:txBody>
      </p:sp>
      <p:sp>
        <p:nvSpPr>
          <p:cNvPr id="98" name="도형 97"/>
          <p:cNvSpPr>
            <a:spLocks/>
          </p:cNvSpPr>
          <p:nvPr/>
        </p:nvSpPr>
        <p:spPr>
          <a:xfrm>
            <a:off x="6254115" y="5448300"/>
            <a:ext cx="892175" cy="28003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/>
              <a:t>37.0</a:t>
            </a:r>
            <a:endParaRPr lang="ko-KR" altLang="en-US" sz="1800" b="1"/>
          </a:p>
        </p:txBody>
      </p:sp>
      <p:sp>
        <p:nvSpPr>
          <p:cNvPr id="99" name="도형 98"/>
          <p:cNvSpPr>
            <a:spLocks/>
          </p:cNvSpPr>
          <p:nvPr/>
        </p:nvSpPr>
        <p:spPr>
          <a:xfrm>
            <a:off x="2853690" y="6554470"/>
            <a:ext cx="892175" cy="28003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/>
              <a:t>1</a:t>
            </a:r>
            <a:endParaRPr lang="ko-KR" altLang="en-US" sz="1800" b="1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 0"/>
          <p:cNvSpPr txBox="1">
            <a:spLocks/>
          </p:cNvSpPr>
          <p:nvPr/>
        </p:nvSpPr>
        <p:spPr>
          <a:xfrm>
            <a:off x="2145665" y="1162685"/>
            <a:ext cx="8210550" cy="4532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관리자 </a:t>
            </a:r>
            <a:r>
              <a:rPr lang="ko-KR" sz="24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6-3-2</a:t>
            </a:r>
            <a:r>
              <a:rPr lang="ko-KR" sz="24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. </a:t>
            </a:r>
            <a:r>
              <a:rPr lang="ko-KR" altLang="en-US" sz="24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교육생</a:t>
            </a:r>
            <a:r>
              <a:rPr lang="ko-KR" sz="24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체온 조회</a:t>
            </a:r>
            <a:endParaRPr lang="ko-KR" altLang="en-US" sz="24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----------------------------------------------------------------------------------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교육생 체온 조회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----------------------------------------------------------------------------------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기간 별 출력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조회하고 싶은 시작일을 입력하여 주십시오.(</a:t>
            </a:r>
            <a:r>
              <a:rPr lang="ko-KR" sz="1800" dirty="0" err="1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yy-mm-dd</a:t>
            </a: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) :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조회하고 싶은 종료일을 입력하여 주십시오.(</a:t>
            </a:r>
            <a:r>
              <a:rPr lang="ko-KR" sz="1800" dirty="0" err="1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yy-mm-dd</a:t>
            </a: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) : 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[교육생번호]		[날짜]		[오전]		[오후]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45720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3		  2020-06-16		 36.5		 36.7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45720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3		  2020-06-15		 36.2		 37.0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45720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3		  2020-06-14		 37.0		 36.9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45720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3		  2020-06-13		 37.1		 36.4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 err="1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뒤로가려면</a:t>
            </a: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ko-KR" sz="1800" dirty="0" err="1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엔터를</a:t>
            </a: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눌러주세요.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03" name="도형 102"/>
          <p:cNvSpPr>
            <a:spLocks/>
          </p:cNvSpPr>
          <p:nvPr/>
        </p:nvSpPr>
        <p:spPr>
          <a:xfrm>
            <a:off x="8162290" y="3063875"/>
            <a:ext cx="1607185" cy="28956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/>
              <a:t>20-06-13</a:t>
            </a:r>
            <a:endParaRPr lang="ko-KR" altLang="en-US" sz="1800" b="1"/>
          </a:p>
        </p:txBody>
      </p:sp>
      <p:sp>
        <p:nvSpPr>
          <p:cNvPr id="104" name="도형 103"/>
          <p:cNvSpPr>
            <a:spLocks/>
          </p:cNvSpPr>
          <p:nvPr/>
        </p:nvSpPr>
        <p:spPr>
          <a:xfrm>
            <a:off x="8201660" y="3621405"/>
            <a:ext cx="1607185" cy="28956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/>
              <a:t>20-06-16</a:t>
            </a:r>
            <a:endParaRPr lang="ko-KR" altLang="en-US" sz="1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1562735" y="680720"/>
            <a:ext cx="9076055" cy="51835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관리자-1-2-1. 조회하기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[번호]  [이름]  [강의진행여부]  [강의실]   [과정기간]                    [과정명]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1     김교사      강의중             3      20-03-02 ~ 20-06-17      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과정 번호 선택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[과목명]                         [과목기간]                      [교재명]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                           20-03-02 ~ 20-04-03           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JAVA                       20-04-04 ~ 20-05-10           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뒤로가려면 엔터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3531870" y="3285490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2145665" y="1162685"/>
            <a:ext cx="8210550" cy="4532630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관리자 </a:t>
            </a:r>
            <a:r>
              <a:rPr lang="ko-KR" sz="24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6-3-2</a:t>
            </a:r>
            <a:r>
              <a:rPr lang="ko-KR" sz="24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. </a:t>
            </a:r>
            <a:r>
              <a:rPr lang="ko-KR" altLang="en-US" sz="24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교육생</a:t>
            </a:r>
            <a:r>
              <a:rPr lang="ko-KR" sz="24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체온 조회</a:t>
            </a:r>
            <a:endParaRPr lang="ko-KR" altLang="en-US" sz="24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----------------------------------------------------------------------------------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교육생 체온 조회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----------------------------------------------------------------------------------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교육생 번호 : 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</a:t>
            </a:r>
            <a:endParaRPr lang="ko-KR" altLang="en-US" sz="1800" b="0" i="0" strike="noStrike" cap="none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[교육생번호]		[날짜]		[오전]		[오후]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45720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3		  2020-06-16		 36.5		 36.7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45720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3		  2020-06-15		 36.2		 37.0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45720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3		  2020-06-14		 37.0		 36.9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45720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3		  2020-06-13		 37.1		 36.4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================================================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dirty="0" err="1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뒤로가려면</a:t>
            </a: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ko-KR" sz="1800" dirty="0" err="1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엔터를</a:t>
            </a:r>
            <a:r>
              <a:rPr lang="ko-KR" sz="1800" dirty="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눌러주세요.</a:t>
            </a:r>
            <a:endParaRPr lang="ko-KR" altLang="en-US" sz="1800" dirty="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03" name="Google Shape;103;p15"/>
          <p:cNvSpPr>
            <a:spLocks/>
          </p:cNvSpPr>
          <p:nvPr/>
        </p:nvSpPr>
        <p:spPr>
          <a:xfrm>
            <a:off x="3670935" y="2791460"/>
            <a:ext cx="953135" cy="28003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/>
              <a:t>3</a:t>
            </a:r>
            <a:endParaRPr lang="ko-KR" altLang="en-US" sz="1800" b="1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93D8D-5D01-4C69-A645-F1FF16A7A168}"/>
              </a:ext>
            </a:extLst>
          </p:cNvPr>
          <p:cNvSpPr txBox="1"/>
          <p:nvPr/>
        </p:nvSpPr>
        <p:spPr>
          <a:xfrm>
            <a:off x="3187700" y="2197100"/>
            <a:ext cx="574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=============================</a:t>
            </a:r>
          </a:p>
          <a:p>
            <a:pPr algn="ctr"/>
            <a:r>
              <a:rPr lang="ko-KR" altLang="en-US" dirty="0"/>
              <a:t>교사 로그인</a:t>
            </a:r>
            <a:endParaRPr lang="en-US" altLang="ko-KR" dirty="0"/>
          </a:p>
          <a:p>
            <a:pPr algn="ctr"/>
            <a:r>
              <a:rPr lang="en-US" altLang="ko-KR" dirty="0"/>
              <a:t>=============================</a:t>
            </a:r>
          </a:p>
          <a:p>
            <a:pPr lvl="1"/>
            <a:r>
              <a:rPr lang="en-US" altLang="ko-KR" dirty="0"/>
              <a:t>ID  :</a:t>
            </a:r>
          </a:p>
          <a:p>
            <a:pPr lvl="1"/>
            <a:r>
              <a:rPr lang="en-US" altLang="ko-KR" dirty="0"/>
              <a:t>PW :</a:t>
            </a:r>
          </a:p>
          <a:p>
            <a:pPr algn="ctr"/>
            <a:r>
              <a:rPr lang="en-US" altLang="ko-KR" dirty="0"/>
              <a:t>=============================</a:t>
            </a:r>
          </a:p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D1C12-2241-4568-AEDF-48267F1BF8A7}"/>
              </a:ext>
            </a:extLst>
          </p:cNvPr>
          <p:cNvSpPr txBox="1"/>
          <p:nvPr/>
        </p:nvSpPr>
        <p:spPr>
          <a:xfrm>
            <a:off x="437745" y="59338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교사 로그인</a:t>
            </a:r>
          </a:p>
        </p:txBody>
      </p:sp>
    </p:spTree>
    <p:extLst>
      <p:ext uri="{BB962C8B-B14F-4D97-AF65-F5344CB8AC3E}">
        <p14:creationId xmlns:p14="http://schemas.microsoft.com/office/powerpoint/2010/main" val="9738721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93D8D-5D01-4C69-A645-F1FF16A7A168}"/>
              </a:ext>
            </a:extLst>
          </p:cNvPr>
          <p:cNvSpPr txBox="1"/>
          <p:nvPr/>
        </p:nvSpPr>
        <p:spPr>
          <a:xfrm>
            <a:off x="1955800" y="1562100"/>
            <a:ext cx="797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======================================</a:t>
            </a:r>
          </a:p>
          <a:p>
            <a:pPr algn="ctr"/>
            <a:r>
              <a:rPr lang="en-US" altLang="ko-KR" dirty="0"/>
              <a:t>@@ </a:t>
            </a:r>
            <a:r>
              <a:rPr lang="ko-KR" altLang="en-US" dirty="0"/>
              <a:t>선생님 안녕하세요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======================================</a:t>
            </a:r>
          </a:p>
          <a:p>
            <a:pPr lvl="2"/>
            <a:r>
              <a:rPr lang="ko-KR" altLang="en-US" dirty="0"/>
              <a:t>과정 명 </a:t>
            </a:r>
            <a:r>
              <a:rPr lang="en-US" altLang="ko-KR" dirty="0"/>
              <a:t>: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과정 기간 </a:t>
            </a:r>
            <a:r>
              <a:rPr lang="en-US" altLang="ko-KR" dirty="0"/>
              <a:t>: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진행 상황 </a:t>
            </a:r>
            <a:r>
              <a:rPr lang="en-US" altLang="ko-KR" dirty="0"/>
              <a:t>:</a:t>
            </a:r>
          </a:p>
          <a:p>
            <a:pPr algn="ctr"/>
            <a:r>
              <a:rPr lang="en-US" altLang="ko-KR" dirty="0"/>
              <a:t>======================================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 </a:t>
            </a:r>
            <a:r>
              <a:rPr lang="ko-KR" altLang="en-US" dirty="0"/>
              <a:t>출결 관리  </a:t>
            </a:r>
            <a:r>
              <a:rPr lang="en-US" altLang="ko-KR" dirty="0"/>
              <a:t>2. </a:t>
            </a:r>
            <a:r>
              <a:rPr lang="ko-KR" altLang="en-US" dirty="0"/>
              <a:t>강의스케줄 관리 </a:t>
            </a:r>
            <a:r>
              <a:rPr lang="en-US" altLang="ko-KR" dirty="0"/>
              <a:t>   3. </a:t>
            </a:r>
            <a:r>
              <a:rPr lang="ko-KR" altLang="en-US" dirty="0"/>
              <a:t>배점 관리</a:t>
            </a:r>
            <a:r>
              <a:rPr lang="en-US" altLang="ko-KR" dirty="0"/>
              <a:t>	4. </a:t>
            </a:r>
            <a:r>
              <a:rPr lang="ko-KR" altLang="en-US" dirty="0"/>
              <a:t>성적 관리</a:t>
            </a:r>
            <a:endParaRPr lang="en-US" altLang="ko-KR" dirty="0"/>
          </a:p>
          <a:p>
            <a:pPr algn="ctr"/>
            <a:r>
              <a:rPr lang="en-US" altLang="ko-KR" dirty="0"/>
              <a:t>5. </a:t>
            </a:r>
            <a:r>
              <a:rPr lang="ko-KR" altLang="en-US" dirty="0"/>
              <a:t>학생 관리</a:t>
            </a:r>
            <a:r>
              <a:rPr lang="en-US" altLang="ko-KR" dirty="0"/>
              <a:t>	6. </a:t>
            </a:r>
            <a:r>
              <a:rPr lang="ko-KR" altLang="en-US" dirty="0"/>
              <a:t>평가 관리</a:t>
            </a:r>
            <a:r>
              <a:rPr lang="en-US" altLang="ko-KR" dirty="0"/>
              <a:t>	7. </a:t>
            </a:r>
            <a:r>
              <a:rPr lang="ko-KR" altLang="en-US" dirty="0"/>
              <a:t>체온 조회</a:t>
            </a:r>
            <a:r>
              <a:rPr lang="en-US" altLang="ko-KR" dirty="0"/>
              <a:t>	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입력 </a:t>
            </a:r>
            <a:r>
              <a:rPr lang="en-US" altLang="ko-KR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CFF0F-ADF1-4067-BA92-0D4B7C846E2F}"/>
              </a:ext>
            </a:extLst>
          </p:cNvPr>
          <p:cNvSpPr txBox="1"/>
          <p:nvPr/>
        </p:nvSpPr>
        <p:spPr>
          <a:xfrm>
            <a:off x="437745" y="59338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교사 메인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F8801A-C07E-4407-BFD2-E41F14A8EBB6}"/>
              </a:ext>
            </a:extLst>
          </p:cNvPr>
          <p:cNvSpPr/>
          <p:nvPr/>
        </p:nvSpPr>
        <p:spPr>
          <a:xfrm>
            <a:off x="5488021" y="5159712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635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93D8D-5D01-4C69-A645-F1FF16A7A168}"/>
              </a:ext>
            </a:extLst>
          </p:cNvPr>
          <p:cNvSpPr txBox="1"/>
          <p:nvPr/>
        </p:nvSpPr>
        <p:spPr>
          <a:xfrm>
            <a:off x="1786647" y="3107987"/>
            <a:ext cx="797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======================================</a:t>
            </a:r>
          </a:p>
          <a:p>
            <a:pPr marL="342900" indent="-342900" algn="ctr">
              <a:buAutoNum type="arabicPeriod"/>
            </a:pPr>
            <a:r>
              <a:rPr lang="ko-KR" altLang="en-US" dirty="0"/>
              <a:t>출결 조회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출결 관리</a:t>
            </a:r>
            <a:endParaRPr lang="en-US" altLang="ko-KR" dirty="0"/>
          </a:p>
          <a:p>
            <a:pPr algn="ctr"/>
            <a:r>
              <a:rPr lang="en-US" altLang="ko-KR" dirty="0"/>
              <a:t>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algn="ctr"/>
            <a:r>
              <a:rPr lang="en-US" altLang="ko-KR" dirty="0"/>
              <a:t>======================================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입력 </a:t>
            </a:r>
            <a:r>
              <a:rPr lang="en-US" altLang="ko-KR" dirty="0"/>
              <a:t>: 		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46CE9-B548-4927-A378-2D9DAFB4058C}"/>
              </a:ext>
            </a:extLst>
          </p:cNvPr>
          <p:cNvSpPr txBox="1"/>
          <p:nvPr/>
        </p:nvSpPr>
        <p:spPr>
          <a:xfrm>
            <a:off x="437745" y="59338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출결 관리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89A133E-D9F1-48AE-A68C-3990EEEB89CB}"/>
              </a:ext>
            </a:extLst>
          </p:cNvPr>
          <p:cNvSpPr/>
          <p:nvPr/>
        </p:nvSpPr>
        <p:spPr>
          <a:xfrm>
            <a:off x="5286983" y="4786008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4340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93D8D-5D01-4C69-A645-F1FF16A7A168}"/>
              </a:ext>
            </a:extLst>
          </p:cNvPr>
          <p:cNvSpPr txBox="1"/>
          <p:nvPr/>
        </p:nvSpPr>
        <p:spPr>
          <a:xfrm>
            <a:off x="1699098" y="1298642"/>
            <a:ext cx="797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======================================</a:t>
            </a:r>
          </a:p>
          <a:p>
            <a:r>
              <a:rPr lang="en-US" altLang="ko-KR" dirty="0"/>
              <a:t>			        6</a:t>
            </a:r>
            <a:r>
              <a:rPr lang="ko-KR" altLang="en-US" dirty="0"/>
              <a:t>월</a:t>
            </a:r>
            <a:endParaRPr lang="en-US" altLang="ko-KR" dirty="0"/>
          </a:p>
          <a:p>
            <a:endParaRPr lang="en-US" altLang="ko-KR" dirty="0"/>
          </a:p>
          <a:p>
            <a:pPr lvl="5"/>
            <a:r>
              <a:rPr lang="ko-KR" altLang="en-US" dirty="0"/>
              <a:t>일  월   화   수  목  금  토</a:t>
            </a:r>
            <a:endParaRPr lang="en-US" altLang="ko-KR" dirty="0"/>
          </a:p>
          <a:p>
            <a:pPr lvl="5"/>
            <a:r>
              <a:rPr lang="en-US" altLang="ko-KR" dirty="0"/>
              <a:t>      1    2    3   4    5   6</a:t>
            </a:r>
          </a:p>
          <a:p>
            <a:pPr lvl="5"/>
            <a:r>
              <a:rPr lang="en-US" altLang="ko-KR" dirty="0"/>
              <a:t>7     8    9  10  11  12  13</a:t>
            </a:r>
          </a:p>
          <a:p>
            <a:pPr lvl="5"/>
            <a:r>
              <a:rPr lang="en-US" altLang="ko-KR" dirty="0"/>
              <a:t>14  15  16  17  18  19  20</a:t>
            </a:r>
          </a:p>
          <a:p>
            <a:pPr lvl="5"/>
            <a:r>
              <a:rPr lang="en-US" altLang="ko-KR" dirty="0"/>
              <a:t>21  22  23  24  25  26  27</a:t>
            </a:r>
          </a:p>
          <a:p>
            <a:pPr marL="2628900" lvl="5" indent="-342900">
              <a:buAutoNum type="arabicPlain" startAt="28"/>
            </a:pPr>
            <a:r>
              <a:rPr lang="en-US" altLang="ko-KR" dirty="0"/>
              <a:t>29  30  31</a:t>
            </a:r>
          </a:p>
          <a:p>
            <a:pPr algn="ctr"/>
            <a:r>
              <a:rPr lang="en-US" altLang="ko-KR" dirty="0"/>
              <a:t>======================================</a:t>
            </a:r>
          </a:p>
          <a:p>
            <a:pPr marL="342900" indent="-342900" algn="ctr">
              <a:buAutoNum type="arabicPeriod"/>
            </a:pPr>
            <a:r>
              <a:rPr lang="ko-KR" altLang="en-US" dirty="0"/>
              <a:t>기간 선택 </a:t>
            </a:r>
            <a:endParaRPr lang="en-US" altLang="ko-KR" dirty="0"/>
          </a:p>
          <a:p>
            <a:pPr algn="ctr"/>
            <a:r>
              <a:rPr lang="en-US" altLang="ko-KR" dirty="0"/>
              <a:t>0. 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lvl="7"/>
            <a:r>
              <a:rPr lang="ko-KR" altLang="en-US" dirty="0"/>
              <a:t>입력 </a:t>
            </a:r>
            <a:r>
              <a:rPr lang="en-US" altLang="ko-KR" dirty="0"/>
              <a:t>:                                                        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E6B45E-A4A5-406E-BC62-49D5FF1DAFCA}"/>
              </a:ext>
            </a:extLst>
          </p:cNvPr>
          <p:cNvSpPr/>
          <p:nvPr/>
        </p:nvSpPr>
        <p:spPr>
          <a:xfrm>
            <a:off x="5686898" y="4630364"/>
            <a:ext cx="1215957" cy="2237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0AB70-4F29-43D6-863D-E2976F2F6E20}"/>
              </a:ext>
            </a:extLst>
          </p:cNvPr>
          <p:cNvSpPr txBox="1"/>
          <p:nvPr/>
        </p:nvSpPr>
        <p:spPr>
          <a:xfrm>
            <a:off x="437745" y="593387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출결 관리 </a:t>
            </a:r>
            <a:r>
              <a:rPr lang="en-US" altLang="ko-KR" dirty="0"/>
              <a:t>&gt; </a:t>
            </a:r>
            <a:r>
              <a:rPr lang="ko-KR" altLang="en-US" dirty="0"/>
              <a:t>출결 조회</a:t>
            </a:r>
          </a:p>
        </p:txBody>
      </p:sp>
    </p:spTree>
    <p:extLst>
      <p:ext uri="{BB962C8B-B14F-4D97-AF65-F5344CB8AC3E}">
        <p14:creationId xmlns:p14="http://schemas.microsoft.com/office/powerpoint/2010/main" val="40814131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93D8D-5D01-4C69-A645-F1FF16A7A168}"/>
              </a:ext>
            </a:extLst>
          </p:cNvPr>
          <p:cNvSpPr txBox="1"/>
          <p:nvPr/>
        </p:nvSpPr>
        <p:spPr>
          <a:xfrm>
            <a:off x="1699098" y="1298642"/>
            <a:ext cx="797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lvl="2"/>
            <a:r>
              <a:rPr lang="ko-KR" altLang="en-US" dirty="0"/>
              <a:t>시작일 입력</a:t>
            </a:r>
            <a:r>
              <a:rPr lang="en-US" altLang="ko-KR" dirty="0"/>
              <a:t>(ex 20-06-01) :</a:t>
            </a:r>
          </a:p>
          <a:p>
            <a:pPr lvl="2"/>
            <a:r>
              <a:rPr lang="ko-KR" altLang="en-US" dirty="0"/>
              <a:t>종료일 입력</a:t>
            </a:r>
            <a:r>
              <a:rPr lang="en-US" altLang="ko-KR" dirty="0"/>
              <a:t>(ex 20-06-09) :</a:t>
            </a:r>
          </a:p>
          <a:p>
            <a:pPr algn="ctr"/>
            <a:r>
              <a:rPr lang="en-US" altLang="ko-KR" dirty="0"/>
              <a:t>======================================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          </a:t>
            </a:r>
            <a:r>
              <a:rPr lang="ko-KR" altLang="en-US" dirty="0"/>
              <a:t>날짜</a:t>
            </a:r>
            <a:r>
              <a:rPr lang="en-US" altLang="ko-KR" dirty="0"/>
              <a:t>	       </a:t>
            </a:r>
            <a:r>
              <a:rPr lang="ko-KR" altLang="en-US" dirty="0"/>
              <a:t>출근시간</a:t>
            </a:r>
            <a:r>
              <a:rPr lang="en-US" altLang="ko-KR" dirty="0"/>
              <a:t>  </a:t>
            </a:r>
            <a:r>
              <a:rPr lang="ko-KR" altLang="en-US" dirty="0"/>
              <a:t>퇴근시간</a:t>
            </a:r>
            <a:r>
              <a:rPr lang="en-US" altLang="ko-KR" dirty="0"/>
              <a:t>	 </a:t>
            </a:r>
            <a:r>
              <a:rPr lang="ko-KR" altLang="en-US" dirty="0"/>
              <a:t>상태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홍길동</a:t>
            </a:r>
            <a:r>
              <a:rPr lang="en-US" altLang="ko-KR" dirty="0"/>
              <a:t>	2020-06-02	08:48	  18:34  	  null</a:t>
            </a:r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			…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현재페이지 </a:t>
            </a:r>
            <a:r>
              <a:rPr lang="en-US" altLang="ko-KR" dirty="0"/>
              <a:t>: N</a:t>
            </a:r>
          </a:p>
          <a:p>
            <a:r>
              <a:rPr lang="en-US" altLang="ko-KR" dirty="0"/>
              <a:t>	======================================</a:t>
            </a:r>
          </a:p>
          <a:p>
            <a:r>
              <a:rPr lang="en-US" altLang="ko-KR" dirty="0"/>
              <a:t>	1. </a:t>
            </a:r>
            <a:r>
              <a:rPr lang="ko-KR" altLang="en-US" dirty="0"/>
              <a:t>이전 페이지 </a:t>
            </a:r>
            <a:r>
              <a:rPr lang="en-US" altLang="ko-KR" dirty="0"/>
              <a:t>2. </a:t>
            </a:r>
            <a:r>
              <a:rPr lang="ko-KR" altLang="en-US" dirty="0"/>
              <a:t>다음 페이지 </a:t>
            </a:r>
            <a:r>
              <a:rPr lang="en-US" altLang="ko-KR" dirty="0"/>
              <a:t>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입력 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725929-02BC-4001-A790-FE9CF3F3C103}"/>
              </a:ext>
            </a:extLst>
          </p:cNvPr>
          <p:cNvSpPr/>
          <p:nvPr/>
        </p:nvSpPr>
        <p:spPr>
          <a:xfrm>
            <a:off x="3380360" y="5719863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20BC0-ABC9-4DF8-A645-1DA70CF8C914}"/>
              </a:ext>
            </a:extLst>
          </p:cNvPr>
          <p:cNvSpPr txBox="1"/>
          <p:nvPr/>
        </p:nvSpPr>
        <p:spPr>
          <a:xfrm>
            <a:off x="437745" y="593387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출결 관리 </a:t>
            </a:r>
            <a:r>
              <a:rPr lang="en-US" altLang="ko-KR" dirty="0"/>
              <a:t>&gt; </a:t>
            </a:r>
            <a:r>
              <a:rPr lang="ko-KR" altLang="en-US" dirty="0"/>
              <a:t>출결 조회 </a:t>
            </a:r>
            <a:r>
              <a:rPr lang="en-US" altLang="ko-KR" dirty="0"/>
              <a:t>&gt; </a:t>
            </a:r>
            <a:r>
              <a:rPr lang="ko-KR" altLang="en-US" dirty="0"/>
              <a:t>기간 선택</a:t>
            </a:r>
          </a:p>
        </p:txBody>
      </p:sp>
    </p:spTree>
    <p:extLst>
      <p:ext uri="{BB962C8B-B14F-4D97-AF65-F5344CB8AC3E}">
        <p14:creationId xmlns:p14="http://schemas.microsoft.com/office/powerpoint/2010/main" val="12041256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20BC0-ABC9-4DF8-A645-1DA70CF8C914}"/>
              </a:ext>
            </a:extLst>
          </p:cNvPr>
          <p:cNvSpPr txBox="1"/>
          <p:nvPr/>
        </p:nvSpPr>
        <p:spPr>
          <a:xfrm>
            <a:off x="437745" y="593387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출결 관리 </a:t>
            </a:r>
            <a:r>
              <a:rPr lang="en-US" altLang="ko-KR" dirty="0"/>
              <a:t>&gt; </a:t>
            </a:r>
            <a:r>
              <a:rPr lang="ko-KR" altLang="en-US" dirty="0"/>
              <a:t>출결 기록 </a:t>
            </a:r>
            <a:r>
              <a:rPr lang="en-US" altLang="ko-KR" dirty="0"/>
              <a:t>&gt;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42A8C-D49F-489A-ADD8-09EDB11A1A87}"/>
              </a:ext>
            </a:extLst>
          </p:cNvPr>
          <p:cNvSpPr txBox="1"/>
          <p:nvPr/>
        </p:nvSpPr>
        <p:spPr>
          <a:xfrm>
            <a:off x="1786647" y="3107987"/>
            <a:ext cx="797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======================================</a:t>
            </a:r>
          </a:p>
          <a:p>
            <a:pPr marL="342900" indent="-342900" algn="ctr">
              <a:buAutoNum type="arabicPeriod"/>
            </a:pPr>
            <a:r>
              <a:rPr lang="ko-KR" altLang="en-US" dirty="0"/>
              <a:t>출결 확인</a:t>
            </a:r>
            <a:endParaRPr lang="en-US" altLang="ko-KR" dirty="0"/>
          </a:p>
          <a:p>
            <a:pPr algn="ctr"/>
            <a:r>
              <a:rPr lang="en-US" altLang="ko-KR" dirty="0"/>
              <a:t>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algn="ctr"/>
            <a:r>
              <a:rPr lang="en-US" altLang="ko-KR" dirty="0"/>
              <a:t>======================================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입력 </a:t>
            </a:r>
            <a:r>
              <a:rPr lang="en-US" altLang="ko-KR" dirty="0"/>
              <a:t>: 		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1250B0F-41A0-48A6-9F4A-B286196A5B21}"/>
              </a:ext>
            </a:extLst>
          </p:cNvPr>
          <p:cNvSpPr/>
          <p:nvPr/>
        </p:nvSpPr>
        <p:spPr>
          <a:xfrm>
            <a:off x="5286983" y="4523361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4745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93D8D-5D01-4C69-A645-F1FF16A7A168}"/>
              </a:ext>
            </a:extLst>
          </p:cNvPr>
          <p:cNvSpPr txBox="1"/>
          <p:nvPr/>
        </p:nvSpPr>
        <p:spPr>
          <a:xfrm>
            <a:off x="1699098" y="1298642"/>
            <a:ext cx="797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현재 시간 </a:t>
            </a:r>
            <a:r>
              <a:rPr lang="en-US" altLang="ko-KR" dirty="0"/>
              <a:t>: 2020/06/11 08:48:30</a:t>
            </a:r>
          </a:p>
          <a:p>
            <a:pPr algn="ctr"/>
            <a:r>
              <a:rPr lang="ko-KR" altLang="en-US" dirty="0"/>
              <a:t>출근 하시겠습니까</a:t>
            </a:r>
            <a:r>
              <a:rPr lang="en-US" altLang="ko-KR" dirty="0"/>
              <a:t>? (Y/N)</a:t>
            </a:r>
          </a:p>
          <a:p>
            <a:pPr algn="ctr"/>
            <a:endParaRPr lang="en-US" altLang="ko-KR" dirty="0"/>
          </a:p>
          <a:p>
            <a:pPr lvl="6"/>
            <a:r>
              <a:rPr lang="ko-KR" altLang="en-US" dirty="0"/>
              <a:t>입력 </a:t>
            </a:r>
            <a:r>
              <a:rPr lang="en-US" altLang="ko-KR" dirty="0"/>
              <a:t>: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725929-02BC-4001-A790-FE9CF3F3C103}"/>
              </a:ext>
            </a:extLst>
          </p:cNvPr>
          <p:cNvSpPr/>
          <p:nvPr/>
        </p:nvSpPr>
        <p:spPr>
          <a:xfrm>
            <a:off x="5199434" y="2431913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20BC0-ABC9-4DF8-A645-1DA70CF8C914}"/>
              </a:ext>
            </a:extLst>
          </p:cNvPr>
          <p:cNvSpPr txBox="1"/>
          <p:nvPr/>
        </p:nvSpPr>
        <p:spPr>
          <a:xfrm>
            <a:off x="437745" y="593387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출결 관리 </a:t>
            </a:r>
            <a:r>
              <a:rPr lang="en-US" altLang="ko-KR" dirty="0"/>
              <a:t>&gt; </a:t>
            </a:r>
            <a:r>
              <a:rPr lang="ko-KR" altLang="en-US" dirty="0"/>
              <a:t>출결 기록 </a:t>
            </a:r>
            <a:r>
              <a:rPr lang="en-US" altLang="ko-KR" dirty="0"/>
              <a:t>&gt; </a:t>
            </a:r>
            <a:r>
              <a:rPr lang="ko-KR" altLang="en-US" dirty="0"/>
              <a:t>출결 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4CDD9-5C9C-40FD-B376-CF72EA9B8347}"/>
              </a:ext>
            </a:extLst>
          </p:cNvPr>
          <p:cNvSpPr txBox="1"/>
          <p:nvPr/>
        </p:nvSpPr>
        <p:spPr>
          <a:xfrm>
            <a:off x="1699098" y="3429000"/>
            <a:ext cx="797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현재 시간 </a:t>
            </a:r>
            <a:r>
              <a:rPr lang="en-US" altLang="ko-KR" dirty="0"/>
              <a:t>: 2020/06/11 18:52:22</a:t>
            </a:r>
          </a:p>
          <a:p>
            <a:pPr algn="ctr"/>
            <a:r>
              <a:rPr lang="ko-KR" altLang="en-US" dirty="0"/>
              <a:t>퇴근 하시겠습니까</a:t>
            </a:r>
            <a:r>
              <a:rPr lang="en-US" altLang="ko-KR" dirty="0"/>
              <a:t>? (Y/N)</a:t>
            </a:r>
          </a:p>
          <a:p>
            <a:pPr algn="ctr"/>
            <a:endParaRPr lang="en-US" altLang="ko-KR" dirty="0"/>
          </a:p>
          <a:p>
            <a:pPr lvl="6"/>
            <a:r>
              <a:rPr lang="ko-KR" altLang="en-US" dirty="0"/>
              <a:t>입력 </a:t>
            </a:r>
            <a:r>
              <a:rPr lang="en-US" altLang="ko-KR" dirty="0"/>
              <a:t>: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84A764-5D81-44AD-9B52-20DB31A8841B}"/>
              </a:ext>
            </a:extLst>
          </p:cNvPr>
          <p:cNvSpPr/>
          <p:nvPr/>
        </p:nvSpPr>
        <p:spPr>
          <a:xfrm>
            <a:off x="5199434" y="4549300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544C1D-3D0C-4EE9-BD4B-2286181ECC31}"/>
              </a:ext>
            </a:extLst>
          </p:cNvPr>
          <p:cNvSpPr/>
          <p:nvPr/>
        </p:nvSpPr>
        <p:spPr>
          <a:xfrm>
            <a:off x="4357991" y="1896894"/>
            <a:ext cx="515566" cy="243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F1B0AB-1746-4E0D-B8C5-733053608E66}"/>
              </a:ext>
            </a:extLst>
          </p:cNvPr>
          <p:cNvSpPr/>
          <p:nvPr/>
        </p:nvSpPr>
        <p:spPr>
          <a:xfrm>
            <a:off x="4357991" y="4017523"/>
            <a:ext cx="515566" cy="2626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98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20BC0-ABC9-4DF8-A645-1DA70CF8C914}"/>
              </a:ext>
            </a:extLst>
          </p:cNvPr>
          <p:cNvSpPr txBox="1"/>
          <p:nvPr/>
        </p:nvSpPr>
        <p:spPr>
          <a:xfrm>
            <a:off x="437745" y="593387"/>
            <a:ext cx="434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강의 스케줄 관리 </a:t>
            </a:r>
            <a:r>
              <a:rPr lang="en-US" altLang="ko-KR" dirty="0"/>
              <a:t>&gt; </a:t>
            </a:r>
            <a:r>
              <a:rPr lang="ko-KR" altLang="en-US" dirty="0"/>
              <a:t>과정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DF3B3-22FF-403C-AF10-7A6621EAEBA5}"/>
              </a:ext>
            </a:extLst>
          </p:cNvPr>
          <p:cNvSpPr txBox="1"/>
          <p:nvPr/>
        </p:nvSpPr>
        <p:spPr>
          <a:xfrm>
            <a:off x="1699098" y="1298642"/>
            <a:ext cx="797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======================================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번호</a:t>
            </a:r>
            <a:r>
              <a:rPr lang="en-US" altLang="ko-KR" dirty="0"/>
              <a:t>	</a:t>
            </a:r>
            <a:r>
              <a:rPr lang="ko-KR" altLang="en-US" dirty="0" err="1"/>
              <a:t>과정명</a:t>
            </a:r>
            <a:r>
              <a:rPr lang="en-US" altLang="ko-KR" dirty="0"/>
              <a:t>		</a:t>
            </a:r>
            <a:r>
              <a:rPr lang="ko-KR" altLang="en-US" dirty="0"/>
              <a:t>과정기간</a:t>
            </a:r>
            <a:r>
              <a:rPr lang="en-US" altLang="ko-KR" dirty="0"/>
              <a:t>		</a:t>
            </a:r>
            <a:r>
              <a:rPr lang="ko-KR" altLang="en-US" dirty="0"/>
              <a:t>진행상황</a:t>
            </a:r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1	   ****		20/01/04~20/07/05	</a:t>
            </a:r>
            <a:r>
              <a:rPr lang="ko-KR" altLang="en-US" dirty="0"/>
              <a:t>진행중</a:t>
            </a:r>
            <a:endParaRPr lang="en-US" altLang="ko-KR" dirty="0"/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======================================</a:t>
            </a:r>
          </a:p>
          <a:p>
            <a:r>
              <a:rPr lang="en-US" altLang="ko-KR" dirty="0"/>
              <a:t>	1. </a:t>
            </a:r>
            <a:r>
              <a:rPr lang="ko-KR" altLang="en-US" dirty="0"/>
              <a:t>과정 선택</a:t>
            </a:r>
            <a:endParaRPr lang="en-US" altLang="ko-KR" dirty="0"/>
          </a:p>
          <a:p>
            <a:r>
              <a:rPr lang="en-US" altLang="ko-KR" dirty="0"/>
              <a:t>	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입력 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665EF5-719C-4080-A206-2801C8F13205}"/>
              </a:ext>
            </a:extLst>
          </p:cNvPr>
          <p:cNvSpPr/>
          <p:nvPr/>
        </p:nvSpPr>
        <p:spPr>
          <a:xfrm>
            <a:off x="3366752" y="4889768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0766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20BC0-ABC9-4DF8-A645-1DA70CF8C914}"/>
              </a:ext>
            </a:extLst>
          </p:cNvPr>
          <p:cNvSpPr txBox="1"/>
          <p:nvPr/>
        </p:nvSpPr>
        <p:spPr>
          <a:xfrm>
            <a:off x="437745" y="593387"/>
            <a:ext cx="434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강의 스케줄 관리 </a:t>
            </a:r>
            <a:r>
              <a:rPr lang="en-US" altLang="ko-KR" dirty="0"/>
              <a:t>&gt; </a:t>
            </a:r>
            <a:r>
              <a:rPr lang="ko-KR" altLang="en-US" dirty="0"/>
              <a:t>과정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DF3B3-22FF-403C-AF10-7A6621EAEBA5}"/>
              </a:ext>
            </a:extLst>
          </p:cNvPr>
          <p:cNvSpPr txBox="1"/>
          <p:nvPr/>
        </p:nvSpPr>
        <p:spPr>
          <a:xfrm>
            <a:off x="509080" y="1376464"/>
            <a:ext cx="113424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=====================================================================</a:t>
            </a:r>
          </a:p>
          <a:p>
            <a:pPr lvl="1"/>
            <a:r>
              <a:rPr lang="ko-KR" altLang="en-US" dirty="0"/>
              <a:t>번호</a:t>
            </a:r>
            <a:r>
              <a:rPr lang="en-US" altLang="ko-KR" dirty="0"/>
              <a:t> </a:t>
            </a:r>
            <a:r>
              <a:rPr lang="ko-KR" altLang="en-US" dirty="0" err="1"/>
              <a:t>과정명</a:t>
            </a:r>
            <a:r>
              <a:rPr lang="ko-KR" altLang="en-US" dirty="0"/>
              <a:t>           과정기간</a:t>
            </a:r>
            <a:r>
              <a:rPr lang="en-US" altLang="ko-KR" dirty="0"/>
              <a:t>		</a:t>
            </a:r>
            <a:r>
              <a:rPr lang="ko-KR" altLang="en-US" dirty="0"/>
              <a:t>강의실   과목명         과목 기간          </a:t>
            </a:r>
            <a:r>
              <a:rPr lang="ko-KR" altLang="en-US" dirty="0" err="1"/>
              <a:t>교재명</a:t>
            </a:r>
            <a:r>
              <a:rPr lang="ko-KR" altLang="en-US" dirty="0"/>
              <a:t>   수강등록인원</a:t>
            </a:r>
            <a:endParaRPr lang="en-US" altLang="ko-KR" dirty="0"/>
          </a:p>
          <a:p>
            <a:pPr lvl="1" algn="ctr"/>
            <a:r>
              <a:rPr lang="en-US" altLang="ko-KR" dirty="0"/>
              <a:t>		</a:t>
            </a:r>
          </a:p>
          <a:p>
            <a:pPr lvl="1"/>
            <a:r>
              <a:rPr lang="en-US" altLang="ko-KR" dirty="0"/>
              <a:t>  1     ****      20/01/04~20/07/05	   3         ****	 20/01/04~20/01/18      ****          26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=====================================================================</a:t>
            </a:r>
          </a:p>
          <a:p>
            <a:r>
              <a:rPr lang="en-US" altLang="ko-KR" dirty="0"/>
              <a:t>	1. </a:t>
            </a:r>
            <a:r>
              <a:rPr lang="ko-KR" altLang="en-US" dirty="0"/>
              <a:t>과목 선택</a:t>
            </a:r>
            <a:endParaRPr lang="en-US" altLang="ko-KR" dirty="0"/>
          </a:p>
          <a:p>
            <a:r>
              <a:rPr lang="en-US" altLang="ko-KR" dirty="0"/>
              <a:t>	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입력 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665EF5-719C-4080-A206-2801C8F13205}"/>
              </a:ext>
            </a:extLst>
          </p:cNvPr>
          <p:cNvSpPr/>
          <p:nvPr/>
        </p:nvSpPr>
        <p:spPr>
          <a:xfrm>
            <a:off x="2209160" y="4987045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05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63085" y="841375"/>
            <a:ext cx="3462655" cy="51835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관리자-1-2-2. 수정하기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이름 : 김교사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전화번호 : 010-1234-1234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강의 가능 과목 :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 전화번호 수정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 강의 가능 과목 추가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 전화번호 입력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수정 완료.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5648960" y="4129405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711950" y="5018405"/>
            <a:ext cx="2078355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20BC0-ABC9-4DF8-A645-1DA70CF8C914}"/>
              </a:ext>
            </a:extLst>
          </p:cNvPr>
          <p:cNvSpPr txBox="1"/>
          <p:nvPr/>
        </p:nvSpPr>
        <p:spPr>
          <a:xfrm>
            <a:off x="437745" y="593387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강의 스케줄 관리 </a:t>
            </a:r>
            <a:r>
              <a:rPr lang="en-US" altLang="ko-KR" dirty="0"/>
              <a:t>&gt; </a:t>
            </a:r>
            <a:r>
              <a:rPr lang="ko-KR" altLang="en-US" dirty="0"/>
              <a:t>과정 선택 </a:t>
            </a:r>
            <a:r>
              <a:rPr lang="en-US" altLang="ko-KR" dirty="0"/>
              <a:t>&gt; </a:t>
            </a:r>
            <a:r>
              <a:rPr lang="ko-KR" altLang="en-US" dirty="0"/>
              <a:t>과목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DF3B3-22FF-403C-AF10-7A6621EAEBA5}"/>
              </a:ext>
            </a:extLst>
          </p:cNvPr>
          <p:cNvSpPr txBox="1"/>
          <p:nvPr/>
        </p:nvSpPr>
        <p:spPr>
          <a:xfrm>
            <a:off x="509080" y="1376464"/>
            <a:ext cx="113424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========================================================</a:t>
            </a:r>
          </a:p>
          <a:p>
            <a:pPr lvl="2"/>
            <a:r>
              <a:rPr lang="en-US" altLang="ko-KR" dirty="0"/>
              <a:t>	</a:t>
            </a:r>
            <a:r>
              <a:rPr lang="ko-KR" altLang="en-US" dirty="0"/>
              <a:t>번호 </a:t>
            </a:r>
            <a:r>
              <a:rPr lang="en-US" altLang="ko-KR" dirty="0"/>
              <a:t>	</a:t>
            </a:r>
            <a:r>
              <a:rPr lang="ko-KR" altLang="en-US" dirty="0" err="1"/>
              <a:t>학생명</a:t>
            </a:r>
            <a:r>
              <a:rPr lang="en-US" altLang="ko-KR" dirty="0"/>
              <a:t>	</a:t>
            </a:r>
            <a:r>
              <a:rPr lang="ko-KR" altLang="en-US" dirty="0"/>
              <a:t>전화번호</a:t>
            </a:r>
            <a:r>
              <a:rPr lang="en-US" altLang="ko-KR" dirty="0"/>
              <a:t>	</a:t>
            </a:r>
            <a:r>
              <a:rPr lang="ko-KR" altLang="en-US" dirty="0"/>
              <a:t>등록일</a:t>
            </a:r>
            <a:r>
              <a:rPr lang="en-US" altLang="ko-KR" dirty="0"/>
              <a:t>    	</a:t>
            </a:r>
            <a:r>
              <a:rPr lang="ko-KR" altLang="en-US" dirty="0"/>
              <a:t>학생상태</a:t>
            </a:r>
            <a:r>
              <a:rPr lang="en-US" altLang="ko-KR" dirty="0"/>
              <a:t>	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	  1	</a:t>
            </a:r>
            <a:r>
              <a:rPr lang="ko-KR" altLang="en-US" dirty="0"/>
              <a:t>홍길동   </a:t>
            </a:r>
            <a:r>
              <a:rPr lang="en-US" altLang="ko-KR" dirty="0"/>
              <a:t>010-1234-5678	19/12/10	</a:t>
            </a:r>
            <a:r>
              <a:rPr lang="ko-KR" altLang="en-US" dirty="0"/>
              <a:t>진행중</a:t>
            </a:r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현재페이지 </a:t>
            </a:r>
            <a:r>
              <a:rPr lang="en-US" altLang="ko-KR" dirty="0"/>
              <a:t>: N</a:t>
            </a:r>
          </a:p>
          <a:p>
            <a:pPr algn="ctr"/>
            <a:r>
              <a:rPr lang="en-US" altLang="ko-KR" dirty="0"/>
              <a:t>========================================================</a:t>
            </a:r>
          </a:p>
          <a:p>
            <a:r>
              <a:rPr lang="en-US" altLang="ko-KR" dirty="0"/>
              <a:t>		1. </a:t>
            </a:r>
            <a:r>
              <a:rPr lang="ko-KR" altLang="en-US" dirty="0"/>
              <a:t>이전 페이지 </a:t>
            </a:r>
            <a:r>
              <a:rPr lang="en-US" altLang="ko-KR" dirty="0"/>
              <a:t>2. </a:t>
            </a:r>
            <a:r>
              <a:rPr lang="ko-KR" altLang="en-US" dirty="0"/>
              <a:t>다음 페이지 </a:t>
            </a:r>
            <a:r>
              <a:rPr lang="en-US" altLang="ko-KR" dirty="0"/>
              <a:t>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입력 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665EF5-719C-4080-A206-2801C8F13205}"/>
              </a:ext>
            </a:extLst>
          </p:cNvPr>
          <p:cNvSpPr/>
          <p:nvPr/>
        </p:nvSpPr>
        <p:spPr>
          <a:xfrm>
            <a:off x="3084649" y="5559357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5539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20BC0-ABC9-4DF8-A645-1DA70CF8C914}"/>
              </a:ext>
            </a:extLst>
          </p:cNvPr>
          <p:cNvSpPr txBox="1"/>
          <p:nvPr/>
        </p:nvSpPr>
        <p:spPr>
          <a:xfrm>
            <a:off x="437745" y="593387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강의 스케줄 관리 </a:t>
            </a:r>
            <a:r>
              <a:rPr lang="en-US" altLang="ko-KR" dirty="0"/>
              <a:t>&gt; </a:t>
            </a:r>
            <a:r>
              <a:rPr lang="ko-KR" altLang="en-US" dirty="0"/>
              <a:t>과정 선택 </a:t>
            </a:r>
            <a:r>
              <a:rPr lang="en-US" altLang="ko-KR" dirty="0"/>
              <a:t>&gt; </a:t>
            </a:r>
            <a:r>
              <a:rPr lang="ko-KR" altLang="en-US" dirty="0"/>
              <a:t>과목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DF3B3-22FF-403C-AF10-7A6621EAEBA5}"/>
              </a:ext>
            </a:extLst>
          </p:cNvPr>
          <p:cNvSpPr txBox="1"/>
          <p:nvPr/>
        </p:nvSpPr>
        <p:spPr>
          <a:xfrm>
            <a:off x="509080" y="1376464"/>
            <a:ext cx="113424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========================================================</a:t>
            </a:r>
          </a:p>
          <a:p>
            <a:pPr lvl="2"/>
            <a:r>
              <a:rPr lang="en-US" altLang="ko-KR" dirty="0"/>
              <a:t>	</a:t>
            </a:r>
            <a:r>
              <a:rPr lang="ko-KR" altLang="en-US" dirty="0"/>
              <a:t>번호 </a:t>
            </a:r>
            <a:r>
              <a:rPr lang="en-US" altLang="ko-KR" dirty="0"/>
              <a:t>	</a:t>
            </a:r>
            <a:r>
              <a:rPr lang="ko-KR" altLang="en-US" dirty="0" err="1"/>
              <a:t>학생명</a:t>
            </a:r>
            <a:r>
              <a:rPr lang="en-US" altLang="ko-KR" dirty="0"/>
              <a:t>	</a:t>
            </a:r>
            <a:r>
              <a:rPr lang="ko-KR" altLang="en-US" dirty="0"/>
              <a:t>전화번호</a:t>
            </a:r>
            <a:r>
              <a:rPr lang="en-US" altLang="ko-KR" dirty="0"/>
              <a:t>	</a:t>
            </a:r>
            <a:r>
              <a:rPr lang="ko-KR" altLang="en-US" dirty="0"/>
              <a:t>등록일</a:t>
            </a:r>
            <a:r>
              <a:rPr lang="en-US" altLang="ko-KR" dirty="0"/>
              <a:t>    	</a:t>
            </a:r>
            <a:r>
              <a:rPr lang="ko-KR" altLang="en-US" dirty="0"/>
              <a:t>학생상태</a:t>
            </a:r>
            <a:r>
              <a:rPr lang="en-US" altLang="ko-KR" dirty="0"/>
              <a:t>	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	  1	</a:t>
            </a:r>
            <a:r>
              <a:rPr lang="ko-KR" altLang="en-US" dirty="0"/>
              <a:t>홍길동   </a:t>
            </a:r>
            <a:r>
              <a:rPr lang="en-US" altLang="ko-KR" dirty="0"/>
              <a:t>010-1234-5678	19/12/10	</a:t>
            </a:r>
            <a:r>
              <a:rPr lang="ko-KR" altLang="en-US" dirty="0"/>
              <a:t>진행중</a:t>
            </a:r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현재페이지 </a:t>
            </a:r>
            <a:r>
              <a:rPr lang="en-US" altLang="ko-KR" dirty="0"/>
              <a:t>: N</a:t>
            </a:r>
          </a:p>
          <a:p>
            <a:pPr algn="ctr"/>
            <a:r>
              <a:rPr lang="en-US" altLang="ko-KR" dirty="0"/>
              <a:t>========================================================</a:t>
            </a:r>
          </a:p>
          <a:p>
            <a:r>
              <a:rPr lang="en-US" altLang="ko-KR" dirty="0"/>
              <a:t>		1. </a:t>
            </a:r>
            <a:r>
              <a:rPr lang="ko-KR" altLang="en-US" dirty="0"/>
              <a:t>이전 페이지 </a:t>
            </a:r>
            <a:r>
              <a:rPr lang="en-US" altLang="ko-KR" dirty="0"/>
              <a:t>2. </a:t>
            </a:r>
            <a:r>
              <a:rPr lang="ko-KR" altLang="en-US" dirty="0"/>
              <a:t>다음 페이지 </a:t>
            </a:r>
            <a:r>
              <a:rPr lang="en-US" altLang="ko-KR" dirty="0"/>
              <a:t>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입력 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665EF5-719C-4080-A206-2801C8F13205}"/>
              </a:ext>
            </a:extLst>
          </p:cNvPr>
          <p:cNvSpPr/>
          <p:nvPr/>
        </p:nvSpPr>
        <p:spPr>
          <a:xfrm>
            <a:off x="3084649" y="5559357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7798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20BC0-ABC9-4DF8-A645-1DA70CF8C914}"/>
              </a:ext>
            </a:extLst>
          </p:cNvPr>
          <p:cNvSpPr txBox="1"/>
          <p:nvPr/>
        </p:nvSpPr>
        <p:spPr>
          <a:xfrm>
            <a:off x="437745" y="593387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배점 관리</a:t>
            </a:r>
            <a:r>
              <a:rPr lang="en-US" altLang="ko-KR" dirty="0"/>
              <a:t>&gt; </a:t>
            </a:r>
            <a:r>
              <a:rPr lang="ko-KR" altLang="en-US" dirty="0"/>
              <a:t>과정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DF3B3-22FF-403C-AF10-7A6621EAEBA5}"/>
              </a:ext>
            </a:extLst>
          </p:cNvPr>
          <p:cNvSpPr txBox="1"/>
          <p:nvPr/>
        </p:nvSpPr>
        <p:spPr>
          <a:xfrm>
            <a:off x="1699098" y="1298642"/>
            <a:ext cx="797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======================================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번호</a:t>
            </a:r>
            <a:r>
              <a:rPr lang="en-US" altLang="ko-KR" dirty="0"/>
              <a:t>	</a:t>
            </a:r>
            <a:r>
              <a:rPr lang="ko-KR" altLang="en-US" dirty="0" err="1"/>
              <a:t>과정명</a:t>
            </a:r>
            <a:r>
              <a:rPr lang="en-US" altLang="ko-KR" dirty="0"/>
              <a:t>		</a:t>
            </a:r>
            <a:r>
              <a:rPr lang="ko-KR" altLang="en-US" dirty="0"/>
              <a:t>과정기간</a:t>
            </a:r>
            <a:r>
              <a:rPr lang="en-US" altLang="ko-KR" dirty="0"/>
              <a:t>		</a:t>
            </a:r>
            <a:r>
              <a:rPr lang="ko-KR" altLang="en-US" dirty="0"/>
              <a:t>진행상황</a:t>
            </a:r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1	   ****		20/01/04~20/07/05	</a:t>
            </a:r>
            <a:r>
              <a:rPr lang="ko-KR" altLang="en-US" dirty="0"/>
              <a:t>진행중</a:t>
            </a:r>
            <a:endParaRPr lang="en-US" altLang="ko-KR" dirty="0"/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			…</a:t>
            </a:r>
          </a:p>
          <a:p>
            <a:r>
              <a:rPr lang="en-US" altLang="ko-KR" dirty="0"/>
              <a:t>	======================================</a:t>
            </a:r>
          </a:p>
          <a:p>
            <a:r>
              <a:rPr lang="en-US" altLang="ko-KR" dirty="0"/>
              <a:t>	1. </a:t>
            </a:r>
            <a:r>
              <a:rPr lang="ko-KR" altLang="en-US" dirty="0"/>
              <a:t>과정 선택</a:t>
            </a:r>
            <a:endParaRPr lang="en-US" altLang="ko-KR" dirty="0"/>
          </a:p>
          <a:p>
            <a:r>
              <a:rPr lang="en-US" altLang="ko-KR" dirty="0"/>
              <a:t>	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입력 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665EF5-719C-4080-A206-2801C8F13205}"/>
              </a:ext>
            </a:extLst>
          </p:cNvPr>
          <p:cNvSpPr/>
          <p:nvPr/>
        </p:nvSpPr>
        <p:spPr>
          <a:xfrm>
            <a:off x="3366752" y="4889768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7727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20BC0-ABC9-4DF8-A645-1DA70CF8C914}"/>
              </a:ext>
            </a:extLst>
          </p:cNvPr>
          <p:cNvSpPr txBox="1"/>
          <p:nvPr/>
        </p:nvSpPr>
        <p:spPr>
          <a:xfrm>
            <a:off x="437745" y="593387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배점 관리 </a:t>
            </a:r>
            <a:r>
              <a:rPr lang="en-US" altLang="ko-KR" dirty="0"/>
              <a:t>&gt; </a:t>
            </a:r>
            <a:r>
              <a:rPr lang="ko-KR" altLang="en-US" dirty="0"/>
              <a:t>과목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DF3B3-22FF-403C-AF10-7A6621EAEBA5}"/>
              </a:ext>
            </a:extLst>
          </p:cNvPr>
          <p:cNvSpPr txBox="1"/>
          <p:nvPr/>
        </p:nvSpPr>
        <p:spPr>
          <a:xfrm>
            <a:off x="0" y="1376464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=====================================================================</a:t>
            </a:r>
          </a:p>
          <a:p>
            <a:pPr lvl="1"/>
            <a:r>
              <a:rPr lang="ko-KR" altLang="en-US" dirty="0"/>
              <a:t>번호</a:t>
            </a:r>
            <a:r>
              <a:rPr lang="en-US" altLang="ko-KR" dirty="0"/>
              <a:t> </a:t>
            </a:r>
            <a:r>
              <a:rPr lang="ko-KR" altLang="en-US" dirty="0" err="1"/>
              <a:t>과정명</a:t>
            </a:r>
            <a:r>
              <a:rPr lang="ko-KR" altLang="en-US" dirty="0"/>
              <a:t>       과정기간</a:t>
            </a:r>
            <a:r>
              <a:rPr lang="en-US" altLang="ko-KR" dirty="0"/>
              <a:t>		</a:t>
            </a:r>
            <a:r>
              <a:rPr lang="ko-KR" altLang="en-US" dirty="0"/>
              <a:t>강의실   과목명         과목 기간          </a:t>
            </a:r>
            <a:r>
              <a:rPr lang="ko-KR" altLang="en-US" dirty="0" err="1"/>
              <a:t>교재명</a:t>
            </a:r>
            <a:r>
              <a:rPr lang="ko-KR" altLang="en-US" dirty="0"/>
              <a:t>   필기  실기  출결</a:t>
            </a:r>
            <a:endParaRPr lang="en-US" altLang="ko-KR" dirty="0"/>
          </a:p>
          <a:p>
            <a:pPr lvl="1" algn="ctr"/>
            <a:r>
              <a:rPr lang="en-US" altLang="ko-KR" dirty="0"/>
              <a:t>		</a:t>
            </a:r>
          </a:p>
          <a:p>
            <a:pPr lvl="1"/>
            <a:r>
              <a:rPr lang="en-US" altLang="ko-KR" dirty="0"/>
              <a:t>  1     ****      20/01/04~20/07/05	   3         ****	 20/01/04~20/01/18      ****    null   </a:t>
            </a:r>
            <a:r>
              <a:rPr lang="en-US" altLang="ko-KR" dirty="0" err="1"/>
              <a:t>null</a:t>
            </a:r>
            <a:r>
              <a:rPr lang="en-US" altLang="ko-KR" dirty="0"/>
              <a:t>    </a:t>
            </a:r>
            <a:r>
              <a:rPr lang="en-US" altLang="ko-KR" dirty="0" err="1"/>
              <a:t>null</a:t>
            </a:r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=====================================================================</a:t>
            </a:r>
          </a:p>
          <a:p>
            <a:r>
              <a:rPr lang="en-US" altLang="ko-KR" dirty="0"/>
              <a:t>	1. </a:t>
            </a:r>
            <a:r>
              <a:rPr lang="ko-KR" altLang="en-US" dirty="0"/>
              <a:t>과목 선택</a:t>
            </a:r>
            <a:endParaRPr lang="en-US" altLang="ko-KR" dirty="0"/>
          </a:p>
          <a:p>
            <a:r>
              <a:rPr lang="en-US" altLang="ko-KR" dirty="0"/>
              <a:t>	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입력 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665EF5-719C-4080-A206-2801C8F13205}"/>
              </a:ext>
            </a:extLst>
          </p:cNvPr>
          <p:cNvSpPr/>
          <p:nvPr/>
        </p:nvSpPr>
        <p:spPr>
          <a:xfrm>
            <a:off x="2209160" y="4987045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6477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20BC0-ABC9-4DF8-A645-1DA70CF8C914}"/>
              </a:ext>
            </a:extLst>
          </p:cNvPr>
          <p:cNvSpPr txBox="1"/>
          <p:nvPr/>
        </p:nvSpPr>
        <p:spPr>
          <a:xfrm>
            <a:off x="437745" y="593387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교사 </a:t>
            </a:r>
            <a:r>
              <a:rPr lang="en-US" altLang="ko-KR" dirty="0"/>
              <a:t>&gt; </a:t>
            </a:r>
            <a:r>
              <a:rPr lang="ko-KR" altLang="en-US" dirty="0"/>
              <a:t>배점 관리 </a:t>
            </a:r>
            <a:r>
              <a:rPr lang="en-US" altLang="ko-KR" dirty="0"/>
              <a:t>&gt; </a:t>
            </a:r>
            <a:r>
              <a:rPr lang="ko-KR" altLang="en-US" dirty="0"/>
              <a:t>배점 및 시험 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DF3B3-22FF-403C-AF10-7A6621EAEBA5}"/>
              </a:ext>
            </a:extLst>
          </p:cNvPr>
          <p:cNvSpPr txBox="1"/>
          <p:nvPr/>
        </p:nvSpPr>
        <p:spPr>
          <a:xfrm>
            <a:off x="0" y="1376464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=====================================================================</a:t>
            </a:r>
          </a:p>
          <a:p>
            <a:pPr lvl="1"/>
            <a:r>
              <a:rPr lang="ko-KR" altLang="en-US" dirty="0"/>
              <a:t>번호</a:t>
            </a:r>
            <a:r>
              <a:rPr lang="en-US" altLang="ko-KR" dirty="0"/>
              <a:t> </a:t>
            </a:r>
            <a:r>
              <a:rPr lang="ko-KR" altLang="en-US" dirty="0" err="1"/>
              <a:t>과정명</a:t>
            </a:r>
            <a:r>
              <a:rPr lang="ko-KR" altLang="en-US" dirty="0"/>
              <a:t>       과정기간</a:t>
            </a:r>
            <a:r>
              <a:rPr lang="en-US" altLang="ko-KR" dirty="0"/>
              <a:t>		</a:t>
            </a:r>
            <a:r>
              <a:rPr lang="ko-KR" altLang="en-US" dirty="0"/>
              <a:t>강의실   과목명         과목 기간          </a:t>
            </a:r>
            <a:r>
              <a:rPr lang="ko-KR" altLang="en-US" dirty="0" err="1"/>
              <a:t>교재명</a:t>
            </a:r>
            <a:r>
              <a:rPr lang="ko-KR" altLang="en-US" dirty="0"/>
              <a:t>   필기  실기  출결</a:t>
            </a:r>
            <a:endParaRPr lang="en-US" altLang="ko-KR" dirty="0"/>
          </a:p>
          <a:p>
            <a:pPr lvl="1" algn="ctr"/>
            <a:r>
              <a:rPr lang="en-US" altLang="ko-KR" dirty="0"/>
              <a:t>		</a:t>
            </a:r>
          </a:p>
          <a:p>
            <a:pPr lvl="1"/>
            <a:r>
              <a:rPr lang="en-US" altLang="ko-KR" dirty="0"/>
              <a:t>  1     ****      20/01/04~20/07/05	   3         ****	 20/01/04~20/01/18      ****    null   </a:t>
            </a:r>
            <a:r>
              <a:rPr lang="en-US" altLang="ko-KR" dirty="0" err="1"/>
              <a:t>null</a:t>
            </a:r>
            <a:r>
              <a:rPr lang="en-US" altLang="ko-KR" dirty="0"/>
              <a:t>    </a:t>
            </a:r>
            <a:r>
              <a:rPr lang="en-US" altLang="ko-KR" dirty="0" err="1"/>
              <a:t>null</a:t>
            </a:r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=====================================================================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필기 배점 입력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실기 배점 입력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출결 배점 입력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시험 날짜 입력</a:t>
            </a:r>
            <a:r>
              <a:rPr lang="en-US" altLang="ko-KR" dirty="0"/>
              <a:t>(ex 2020-06-31) :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시험 파일 유무 입력 </a:t>
            </a:r>
            <a:r>
              <a:rPr lang="en-US" altLang="ko-KR" dirty="0"/>
              <a:t>(ex </a:t>
            </a:r>
            <a:r>
              <a:rPr lang="ko-KR" altLang="en-US" dirty="0"/>
              <a:t>있음</a:t>
            </a:r>
            <a:r>
              <a:rPr lang="en-US" altLang="ko-KR" dirty="0"/>
              <a:t>,</a:t>
            </a:r>
            <a:r>
              <a:rPr lang="ko-KR" altLang="en-US" dirty="0"/>
              <a:t>없음</a:t>
            </a:r>
            <a:r>
              <a:rPr lang="en-US" altLang="ko-KR" dirty="0"/>
              <a:t>) :</a:t>
            </a:r>
          </a:p>
          <a:p>
            <a:pPr algn="ctr"/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665EF5-719C-4080-A206-2801C8F13205}"/>
              </a:ext>
            </a:extLst>
          </p:cNvPr>
          <p:cNvSpPr/>
          <p:nvPr/>
        </p:nvSpPr>
        <p:spPr>
          <a:xfrm>
            <a:off x="2780660" y="4148845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572A694-C730-410E-A53E-773449033B7D}"/>
              </a:ext>
            </a:extLst>
          </p:cNvPr>
          <p:cNvSpPr/>
          <p:nvPr/>
        </p:nvSpPr>
        <p:spPr>
          <a:xfrm>
            <a:off x="2780660" y="5306435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6720A6-CE64-4230-99CC-5C4A91052735}"/>
              </a:ext>
            </a:extLst>
          </p:cNvPr>
          <p:cNvSpPr/>
          <p:nvPr/>
        </p:nvSpPr>
        <p:spPr>
          <a:xfrm>
            <a:off x="2780660" y="4727640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880802-E22C-4722-AAB6-CFF84A423AE5}"/>
              </a:ext>
            </a:extLst>
          </p:cNvPr>
          <p:cNvSpPr/>
          <p:nvPr/>
        </p:nvSpPr>
        <p:spPr>
          <a:xfrm>
            <a:off x="4444360" y="5827135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9AEFA54-6426-4D1B-9F30-92B297111040}"/>
              </a:ext>
            </a:extLst>
          </p:cNvPr>
          <p:cNvSpPr/>
          <p:nvPr/>
        </p:nvSpPr>
        <p:spPr>
          <a:xfrm>
            <a:off x="4778998" y="6377067"/>
            <a:ext cx="1215957" cy="272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2019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1198245"/>
            <a:ext cx="8209280" cy="40614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2400">
                <a:latin typeface="맑은 고딕" charset="0"/>
                <a:ea typeface="맑은 고딕" charset="0"/>
              </a:rPr>
              <a:t>교사 3-4 성적 관리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성적관리 페이지입니다. 원하시는 메뉴의 번호를 입력하세요.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 성적 입력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2. 성적 확인/ 출력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0.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47720" y="4113530"/>
            <a:ext cx="772795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2125980" y="1198245"/>
            <a:ext cx="8209280" cy="51689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2400">
                <a:latin typeface="맑은 고딕" charset="0"/>
                <a:ea typeface="맑은 고딕" charset="0"/>
              </a:rPr>
              <a:t>교사 3-4-1 성적 입력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성적입력 페이지 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강의한 과정 목록입니다. 과정 번호를 입력하세요.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[번호]  [교사이름]   [과정번호]            [과정명]                  [과정기간]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	정진우	         1       웹 기반 응용 SW개발자 양성        5.5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2.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3.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과정 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3859530" y="5220970"/>
            <a:ext cx="772795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141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1198245"/>
            <a:ext cx="8209280" cy="51689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2400">
                <a:latin typeface="맑은 고딕" charset="0"/>
                <a:ea typeface="맑은 고딕" charset="0"/>
              </a:rPr>
              <a:t>교사 3-4-1 성적 입력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성적입력 페이지 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과목 목록입니다. 과목 번호를 입력하세요.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[과목번호]   [과목명]            [과목기간]                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	      Java	         20/05/06~20/06/05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2.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3.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과목 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3871595" y="5208905"/>
            <a:ext cx="772795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434975"/>
            <a:ext cx="8209280" cy="6276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2400">
                <a:latin typeface="맑은 고딕" charset="0"/>
                <a:ea typeface="맑은 고딕" charset="0"/>
              </a:rPr>
              <a:t>교사 3-4-1 성적 입력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성적입력 페이지 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학생 목록입니다. 학생 번호를 입력하세요.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[학생번호]        [학생이름]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		정희수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2.		김영현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3.		신수진		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학생 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필기 점수 입력: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실기 점수 입력: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완료.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978910" y="4470400"/>
            <a:ext cx="772795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3978910" y="5006975"/>
            <a:ext cx="772795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3979545" y="5554980"/>
            <a:ext cx="772795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1198245"/>
            <a:ext cx="8209280" cy="4338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2400">
                <a:latin typeface="맑은 고딕" charset="0"/>
                <a:ea typeface="맑은 고딕" charset="0"/>
              </a:rPr>
              <a:t>교사 3-4-2 성적 확인/출력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성적확인 페이지 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1. 학생별 점수 확인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2. 과목별 성적 확인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3. 전체 교육생 성적 등록 여부 확인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0.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3371850" y="4387215"/>
            <a:ext cx="772795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63085" y="841375"/>
            <a:ext cx="3462655" cy="51835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관리자-1-2-2. 수정하기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이름 : 김교사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전화번호 : 010-1234-1234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강의 가능 과목 :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 전화번호 수정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 강의 가능 과목 추가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추가할 강의 가능 과목 입력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추가 완료.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5648960" y="4129405"/>
            <a:ext cx="89154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7529195" y="5045075"/>
            <a:ext cx="1261110" cy="31178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1186180"/>
            <a:ext cx="8209915" cy="51689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교사 3-4-2-1 성적 확인/출력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학생별 점수확인 페이지 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학생 목록입니다. 학생 번호를 입력하세요.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[학생번호]        [학생이름]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		정희수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		김영현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3.		신수진	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학생 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3954780" y="5220970"/>
            <a:ext cx="772795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1186180"/>
            <a:ext cx="8209280" cy="40614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2400">
                <a:latin typeface="맑은 고딕" charset="0"/>
                <a:ea typeface="맑은 고딕" charset="0"/>
              </a:rPr>
              <a:t>교사 3-4-2-1 성적 확인/출력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학생별 점수확인 페이지 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[학생번호]        [학생이름]    [과목명]	[필기점수]      [실기점수]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		정희수	      Java              100                100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0.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3348355" y="4113530"/>
            <a:ext cx="772795" cy="27940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125095" y="579120"/>
            <a:ext cx="12091670" cy="55092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교사 3-4-2-2 성적 확인/출력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성적확인 페이지 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과목 목록입니다. 과목 번호를 입력하세요.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</a:t>
            </a:r>
            <a:r>
              <a:rPr lang="ko-KR" sz="1600">
                <a:latin typeface="맑은 고딕" charset="0"/>
                <a:ea typeface="맑은 고딕" charset="0"/>
              </a:rPr>
              <a:t>과목번호]     [과목명]          [과목기간]                 [교재명]      [출결배점]  [필기배점]   [실기배점]                      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1.                   Java         20/05/06~20/06/06       재밌는Java        20%           40%          40%          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</a:rPr>
              <a:t> </a:t>
            </a:r>
          </a:p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2.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3.   </a:t>
            </a:r>
            <a:r>
              <a:rPr lang="ko-KR" sz="1200">
                <a:latin typeface="맑은 고딕" charset="0"/>
                <a:ea typeface="맑은 고딕" charset="0"/>
              </a:rPr>
              <a:t>  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0. 뒤로가기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과목 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1974850" y="4944110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125095" y="579120"/>
            <a:ext cx="12091670" cy="54787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교사 3-4-2-2 성적 확인/출력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성적확인 페이지 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과목별 학생 성적 목록입니다.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[과목번호]   [ 과목명]     [과목기간]               [학생이름]        [필기점수]      [실기점수]      [출결점수]    [성적등록여부]                    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1.                 Java    20/05/06~20/06/06         정희수               90               100              100              성적등록O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2.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3.     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0. 뒤로가기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1407795" y="4878070"/>
            <a:ext cx="810260" cy="356870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125095" y="579120"/>
            <a:ext cx="12091670" cy="54787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교사 3-4-2-23성적 확인/출력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성적확인 페이지 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전체 학생 과목별 성적등록여부 확인창입니다.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[과목번호]   [ 과목명]     [과목기간]               [학생이름]        [필기점수]      [실기점수]      [출결점수]    [성적등록여부]                    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1.                 Java    20/05/06~20/06/06         정희수               90               100              100              성적등록O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2.                 SQL    20/06/06~20/06/20         정희수               90               100              100              성적등록O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3.                 CSS    20/06/20~20/07/01         정희수                -                   -                 -                성적등록X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0. 뒤로가기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1362075" y="4944110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1198245"/>
            <a:ext cx="8209915" cy="40614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교사 3-5 학생 관리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학생관리 페이지입니다. 원하시는 메뉴의 번호를 입력하세요.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 중도탈락 여부 확인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 내 강의 교육생 출결 확인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47720" y="4113530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1198245"/>
            <a:ext cx="8209915" cy="40614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교사 3-5-1 학생 관리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학생관리 페이지입니다. 원하시는 메뉴의 번호를 입력하세요.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 중도탈락 여부 확인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 중도탈락일 확인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47720" y="4113530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1198245"/>
            <a:ext cx="8209915" cy="4338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교사 3-5-1-1 학생 관리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교육생 전체의 중도탈락여부 확인.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[학생번호]        [학생이름]     [과정종료일]	      [학생상태]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		          정희수	          20/09/17            수강중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		          박서준	          20/09/17           중도탈락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64230" y="4411980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1198245"/>
            <a:ext cx="8209915" cy="40614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교사 3-5-1-2 학생 관리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중도탈락한 학생 목록입니다..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[학생번호]        [학생이름]     [중도탈락일]	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1.		          박서준	          20/06/17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64230" y="4097020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125980" y="1198245"/>
            <a:ext cx="8209915" cy="4338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교사 3-5-2 학생 관리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학생 출결관리 페이지에 들어오셨습니다.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----------------------------------------------------------------------------------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 모든 교육생 출결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 출결 기간별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3. 특정(과정/교육생)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4. 학생 근태상황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번호 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64230" y="4411980"/>
            <a:ext cx="773430" cy="280035"/>
          </a:xfrm>
          <a:prstGeom prst="roundRect">
            <a:avLst/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6820</Words>
  <Application>Microsoft Office PowerPoint</Application>
  <PresentationFormat>와이드스크린</PresentationFormat>
  <Paragraphs>1826</Paragraphs>
  <Slides>120</Slides>
  <Notes>88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120</vt:i4>
      </vt:variant>
    </vt:vector>
  </HeadingPairs>
  <TitlesOfParts>
    <vt:vector size="125" baseType="lpstr">
      <vt:lpstr>맑은 고딕</vt:lpstr>
      <vt:lpstr>맑은 고딕</vt:lpstr>
      <vt:lpstr>Arial</vt:lpstr>
      <vt:lpstr>Wingdings</vt:lpstr>
      <vt:lpstr>Office 테마</vt:lpstr>
      <vt:lpstr>Chick Education Center (화면설계)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Chick Education Center (화면설계)</dc:title>
  <dc:creator>Baek Jihyun</dc:creator>
  <cp:lastModifiedBy>Baek Jihyun</cp:lastModifiedBy>
  <cp:revision>30</cp:revision>
  <dcterms:created xsi:type="dcterms:W3CDTF">2020-06-22T07:49:45Z</dcterms:created>
  <dcterms:modified xsi:type="dcterms:W3CDTF">2020-06-23T07:55:08Z</dcterms:modified>
</cp:coreProperties>
</file>