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65" r:id="rId5"/>
    <p:sldId id="259" r:id="rId6"/>
    <p:sldId id="260" r:id="rId7"/>
    <p:sldId id="261" r:id="rId8"/>
    <p:sldId id="262" r:id="rId9"/>
    <p:sldId id="263" r:id="rId10"/>
    <p:sldId id="264" r:id="rId11"/>
  </p:sldIdLst>
  <p:sldSz cx="14630400" cy="8229600"/>
  <p:notesSz cx="8229600" cy="14630400"/>
  <p:embeddedFontLst>
    <p:embeddedFont>
      <p:font typeface="Source Sans Pro" panose="020B0503030403020204" pitchFamily="34" charset="0"/>
      <p:regular r:id="rId13"/>
      <p:bold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4" d="100"/>
          <a:sy n="64" d="100"/>
        </p:scale>
        <p:origin x="2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036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6E83FB-F043-67CF-F103-7F5FB1CB6F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C94B77-699E-F073-9AA8-21F88DF7EA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2583BA-25A4-20F6-E60C-80778907B27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8007F6-F535-8D78-977B-05D175CC3FFC}"/>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256535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6350198" y="1597581"/>
            <a:ext cx="7416403" cy="2103834"/>
          </a:xfrm>
          <a:prstGeom prst="rect">
            <a:avLst/>
          </a:prstGeom>
          <a:noFill/>
          <a:ln/>
        </p:spPr>
        <p:txBody>
          <a:bodyPr wrap="square" lIns="0" tIns="0" rIns="0" bIns="0" rtlCol="0" anchor="t"/>
          <a:lstStyle/>
          <a:p>
            <a:pPr marL="0" indent="0">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Appointment Booking System with Payment Gateway Integration</a:t>
            </a:r>
            <a:endParaRPr lang="en-US" sz="4400" dirty="0"/>
          </a:p>
        </p:txBody>
      </p:sp>
      <p:sp>
        <p:nvSpPr>
          <p:cNvPr id="4" name="Text 1"/>
          <p:cNvSpPr/>
          <p:nvPr/>
        </p:nvSpPr>
        <p:spPr>
          <a:xfrm>
            <a:off x="6350198" y="4071580"/>
            <a:ext cx="7416403" cy="1850827"/>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This presentation will explore the development of a user-friendly appointment booking system featuring seamless online payment integration. The system leverages modern technologies to streamline the healthcare appointment process for both patients and doctors, ultimately enhancing accessibility and efficiency.</a:t>
            </a:r>
            <a:endParaRPr lang="en-US" sz="1900" dirty="0"/>
          </a:p>
        </p:txBody>
      </p:sp>
      <p:sp>
        <p:nvSpPr>
          <p:cNvPr id="5" name="Shape 2"/>
          <p:cNvSpPr/>
          <p:nvPr/>
        </p:nvSpPr>
        <p:spPr>
          <a:xfrm>
            <a:off x="6350198" y="6218515"/>
            <a:ext cx="394930" cy="394930"/>
          </a:xfrm>
          <a:prstGeom prst="roundRect">
            <a:avLst>
              <a:gd name="adj" fmla="val 23151155"/>
            </a:avLst>
          </a:prstGeom>
          <a:noFill/>
          <a:ln w="7620">
            <a:solidFill>
              <a:srgbClr val="FFFFFF"/>
            </a:solidFill>
            <a:prstDash val="solid"/>
          </a:ln>
        </p:spPr>
      </p:sp>
      <p:pic>
        <p:nvPicPr>
          <p:cNvPr id="1028" name="Picture 4">
            <a:extLst>
              <a:ext uri="{FF2B5EF4-FFF2-40B4-BE49-F238E27FC236}">
                <a16:creationId xmlns:a16="http://schemas.microsoft.com/office/drawing/2014/main" id="{F8AA5281-0FAF-1348-7CA4-864D5F2A65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146" r="21335"/>
          <a:stretch/>
        </p:blipFill>
        <p:spPr bwMode="auto">
          <a:xfrm>
            <a:off x="0" y="0"/>
            <a:ext cx="6033053" cy="8229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1">
            <a:extLst>
              <a:ext uri="{FF2B5EF4-FFF2-40B4-BE49-F238E27FC236}">
                <a16:creationId xmlns:a16="http://schemas.microsoft.com/office/drawing/2014/main" id="{472FE504-6F92-BCDA-8634-F8EE8732C025}"/>
              </a:ext>
            </a:extLst>
          </p:cNvPr>
          <p:cNvSpPr/>
          <p:nvPr/>
        </p:nvSpPr>
        <p:spPr>
          <a:xfrm>
            <a:off x="6745128" y="5922407"/>
            <a:ext cx="7416403" cy="1850827"/>
          </a:xfrm>
          <a:prstGeom prst="rect">
            <a:avLst/>
          </a:prstGeom>
          <a:noFill/>
          <a:ln/>
        </p:spPr>
        <p:txBody>
          <a:bodyPr wrap="square" lIns="0" tIns="0" rIns="0" bIns="0" rtlCol="0" anchor="t"/>
          <a:lstStyle/>
          <a:p>
            <a:pPr marL="0" indent="0">
              <a:lnSpc>
                <a:spcPts val="2900"/>
              </a:lnSpc>
              <a:buNone/>
            </a:pPr>
            <a:endParaRPr lang="en-US" sz="1900" dirty="0"/>
          </a:p>
        </p:txBody>
      </p:sp>
      <p:sp>
        <p:nvSpPr>
          <p:cNvPr id="9" name="Text 1">
            <a:extLst>
              <a:ext uri="{FF2B5EF4-FFF2-40B4-BE49-F238E27FC236}">
                <a16:creationId xmlns:a16="http://schemas.microsoft.com/office/drawing/2014/main" id="{B5BD0276-A798-DF7A-7F0A-4D404F421A87}"/>
              </a:ext>
            </a:extLst>
          </p:cNvPr>
          <p:cNvSpPr/>
          <p:nvPr/>
        </p:nvSpPr>
        <p:spPr>
          <a:xfrm>
            <a:off x="6350198" y="5934344"/>
            <a:ext cx="3767838" cy="1850827"/>
          </a:xfrm>
          <a:prstGeom prst="rect">
            <a:avLst/>
          </a:prstGeom>
          <a:noFill/>
          <a:ln/>
        </p:spPr>
        <p:txBody>
          <a:bodyPr wrap="square" lIns="0" tIns="0" rIns="0" bIns="0" rtlCol="0" anchor="t"/>
          <a:lstStyle/>
          <a:p>
            <a:pPr marL="0" indent="0">
              <a:lnSpc>
                <a:spcPts val="2900"/>
              </a:lnSpc>
              <a:buNone/>
            </a:pPr>
            <a:r>
              <a:rPr lang="en-US" sz="1900" b="1" dirty="0">
                <a:solidFill>
                  <a:srgbClr val="3D3838"/>
                </a:solidFill>
                <a:latin typeface="Source Sans Pro" pitchFamily="34" charset="0"/>
                <a:ea typeface="Source Sans Pro" pitchFamily="34" charset="-122"/>
              </a:rPr>
              <a:t>By:</a:t>
            </a:r>
          </a:p>
          <a:p>
            <a:pPr marL="457200" indent="-457200">
              <a:lnSpc>
                <a:spcPts val="2900"/>
              </a:lnSpc>
              <a:buAutoNum type="arabicPeriod"/>
            </a:pPr>
            <a:r>
              <a:rPr lang="en-US" sz="1900" dirty="0">
                <a:solidFill>
                  <a:srgbClr val="3D3838"/>
                </a:solidFill>
                <a:latin typeface="Source Sans Pro" pitchFamily="34" charset="0"/>
                <a:ea typeface="Source Sans Pro" pitchFamily="34" charset="-122"/>
              </a:rPr>
              <a:t>Heet Mangroliya – 22SE02IT021</a:t>
            </a:r>
          </a:p>
          <a:p>
            <a:pPr marL="457200" indent="-457200">
              <a:lnSpc>
                <a:spcPts val="2900"/>
              </a:lnSpc>
              <a:buAutoNum type="arabicPeriod"/>
            </a:pPr>
            <a:r>
              <a:rPr lang="en-US" sz="1900" dirty="0">
                <a:solidFill>
                  <a:srgbClr val="3D3838"/>
                </a:solidFill>
                <a:latin typeface="Source Sans Pro" pitchFamily="34" charset="0"/>
                <a:ea typeface="Source Sans Pro" pitchFamily="34" charset="-122"/>
              </a:rPr>
              <a:t>Vivek </a:t>
            </a:r>
            <a:r>
              <a:rPr lang="en-US" sz="1900" dirty="0" err="1">
                <a:solidFill>
                  <a:srgbClr val="3D3838"/>
                </a:solidFill>
                <a:latin typeface="Source Sans Pro" pitchFamily="34" charset="0"/>
                <a:ea typeface="Source Sans Pro" pitchFamily="34" charset="-122"/>
              </a:rPr>
              <a:t>Boghani</a:t>
            </a:r>
            <a:r>
              <a:rPr lang="en-US" sz="1900" dirty="0">
                <a:solidFill>
                  <a:srgbClr val="3D3838"/>
                </a:solidFill>
                <a:latin typeface="Source Sans Pro" pitchFamily="34" charset="0"/>
                <a:ea typeface="Source Sans Pro" pitchFamily="34" charset="-122"/>
              </a:rPr>
              <a:t> – 22SE02IT048</a:t>
            </a:r>
          </a:p>
          <a:p>
            <a:pPr marL="457200" indent="-457200">
              <a:lnSpc>
                <a:spcPts val="2900"/>
              </a:lnSpc>
              <a:buAutoNum type="arabicPeriod"/>
            </a:pPr>
            <a:r>
              <a:rPr lang="en-US" sz="1900" dirty="0" err="1">
                <a:solidFill>
                  <a:srgbClr val="3D3838"/>
                </a:solidFill>
                <a:latin typeface="Source Sans Pro" pitchFamily="34" charset="0"/>
                <a:ea typeface="Source Sans Pro" pitchFamily="34" charset="-122"/>
              </a:rPr>
              <a:t>Jinit</a:t>
            </a:r>
            <a:r>
              <a:rPr lang="en-US" sz="1900" dirty="0">
                <a:solidFill>
                  <a:srgbClr val="3D3838"/>
                </a:solidFill>
                <a:latin typeface="Source Sans Pro" pitchFamily="34" charset="0"/>
                <a:ea typeface="Source Sans Pro" pitchFamily="34" charset="-122"/>
              </a:rPr>
              <a:t> Rathod – 22SE02IT084</a:t>
            </a:r>
            <a:endParaRPr lang="en-US" sz="1900" dirty="0"/>
          </a:p>
        </p:txBody>
      </p:sp>
      <p:sp>
        <p:nvSpPr>
          <p:cNvPr id="10" name="Text 1">
            <a:extLst>
              <a:ext uri="{FF2B5EF4-FFF2-40B4-BE49-F238E27FC236}">
                <a16:creationId xmlns:a16="http://schemas.microsoft.com/office/drawing/2014/main" id="{296013BA-4678-708C-7605-EEC64DC46EFE}"/>
              </a:ext>
            </a:extLst>
          </p:cNvPr>
          <p:cNvSpPr/>
          <p:nvPr/>
        </p:nvSpPr>
        <p:spPr>
          <a:xfrm>
            <a:off x="10315908" y="5922407"/>
            <a:ext cx="3767838" cy="1850827"/>
          </a:xfrm>
          <a:prstGeom prst="rect">
            <a:avLst/>
          </a:prstGeom>
          <a:noFill/>
          <a:ln/>
        </p:spPr>
        <p:txBody>
          <a:bodyPr wrap="square" lIns="0" tIns="0" rIns="0" bIns="0" rtlCol="0" anchor="t"/>
          <a:lstStyle/>
          <a:p>
            <a:pPr marL="0" indent="0">
              <a:lnSpc>
                <a:spcPts val="2900"/>
              </a:lnSpc>
              <a:buNone/>
            </a:pPr>
            <a:r>
              <a:rPr lang="en-US" sz="1900" b="1" dirty="0"/>
              <a:t>Mentor :</a:t>
            </a:r>
          </a:p>
          <a:p>
            <a:pPr marL="0" indent="0">
              <a:lnSpc>
                <a:spcPts val="2900"/>
              </a:lnSpc>
              <a:buNone/>
            </a:pPr>
            <a:r>
              <a:rPr lang="en-IN" sz="2000" dirty="0"/>
              <a:t>Mr. Anurag Yadav </a:t>
            </a:r>
            <a:endParaRPr lang="en-US"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02680" y="689134"/>
            <a:ext cx="4651653" cy="581382"/>
          </a:xfrm>
          <a:prstGeom prst="rect">
            <a:avLst/>
          </a:prstGeom>
          <a:noFill/>
          <a:ln/>
        </p:spPr>
        <p:txBody>
          <a:bodyPr wrap="none" lIns="0" tIns="0" rIns="0" bIns="0" rtlCol="0" anchor="t"/>
          <a:lstStyle/>
          <a:p>
            <a:pPr marL="0" indent="0">
              <a:lnSpc>
                <a:spcPts val="4550"/>
              </a:lnSpc>
              <a:buNone/>
            </a:pPr>
            <a:r>
              <a:rPr lang="en-US" sz="3650" b="1" kern="0" spc="-37" dirty="0">
                <a:solidFill>
                  <a:srgbClr val="000000"/>
                </a:solidFill>
                <a:latin typeface="Montserrat Bold" pitchFamily="34" charset="0"/>
                <a:ea typeface="Montserrat Bold" pitchFamily="34" charset="-122"/>
                <a:cs typeface="Montserrat Bold" pitchFamily="34" charset="-120"/>
              </a:rPr>
              <a:t>Conclusion</a:t>
            </a:r>
            <a:endParaRPr lang="en-US" sz="3650" dirty="0"/>
          </a:p>
        </p:txBody>
      </p:sp>
      <p:sp>
        <p:nvSpPr>
          <p:cNvPr id="4" name="Text 1"/>
          <p:cNvSpPr/>
          <p:nvPr/>
        </p:nvSpPr>
        <p:spPr>
          <a:xfrm>
            <a:off x="6202680" y="1679734"/>
            <a:ext cx="3702248" cy="675323"/>
          </a:xfrm>
          <a:prstGeom prst="rect">
            <a:avLst/>
          </a:prstGeom>
          <a:noFill/>
          <a:ln/>
        </p:spPr>
        <p:txBody>
          <a:bodyPr wrap="none" lIns="0" tIns="0" rIns="0" bIns="0" rtlCol="0" anchor="t"/>
          <a:lstStyle/>
          <a:p>
            <a:pPr marL="0" indent="0" algn="ctr">
              <a:lnSpc>
                <a:spcPts val="5300"/>
              </a:lnSpc>
              <a:buNone/>
            </a:pPr>
            <a:r>
              <a:rPr lang="en-US" sz="5300" b="1" kern="0" spc="-53" dirty="0">
                <a:solidFill>
                  <a:srgbClr val="3D3838"/>
                </a:solidFill>
                <a:latin typeface="Montserrat Bold" pitchFamily="34" charset="0"/>
                <a:ea typeface="Montserrat Bold" pitchFamily="34" charset="-122"/>
                <a:cs typeface="Montserrat Bold" pitchFamily="34" charset="-120"/>
              </a:rPr>
              <a:t>1</a:t>
            </a:r>
            <a:endParaRPr lang="en-US" sz="5300" dirty="0"/>
          </a:p>
        </p:txBody>
      </p:sp>
      <p:sp>
        <p:nvSpPr>
          <p:cNvPr id="5" name="Text 2"/>
          <p:cNvSpPr/>
          <p:nvPr/>
        </p:nvSpPr>
        <p:spPr>
          <a:xfrm>
            <a:off x="6373416" y="2610803"/>
            <a:ext cx="3360777" cy="290632"/>
          </a:xfrm>
          <a:prstGeom prst="rect">
            <a:avLst/>
          </a:prstGeom>
          <a:noFill/>
          <a:ln/>
        </p:spPr>
        <p:txBody>
          <a:bodyPr wrap="none" lIns="0" tIns="0" rIns="0" bIns="0" rtlCol="0" anchor="t"/>
          <a:lstStyle/>
          <a:p>
            <a:pPr marL="0" indent="0" algn="ctr">
              <a:lnSpc>
                <a:spcPts val="2250"/>
              </a:lnSpc>
              <a:buNone/>
            </a:pPr>
            <a:r>
              <a:rPr lang="en-US" sz="1800" b="1" kern="0" spc="-18" dirty="0">
                <a:solidFill>
                  <a:srgbClr val="3D3838"/>
                </a:solidFill>
                <a:latin typeface="Montserrat Bold" pitchFamily="34" charset="0"/>
                <a:ea typeface="Montserrat Bold" pitchFamily="34" charset="-122"/>
                <a:cs typeface="Montserrat Bold" pitchFamily="34" charset="-120"/>
              </a:rPr>
              <a:t>Modern Healthcare Solution</a:t>
            </a:r>
            <a:endParaRPr lang="en-US" sz="1800" dirty="0"/>
          </a:p>
        </p:txBody>
      </p:sp>
      <p:sp>
        <p:nvSpPr>
          <p:cNvPr id="6" name="Text 3"/>
          <p:cNvSpPr/>
          <p:nvPr/>
        </p:nvSpPr>
        <p:spPr>
          <a:xfrm>
            <a:off x="6202680" y="3024188"/>
            <a:ext cx="3702248" cy="1227773"/>
          </a:xfrm>
          <a:prstGeom prst="rect">
            <a:avLst/>
          </a:prstGeom>
          <a:noFill/>
          <a:ln/>
        </p:spPr>
        <p:txBody>
          <a:bodyPr wrap="square" lIns="0" tIns="0" rIns="0" bIns="0" rtlCol="0" anchor="t"/>
          <a:lstStyle/>
          <a:p>
            <a:pPr marL="0" indent="0" algn="ctr">
              <a:lnSpc>
                <a:spcPts val="2400"/>
              </a:lnSpc>
              <a:buNone/>
            </a:pPr>
            <a:r>
              <a:rPr lang="en-US" sz="1600" dirty="0">
                <a:solidFill>
                  <a:srgbClr val="3D3838"/>
                </a:solidFill>
                <a:latin typeface="Source Sans Pro" pitchFamily="34" charset="0"/>
                <a:ea typeface="Source Sans Pro" pitchFamily="34" charset="-122"/>
                <a:cs typeface="Source Sans Pro" pitchFamily="34" charset="-120"/>
              </a:rPr>
              <a:t>The Appointment Booking System with Payment Gateway Integration provides a modern solution to streamline healthcare services.</a:t>
            </a:r>
            <a:endParaRPr lang="en-US" sz="1600" dirty="0"/>
          </a:p>
        </p:txBody>
      </p:sp>
      <p:sp>
        <p:nvSpPr>
          <p:cNvPr id="7" name="Text 4"/>
          <p:cNvSpPr/>
          <p:nvPr/>
        </p:nvSpPr>
        <p:spPr>
          <a:xfrm>
            <a:off x="10211872" y="1679734"/>
            <a:ext cx="3702248" cy="675323"/>
          </a:xfrm>
          <a:prstGeom prst="rect">
            <a:avLst/>
          </a:prstGeom>
          <a:noFill/>
          <a:ln/>
        </p:spPr>
        <p:txBody>
          <a:bodyPr wrap="none" lIns="0" tIns="0" rIns="0" bIns="0" rtlCol="0" anchor="t"/>
          <a:lstStyle/>
          <a:p>
            <a:pPr marL="0" indent="0" algn="ctr">
              <a:lnSpc>
                <a:spcPts val="5300"/>
              </a:lnSpc>
              <a:buNone/>
            </a:pPr>
            <a:r>
              <a:rPr lang="en-US" sz="5300" b="1" kern="0" spc="-53" dirty="0">
                <a:solidFill>
                  <a:srgbClr val="3D3838"/>
                </a:solidFill>
                <a:latin typeface="Montserrat Bold" pitchFamily="34" charset="0"/>
                <a:ea typeface="Montserrat Bold" pitchFamily="34" charset="-122"/>
                <a:cs typeface="Montserrat Bold" pitchFamily="34" charset="-120"/>
              </a:rPr>
              <a:t>2</a:t>
            </a:r>
            <a:endParaRPr lang="en-US" sz="5300" dirty="0"/>
          </a:p>
        </p:txBody>
      </p:sp>
      <p:sp>
        <p:nvSpPr>
          <p:cNvPr id="8" name="Text 5"/>
          <p:cNvSpPr/>
          <p:nvPr/>
        </p:nvSpPr>
        <p:spPr>
          <a:xfrm>
            <a:off x="10900053" y="2610803"/>
            <a:ext cx="2325767" cy="290632"/>
          </a:xfrm>
          <a:prstGeom prst="rect">
            <a:avLst/>
          </a:prstGeom>
          <a:noFill/>
          <a:ln/>
        </p:spPr>
        <p:txBody>
          <a:bodyPr wrap="none" lIns="0" tIns="0" rIns="0" bIns="0" rtlCol="0" anchor="t"/>
          <a:lstStyle/>
          <a:p>
            <a:pPr marL="0" indent="0" algn="ctr">
              <a:lnSpc>
                <a:spcPts val="2250"/>
              </a:lnSpc>
              <a:buNone/>
            </a:pPr>
            <a:r>
              <a:rPr lang="en-US" sz="1800" b="1" kern="0" spc="-18" dirty="0">
                <a:solidFill>
                  <a:srgbClr val="3D3838"/>
                </a:solidFill>
                <a:latin typeface="Montserrat Bold" pitchFamily="34" charset="0"/>
                <a:ea typeface="Montserrat Bold" pitchFamily="34" charset="-122"/>
                <a:cs typeface="Montserrat Bold" pitchFamily="34" charset="-120"/>
              </a:rPr>
              <a:t>Digital Platform</a:t>
            </a:r>
            <a:endParaRPr lang="en-US" sz="1800" dirty="0"/>
          </a:p>
        </p:txBody>
      </p:sp>
      <p:sp>
        <p:nvSpPr>
          <p:cNvPr id="9" name="Text 6"/>
          <p:cNvSpPr/>
          <p:nvPr/>
        </p:nvSpPr>
        <p:spPr>
          <a:xfrm>
            <a:off x="10211872" y="3024188"/>
            <a:ext cx="3702248" cy="920829"/>
          </a:xfrm>
          <a:prstGeom prst="rect">
            <a:avLst/>
          </a:prstGeom>
          <a:noFill/>
          <a:ln/>
        </p:spPr>
        <p:txBody>
          <a:bodyPr wrap="square" lIns="0" tIns="0" rIns="0" bIns="0" rtlCol="0" anchor="t"/>
          <a:lstStyle/>
          <a:p>
            <a:pPr marL="0" indent="0" algn="ctr">
              <a:lnSpc>
                <a:spcPts val="2400"/>
              </a:lnSpc>
              <a:buNone/>
            </a:pPr>
            <a:r>
              <a:rPr lang="en-US" sz="1600" dirty="0">
                <a:solidFill>
                  <a:srgbClr val="3D3838"/>
                </a:solidFill>
                <a:latin typeface="Source Sans Pro" pitchFamily="34" charset="0"/>
                <a:ea typeface="Source Sans Pro" pitchFamily="34" charset="-122"/>
                <a:cs typeface="Source Sans Pro" pitchFamily="34" charset="-120"/>
              </a:rPr>
              <a:t>It bridges the gap between patients and doctors through an efficient digital platform.</a:t>
            </a:r>
            <a:endParaRPr lang="en-US" sz="1600" dirty="0"/>
          </a:p>
        </p:txBody>
      </p:sp>
      <p:sp>
        <p:nvSpPr>
          <p:cNvPr id="10" name="Text 7"/>
          <p:cNvSpPr/>
          <p:nvPr/>
        </p:nvSpPr>
        <p:spPr>
          <a:xfrm>
            <a:off x="8207216" y="4968240"/>
            <a:ext cx="3702248" cy="675323"/>
          </a:xfrm>
          <a:prstGeom prst="rect">
            <a:avLst/>
          </a:prstGeom>
          <a:noFill/>
          <a:ln/>
        </p:spPr>
        <p:txBody>
          <a:bodyPr wrap="none" lIns="0" tIns="0" rIns="0" bIns="0" rtlCol="0" anchor="t"/>
          <a:lstStyle/>
          <a:p>
            <a:pPr marL="0" indent="0" algn="ctr">
              <a:lnSpc>
                <a:spcPts val="5300"/>
              </a:lnSpc>
              <a:buNone/>
            </a:pPr>
            <a:r>
              <a:rPr lang="en-US" sz="5300" b="1" kern="0" spc="-53" dirty="0">
                <a:solidFill>
                  <a:srgbClr val="3D3838"/>
                </a:solidFill>
                <a:latin typeface="Montserrat Bold" pitchFamily="34" charset="0"/>
                <a:ea typeface="Montserrat Bold" pitchFamily="34" charset="-122"/>
                <a:cs typeface="Montserrat Bold" pitchFamily="34" charset="-120"/>
              </a:rPr>
              <a:t>3</a:t>
            </a:r>
            <a:endParaRPr lang="en-US" sz="5300" dirty="0"/>
          </a:p>
        </p:txBody>
      </p:sp>
      <p:sp>
        <p:nvSpPr>
          <p:cNvPr id="11" name="Text 8"/>
          <p:cNvSpPr/>
          <p:nvPr/>
        </p:nvSpPr>
        <p:spPr>
          <a:xfrm>
            <a:off x="8517850" y="5899309"/>
            <a:ext cx="3080861" cy="290632"/>
          </a:xfrm>
          <a:prstGeom prst="rect">
            <a:avLst/>
          </a:prstGeom>
          <a:noFill/>
          <a:ln/>
        </p:spPr>
        <p:txBody>
          <a:bodyPr wrap="none" lIns="0" tIns="0" rIns="0" bIns="0" rtlCol="0" anchor="t"/>
          <a:lstStyle/>
          <a:p>
            <a:pPr marL="0" indent="0" algn="ctr">
              <a:lnSpc>
                <a:spcPts val="2250"/>
              </a:lnSpc>
              <a:buNone/>
            </a:pPr>
            <a:r>
              <a:rPr lang="en-US" sz="1800" b="1" kern="0" spc="-18" dirty="0">
                <a:solidFill>
                  <a:srgbClr val="3D3838"/>
                </a:solidFill>
                <a:latin typeface="Montserrat Bold" pitchFamily="34" charset="0"/>
                <a:ea typeface="Montserrat Bold" pitchFamily="34" charset="-122"/>
                <a:cs typeface="Montserrat Bold" pitchFamily="34" charset="-120"/>
              </a:rPr>
              <a:t>Scalable and User-Centric</a:t>
            </a:r>
            <a:endParaRPr lang="en-US" sz="1800" dirty="0"/>
          </a:p>
        </p:txBody>
      </p:sp>
      <p:sp>
        <p:nvSpPr>
          <p:cNvPr id="12" name="Text 9"/>
          <p:cNvSpPr/>
          <p:nvPr/>
        </p:nvSpPr>
        <p:spPr>
          <a:xfrm>
            <a:off x="8207216" y="6312694"/>
            <a:ext cx="3702248" cy="1227773"/>
          </a:xfrm>
          <a:prstGeom prst="rect">
            <a:avLst/>
          </a:prstGeom>
          <a:noFill/>
          <a:ln/>
        </p:spPr>
        <p:txBody>
          <a:bodyPr wrap="square" lIns="0" tIns="0" rIns="0" bIns="0" rtlCol="0" anchor="t"/>
          <a:lstStyle/>
          <a:p>
            <a:pPr marL="0" indent="0" algn="ctr">
              <a:lnSpc>
                <a:spcPts val="2400"/>
              </a:lnSpc>
              <a:buNone/>
            </a:pPr>
            <a:r>
              <a:rPr lang="en-US" sz="1600" dirty="0">
                <a:solidFill>
                  <a:srgbClr val="3D3838"/>
                </a:solidFill>
                <a:latin typeface="Source Sans Pro" pitchFamily="34" charset="0"/>
                <a:ea typeface="Source Sans Pro" pitchFamily="34" charset="-122"/>
                <a:cs typeface="Source Sans Pro" pitchFamily="34" charset="-120"/>
              </a:rPr>
              <a:t>The project leverages the latest technologies to deliver a scalable and user-centric solution, with potential for further enhancements.</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517210" y="1521696"/>
            <a:ext cx="5609749" cy="701278"/>
          </a:xfrm>
          <a:prstGeom prst="rect">
            <a:avLst/>
          </a:prstGeom>
          <a:noFill/>
          <a:ln/>
        </p:spPr>
        <p:txBody>
          <a:bodyPr wrap="none" lIns="0" tIns="0" rIns="0" bIns="0" rtlCol="0" anchor="t"/>
          <a:lstStyle/>
          <a:p>
            <a:pPr marL="0" indent="0">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Abstract</a:t>
            </a:r>
            <a:endParaRPr lang="en-US" sz="4400" dirty="0"/>
          </a:p>
        </p:txBody>
      </p:sp>
      <p:sp>
        <p:nvSpPr>
          <p:cNvPr id="3" name="Text 1"/>
          <p:cNvSpPr/>
          <p:nvPr/>
        </p:nvSpPr>
        <p:spPr>
          <a:xfrm>
            <a:off x="1330937" y="2795313"/>
            <a:ext cx="10526322" cy="5066540"/>
          </a:xfrm>
          <a:prstGeom prst="rect">
            <a:avLst/>
          </a:prstGeom>
          <a:noFill/>
          <a:ln/>
        </p:spPr>
        <p:txBody>
          <a:bodyPr wrap="square" lIns="0" tIns="0" rIns="0" bIns="0" rtlCol="0" anchor="t"/>
          <a:lstStyle/>
          <a:p>
            <a:pPr marL="0" indent="0">
              <a:lnSpc>
                <a:spcPts val="2900"/>
              </a:lnSpc>
              <a:buNone/>
            </a:pPr>
            <a:r>
              <a:rPr lang="en-US" sz="2000" dirty="0"/>
              <a:t>This project focuses on the development of an online appointment booking system with an integrated payment gateway. The platform aims to simplify the process of scheduling appointments with doctors while providing an intuitive and user-friendly experience. Users can search for doctors based on their specialties, select available time slots within a multiple window, and confirm bookings with seamless online payments. The system includes dedicated dashboards for admins and doctors to manage bookings and profiles efficiently. Using a modern tech stack, including React JS, Tailwind CSS, Node.js, Express, and MongoDB, the project offers a scalable and efficient solution for healthcare appointment management. </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198" y="1033105"/>
            <a:ext cx="5609749" cy="701278"/>
          </a:xfrm>
          <a:prstGeom prst="rect">
            <a:avLst/>
          </a:prstGeom>
          <a:noFill/>
          <a:ln/>
        </p:spPr>
        <p:txBody>
          <a:bodyPr wrap="none" lIns="0" tIns="0" rIns="0" bIns="0" rtlCol="0" anchor="t"/>
          <a:lstStyle/>
          <a:p>
            <a:pPr marL="0" indent="0">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Introduction</a:t>
            </a:r>
            <a:endParaRPr lang="en-US" sz="4400" dirty="0"/>
          </a:p>
        </p:txBody>
      </p:sp>
      <p:sp>
        <p:nvSpPr>
          <p:cNvPr id="4" name="Shape 1"/>
          <p:cNvSpPr/>
          <p:nvPr/>
        </p:nvSpPr>
        <p:spPr>
          <a:xfrm>
            <a:off x="6350198" y="2382203"/>
            <a:ext cx="431840" cy="431840"/>
          </a:xfrm>
          <a:prstGeom prst="roundRect">
            <a:avLst>
              <a:gd name="adj" fmla="val 8574"/>
            </a:avLst>
          </a:prstGeom>
          <a:solidFill>
            <a:srgbClr val="F2EEEE"/>
          </a:solidFill>
          <a:ln/>
        </p:spPr>
      </p:sp>
      <p:sp>
        <p:nvSpPr>
          <p:cNvPr id="5" name="Text 2"/>
          <p:cNvSpPr/>
          <p:nvPr/>
        </p:nvSpPr>
        <p:spPr>
          <a:xfrm>
            <a:off x="7028855" y="2382203"/>
            <a:ext cx="2906197" cy="1051917"/>
          </a:xfrm>
          <a:prstGeom prst="rect">
            <a:avLst/>
          </a:prstGeom>
          <a:noFill/>
          <a:ln/>
        </p:spPr>
        <p:txBody>
          <a:bodyPr wrap="square" lIns="0" tIns="0" rIns="0" bIns="0" rtlCol="0" anchor="t"/>
          <a:lstStyle/>
          <a:p>
            <a:pPr marL="0" indent="0">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Growing Demand for Accessible Healthcare</a:t>
            </a:r>
            <a:endParaRPr lang="en-US" sz="2200" dirty="0"/>
          </a:p>
        </p:txBody>
      </p:sp>
      <p:sp>
        <p:nvSpPr>
          <p:cNvPr id="6" name="Text 3"/>
          <p:cNvSpPr/>
          <p:nvPr/>
        </p:nvSpPr>
        <p:spPr>
          <a:xfrm>
            <a:off x="7028855" y="3582114"/>
            <a:ext cx="2906197" cy="1850827"/>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The increasing demand for healthcare services necessitates efficient appointment booking systems.</a:t>
            </a:r>
            <a:endParaRPr lang="en-US" sz="1900" dirty="0"/>
          </a:p>
        </p:txBody>
      </p:sp>
      <p:sp>
        <p:nvSpPr>
          <p:cNvPr id="7" name="Shape 4"/>
          <p:cNvSpPr/>
          <p:nvPr/>
        </p:nvSpPr>
        <p:spPr>
          <a:xfrm>
            <a:off x="10181868" y="2382203"/>
            <a:ext cx="431840" cy="431840"/>
          </a:xfrm>
          <a:prstGeom prst="roundRect">
            <a:avLst>
              <a:gd name="adj" fmla="val 8574"/>
            </a:avLst>
          </a:prstGeom>
          <a:solidFill>
            <a:srgbClr val="F2EEEE"/>
          </a:solidFill>
          <a:ln/>
        </p:spPr>
      </p:sp>
      <p:sp>
        <p:nvSpPr>
          <p:cNvPr id="8" name="Text 5"/>
          <p:cNvSpPr/>
          <p:nvPr/>
        </p:nvSpPr>
        <p:spPr>
          <a:xfrm>
            <a:off x="10860524" y="2382203"/>
            <a:ext cx="2906197" cy="1051917"/>
          </a:xfrm>
          <a:prstGeom prst="rect">
            <a:avLst/>
          </a:prstGeom>
          <a:noFill/>
          <a:ln/>
        </p:spPr>
        <p:txBody>
          <a:bodyPr wrap="square" lIns="0" tIns="0" rIns="0" bIns="0" rtlCol="0" anchor="t"/>
          <a:lstStyle/>
          <a:p>
            <a:pPr marL="0" indent="0">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Addressing Challenges of Traditional Methods</a:t>
            </a:r>
            <a:endParaRPr lang="en-US" sz="2200" dirty="0"/>
          </a:p>
        </p:txBody>
      </p:sp>
      <p:sp>
        <p:nvSpPr>
          <p:cNvPr id="9" name="Text 6"/>
          <p:cNvSpPr/>
          <p:nvPr/>
        </p:nvSpPr>
        <p:spPr>
          <a:xfrm>
            <a:off x="10860524" y="3582114"/>
            <a:ext cx="2906197" cy="1850827"/>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Traditional methods often involve long waiting times and inefficiencies, which can be minimized using digital platforms.</a:t>
            </a:r>
            <a:endParaRPr lang="en-US" sz="1900" dirty="0"/>
          </a:p>
        </p:txBody>
      </p:sp>
      <p:sp>
        <p:nvSpPr>
          <p:cNvPr id="10" name="Shape 7"/>
          <p:cNvSpPr/>
          <p:nvPr/>
        </p:nvSpPr>
        <p:spPr>
          <a:xfrm>
            <a:off x="6350198" y="5957411"/>
            <a:ext cx="431840" cy="431840"/>
          </a:xfrm>
          <a:prstGeom prst="roundRect">
            <a:avLst>
              <a:gd name="adj" fmla="val 8574"/>
            </a:avLst>
          </a:prstGeom>
          <a:solidFill>
            <a:srgbClr val="F2EEEE"/>
          </a:solidFill>
          <a:ln/>
        </p:spPr>
      </p:sp>
      <p:sp>
        <p:nvSpPr>
          <p:cNvPr id="11" name="Text 8"/>
          <p:cNvSpPr/>
          <p:nvPr/>
        </p:nvSpPr>
        <p:spPr>
          <a:xfrm>
            <a:off x="7028855" y="5957411"/>
            <a:ext cx="5900857" cy="350639"/>
          </a:xfrm>
          <a:prstGeom prst="rect">
            <a:avLst/>
          </a:prstGeom>
          <a:noFill/>
          <a:ln/>
        </p:spPr>
        <p:txBody>
          <a:bodyPr wrap="none" lIns="0" tIns="0" rIns="0" bIns="0" rtlCol="0" anchor="t"/>
          <a:lstStyle/>
          <a:p>
            <a:pPr marL="0" indent="0">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Streamlining Appointment Management</a:t>
            </a:r>
            <a:endParaRPr lang="en-US" sz="2200" dirty="0"/>
          </a:p>
        </p:txBody>
      </p:sp>
      <p:sp>
        <p:nvSpPr>
          <p:cNvPr id="12" name="Text 9"/>
          <p:cNvSpPr/>
          <p:nvPr/>
        </p:nvSpPr>
        <p:spPr>
          <a:xfrm>
            <a:off x="7028855" y="6456045"/>
            <a:ext cx="6737747" cy="740331"/>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This project provides a comprehensive online platform for booking appointments based on doctor availability and specialty.</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E30EA-C56D-B45A-27D7-550CD3435208}"/>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F4B22792-5536-D615-020A-3853BE2F7F3A}"/>
              </a:ext>
            </a:extLst>
          </p:cNvPr>
          <p:cNvSpPr/>
          <p:nvPr/>
        </p:nvSpPr>
        <p:spPr>
          <a:xfrm>
            <a:off x="445046" y="1660844"/>
            <a:ext cx="5609749" cy="701278"/>
          </a:xfrm>
          <a:prstGeom prst="rect">
            <a:avLst/>
          </a:prstGeom>
          <a:noFill/>
          <a:ln/>
        </p:spPr>
        <p:txBody>
          <a:bodyPr wrap="none" lIns="0" tIns="0" rIns="0" bIns="0" rtlCol="0" anchor="t"/>
          <a:lstStyle/>
          <a:p>
            <a:pPr marL="0" indent="0">
              <a:lnSpc>
                <a:spcPts val="5500"/>
              </a:lnSpc>
              <a:buNone/>
            </a:pPr>
            <a:r>
              <a:rPr lang="en-IN" sz="4400" b="1" dirty="0">
                <a:latin typeface="Montserrat Bold"/>
              </a:rPr>
              <a:t>Why We Built It?</a:t>
            </a:r>
            <a:endParaRPr lang="en-US" sz="4400" b="1" dirty="0">
              <a:latin typeface="Montserrat Bold"/>
            </a:endParaRPr>
          </a:p>
        </p:txBody>
      </p:sp>
      <p:sp>
        <p:nvSpPr>
          <p:cNvPr id="3" name="Text 1">
            <a:extLst>
              <a:ext uri="{FF2B5EF4-FFF2-40B4-BE49-F238E27FC236}">
                <a16:creationId xmlns:a16="http://schemas.microsoft.com/office/drawing/2014/main" id="{2C8B7B53-F09B-1B08-F7DB-4D719B35861A}"/>
              </a:ext>
            </a:extLst>
          </p:cNvPr>
          <p:cNvSpPr/>
          <p:nvPr/>
        </p:nvSpPr>
        <p:spPr>
          <a:xfrm>
            <a:off x="1595795" y="2914582"/>
            <a:ext cx="10526322" cy="5066540"/>
          </a:xfrm>
          <a:prstGeom prst="rect">
            <a:avLst/>
          </a:prstGeom>
          <a:noFill/>
          <a:ln/>
        </p:spPr>
        <p:txBody>
          <a:bodyPr wrap="square" lIns="0" tIns="0" rIns="0" bIns="0" rtlCol="0" anchor="t"/>
          <a:lstStyle/>
          <a:p>
            <a:pPr marL="0" indent="0">
              <a:lnSpc>
                <a:spcPts val="2900"/>
              </a:lnSpc>
              <a:buNone/>
            </a:pPr>
            <a:r>
              <a:rPr lang="en-US" sz="2000" dirty="0"/>
              <a:t>Visiting clinics without prior appointments often leads to long wait times and unnecessary stress.</a:t>
            </a:r>
          </a:p>
          <a:p>
            <a:pPr marL="0" indent="0">
              <a:lnSpc>
                <a:spcPts val="2900"/>
              </a:lnSpc>
              <a:buNone/>
            </a:pPr>
            <a:endParaRPr lang="en-US" sz="2000" dirty="0"/>
          </a:p>
          <a:p>
            <a:pPr marL="0" indent="0">
              <a:lnSpc>
                <a:spcPts val="2900"/>
              </a:lnSpc>
              <a:buNone/>
            </a:pPr>
            <a:r>
              <a:rPr lang="en-US" sz="2000" dirty="0"/>
              <a:t>Patients frequently struggle to find doctors based on specialty, location, or availability.</a:t>
            </a:r>
          </a:p>
          <a:p>
            <a:pPr marL="0" indent="0">
              <a:lnSpc>
                <a:spcPts val="2900"/>
              </a:lnSpc>
              <a:buNone/>
            </a:pPr>
            <a:endParaRPr lang="en-US" sz="2000" dirty="0"/>
          </a:p>
          <a:p>
            <a:pPr marL="0" indent="0">
              <a:lnSpc>
                <a:spcPts val="2900"/>
              </a:lnSpc>
              <a:buNone/>
            </a:pPr>
            <a:r>
              <a:rPr lang="en-US" sz="2000" dirty="0"/>
              <a:t>Manual booking systems lack transparency and are inefficient.</a:t>
            </a:r>
          </a:p>
          <a:p>
            <a:pPr marL="0" indent="0">
              <a:lnSpc>
                <a:spcPts val="2900"/>
              </a:lnSpc>
              <a:buNone/>
            </a:pPr>
            <a:endParaRPr lang="en-US" sz="2000" dirty="0"/>
          </a:p>
          <a:p>
            <a:pPr marL="0" indent="0">
              <a:lnSpc>
                <a:spcPts val="2900"/>
              </a:lnSpc>
              <a:buNone/>
            </a:pPr>
            <a:r>
              <a:rPr lang="en-US" sz="2000" dirty="0"/>
              <a:t>Our solution centralizes appointment booking, giving users access to verified doctors, real-time slot availability, and easy booking – all from the comfort of their home.</a:t>
            </a:r>
            <a:endParaRPr lang="en-US" sz="1900" dirty="0"/>
          </a:p>
        </p:txBody>
      </p:sp>
      <p:sp>
        <p:nvSpPr>
          <p:cNvPr id="4" name="Shape 3">
            <a:extLst>
              <a:ext uri="{FF2B5EF4-FFF2-40B4-BE49-F238E27FC236}">
                <a16:creationId xmlns:a16="http://schemas.microsoft.com/office/drawing/2014/main" id="{36882E32-4CE5-98B6-19B9-0D78EEBFCC0B}"/>
              </a:ext>
            </a:extLst>
          </p:cNvPr>
          <p:cNvSpPr/>
          <p:nvPr/>
        </p:nvSpPr>
        <p:spPr>
          <a:xfrm>
            <a:off x="859171" y="2914582"/>
            <a:ext cx="448389" cy="448389"/>
          </a:xfrm>
          <a:prstGeom prst="roundRect">
            <a:avLst>
              <a:gd name="adj" fmla="val 6668"/>
            </a:avLst>
          </a:prstGeom>
          <a:solidFill>
            <a:srgbClr val="F2EEEE"/>
          </a:solidFill>
          <a:ln/>
        </p:spPr>
      </p:sp>
      <p:sp>
        <p:nvSpPr>
          <p:cNvPr id="5" name="Text 4">
            <a:extLst>
              <a:ext uri="{FF2B5EF4-FFF2-40B4-BE49-F238E27FC236}">
                <a16:creationId xmlns:a16="http://schemas.microsoft.com/office/drawing/2014/main" id="{B5C40323-66F2-C878-17C0-22DE0A2064FE}"/>
              </a:ext>
            </a:extLst>
          </p:cNvPr>
          <p:cNvSpPr/>
          <p:nvPr/>
        </p:nvSpPr>
        <p:spPr>
          <a:xfrm>
            <a:off x="1031455" y="3002808"/>
            <a:ext cx="103823" cy="271820"/>
          </a:xfrm>
          <a:prstGeom prst="rect">
            <a:avLst/>
          </a:prstGeom>
          <a:noFill/>
          <a:ln/>
        </p:spPr>
        <p:txBody>
          <a:bodyPr wrap="none" lIns="0" tIns="0" rIns="0" bIns="0" rtlCol="0" anchor="t"/>
          <a:lstStyle/>
          <a:p>
            <a:pPr marL="0" indent="0" algn="ctr">
              <a:lnSpc>
                <a:spcPts val="2100"/>
              </a:lnSpc>
              <a:buNone/>
            </a:pPr>
            <a:r>
              <a:rPr lang="en-US" sz="2100" b="1" kern="0" spc="-21" dirty="0">
                <a:solidFill>
                  <a:srgbClr val="3D3838"/>
                </a:solidFill>
                <a:latin typeface="Montserrat Bold" pitchFamily="34" charset="0"/>
                <a:ea typeface="Montserrat Bold" pitchFamily="34" charset="-122"/>
                <a:cs typeface="Montserrat Bold" pitchFamily="34" charset="-120"/>
              </a:rPr>
              <a:t>1</a:t>
            </a:r>
            <a:endParaRPr lang="en-US" sz="2100" dirty="0"/>
          </a:p>
        </p:txBody>
      </p:sp>
      <p:sp>
        <p:nvSpPr>
          <p:cNvPr id="6" name="Shape 3">
            <a:extLst>
              <a:ext uri="{FF2B5EF4-FFF2-40B4-BE49-F238E27FC236}">
                <a16:creationId xmlns:a16="http://schemas.microsoft.com/office/drawing/2014/main" id="{FDECE7FE-0608-AB6D-9F3D-F28D2C23F413}"/>
              </a:ext>
            </a:extLst>
          </p:cNvPr>
          <p:cNvSpPr/>
          <p:nvPr/>
        </p:nvSpPr>
        <p:spPr>
          <a:xfrm>
            <a:off x="859171" y="3631158"/>
            <a:ext cx="448389" cy="448389"/>
          </a:xfrm>
          <a:prstGeom prst="roundRect">
            <a:avLst>
              <a:gd name="adj" fmla="val 6668"/>
            </a:avLst>
          </a:prstGeom>
          <a:solidFill>
            <a:srgbClr val="F2EEEE"/>
          </a:solidFill>
          <a:ln/>
        </p:spPr>
      </p:sp>
      <p:sp>
        <p:nvSpPr>
          <p:cNvPr id="7" name="Text 4">
            <a:extLst>
              <a:ext uri="{FF2B5EF4-FFF2-40B4-BE49-F238E27FC236}">
                <a16:creationId xmlns:a16="http://schemas.microsoft.com/office/drawing/2014/main" id="{CA298B94-F512-454B-39F8-3B10B780253E}"/>
              </a:ext>
            </a:extLst>
          </p:cNvPr>
          <p:cNvSpPr/>
          <p:nvPr/>
        </p:nvSpPr>
        <p:spPr>
          <a:xfrm>
            <a:off x="1031455" y="3719384"/>
            <a:ext cx="103823" cy="271820"/>
          </a:xfrm>
          <a:prstGeom prst="rect">
            <a:avLst/>
          </a:prstGeom>
          <a:noFill/>
          <a:ln/>
        </p:spPr>
        <p:txBody>
          <a:bodyPr wrap="none" lIns="0" tIns="0" rIns="0" bIns="0" rtlCol="0" anchor="t"/>
          <a:lstStyle/>
          <a:p>
            <a:pPr marL="0" indent="0" algn="ctr">
              <a:lnSpc>
                <a:spcPts val="2100"/>
              </a:lnSpc>
              <a:buNone/>
            </a:pPr>
            <a:r>
              <a:rPr lang="en-US" sz="2100" b="1" kern="0" spc="-21" dirty="0">
                <a:solidFill>
                  <a:srgbClr val="3D3838"/>
                </a:solidFill>
                <a:latin typeface="Montserrat Bold" pitchFamily="34" charset="0"/>
                <a:ea typeface="Montserrat Bold" pitchFamily="34" charset="-122"/>
                <a:cs typeface="Montserrat Bold" pitchFamily="34" charset="-120"/>
              </a:rPr>
              <a:t>2</a:t>
            </a:r>
            <a:endParaRPr lang="en-US" sz="2100" dirty="0"/>
          </a:p>
        </p:txBody>
      </p:sp>
      <p:sp>
        <p:nvSpPr>
          <p:cNvPr id="8" name="Shape 3">
            <a:extLst>
              <a:ext uri="{FF2B5EF4-FFF2-40B4-BE49-F238E27FC236}">
                <a16:creationId xmlns:a16="http://schemas.microsoft.com/office/drawing/2014/main" id="{AFC9B74D-59B3-EEA2-228A-6C2E72BC366F}"/>
              </a:ext>
            </a:extLst>
          </p:cNvPr>
          <p:cNvSpPr/>
          <p:nvPr/>
        </p:nvSpPr>
        <p:spPr>
          <a:xfrm>
            <a:off x="859171" y="4347734"/>
            <a:ext cx="448389" cy="448389"/>
          </a:xfrm>
          <a:prstGeom prst="roundRect">
            <a:avLst>
              <a:gd name="adj" fmla="val 6668"/>
            </a:avLst>
          </a:prstGeom>
          <a:solidFill>
            <a:srgbClr val="F2EEEE"/>
          </a:solidFill>
          <a:ln/>
        </p:spPr>
      </p:sp>
      <p:sp>
        <p:nvSpPr>
          <p:cNvPr id="9" name="Text 4">
            <a:extLst>
              <a:ext uri="{FF2B5EF4-FFF2-40B4-BE49-F238E27FC236}">
                <a16:creationId xmlns:a16="http://schemas.microsoft.com/office/drawing/2014/main" id="{23688303-5D4B-DC7B-92D3-B8FB370DA199}"/>
              </a:ext>
            </a:extLst>
          </p:cNvPr>
          <p:cNvSpPr/>
          <p:nvPr/>
        </p:nvSpPr>
        <p:spPr>
          <a:xfrm>
            <a:off x="1031455" y="4435960"/>
            <a:ext cx="103823" cy="271820"/>
          </a:xfrm>
          <a:prstGeom prst="rect">
            <a:avLst/>
          </a:prstGeom>
          <a:noFill/>
          <a:ln/>
        </p:spPr>
        <p:txBody>
          <a:bodyPr wrap="none" lIns="0" tIns="0" rIns="0" bIns="0" rtlCol="0" anchor="t"/>
          <a:lstStyle/>
          <a:p>
            <a:pPr marL="0" indent="0" algn="ctr">
              <a:lnSpc>
                <a:spcPts val="2100"/>
              </a:lnSpc>
              <a:buNone/>
            </a:pPr>
            <a:r>
              <a:rPr lang="en-US" sz="2100" b="1" kern="0" spc="-21" dirty="0">
                <a:solidFill>
                  <a:srgbClr val="3D3838"/>
                </a:solidFill>
                <a:latin typeface="Montserrat Bold" pitchFamily="34" charset="0"/>
                <a:ea typeface="Montserrat Bold" pitchFamily="34" charset="-122"/>
              </a:rPr>
              <a:t>3</a:t>
            </a:r>
            <a:endParaRPr lang="en-US" sz="2100" dirty="0"/>
          </a:p>
        </p:txBody>
      </p:sp>
      <p:sp>
        <p:nvSpPr>
          <p:cNvPr id="10" name="Shape 3">
            <a:extLst>
              <a:ext uri="{FF2B5EF4-FFF2-40B4-BE49-F238E27FC236}">
                <a16:creationId xmlns:a16="http://schemas.microsoft.com/office/drawing/2014/main" id="{1E9C6D95-9586-4959-9110-7EFB53433FAD}"/>
              </a:ext>
            </a:extLst>
          </p:cNvPr>
          <p:cNvSpPr/>
          <p:nvPr/>
        </p:nvSpPr>
        <p:spPr>
          <a:xfrm>
            <a:off x="859171" y="5064310"/>
            <a:ext cx="448389" cy="448389"/>
          </a:xfrm>
          <a:prstGeom prst="roundRect">
            <a:avLst>
              <a:gd name="adj" fmla="val 6668"/>
            </a:avLst>
          </a:prstGeom>
          <a:solidFill>
            <a:srgbClr val="F2EEEE"/>
          </a:solidFill>
          <a:ln/>
        </p:spPr>
      </p:sp>
      <p:sp>
        <p:nvSpPr>
          <p:cNvPr id="11" name="Text 4">
            <a:extLst>
              <a:ext uri="{FF2B5EF4-FFF2-40B4-BE49-F238E27FC236}">
                <a16:creationId xmlns:a16="http://schemas.microsoft.com/office/drawing/2014/main" id="{84EB89FB-E4CB-A051-380F-5F288127AD29}"/>
              </a:ext>
            </a:extLst>
          </p:cNvPr>
          <p:cNvSpPr/>
          <p:nvPr/>
        </p:nvSpPr>
        <p:spPr>
          <a:xfrm>
            <a:off x="1031455" y="5152536"/>
            <a:ext cx="103823" cy="271820"/>
          </a:xfrm>
          <a:prstGeom prst="rect">
            <a:avLst/>
          </a:prstGeom>
          <a:noFill/>
          <a:ln/>
        </p:spPr>
        <p:txBody>
          <a:bodyPr wrap="none" lIns="0" tIns="0" rIns="0" bIns="0" rtlCol="0" anchor="t"/>
          <a:lstStyle/>
          <a:p>
            <a:pPr marL="0" indent="0" algn="ctr">
              <a:lnSpc>
                <a:spcPts val="2100"/>
              </a:lnSpc>
              <a:buNone/>
            </a:pPr>
            <a:r>
              <a:rPr lang="en-US" sz="2100" b="1" kern="0" spc="-21" dirty="0">
                <a:solidFill>
                  <a:srgbClr val="3D3838"/>
                </a:solidFill>
                <a:latin typeface="Montserrat Bold" pitchFamily="34" charset="0"/>
                <a:ea typeface="Montserrat Bold" pitchFamily="34" charset="-122"/>
              </a:rPr>
              <a:t>4</a:t>
            </a:r>
            <a:endParaRPr lang="en-US" sz="2100" dirty="0"/>
          </a:p>
        </p:txBody>
      </p:sp>
    </p:spTree>
    <p:extLst>
      <p:ext uri="{BB962C8B-B14F-4D97-AF65-F5344CB8AC3E}">
        <p14:creationId xmlns:p14="http://schemas.microsoft.com/office/powerpoint/2010/main" val="267537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2251" y="678418"/>
            <a:ext cx="5599390" cy="699849"/>
          </a:xfrm>
          <a:prstGeom prst="rect">
            <a:avLst/>
          </a:prstGeom>
          <a:noFill/>
          <a:ln/>
        </p:spPr>
        <p:txBody>
          <a:bodyPr wrap="none" lIns="0" tIns="0" rIns="0" bIns="0" rtlCol="0" anchor="t"/>
          <a:lstStyle/>
          <a:p>
            <a:pPr marL="0" indent="0">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Project Objectives</a:t>
            </a:r>
            <a:endParaRPr lang="en-US" sz="4400" dirty="0"/>
          </a:p>
        </p:txBody>
      </p:sp>
      <p:sp>
        <p:nvSpPr>
          <p:cNvPr id="3" name="Shape 1"/>
          <p:cNvSpPr/>
          <p:nvPr/>
        </p:nvSpPr>
        <p:spPr>
          <a:xfrm>
            <a:off x="862251" y="1870948"/>
            <a:ext cx="6329839" cy="1729145"/>
          </a:xfrm>
          <a:prstGeom prst="roundRect">
            <a:avLst>
              <a:gd name="adj" fmla="val 2137"/>
            </a:avLst>
          </a:prstGeom>
          <a:solidFill>
            <a:srgbClr val="F2EEEE"/>
          </a:solidFill>
          <a:ln/>
        </p:spPr>
      </p:sp>
      <p:sp>
        <p:nvSpPr>
          <p:cNvPr id="4" name="Text 2"/>
          <p:cNvSpPr/>
          <p:nvPr/>
        </p:nvSpPr>
        <p:spPr>
          <a:xfrm>
            <a:off x="1108591" y="2117288"/>
            <a:ext cx="3302198" cy="349806"/>
          </a:xfrm>
          <a:prstGeom prst="rect">
            <a:avLst/>
          </a:prstGeom>
          <a:noFill/>
          <a:ln/>
        </p:spPr>
        <p:txBody>
          <a:bodyPr wrap="none" lIns="0" tIns="0" rIns="0" bIns="0" rtlCol="0" anchor="t"/>
          <a:lstStyle/>
          <a:p>
            <a:pPr marL="0" indent="0">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User-Friendly Interface</a:t>
            </a:r>
            <a:endParaRPr lang="en-US" sz="2200" dirty="0"/>
          </a:p>
        </p:txBody>
      </p:sp>
      <p:sp>
        <p:nvSpPr>
          <p:cNvPr id="5" name="Text 3"/>
          <p:cNvSpPr/>
          <p:nvPr/>
        </p:nvSpPr>
        <p:spPr>
          <a:xfrm>
            <a:off x="1108591" y="2614851"/>
            <a:ext cx="5837158" cy="738902"/>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Develop a user-friendly web interface for booking appointments.</a:t>
            </a:r>
            <a:endParaRPr lang="en-US" sz="1900" dirty="0"/>
          </a:p>
        </p:txBody>
      </p:sp>
      <p:sp>
        <p:nvSpPr>
          <p:cNvPr id="6" name="Shape 4"/>
          <p:cNvSpPr/>
          <p:nvPr/>
        </p:nvSpPr>
        <p:spPr>
          <a:xfrm>
            <a:off x="7438430" y="1870948"/>
            <a:ext cx="6329839" cy="1729145"/>
          </a:xfrm>
          <a:prstGeom prst="roundRect">
            <a:avLst>
              <a:gd name="adj" fmla="val 2137"/>
            </a:avLst>
          </a:prstGeom>
          <a:solidFill>
            <a:srgbClr val="F2EEEE"/>
          </a:solidFill>
          <a:ln/>
        </p:spPr>
      </p:sp>
      <p:sp>
        <p:nvSpPr>
          <p:cNvPr id="7" name="Text 5"/>
          <p:cNvSpPr/>
          <p:nvPr/>
        </p:nvSpPr>
        <p:spPr>
          <a:xfrm>
            <a:off x="7684770" y="2117288"/>
            <a:ext cx="4554855" cy="349806"/>
          </a:xfrm>
          <a:prstGeom prst="rect">
            <a:avLst/>
          </a:prstGeom>
          <a:noFill/>
          <a:ln/>
        </p:spPr>
        <p:txBody>
          <a:bodyPr wrap="none" lIns="0" tIns="0" rIns="0" bIns="0" rtlCol="0" anchor="t"/>
          <a:lstStyle/>
          <a:p>
            <a:pPr marL="0" indent="0">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Doctor Filtering and Availability</a:t>
            </a:r>
            <a:endParaRPr lang="en-US" sz="2200" dirty="0"/>
          </a:p>
        </p:txBody>
      </p:sp>
      <p:sp>
        <p:nvSpPr>
          <p:cNvPr id="8" name="Text 6"/>
          <p:cNvSpPr/>
          <p:nvPr/>
        </p:nvSpPr>
        <p:spPr>
          <a:xfrm>
            <a:off x="7684770" y="2614851"/>
            <a:ext cx="5837158" cy="738902"/>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Allow users to filter doctors based on their specialties and availability.</a:t>
            </a:r>
            <a:endParaRPr lang="en-US" sz="1900" dirty="0"/>
          </a:p>
        </p:txBody>
      </p:sp>
      <p:sp>
        <p:nvSpPr>
          <p:cNvPr id="9" name="Shape 7"/>
          <p:cNvSpPr/>
          <p:nvPr/>
        </p:nvSpPr>
        <p:spPr>
          <a:xfrm>
            <a:off x="862251" y="3846433"/>
            <a:ext cx="6329839" cy="1729145"/>
          </a:xfrm>
          <a:prstGeom prst="roundRect">
            <a:avLst>
              <a:gd name="adj" fmla="val 2137"/>
            </a:avLst>
          </a:prstGeom>
          <a:solidFill>
            <a:srgbClr val="F2EEEE"/>
          </a:solidFill>
          <a:ln/>
        </p:spPr>
      </p:sp>
      <p:sp>
        <p:nvSpPr>
          <p:cNvPr id="10" name="Text 8"/>
          <p:cNvSpPr/>
          <p:nvPr/>
        </p:nvSpPr>
        <p:spPr>
          <a:xfrm>
            <a:off x="1108591" y="4092773"/>
            <a:ext cx="2799636" cy="349806"/>
          </a:xfrm>
          <a:prstGeom prst="rect">
            <a:avLst/>
          </a:prstGeom>
          <a:noFill/>
          <a:ln/>
        </p:spPr>
        <p:txBody>
          <a:bodyPr wrap="none" lIns="0" tIns="0" rIns="0" bIns="0" rtlCol="0" anchor="t"/>
          <a:lstStyle/>
          <a:p>
            <a:pPr marL="0" indent="0">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Real-Time Booking</a:t>
            </a:r>
            <a:endParaRPr lang="en-US" sz="2200" dirty="0"/>
          </a:p>
        </p:txBody>
      </p:sp>
      <p:sp>
        <p:nvSpPr>
          <p:cNvPr id="11" name="Text 9"/>
          <p:cNvSpPr/>
          <p:nvPr/>
        </p:nvSpPr>
        <p:spPr>
          <a:xfrm>
            <a:off x="1108591" y="4590336"/>
            <a:ext cx="5837158" cy="738902"/>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Provide real-time booking for time slots within a 7-day window.</a:t>
            </a:r>
            <a:endParaRPr lang="en-US" sz="1900" dirty="0"/>
          </a:p>
        </p:txBody>
      </p:sp>
      <p:sp>
        <p:nvSpPr>
          <p:cNvPr id="12" name="Shape 10"/>
          <p:cNvSpPr/>
          <p:nvPr/>
        </p:nvSpPr>
        <p:spPr>
          <a:xfrm>
            <a:off x="7438430" y="3846433"/>
            <a:ext cx="6329839" cy="1729145"/>
          </a:xfrm>
          <a:prstGeom prst="roundRect">
            <a:avLst>
              <a:gd name="adj" fmla="val 2137"/>
            </a:avLst>
          </a:prstGeom>
          <a:solidFill>
            <a:srgbClr val="F2EEEE"/>
          </a:solidFill>
          <a:ln/>
        </p:spPr>
      </p:sp>
      <p:sp>
        <p:nvSpPr>
          <p:cNvPr id="13" name="Text 11"/>
          <p:cNvSpPr/>
          <p:nvPr/>
        </p:nvSpPr>
        <p:spPr>
          <a:xfrm>
            <a:off x="7684770" y="4092773"/>
            <a:ext cx="3702487" cy="349806"/>
          </a:xfrm>
          <a:prstGeom prst="rect">
            <a:avLst/>
          </a:prstGeom>
          <a:noFill/>
          <a:ln/>
        </p:spPr>
        <p:txBody>
          <a:bodyPr wrap="none" lIns="0" tIns="0" rIns="0" bIns="0" rtlCol="0" anchor="t"/>
          <a:lstStyle/>
          <a:p>
            <a:pPr marL="0" indent="0">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Secure Payment Gateway</a:t>
            </a:r>
            <a:endParaRPr lang="en-US" sz="2200" dirty="0"/>
          </a:p>
        </p:txBody>
      </p:sp>
      <p:sp>
        <p:nvSpPr>
          <p:cNvPr id="14" name="Text 12"/>
          <p:cNvSpPr/>
          <p:nvPr/>
        </p:nvSpPr>
        <p:spPr>
          <a:xfrm>
            <a:off x="7684770" y="4590336"/>
            <a:ext cx="5837158" cy="738902"/>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Integrate a secure payment gateway for online transaction processing.</a:t>
            </a:r>
            <a:endParaRPr lang="en-US" sz="1900" dirty="0"/>
          </a:p>
        </p:txBody>
      </p:sp>
      <p:sp>
        <p:nvSpPr>
          <p:cNvPr id="15" name="Shape 13"/>
          <p:cNvSpPr/>
          <p:nvPr/>
        </p:nvSpPr>
        <p:spPr>
          <a:xfrm>
            <a:off x="862251" y="5821918"/>
            <a:ext cx="6329839" cy="1729145"/>
          </a:xfrm>
          <a:prstGeom prst="roundRect">
            <a:avLst>
              <a:gd name="adj" fmla="val 2137"/>
            </a:avLst>
          </a:prstGeom>
          <a:solidFill>
            <a:srgbClr val="F2EEEE"/>
          </a:solidFill>
          <a:ln/>
        </p:spPr>
      </p:sp>
      <p:sp>
        <p:nvSpPr>
          <p:cNvPr id="16" name="Text 14"/>
          <p:cNvSpPr/>
          <p:nvPr/>
        </p:nvSpPr>
        <p:spPr>
          <a:xfrm>
            <a:off x="1108591" y="6068258"/>
            <a:ext cx="2799636" cy="349806"/>
          </a:xfrm>
          <a:prstGeom prst="rect">
            <a:avLst/>
          </a:prstGeom>
          <a:noFill/>
          <a:ln/>
        </p:spPr>
        <p:txBody>
          <a:bodyPr wrap="none" lIns="0" tIns="0" rIns="0" bIns="0" rtlCol="0" anchor="t"/>
          <a:lstStyle/>
          <a:p>
            <a:pPr marL="0" indent="0">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Admin Dashboard</a:t>
            </a:r>
            <a:endParaRPr lang="en-US" sz="2200" dirty="0"/>
          </a:p>
        </p:txBody>
      </p:sp>
      <p:sp>
        <p:nvSpPr>
          <p:cNvPr id="17" name="Text 15"/>
          <p:cNvSpPr/>
          <p:nvPr/>
        </p:nvSpPr>
        <p:spPr>
          <a:xfrm>
            <a:off x="1108591" y="6565821"/>
            <a:ext cx="5837158" cy="738902"/>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Create an admin dashboard to manage doctor profiles and bookings.</a:t>
            </a:r>
            <a:endParaRPr lang="en-US" sz="1900" dirty="0"/>
          </a:p>
        </p:txBody>
      </p:sp>
      <p:sp>
        <p:nvSpPr>
          <p:cNvPr id="18" name="Shape 16"/>
          <p:cNvSpPr/>
          <p:nvPr/>
        </p:nvSpPr>
        <p:spPr>
          <a:xfrm>
            <a:off x="7438430" y="5821918"/>
            <a:ext cx="6329839" cy="1729145"/>
          </a:xfrm>
          <a:prstGeom prst="roundRect">
            <a:avLst>
              <a:gd name="adj" fmla="val 2137"/>
            </a:avLst>
          </a:prstGeom>
          <a:solidFill>
            <a:srgbClr val="F2EEEE"/>
          </a:solidFill>
          <a:ln/>
        </p:spPr>
      </p:sp>
      <p:sp>
        <p:nvSpPr>
          <p:cNvPr id="19" name="Text 17"/>
          <p:cNvSpPr/>
          <p:nvPr/>
        </p:nvSpPr>
        <p:spPr>
          <a:xfrm>
            <a:off x="7684770" y="6068258"/>
            <a:ext cx="2799636" cy="349806"/>
          </a:xfrm>
          <a:prstGeom prst="rect">
            <a:avLst/>
          </a:prstGeom>
          <a:noFill/>
          <a:ln/>
        </p:spPr>
        <p:txBody>
          <a:bodyPr wrap="none" lIns="0" tIns="0" rIns="0" bIns="0" rtlCol="0" anchor="t"/>
          <a:lstStyle/>
          <a:p>
            <a:pPr marL="0" indent="0">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Doctor Dashboard</a:t>
            </a:r>
            <a:endParaRPr lang="en-US" sz="2200" dirty="0"/>
          </a:p>
        </p:txBody>
      </p:sp>
      <p:sp>
        <p:nvSpPr>
          <p:cNvPr id="20" name="Text 18"/>
          <p:cNvSpPr/>
          <p:nvPr/>
        </p:nvSpPr>
        <p:spPr>
          <a:xfrm>
            <a:off x="7684770" y="6565821"/>
            <a:ext cx="5837158" cy="738902"/>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Provide a doctor's dashboard for profile management, appointment tracking, and earnings overview.</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863798" y="920948"/>
            <a:ext cx="5609749" cy="701278"/>
          </a:xfrm>
          <a:prstGeom prst="rect">
            <a:avLst/>
          </a:prstGeom>
          <a:noFill/>
          <a:ln/>
        </p:spPr>
        <p:txBody>
          <a:bodyPr wrap="none" lIns="0" tIns="0" rIns="0" bIns="0" rtlCol="0" anchor="t"/>
          <a:lstStyle/>
          <a:p>
            <a:pPr marL="0" indent="0">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Technology Stack</a:t>
            </a:r>
            <a:endParaRPr lang="en-US" sz="4400" dirty="0"/>
          </a:p>
        </p:txBody>
      </p:sp>
      <p:pic>
        <p:nvPicPr>
          <p:cNvPr id="4" name="Image 1" descr="preencoded.png"/>
          <p:cNvPicPr>
            <a:picLocks noChangeAspect="1"/>
          </p:cNvPicPr>
          <p:nvPr/>
        </p:nvPicPr>
        <p:blipFill>
          <a:blip r:embed="rId3"/>
          <a:stretch>
            <a:fillRect/>
          </a:stretch>
        </p:blipFill>
        <p:spPr>
          <a:xfrm>
            <a:off x="863798" y="1992392"/>
            <a:ext cx="616982" cy="616982"/>
          </a:xfrm>
          <a:prstGeom prst="rect">
            <a:avLst/>
          </a:prstGeom>
        </p:spPr>
      </p:pic>
      <p:sp>
        <p:nvSpPr>
          <p:cNvPr id="5" name="Text 1"/>
          <p:cNvSpPr/>
          <p:nvPr/>
        </p:nvSpPr>
        <p:spPr>
          <a:xfrm>
            <a:off x="863798" y="2856190"/>
            <a:ext cx="2804874" cy="350639"/>
          </a:xfrm>
          <a:prstGeom prst="rect">
            <a:avLst/>
          </a:prstGeom>
          <a:noFill/>
          <a:ln/>
        </p:spPr>
        <p:txBody>
          <a:bodyPr wrap="none" lIns="0" tIns="0" rIns="0" bIns="0" rtlCol="0" anchor="t"/>
          <a:lstStyle/>
          <a:p>
            <a:pPr marL="0" indent="0" algn="l">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React JS</a:t>
            </a:r>
            <a:endParaRPr lang="en-US" sz="2200" dirty="0"/>
          </a:p>
        </p:txBody>
      </p:sp>
      <p:sp>
        <p:nvSpPr>
          <p:cNvPr id="6" name="Text 2"/>
          <p:cNvSpPr/>
          <p:nvPr/>
        </p:nvSpPr>
        <p:spPr>
          <a:xfrm>
            <a:off x="863798" y="3354824"/>
            <a:ext cx="3523059" cy="740331"/>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For building a responsive and interactive user interface.</a:t>
            </a:r>
            <a:endParaRPr lang="en-US" sz="1900" dirty="0"/>
          </a:p>
        </p:txBody>
      </p:sp>
      <p:pic>
        <p:nvPicPr>
          <p:cNvPr id="7" name="Image 2" descr="preencoded.png"/>
          <p:cNvPicPr>
            <a:picLocks noChangeAspect="1"/>
          </p:cNvPicPr>
          <p:nvPr/>
        </p:nvPicPr>
        <p:blipFill>
          <a:blip r:embed="rId4"/>
          <a:stretch>
            <a:fillRect/>
          </a:stretch>
        </p:blipFill>
        <p:spPr>
          <a:xfrm>
            <a:off x="4757023" y="1992392"/>
            <a:ext cx="616982" cy="616982"/>
          </a:xfrm>
          <a:prstGeom prst="rect">
            <a:avLst/>
          </a:prstGeom>
        </p:spPr>
      </p:pic>
      <p:sp>
        <p:nvSpPr>
          <p:cNvPr id="8" name="Text 3"/>
          <p:cNvSpPr/>
          <p:nvPr/>
        </p:nvSpPr>
        <p:spPr>
          <a:xfrm>
            <a:off x="4757023" y="2856190"/>
            <a:ext cx="2804874" cy="350639"/>
          </a:xfrm>
          <a:prstGeom prst="rect">
            <a:avLst/>
          </a:prstGeom>
          <a:noFill/>
          <a:ln/>
        </p:spPr>
        <p:txBody>
          <a:bodyPr wrap="none" lIns="0" tIns="0" rIns="0" bIns="0" rtlCol="0" anchor="t"/>
          <a:lstStyle/>
          <a:p>
            <a:pPr marL="0" indent="0" algn="l">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Node.js</a:t>
            </a:r>
            <a:endParaRPr lang="en-US" sz="2200" dirty="0"/>
          </a:p>
        </p:txBody>
      </p:sp>
      <p:sp>
        <p:nvSpPr>
          <p:cNvPr id="9" name="Text 4"/>
          <p:cNvSpPr/>
          <p:nvPr/>
        </p:nvSpPr>
        <p:spPr>
          <a:xfrm>
            <a:off x="4757023" y="3354824"/>
            <a:ext cx="3523178" cy="740331"/>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For server-side logic and API development.</a:t>
            </a:r>
            <a:endParaRPr lang="en-US" sz="1900" dirty="0"/>
          </a:p>
        </p:txBody>
      </p:sp>
      <p:pic>
        <p:nvPicPr>
          <p:cNvPr id="10" name="Image 3" descr="preencoded.png"/>
          <p:cNvPicPr>
            <a:picLocks noChangeAspect="1"/>
          </p:cNvPicPr>
          <p:nvPr/>
        </p:nvPicPr>
        <p:blipFill>
          <a:blip r:embed="rId5"/>
          <a:stretch>
            <a:fillRect/>
          </a:stretch>
        </p:blipFill>
        <p:spPr>
          <a:xfrm>
            <a:off x="863798" y="4835604"/>
            <a:ext cx="616982" cy="616982"/>
          </a:xfrm>
          <a:prstGeom prst="rect">
            <a:avLst/>
          </a:prstGeom>
        </p:spPr>
      </p:pic>
      <p:sp>
        <p:nvSpPr>
          <p:cNvPr id="11" name="Text 5"/>
          <p:cNvSpPr/>
          <p:nvPr/>
        </p:nvSpPr>
        <p:spPr>
          <a:xfrm>
            <a:off x="863798" y="5699403"/>
            <a:ext cx="2804874" cy="350639"/>
          </a:xfrm>
          <a:prstGeom prst="rect">
            <a:avLst/>
          </a:prstGeom>
          <a:noFill/>
          <a:ln/>
        </p:spPr>
        <p:txBody>
          <a:bodyPr wrap="none" lIns="0" tIns="0" rIns="0" bIns="0" rtlCol="0" anchor="t"/>
          <a:lstStyle/>
          <a:p>
            <a:pPr marL="0" indent="0" algn="l">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MongoDB</a:t>
            </a:r>
            <a:endParaRPr lang="en-US" sz="2200" dirty="0"/>
          </a:p>
        </p:txBody>
      </p:sp>
      <p:sp>
        <p:nvSpPr>
          <p:cNvPr id="12" name="Text 6"/>
          <p:cNvSpPr/>
          <p:nvPr/>
        </p:nvSpPr>
        <p:spPr>
          <a:xfrm>
            <a:off x="863798" y="6198037"/>
            <a:ext cx="3523059" cy="1110496"/>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For storing user data, appointment details, and doctor profiles.</a:t>
            </a:r>
            <a:endParaRPr lang="en-US" sz="1900" dirty="0"/>
          </a:p>
        </p:txBody>
      </p:sp>
      <p:pic>
        <p:nvPicPr>
          <p:cNvPr id="13" name="Image 4" descr="preencoded.png"/>
          <p:cNvPicPr>
            <a:picLocks noChangeAspect="1"/>
          </p:cNvPicPr>
          <p:nvPr/>
        </p:nvPicPr>
        <p:blipFill>
          <a:blip r:embed="rId6"/>
          <a:stretch>
            <a:fillRect/>
          </a:stretch>
        </p:blipFill>
        <p:spPr>
          <a:xfrm>
            <a:off x="4757023" y="4835604"/>
            <a:ext cx="616982" cy="616982"/>
          </a:xfrm>
          <a:prstGeom prst="rect">
            <a:avLst/>
          </a:prstGeom>
        </p:spPr>
      </p:pic>
      <p:sp>
        <p:nvSpPr>
          <p:cNvPr id="14" name="Text 7"/>
          <p:cNvSpPr/>
          <p:nvPr/>
        </p:nvSpPr>
        <p:spPr>
          <a:xfrm>
            <a:off x="4757023" y="5699403"/>
            <a:ext cx="2804874" cy="350639"/>
          </a:xfrm>
          <a:prstGeom prst="rect">
            <a:avLst/>
          </a:prstGeom>
          <a:noFill/>
          <a:ln/>
        </p:spPr>
        <p:txBody>
          <a:bodyPr wrap="none" lIns="0" tIns="0" rIns="0" bIns="0" rtlCol="0" anchor="t"/>
          <a:lstStyle/>
          <a:p>
            <a:pPr marL="0" indent="0" algn="l">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Stripe or Razorpay</a:t>
            </a:r>
            <a:endParaRPr lang="en-US" sz="2200" dirty="0"/>
          </a:p>
        </p:txBody>
      </p:sp>
      <p:sp>
        <p:nvSpPr>
          <p:cNvPr id="15" name="Text 8"/>
          <p:cNvSpPr/>
          <p:nvPr/>
        </p:nvSpPr>
        <p:spPr>
          <a:xfrm>
            <a:off x="4757023" y="6198037"/>
            <a:ext cx="3523178" cy="740331"/>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For secure online payment processing.</a:t>
            </a:r>
            <a:endParaRPr lang="en-US" sz="1900" dirty="0"/>
          </a:p>
        </p:txBody>
      </p:sp>
      <p:pic>
        <p:nvPicPr>
          <p:cNvPr id="20" name="Picture 19">
            <a:extLst>
              <a:ext uri="{FF2B5EF4-FFF2-40B4-BE49-F238E27FC236}">
                <a16:creationId xmlns:a16="http://schemas.microsoft.com/office/drawing/2014/main" id="{BC858329-8A8D-8FDA-A415-65BD7E422239}"/>
              </a:ext>
            </a:extLst>
          </p:cNvPr>
          <p:cNvPicPr>
            <a:picLocks noChangeAspect="1"/>
          </p:cNvPicPr>
          <p:nvPr/>
        </p:nvPicPr>
        <p:blipFill>
          <a:blip r:embed="rId7"/>
          <a:srcRect l="9058" r="10496"/>
          <a:stretch/>
        </p:blipFill>
        <p:spPr>
          <a:xfrm>
            <a:off x="8010032" y="19646"/>
            <a:ext cx="6620368" cy="822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97587" y="548997"/>
            <a:ext cx="4530090" cy="566261"/>
          </a:xfrm>
          <a:prstGeom prst="rect">
            <a:avLst/>
          </a:prstGeom>
          <a:noFill/>
          <a:ln/>
        </p:spPr>
        <p:txBody>
          <a:bodyPr wrap="none" lIns="0" tIns="0" rIns="0" bIns="0" rtlCol="0" anchor="t"/>
          <a:lstStyle/>
          <a:p>
            <a:pPr marL="0" indent="0">
              <a:lnSpc>
                <a:spcPts val="4450"/>
              </a:lnSpc>
              <a:buNone/>
            </a:pPr>
            <a:r>
              <a:rPr lang="en-US" sz="3550" b="1" kern="0" spc="-36" dirty="0">
                <a:solidFill>
                  <a:srgbClr val="000000"/>
                </a:solidFill>
                <a:latin typeface="Montserrat Bold" pitchFamily="34" charset="0"/>
                <a:ea typeface="Montserrat Bold" pitchFamily="34" charset="-122"/>
                <a:cs typeface="Montserrat Bold" pitchFamily="34" charset="-120"/>
              </a:rPr>
              <a:t>System Design</a:t>
            </a:r>
            <a:endParaRPr lang="en-US" sz="3550" dirty="0"/>
          </a:p>
        </p:txBody>
      </p:sp>
      <p:sp>
        <p:nvSpPr>
          <p:cNvPr id="3" name="Shape 1"/>
          <p:cNvSpPr/>
          <p:nvPr/>
        </p:nvSpPr>
        <p:spPr>
          <a:xfrm>
            <a:off x="7303770" y="1513880"/>
            <a:ext cx="22860" cy="6166604"/>
          </a:xfrm>
          <a:prstGeom prst="roundRect">
            <a:avLst>
              <a:gd name="adj" fmla="val 130793"/>
            </a:avLst>
          </a:prstGeom>
          <a:solidFill>
            <a:srgbClr val="D8D4D4"/>
          </a:solidFill>
          <a:ln/>
        </p:spPr>
      </p:sp>
      <p:sp>
        <p:nvSpPr>
          <p:cNvPr id="4" name="Shape 2"/>
          <p:cNvSpPr/>
          <p:nvPr/>
        </p:nvSpPr>
        <p:spPr>
          <a:xfrm>
            <a:off x="6416278" y="1950839"/>
            <a:ext cx="697587" cy="22860"/>
          </a:xfrm>
          <a:prstGeom prst="roundRect">
            <a:avLst>
              <a:gd name="adj" fmla="val 130793"/>
            </a:avLst>
          </a:prstGeom>
          <a:solidFill>
            <a:srgbClr val="D8D4D4"/>
          </a:solidFill>
          <a:ln/>
        </p:spPr>
      </p:sp>
      <p:sp>
        <p:nvSpPr>
          <p:cNvPr id="5" name="Shape 3"/>
          <p:cNvSpPr/>
          <p:nvPr/>
        </p:nvSpPr>
        <p:spPr>
          <a:xfrm>
            <a:off x="7091005" y="1738074"/>
            <a:ext cx="448389" cy="448389"/>
          </a:xfrm>
          <a:prstGeom prst="roundRect">
            <a:avLst>
              <a:gd name="adj" fmla="val 6668"/>
            </a:avLst>
          </a:prstGeom>
          <a:solidFill>
            <a:srgbClr val="F2EEEE"/>
          </a:solidFill>
          <a:ln/>
        </p:spPr>
      </p:sp>
      <p:sp>
        <p:nvSpPr>
          <p:cNvPr id="6" name="Text 4"/>
          <p:cNvSpPr/>
          <p:nvPr/>
        </p:nvSpPr>
        <p:spPr>
          <a:xfrm>
            <a:off x="7263289" y="1826300"/>
            <a:ext cx="103823" cy="271820"/>
          </a:xfrm>
          <a:prstGeom prst="rect">
            <a:avLst/>
          </a:prstGeom>
          <a:noFill/>
          <a:ln/>
        </p:spPr>
        <p:txBody>
          <a:bodyPr wrap="none" lIns="0" tIns="0" rIns="0" bIns="0" rtlCol="0" anchor="t"/>
          <a:lstStyle/>
          <a:p>
            <a:pPr marL="0" indent="0" algn="ctr">
              <a:lnSpc>
                <a:spcPts val="2100"/>
              </a:lnSpc>
              <a:buNone/>
            </a:pPr>
            <a:r>
              <a:rPr lang="en-US" sz="2100" b="1" kern="0" spc="-21" dirty="0">
                <a:solidFill>
                  <a:srgbClr val="3D3838"/>
                </a:solidFill>
                <a:latin typeface="Montserrat Bold" pitchFamily="34" charset="0"/>
                <a:ea typeface="Montserrat Bold" pitchFamily="34" charset="-122"/>
                <a:cs typeface="Montserrat Bold" pitchFamily="34" charset="-120"/>
              </a:rPr>
              <a:t>1</a:t>
            </a:r>
            <a:endParaRPr lang="en-US" sz="2100" dirty="0"/>
          </a:p>
        </p:txBody>
      </p:sp>
      <p:sp>
        <p:nvSpPr>
          <p:cNvPr id="7" name="Text 5"/>
          <p:cNvSpPr/>
          <p:nvPr/>
        </p:nvSpPr>
        <p:spPr>
          <a:xfrm>
            <a:off x="3953947" y="1713190"/>
            <a:ext cx="2265045" cy="283012"/>
          </a:xfrm>
          <a:prstGeom prst="rect">
            <a:avLst/>
          </a:prstGeom>
          <a:noFill/>
          <a:ln/>
        </p:spPr>
        <p:txBody>
          <a:bodyPr wrap="none" lIns="0" tIns="0" rIns="0" bIns="0" rtlCol="0" anchor="t"/>
          <a:lstStyle/>
          <a:p>
            <a:pPr marL="0" indent="0" algn="r">
              <a:lnSpc>
                <a:spcPts val="2200"/>
              </a:lnSpc>
              <a:buNone/>
            </a:pPr>
            <a:r>
              <a:rPr lang="en-US" sz="1750" b="1" kern="0" spc="-18" dirty="0">
                <a:solidFill>
                  <a:srgbClr val="3D3838"/>
                </a:solidFill>
                <a:latin typeface="Montserrat Bold" pitchFamily="34" charset="0"/>
                <a:ea typeface="Montserrat Bold" pitchFamily="34" charset="-122"/>
                <a:cs typeface="Montserrat Bold" pitchFamily="34" charset="-120"/>
              </a:rPr>
              <a:t>User Interface</a:t>
            </a:r>
            <a:endParaRPr lang="en-US" sz="1750" dirty="0"/>
          </a:p>
        </p:txBody>
      </p:sp>
      <p:sp>
        <p:nvSpPr>
          <p:cNvPr id="8" name="Text 6"/>
          <p:cNvSpPr/>
          <p:nvPr/>
        </p:nvSpPr>
        <p:spPr>
          <a:xfrm>
            <a:off x="697587" y="2115741"/>
            <a:ext cx="5521404" cy="298966"/>
          </a:xfrm>
          <a:prstGeom prst="rect">
            <a:avLst/>
          </a:prstGeom>
          <a:noFill/>
          <a:ln/>
        </p:spPr>
        <p:txBody>
          <a:bodyPr wrap="none" lIns="0" tIns="0" rIns="0" bIns="0" rtlCol="0" anchor="t"/>
          <a:lstStyle/>
          <a:p>
            <a:pPr marL="0" indent="0" algn="r">
              <a:lnSpc>
                <a:spcPts val="2350"/>
              </a:lnSpc>
              <a:buNone/>
            </a:pPr>
            <a:r>
              <a:rPr lang="en-US" sz="1550" dirty="0">
                <a:solidFill>
                  <a:srgbClr val="3D3838"/>
                </a:solidFill>
                <a:latin typeface="Source Sans Pro" pitchFamily="34" charset="0"/>
                <a:ea typeface="Source Sans Pro" pitchFamily="34" charset="-122"/>
                <a:cs typeface="Source Sans Pro" pitchFamily="34" charset="-120"/>
              </a:rPr>
              <a:t>Login/Signup page</a:t>
            </a:r>
            <a:endParaRPr lang="en-US" sz="1550" dirty="0"/>
          </a:p>
        </p:txBody>
      </p:sp>
      <p:sp>
        <p:nvSpPr>
          <p:cNvPr id="9" name="Text 7"/>
          <p:cNvSpPr/>
          <p:nvPr/>
        </p:nvSpPr>
        <p:spPr>
          <a:xfrm>
            <a:off x="697587" y="2534245"/>
            <a:ext cx="5521404" cy="298966"/>
          </a:xfrm>
          <a:prstGeom prst="rect">
            <a:avLst/>
          </a:prstGeom>
          <a:noFill/>
          <a:ln/>
        </p:spPr>
        <p:txBody>
          <a:bodyPr wrap="none" lIns="0" tIns="0" rIns="0" bIns="0" rtlCol="0" anchor="t"/>
          <a:lstStyle/>
          <a:p>
            <a:pPr marL="0" indent="0" algn="r">
              <a:lnSpc>
                <a:spcPts val="2350"/>
              </a:lnSpc>
              <a:buNone/>
            </a:pPr>
            <a:r>
              <a:rPr lang="en-US" sz="1550" dirty="0">
                <a:solidFill>
                  <a:srgbClr val="3D3838"/>
                </a:solidFill>
                <a:latin typeface="Source Sans Pro" pitchFamily="34" charset="0"/>
                <a:ea typeface="Source Sans Pro" pitchFamily="34" charset="-122"/>
                <a:cs typeface="Source Sans Pro" pitchFamily="34" charset="-120"/>
              </a:rPr>
              <a:t>Search and filter options for doctors</a:t>
            </a:r>
            <a:endParaRPr lang="en-US" sz="1550" dirty="0"/>
          </a:p>
        </p:txBody>
      </p:sp>
      <p:sp>
        <p:nvSpPr>
          <p:cNvPr id="10" name="Text 8"/>
          <p:cNvSpPr/>
          <p:nvPr/>
        </p:nvSpPr>
        <p:spPr>
          <a:xfrm>
            <a:off x="697587" y="2952750"/>
            <a:ext cx="5521404" cy="298966"/>
          </a:xfrm>
          <a:prstGeom prst="rect">
            <a:avLst/>
          </a:prstGeom>
          <a:noFill/>
          <a:ln/>
        </p:spPr>
        <p:txBody>
          <a:bodyPr wrap="none" lIns="0" tIns="0" rIns="0" bIns="0" rtlCol="0" anchor="t"/>
          <a:lstStyle/>
          <a:p>
            <a:pPr marL="0" indent="0" algn="r">
              <a:lnSpc>
                <a:spcPts val="2350"/>
              </a:lnSpc>
              <a:buNone/>
            </a:pPr>
            <a:r>
              <a:rPr lang="en-US" sz="1550" dirty="0">
                <a:solidFill>
                  <a:srgbClr val="3D3838"/>
                </a:solidFill>
                <a:latin typeface="Source Sans Pro" pitchFamily="34" charset="0"/>
                <a:ea typeface="Source Sans Pro" pitchFamily="34" charset="-122"/>
                <a:cs typeface="Source Sans Pro" pitchFamily="34" charset="-120"/>
              </a:rPr>
              <a:t>Booking form with date and time slot selection</a:t>
            </a:r>
            <a:endParaRPr lang="en-US" sz="1550" dirty="0"/>
          </a:p>
        </p:txBody>
      </p:sp>
      <p:sp>
        <p:nvSpPr>
          <p:cNvPr id="11" name="Text 9"/>
          <p:cNvSpPr/>
          <p:nvPr/>
        </p:nvSpPr>
        <p:spPr>
          <a:xfrm>
            <a:off x="697587" y="3371255"/>
            <a:ext cx="5521404" cy="298966"/>
          </a:xfrm>
          <a:prstGeom prst="rect">
            <a:avLst/>
          </a:prstGeom>
          <a:noFill/>
          <a:ln/>
        </p:spPr>
        <p:txBody>
          <a:bodyPr wrap="none" lIns="0" tIns="0" rIns="0" bIns="0" rtlCol="0" anchor="t"/>
          <a:lstStyle/>
          <a:p>
            <a:pPr marL="0" indent="0" algn="r">
              <a:lnSpc>
                <a:spcPts val="2350"/>
              </a:lnSpc>
              <a:buNone/>
            </a:pPr>
            <a:r>
              <a:rPr lang="en-US" sz="1550" dirty="0">
                <a:solidFill>
                  <a:srgbClr val="3D3838"/>
                </a:solidFill>
                <a:latin typeface="Source Sans Pro" pitchFamily="34" charset="0"/>
                <a:ea typeface="Source Sans Pro" pitchFamily="34" charset="-122"/>
                <a:cs typeface="Source Sans Pro" pitchFamily="34" charset="-120"/>
              </a:rPr>
              <a:t>Payment gateway integration</a:t>
            </a:r>
            <a:endParaRPr lang="en-US" sz="1550" dirty="0"/>
          </a:p>
        </p:txBody>
      </p:sp>
      <p:sp>
        <p:nvSpPr>
          <p:cNvPr id="12" name="Shape 10"/>
          <p:cNvSpPr/>
          <p:nvPr/>
        </p:nvSpPr>
        <p:spPr>
          <a:xfrm>
            <a:off x="7516535" y="2947392"/>
            <a:ext cx="697587" cy="22860"/>
          </a:xfrm>
          <a:prstGeom prst="roundRect">
            <a:avLst>
              <a:gd name="adj" fmla="val 130793"/>
            </a:avLst>
          </a:prstGeom>
          <a:solidFill>
            <a:srgbClr val="D8D4D4"/>
          </a:solidFill>
          <a:ln/>
        </p:spPr>
      </p:sp>
      <p:sp>
        <p:nvSpPr>
          <p:cNvPr id="13" name="Shape 11"/>
          <p:cNvSpPr/>
          <p:nvPr/>
        </p:nvSpPr>
        <p:spPr>
          <a:xfrm>
            <a:off x="7091005" y="2734628"/>
            <a:ext cx="448389" cy="448389"/>
          </a:xfrm>
          <a:prstGeom prst="roundRect">
            <a:avLst>
              <a:gd name="adj" fmla="val 6668"/>
            </a:avLst>
          </a:prstGeom>
          <a:solidFill>
            <a:srgbClr val="F2EEEE"/>
          </a:solidFill>
          <a:ln/>
        </p:spPr>
      </p:sp>
      <p:sp>
        <p:nvSpPr>
          <p:cNvPr id="14" name="Text 12"/>
          <p:cNvSpPr/>
          <p:nvPr/>
        </p:nvSpPr>
        <p:spPr>
          <a:xfrm>
            <a:off x="7236381" y="2822853"/>
            <a:ext cx="157639" cy="271820"/>
          </a:xfrm>
          <a:prstGeom prst="rect">
            <a:avLst/>
          </a:prstGeom>
          <a:noFill/>
          <a:ln/>
        </p:spPr>
        <p:txBody>
          <a:bodyPr wrap="none" lIns="0" tIns="0" rIns="0" bIns="0" rtlCol="0" anchor="t"/>
          <a:lstStyle/>
          <a:p>
            <a:pPr marL="0" indent="0" algn="ctr">
              <a:lnSpc>
                <a:spcPts val="2100"/>
              </a:lnSpc>
              <a:buNone/>
            </a:pPr>
            <a:r>
              <a:rPr lang="en-US" sz="2100" b="1" kern="0" spc="-21" dirty="0">
                <a:solidFill>
                  <a:srgbClr val="3D3838"/>
                </a:solidFill>
                <a:latin typeface="Montserrat Bold" pitchFamily="34" charset="0"/>
                <a:ea typeface="Montserrat Bold" pitchFamily="34" charset="-122"/>
                <a:cs typeface="Montserrat Bold" pitchFamily="34" charset="-120"/>
              </a:rPr>
              <a:t>2</a:t>
            </a:r>
            <a:endParaRPr lang="en-US" sz="2100" dirty="0"/>
          </a:p>
        </p:txBody>
      </p:sp>
      <p:sp>
        <p:nvSpPr>
          <p:cNvPr id="15" name="Text 13"/>
          <p:cNvSpPr/>
          <p:nvPr/>
        </p:nvSpPr>
        <p:spPr>
          <a:xfrm>
            <a:off x="8411408" y="2709743"/>
            <a:ext cx="2265045" cy="283012"/>
          </a:xfrm>
          <a:prstGeom prst="rect">
            <a:avLst/>
          </a:prstGeom>
          <a:noFill/>
          <a:ln/>
        </p:spPr>
        <p:txBody>
          <a:bodyPr wrap="none" lIns="0" tIns="0" rIns="0" bIns="0" rtlCol="0" anchor="t"/>
          <a:lstStyle/>
          <a:p>
            <a:pPr marL="0" indent="0" algn="l">
              <a:lnSpc>
                <a:spcPts val="2200"/>
              </a:lnSpc>
              <a:buNone/>
            </a:pPr>
            <a:r>
              <a:rPr lang="en-US" sz="1750" b="1" kern="0" spc="-18" dirty="0">
                <a:solidFill>
                  <a:srgbClr val="3D3838"/>
                </a:solidFill>
                <a:latin typeface="Montserrat Bold" pitchFamily="34" charset="0"/>
                <a:ea typeface="Montserrat Bold" pitchFamily="34" charset="-122"/>
                <a:cs typeface="Montserrat Bold" pitchFamily="34" charset="-120"/>
              </a:rPr>
              <a:t>Admin Dashboard</a:t>
            </a:r>
            <a:endParaRPr lang="en-US" sz="1750" dirty="0"/>
          </a:p>
        </p:txBody>
      </p:sp>
      <p:sp>
        <p:nvSpPr>
          <p:cNvPr id="16" name="Text 14"/>
          <p:cNvSpPr/>
          <p:nvPr/>
        </p:nvSpPr>
        <p:spPr>
          <a:xfrm>
            <a:off x="8411408" y="3112294"/>
            <a:ext cx="5521404" cy="298966"/>
          </a:xfrm>
          <a:prstGeom prst="rect">
            <a:avLst/>
          </a:prstGeom>
          <a:noFill/>
          <a:ln/>
        </p:spPr>
        <p:txBody>
          <a:bodyPr wrap="none" lIns="0" tIns="0" rIns="0" bIns="0" rtlCol="0" anchor="t"/>
          <a:lstStyle/>
          <a:p>
            <a:pPr marL="0" indent="0" algn="l">
              <a:lnSpc>
                <a:spcPts val="2350"/>
              </a:lnSpc>
              <a:buNone/>
            </a:pPr>
            <a:r>
              <a:rPr lang="en-US" sz="1550" dirty="0">
                <a:solidFill>
                  <a:srgbClr val="3D3838"/>
                </a:solidFill>
                <a:latin typeface="Source Sans Pro" pitchFamily="34" charset="0"/>
                <a:ea typeface="Source Sans Pro" pitchFamily="34" charset="-122"/>
                <a:cs typeface="Source Sans Pro" pitchFamily="34" charset="-120"/>
              </a:rPr>
              <a:t>Manage doctor profiles (add, update, delete)</a:t>
            </a:r>
            <a:endParaRPr lang="en-US" sz="1550" dirty="0"/>
          </a:p>
        </p:txBody>
      </p:sp>
      <p:sp>
        <p:nvSpPr>
          <p:cNvPr id="17" name="Text 15"/>
          <p:cNvSpPr/>
          <p:nvPr/>
        </p:nvSpPr>
        <p:spPr>
          <a:xfrm>
            <a:off x="8411408" y="3530798"/>
            <a:ext cx="5521404" cy="298966"/>
          </a:xfrm>
          <a:prstGeom prst="rect">
            <a:avLst/>
          </a:prstGeom>
          <a:noFill/>
          <a:ln/>
        </p:spPr>
        <p:txBody>
          <a:bodyPr wrap="none" lIns="0" tIns="0" rIns="0" bIns="0" rtlCol="0" anchor="t"/>
          <a:lstStyle/>
          <a:p>
            <a:pPr marL="0" indent="0" algn="l">
              <a:lnSpc>
                <a:spcPts val="2350"/>
              </a:lnSpc>
              <a:buNone/>
            </a:pPr>
            <a:r>
              <a:rPr lang="en-US" sz="1550" dirty="0">
                <a:solidFill>
                  <a:srgbClr val="3D3838"/>
                </a:solidFill>
                <a:latin typeface="Source Sans Pro" pitchFamily="34" charset="0"/>
                <a:ea typeface="Source Sans Pro" pitchFamily="34" charset="-122"/>
                <a:cs typeface="Source Sans Pro" pitchFamily="34" charset="-120"/>
              </a:rPr>
              <a:t>View and manage appointments</a:t>
            </a:r>
            <a:endParaRPr lang="en-US" sz="1550" dirty="0"/>
          </a:p>
        </p:txBody>
      </p:sp>
      <p:sp>
        <p:nvSpPr>
          <p:cNvPr id="18" name="Shape 16"/>
          <p:cNvSpPr/>
          <p:nvPr/>
        </p:nvSpPr>
        <p:spPr>
          <a:xfrm>
            <a:off x="6416278" y="4505801"/>
            <a:ext cx="697587" cy="22860"/>
          </a:xfrm>
          <a:prstGeom prst="roundRect">
            <a:avLst>
              <a:gd name="adj" fmla="val 130793"/>
            </a:avLst>
          </a:prstGeom>
          <a:solidFill>
            <a:srgbClr val="D8D4D4"/>
          </a:solidFill>
          <a:ln/>
        </p:spPr>
      </p:sp>
      <p:sp>
        <p:nvSpPr>
          <p:cNvPr id="19" name="Shape 17"/>
          <p:cNvSpPr/>
          <p:nvPr/>
        </p:nvSpPr>
        <p:spPr>
          <a:xfrm>
            <a:off x="7091005" y="4293037"/>
            <a:ext cx="448389" cy="448389"/>
          </a:xfrm>
          <a:prstGeom prst="roundRect">
            <a:avLst>
              <a:gd name="adj" fmla="val 6668"/>
            </a:avLst>
          </a:prstGeom>
          <a:solidFill>
            <a:srgbClr val="F2EEEE"/>
          </a:solidFill>
          <a:ln/>
        </p:spPr>
      </p:sp>
      <p:sp>
        <p:nvSpPr>
          <p:cNvPr id="20" name="Text 18"/>
          <p:cNvSpPr/>
          <p:nvPr/>
        </p:nvSpPr>
        <p:spPr>
          <a:xfrm>
            <a:off x="7236023" y="4381262"/>
            <a:ext cx="158234" cy="271820"/>
          </a:xfrm>
          <a:prstGeom prst="rect">
            <a:avLst/>
          </a:prstGeom>
          <a:noFill/>
          <a:ln/>
        </p:spPr>
        <p:txBody>
          <a:bodyPr wrap="none" lIns="0" tIns="0" rIns="0" bIns="0" rtlCol="0" anchor="t"/>
          <a:lstStyle/>
          <a:p>
            <a:pPr marL="0" indent="0" algn="ctr">
              <a:lnSpc>
                <a:spcPts val="2100"/>
              </a:lnSpc>
              <a:buNone/>
            </a:pPr>
            <a:r>
              <a:rPr lang="en-US" sz="2100" b="1" kern="0" spc="-21" dirty="0">
                <a:solidFill>
                  <a:srgbClr val="3D3838"/>
                </a:solidFill>
                <a:latin typeface="Montserrat Bold" pitchFamily="34" charset="0"/>
                <a:ea typeface="Montserrat Bold" pitchFamily="34" charset="-122"/>
                <a:cs typeface="Montserrat Bold" pitchFamily="34" charset="-120"/>
              </a:rPr>
              <a:t>3</a:t>
            </a:r>
            <a:endParaRPr lang="en-US" sz="2100" dirty="0"/>
          </a:p>
        </p:txBody>
      </p:sp>
      <p:sp>
        <p:nvSpPr>
          <p:cNvPr id="21" name="Text 19"/>
          <p:cNvSpPr/>
          <p:nvPr/>
        </p:nvSpPr>
        <p:spPr>
          <a:xfrm>
            <a:off x="3953947" y="4268153"/>
            <a:ext cx="2265045" cy="283012"/>
          </a:xfrm>
          <a:prstGeom prst="rect">
            <a:avLst/>
          </a:prstGeom>
          <a:noFill/>
          <a:ln/>
        </p:spPr>
        <p:txBody>
          <a:bodyPr wrap="none" lIns="0" tIns="0" rIns="0" bIns="0" rtlCol="0" anchor="t"/>
          <a:lstStyle/>
          <a:p>
            <a:pPr marL="0" indent="0" algn="r">
              <a:lnSpc>
                <a:spcPts val="2200"/>
              </a:lnSpc>
              <a:buNone/>
            </a:pPr>
            <a:r>
              <a:rPr lang="en-US" sz="1750" b="1" kern="0" spc="-18" dirty="0">
                <a:solidFill>
                  <a:srgbClr val="3D3838"/>
                </a:solidFill>
                <a:latin typeface="Montserrat Bold" pitchFamily="34" charset="0"/>
                <a:ea typeface="Montserrat Bold" pitchFamily="34" charset="-122"/>
                <a:cs typeface="Montserrat Bold" pitchFamily="34" charset="-120"/>
              </a:rPr>
              <a:t>Doctor Dashboard</a:t>
            </a:r>
            <a:endParaRPr lang="en-US" sz="1750" dirty="0"/>
          </a:p>
        </p:txBody>
      </p:sp>
      <p:sp>
        <p:nvSpPr>
          <p:cNvPr id="22" name="Text 20"/>
          <p:cNvSpPr/>
          <p:nvPr/>
        </p:nvSpPr>
        <p:spPr>
          <a:xfrm>
            <a:off x="697587" y="4670703"/>
            <a:ext cx="5521404" cy="298966"/>
          </a:xfrm>
          <a:prstGeom prst="rect">
            <a:avLst/>
          </a:prstGeom>
          <a:noFill/>
          <a:ln/>
        </p:spPr>
        <p:txBody>
          <a:bodyPr wrap="none" lIns="0" tIns="0" rIns="0" bIns="0" rtlCol="0" anchor="t"/>
          <a:lstStyle/>
          <a:p>
            <a:pPr marL="0" indent="0" algn="r">
              <a:lnSpc>
                <a:spcPts val="2350"/>
              </a:lnSpc>
              <a:buNone/>
            </a:pPr>
            <a:r>
              <a:rPr lang="en-US" sz="1550" dirty="0">
                <a:solidFill>
                  <a:srgbClr val="3D3838"/>
                </a:solidFill>
                <a:latin typeface="Source Sans Pro" pitchFamily="34" charset="0"/>
                <a:ea typeface="Source Sans Pro" pitchFamily="34" charset="-122"/>
                <a:cs typeface="Source Sans Pro" pitchFamily="34" charset="-120"/>
              </a:rPr>
              <a:t>View schedule and upcoming bookings</a:t>
            </a:r>
            <a:endParaRPr lang="en-US" sz="1550" dirty="0"/>
          </a:p>
        </p:txBody>
      </p:sp>
      <p:sp>
        <p:nvSpPr>
          <p:cNvPr id="23" name="Text 21"/>
          <p:cNvSpPr/>
          <p:nvPr/>
        </p:nvSpPr>
        <p:spPr>
          <a:xfrm>
            <a:off x="697587" y="5089208"/>
            <a:ext cx="5521404" cy="298966"/>
          </a:xfrm>
          <a:prstGeom prst="rect">
            <a:avLst/>
          </a:prstGeom>
          <a:noFill/>
          <a:ln/>
        </p:spPr>
        <p:txBody>
          <a:bodyPr wrap="none" lIns="0" tIns="0" rIns="0" bIns="0" rtlCol="0" anchor="t"/>
          <a:lstStyle/>
          <a:p>
            <a:pPr marL="0" indent="0" algn="r">
              <a:lnSpc>
                <a:spcPts val="2350"/>
              </a:lnSpc>
              <a:buNone/>
            </a:pPr>
            <a:r>
              <a:rPr lang="en-US" sz="1550" dirty="0">
                <a:solidFill>
                  <a:srgbClr val="3D3838"/>
                </a:solidFill>
                <a:latin typeface="Source Sans Pro" pitchFamily="34" charset="0"/>
                <a:ea typeface="Source Sans Pro" pitchFamily="34" charset="-122"/>
                <a:cs typeface="Source Sans Pro" pitchFamily="34" charset="-120"/>
              </a:rPr>
              <a:t>Manage profile and earnings</a:t>
            </a:r>
            <a:endParaRPr lang="en-US" sz="1550" dirty="0"/>
          </a:p>
        </p:txBody>
      </p:sp>
      <p:sp>
        <p:nvSpPr>
          <p:cNvPr id="24" name="Shape 22"/>
          <p:cNvSpPr/>
          <p:nvPr/>
        </p:nvSpPr>
        <p:spPr>
          <a:xfrm>
            <a:off x="7516535" y="5402818"/>
            <a:ext cx="697587" cy="22860"/>
          </a:xfrm>
          <a:prstGeom prst="roundRect">
            <a:avLst>
              <a:gd name="adj" fmla="val 130793"/>
            </a:avLst>
          </a:prstGeom>
          <a:solidFill>
            <a:srgbClr val="D8D4D4"/>
          </a:solidFill>
          <a:ln/>
        </p:spPr>
      </p:sp>
      <p:sp>
        <p:nvSpPr>
          <p:cNvPr id="25" name="Shape 23"/>
          <p:cNvSpPr/>
          <p:nvPr/>
        </p:nvSpPr>
        <p:spPr>
          <a:xfrm>
            <a:off x="7091005" y="5190053"/>
            <a:ext cx="448389" cy="448389"/>
          </a:xfrm>
          <a:prstGeom prst="roundRect">
            <a:avLst>
              <a:gd name="adj" fmla="val 6668"/>
            </a:avLst>
          </a:prstGeom>
          <a:solidFill>
            <a:srgbClr val="F2EEEE"/>
          </a:solidFill>
          <a:ln/>
        </p:spPr>
      </p:sp>
      <p:sp>
        <p:nvSpPr>
          <p:cNvPr id="26" name="Text 24"/>
          <p:cNvSpPr/>
          <p:nvPr/>
        </p:nvSpPr>
        <p:spPr>
          <a:xfrm>
            <a:off x="7222927" y="5278279"/>
            <a:ext cx="184547" cy="271820"/>
          </a:xfrm>
          <a:prstGeom prst="rect">
            <a:avLst/>
          </a:prstGeom>
          <a:noFill/>
          <a:ln/>
        </p:spPr>
        <p:txBody>
          <a:bodyPr wrap="none" lIns="0" tIns="0" rIns="0" bIns="0" rtlCol="0" anchor="t"/>
          <a:lstStyle/>
          <a:p>
            <a:pPr marL="0" indent="0" algn="ctr">
              <a:lnSpc>
                <a:spcPts val="2100"/>
              </a:lnSpc>
              <a:buNone/>
            </a:pPr>
            <a:r>
              <a:rPr lang="en-US" sz="2100" b="1" kern="0" spc="-21" dirty="0">
                <a:solidFill>
                  <a:srgbClr val="3D3838"/>
                </a:solidFill>
                <a:latin typeface="Montserrat Bold" pitchFamily="34" charset="0"/>
                <a:ea typeface="Montserrat Bold" pitchFamily="34" charset="-122"/>
                <a:cs typeface="Montserrat Bold" pitchFamily="34" charset="-120"/>
              </a:rPr>
              <a:t>4</a:t>
            </a:r>
            <a:endParaRPr lang="en-US" sz="2100" dirty="0"/>
          </a:p>
        </p:txBody>
      </p:sp>
      <p:sp>
        <p:nvSpPr>
          <p:cNvPr id="27" name="Text 25"/>
          <p:cNvSpPr/>
          <p:nvPr/>
        </p:nvSpPr>
        <p:spPr>
          <a:xfrm>
            <a:off x="8411408" y="5165169"/>
            <a:ext cx="2265045" cy="283012"/>
          </a:xfrm>
          <a:prstGeom prst="rect">
            <a:avLst/>
          </a:prstGeom>
          <a:noFill/>
          <a:ln/>
        </p:spPr>
        <p:txBody>
          <a:bodyPr wrap="none" lIns="0" tIns="0" rIns="0" bIns="0" rtlCol="0" anchor="t"/>
          <a:lstStyle/>
          <a:p>
            <a:pPr marL="0" indent="0" algn="l">
              <a:lnSpc>
                <a:spcPts val="2200"/>
              </a:lnSpc>
              <a:buNone/>
            </a:pPr>
            <a:r>
              <a:rPr lang="en-US" sz="1750" b="1" kern="0" spc="-18" dirty="0">
                <a:solidFill>
                  <a:srgbClr val="3D3838"/>
                </a:solidFill>
                <a:latin typeface="Montserrat Bold" pitchFamily="34" charset="0"/>
                <a:ea typeface="Montserrat Bold" pitchFamily="34" charset="-122"/>
                <a:cs typeface="Montserrat Bold" pitchFamily="34" charset="-120"/>
              </a:rPr>
              <a:t>Database Design</a:t>
            </a:r>
            <a:endParaRPr lang="en-US" sz="1750" dirty="0"/>
          </a:p>
        </p:txBody>
      </p:sp>
      <p:sp>
        <p:nvSpPr>
          <p:cNvPr id="28" name="Text 26"/>
          <p:cNvSpPr/>
          <p:nvPr/>
        </p:nvSpPr>
        <p:spPr>
          <a:xfrm>
            <a:off x="8411408" y="5567720"/>
            <a:ext cx="5521404" cy="298966"/>
          </a:xfrm>
          <a:prstGeom prst="rect">
            <a:avLst/>
          </a:prstGeom>
          <a:noFill/>
          <a:ln/>
        </p:spPr>
        <p:txBody>
          <a:bodyPr wrap="none" lIns="0" tIns="0" rIns="0" bIns="0" rtlCol="0" anchor="t"/>
          <a:lstStyle/>
          <a:p>
            <a:pPr marL="0" indent="0" algn="l">
              <a:lnSpc>
                <a:spcPts val="2350"/>
              </a:lnSpc>
              <a:buNone/>
            </a:pPr>
            <a:r>
              <a:rPr lang="en-US" sz="1550" dirty="0">
                <a:solidFill>
                  <a:srgbClr val="3D3838"/>
                </a:solidFill>
                <a:latin typeface="Source Sans Pro" pitchFamily="34" charset="0"/>
                <a:ea typeface="Source Sans Pro" pitchFamily="34" charset="-122"/>
                <a:cs typeface="Source Sans Pro" pitchFamily="34" charset="-120"/>
              </a:rPr>
              <a:t>Collections for users, doctors, appointments, and transactions.</a:t>
            </a:r>
            <a:endParaRPr lang="en-US" sz="1550" dirty="0"/>
          </a:p>
        </p:txBody>
      </p:sp>
      <p:sp>
        <p:nvSpPr>
          <p:cNvPr id="29" name="Shape 27"/>
          <p:cNvSpPr/>
          <p:nvPr/>
        </p:nvSpPr>
        <p:spPr>
          <a:xfrm>
            <a:off x="6416278" y="6299835"/>
            <a:ext cx="697587" cy="22860"/>
          </a:xfrm>
          <a:prstGeom prst="roundRect">
            <a:avLst>
              <a:gd name="adj" fmla="val 130793"/>
            </a:avLst>
          </a:prstGeom>
          <a:solidFill>
            <a:srgbClr val="D8D4D4"/>
          </a:solidFill>
          <a:ln/>
        </p:spPr>
      </p:sp>
      <p:sp>
        <p:nvSpPr>
          <p:cNvPr id="30" name="Shape 28"/>
          <p:cNvSpPr/>
          <p:nvPr/>
        </p:nvSpPr>
        <p:spPr>
          <a:xfrm>
            <a:off x="7091005" y="6087070"/>
            <a:ext cx="448389" cy="448389"/>
          </a:xfrm>
          <a:prstGeom prst="roundRect">
            <a:avLst>
              <a:gd name="adj" fmla="val 6668"/>
            </a:avLst>
          </a:prstGeom>
          <a:solidFill>
            <a:srgbClr val="F2EEEE"/>
          </a:solidFill>
          <a:ln/>
        </p:spPr>
      </p:sp>
      <p:sp>
        <p:nvSpPr>
          <p:cNvPr id="31" name="Text 29"/>
          <p:cNvSpPr/>
          <p:nvPr/>
        </p:nvSpPr>
        <p:spPr>
          <a:xfrm>
            <a:off x="7235666" y="6175296"/>
            <a:ext cx="158948" cy="271820"/>
          </a:xfrm>
          <a:prstGeom prst="rect">
            <a:avLst/>
          </a:prstGeom>
          <a:noFill/>
          <a:ln/>
        </p:spPr>
        <p:txBody>
          <a:bodyPr wrap="none" lIns="0" tIns="0" rIns="0" bIns="0" rtlCol="0" anchor="t"/>
          <a:lstStyle/>
          <a:p>
            <a:pPr marL="0" indent="0" algn="ctr">
              <a:lnSpc>
                <a:spcPts val="2100"/>
              </a:lnSpc>
              <a:buNone/>
            </a:pPr>
            <a:r>
              <a:rPr lang="en-US" sz="2100" b="1" kern="0" spc="-21" dirty="0">
                <a:solidFill>
                  <a:srgbClr val="3D3838"/>
                </a:solidFill>
                <a:latin typeface="Montserrat Bold" pitchFamily="34" charset="0"/>
                <a:ea typeface="Montserrat Bold" pitchFamily="34" charset="-122"/>
                <a:cs typeface="Montserrat Bold" pitchFamily="34" charset="-120"/>
              </a:rPr>
              <a:t>5</a:t>
            </a:r>
            <a:endParaRPr lang="en-US" sz="2100" dirty="0"/>
          </a:p>
        </p:txBody>
      </p:sp>
      <p:sp>
        <p:nvSpPr>
          <p:cNvPr id="32" name="Text 30"/>
          <p:cNvSpPr/>
          <p:nvPr/>
        </p:nvSpPr>
        <p:spPr>
          <a:xfrm>
            <a:off x="3832146" y="6062186"/>
            <a:ext cx="2386846" cy="283012"/>
          </a:xfrm>
          <a:prstGeom prst="rect">
            <a:avLst/>
          </a:prstGeom>
          <a:noFill/>
          <a:ln/>
        </p:spPr>
        <p:txBody>
          <a:bodyPr wrap="none" lIns="0" tIns="0" rIns="0" bIns="0" rtlCol="0" anchor="t"/>
          <a:lstStyle/>
          <a:p>
            <a:pPr marL="0" indent="0" algn="r">
              <a:lnSpc>
                <a:spcPts val="2200"/>
              </a:lnSpc>
              <a:buNone/>
            </a:pPr>
            <a:r>
              <a:rPr lang="en-US" sz="1750" b="1" kern="0" spc="-18" dirty="0">
                <a:solidFill>
                  <a:srgbClr val="3D3838"/>
                </a:solidFill>
                <a:latin typeface="Montserrat Bold" pitchFamily="34" charset="0"/>
                <a:ea typeface="Montserrat Bold" pitchFamily="34" charset="-122"/>
                <a:cs typeface="Montserrat Bold" pitchFamily="34" charset="-120"/>
              </a:rPr>
              <a:t>System Architecture</a:t>
            </a:r>
            <a:endParaRPr lang="en-US" sz="1750" dirty="0"/>
          </a:p>
        </p:txBody>
      </p:sp>
      <p:sp>
        <p:nvSpPr>
          <p:cNvPr id="33" name="Text 31"/>
          <p:cNvSpPr/>
          <p:nvPr/>
        </p:nvSpPr>
        <p:spPr>
          <a:xfrm>
            <a:off x="697587" y="6464737"/>
            <a:ext cx="5521404" cy="298966"/>
          </a:xfrm>
          <a:prstGeom prst="rect">
            <a:avLst/>
          </a:prstGeom>
          <a:noFill/>
          <a:ln/>
        </p:spPr>
        <p:txBody>
          <a:bodyPr wrap="none" lIns="0" tIns="0" rIns="0" bIns="0" rtlCol="0" anchor="t"/>
          <a:lstStyle/>
          <a:p>
            <a:pPr marL="0" indent="0" algn="r">
              <a:lnSpc>
                <a:spcPts val="2350"/>
              </a:lnSpc>
              <a:buNone/>
            </a:pPr>
            <a:r>
              <a:rPr lang="en-US" sz="1550" dirty="0">
                <a:solidFill>
                  <a:srgbClr val="3D3838"/>
                </a:solidFill>
                <a:latin typeface="Source Sans Pro" pitchFamily="34" charset="0"/>
                <a:ea typeface="Source Sans Pro" pitchFamily="34" charset="-122"/>
                <a:cs typeface="Source Sans Pro" pitchFamily="34" charset="-120"/>
              </a:rPr>
              <a:t>Follows a client-server architecture.</a:t>
            </a:r>
            <a:endParaRPr lang="en-US" sz="1550" dirty="0"/>
          </a:p>
        </p:txBody>
      </p:sp>
      <p:sp>
        <p:nvSpPr>
          <p:cNvPr id="34" name="Text 32"/>
          <p:cNvSpPr/>
          <p:nvPr/>
        </p:nvSpPr>
        <p:spPr>
          <a:xfrm>
            <a:off x="697587" y="6883241"/>
            <a:ext cx="5521404" cy="597932"/>
          </a:xfrm>
          <a:prstGeom prst="rect">
            <a:avLst/>
          </a:prstGeom>
          <a:noFill/>
          <a:ln/>
        </p:spPr>
        <p:txBody>
          <a:bodyPr wrap="square" lIns="0" tIns="0" rIns="0" bIns="0" rtlCol="0" anchor="t"/>
          <a:lstStyle/>
          <a:p>
            <a:pPr marL="0" indent="0" algn="r">
              <a:lnSpc>
                <a:spcPts val="2350"/>
              </a:lnSpc>
              <a:buNone/>
            </a:pPr>
            <a:r>
              <a:rPr lang="en-US" sz="1550" dirty="0">
                <a:solidFill>
                  <a:srgbClr val="3D3838"/>
                </a:solidFill>
                <a:latin typeface="Source Sans Pro" pitchFamily="34" charset="0"/>
                <a:ea typeface="Source Sans Pro" pitchFamily="34" charset="-122"/>
                <a:cs typeface="Source Sans Pro" pitchFamily="34" charset="-120"/>
              </a:rPr>
              <a:t>RESTful APIs for communication between the frontend and backend.</a:t>
            </a:r>
            <a:endParaRPr lang="en-US" sz="15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586990"/>
          </a:xfrm>
          <a:prstGeom prst="rect">
            <a:avLst/>
          </a:prstGeom>
        </p:spPr>
      </p:pic>
      <p:sp>
        <p:nvSpPr>
          <p:cNvPr id="3" name="Text 0"/>
          <p:cNvSpPr/>
          <p:nvPr/>
        </p:nvSpPr>
        <p:spPr>
          <a:xfrm>
            <a:off x="724257" y="3309818"/>
            <a:ext cx="5571173" cy="587931"/>
          </a:xfrm>
          <a:prstGeom prst="rect">
            <a:avLst/>
          </a:prstGeom>
          <a:noFill/>
          <a:ln/>
        </p:spPr>
        <p:txBody>
          <a:bodyPr wrap="none" lIns="0" tIns="0" rIns="0" bIns="0" rtlCol="0" anchor="t"/>
          <a:lstStyle/>
          <a:p>
            <a:pPr marL="0" indent="0">
              <a:lnSpc>
                <a:spcPts val="4600"/>
              </a:lnSpc>
              <a:buNone/>
            </a:pPr>
            <a:r>
              <a:rPr lang="en-US" sz="3700" b="1" kern="0" spc="-37" dirty="0">
                <a:solidFill>
                  <a:srgbClr val="000000"/>
                </a:solidFill>
                <a:latin typeface="Montserrat Bold" pitchFamily="34" charset="0"/>
                <a:ea typeface="Montserrat Bold" pitchFamily="34" charset="-122"/>
                <a:cs typeface="Montserrat Bold" pitchFamily="34" charset="-120"/>
              </a:rPr>
              <a:t>Results and Discussion</a:t>
            </a:r>
            <a:endParaRPr lang="en-US" sz="3700" dirty="0"/>
          </a:p>
        </p:txBody>
      </p:sp>
      <p:pic>
        <p:nvPicPr>
          <p:cNvPr id="4" name="Image 1" descr="preencoded.png"/>
          <p:cNvPicPr>
            <a:picLocks noChangeAspect="1"/>
          </p:cNvPicPr>
          <p:nvPr/>
        </p:nvPicPr>
        <p:blipFill>
          <a:blip r:embed="rId4"/>
          <a:stretch>
            <a:fillRect/>
          </a:stretch>
        </p:blipFill>
        <p:spPr>
          <a:xfrm>
            <a:off x="724257" y="4208145"/>
            <a:ext cx="3295412" cy="827842"/>
          </a:xfrm>
          <a:prstGeom prst="rect">
            <a:avLst/>
          </a:prstGeom>
        </p:spPr>
      </p:pic>
      <p:sp>
        <p:nvSpPr>
          <p:cNvPr id="5" name="Text 1"/>
          <p:cNvSpPr/>
          <p:nvPr/>
        </p:nvSpPr>
        <p:spPr>
          <a:xfrm>
            <a:off x="931188" y="5346383"/>
            <a:ext cx="2881551" cy="587693"/>
          </a:xfrm>
          <a:prstGeom prst="rect">
            <a:avLst/>
          </a:prstGeom>
          <a:noFill/>
          <a:ln/>
        </p:spPr>
        <p:txBody>
          <a:bodyPr wrap="square" lIns="0" tIns="0" rIns="0" bIns="0" rtlCol="0" anchor="t"/>
          <a:lstStyle/>
          <a:p>
            <a:pPr marL="0" indent="0" algn="l">
              <a:lnSpc>
                <a:spcPts val="2300"/>
              </a:lnSpc>
              <a:buNone/>
            </a:pPr>
            <a:r>
              <a:rPr lang="en-US" sz="1850" b="1" kern="0" spc="-19" dirty="0">
                <a:solidFill>
                  <a:srgbClr val="3D3838"/>
                </a:solidFill>
                <a:latin typeface="Montserrat Bold" pitchFamily="34" charset="0"/>
                <a:ea typeface="Montserrat Bold" pitchFamily="34" charset="-122"/>
                <a:cs typeface="Montserrat Bold" pitchFamily="34" charset="-120"/>
              </a:rPr>
              <a:t>Successful System Implementation</a:t>
            </a:r>
            <a:endParaRPr lang="en-US" sz="1850" dirty="0"/>
          </a:p>
        </p:txBody>
      </p:sp>
      <p:sp>
        <p:nvSpPr>
          <p:cNvPr id="6" name="Text 2"/>
          <p:cNvSpPr/>
          <p:nvPr/>
        </p:nvSpPr>
        <p:spPr>
          <a:xfrm>
            <a:off x="931188" y="6058138"/>
            <a:ext cx="2881551" cy="1241584"/>
          </a:xfrm>
          <a:prstGeom prst="rect">
            <a:avLst/>
          </a:prstGeom>
          <a:noFill/>
          <a:ln/>
        </p:spPr>
        <p:txBody>
          <a:bodyPr wrap="square" lIns="0" tIns="0" rIns="0" bIns="0" rtlCol="0" anchor="t"/>
          <a:lstStyle/>
          <a:p>
            <a:pPr marL="0" indent="0" algn="l">
              <a:lnSpc>
                <a:spcPts val="2400"/>
              </a:lnSpc>
              <a:buNone/>
            </a:pPr>
            <a:r>
              <a:rPr lang="en-US" sz="1600" dirty="0">
                <a:solidFill>
                  <a:srgbClr val="3D3838"/>
                </a:solidFill>
                <a:latin typeface="Source Sans Pro" pitchFamily="34" charset="0"/>
                <a:ea typeface="Source Sans Pro" pitchFamily="34" charset="-122"/>
                <a:cs typeface="Source Sans Pro" pitchFamily="34" charset="-120"/>
              </a:rPr>
              <a:t>The system effectively fulfills its objectives, providing a seamless user experience for appointment booking and payment.</a:t>
            </a:r>
            <a:endParaRPr lang="en-US" sz="1600" dirty="0"/>
          </a:p>
        </p:txBody>
      </p:sp>
      <p:pic>
        <p:nvPicPr>
          <p:cNvPr id="7" name="Image 2" descr="preencoded.png"/>
          <p:cNvPicPr>
            <a:picLocks noChangeAspect="1"/>
          </p:cNvPicPr>
          <p:nvPr/>
        </p:nvPicPr>
        <p:blipFill>
          <a:blip r:embed="rId5"/>
          <a:stretch>
            <a:fillRect/>
          </a:stretch>
        </p:blipFill>
        <p:spPr>
          <a:xfrm>
            <a:off x="4019669" y="4208145"/>
            <a:ext cx="3295531" cy="827842"/>
          </a:xfrm>
          <a:prstGeom prst="rect">
            <a:avLst/>
          </a:prstGeom>
        </p:spPr>
      </p:pic>
      <p:sp>
        <p:nvSpPr>
          <p:cNvPr id="8" name="Text 3"/>
          <p:cNvSpPr/>
          <p:nvPr/>
        </p:nvSpPr>
        <p:spPr>
          <a:xfrm>
            <a:off x="4226600" y="5346383"/>
            <a:ext cx="2351723" cy="293846"/>
          </a:xfrm>
          <a:prstGeom prst="rect">
            <a:avLst/>
          </a:prstGeom>
          <a:noFill/>
          <a:ln/>
        </p:spPr>
        <p:txBody>
          <a:bodyPr wrap="none" lIns="0" tIns="0" rIns="0" bIns="0" rtlCol="0" anchor="t"/>
          <a:lstStyle/>
          <a:p>
            <a:pPr marL="0" indent="0" algn="l">
              <a:lnSpc>
                <a:spcPts val="2300"/>
              </a:lnSpc>
              <a:buNone/>
            </a:pPr>
            <a:r>
              <a:rPr lang="en-US" sz="1850" b="1" kern="0" spc="-19" dirty="0">
                <a:solidFill>
                  <a:srgbClr val="3D3838"/>
                </a:solidFill>
                <a:latin typeface="Montserrat Bold" pitchFamily="34" charset="0"/>
                <a:ea typeface="Montserrat Bold" pitchFamily="34" charset="-122"/>
                <a:cs typeface="Montserrat Bold" pitchFamily="34" charset="-120"/>
              </a:rPr>
              <a:t>Key Features</a:t>
            </a:r>
            <a:endParaRPr lang="en-US" sz="1850" dirty="0"/>
          </a:p>
        </p:txBody>
      </p:sp>
      <p:sp>
        <p:nvSpPr>
          <p:cNvPr id="9" name="Text 4"/>
          <p:cNvSpPr/>
          <p:nvPr/>
        </p:nvSpPr>
        <p:spPr>
          <a:xfrm>
            <a:off x="4226600" y="5764292"/>
            <a:ext cx="2881670" cy="1241584"/>
          </a:xfrm>
          <a:prstGeom prst="rect">
            <a:avLst/>
          </a:prstGeom>
          <a:noFill/>
          <a:ln/>
        </p:spPr>
        <p:txBody>
          <a:bodyPr wrap="square" lIns="0" tIns="0" rIns="0" bIns="0" rtlCol="0" anchor="t"/>
          <a:lstStyle/>
          <a:p>
            <a:pPr marL="0" indent="0" algn="l">
              <a:lnSpc>
                <a:spcPts val="2400"/>
              </a:lnSpc>
              <a:buNone/>
            </a:pPr>
            <a:r>
              <a:rPr lang="en-US" sz="1600" dirty="0">
                <a:solidFill>
                  <a:srgbClr val="3D3838"/>
                </a:solidFill>
                <a:latin typeface="Source Sans Pro" pitchFamily="34" charset="0"/>
                <a:ea typeface="Source Sans Pro" pitchFamily="34" charset="-122"/>
                <a:cs typeface="Source Sans Pro" pitchFamily="34" charset="-120"/>
              </a:rPr>
              <a:t>Key features, such as doctor filtering, time-slot selection, and dashboards, function as intended.</a:t>
            </a:r>
            <a:endParaRPr lang="en-US" sz="1600" dirty="0"/>
          </a:p>
        </p:txBody>
      </p:sp>
      <p:pic>
        <p:nvPicPr>
          <p:cNvPr id="10" name="Image 3" descr="preencoded.png"/>
          <p:cNvPicPr>
            <a:picLocks noChangeAspect="1"/>
          </p:cNvPicPr>
          <p:nvPr/>
        </p:nvPicPr>
        <p:blipFill>
          <a:blip r:embed="rId6"/>
          <a:stretch>
            <a:fillRect/>
          </a:stretch>
        </p:blipFill>
        <p:spPr>
          <a:xfrm>
            <a:off x="7315200" y="4208145"/>
            <a:ext cx="3295412" cy="827842"/>
          </a:xfrm>
          <a:prstGeom prst="rect">
            <a:avLst/>
          </a:prstGeom>
        </p:spPr>
      </p:pic>
      <p:sp>
        <p:nvSpPr>
          <p:cNvPr id="11" name="Text 5"/>
          <p:cNvSpPr/>
          <p:nvPr/>
        </p:nvSpPr>
        <p:spPr>
          <a:xfrm>
            <a:off x="7522131" y="5346383"/>
            <a:ext cx="2786777" cy="293846"/>
          </a:xfrm>
          <a:prstGeom prst="rect">
            <a:avLst/>
          </a:prstGeom>
          <a:noFill/>
          <a:ln/>
        </p:spPr>
        <p:txBody>
          <a:bodyPr wrap="none" lIns="0" tIns="0" rIns="0" bIns="0" rtlCol="0" anchor="t"/>
          <a:lstStyle/>
          <a:p>
            <a:pPr marL="0" indent="0" algn="l">
              <a:lnSpc>
                <a:spcPts val="2300"/>
              </a:lnSpc>
              <a:buNone/>
            </a:pPr>
            <a:r>
              <a:rPr lang="en-US" sz="1850" b="1" kern="0" spc="-19" dirty="0">
                <a:solidFill>
                  <a:srgbClr val="3D3838"/>
                </a:solidFill>
                <a:latin typeface="Montserrat Bold" pitchFamily="34" charset="0"/>
                <a:ea typeface="Montserrat Bold" pitchFamily="34" charset="-122"/>
                <a:cs typeface="Montserrat Bold" pitchFamily="34" charset="-120"/>
              </a:rPr>
              <a:t>Addressing Challenges</a:t>
            </a:r>
            <a:endParaRPr lang="en-US" sz="1850" dirty="0"/>
          </a:p>
        </p:txBody>
      </p:sp>
      <p:sp>
        <p:nvSpPr>
          <p:cNvPr id="12" name="Text 6"/>
          <p:cNvSpPr/>
          <p:nvPr/>
        </p:nvSpPr>
        <p:spPr>
          <a:xfrm>
            <a:off x="7522131" y="5764292"/>
            <a:ext cx="2881551" cy="1241584"/>
          </a:xfrm>
          <a:prstGeom prst="rect">
            <a:avLst/>
          </a:prstGeom>
          <a:noFill/>
          <a:ln/>
        </p:spPr>
        <p:txBody>
          <a:bodyPr wrap="square" lIns="0" tIns="0" rIns="0" bIns="0" rtlCol="0" anchor="t"/>
          <a:lstStyle/>
          <a:p>
            <a:pPr marL="0" indent="0" algn="l">
              <a:lnSpc>
                <a:spcPts val="2400"/>
              </a:lnSpc>
              <a:buNone/>
            </a:pPr>
            <a:r>
              <a:rPr lang="en-US" sz="1600" dirty="0">
                <a:solidFill>
                  <a:srgbClr val="3D3838"/>
                </a:solidFill>
                <a:latin typeface="Source Sans Pro" pitchFamily="34" charset="0"/>
                <a:ea typeface="Source Sans Pro" pitchFamily="34" charset="-122"/>
                <a:cs typeface="Source Sans Pro" pitchFamily="34" charset="-120"/>
              </a:rPr>
              <a:t>Challenges faced included optimizing API performance and handling edge cases in payment processing.</a:t>
            </a:r>
            <a:endParaRPr lang="en-US" sz="1600" dirty="0"/>
          </a:p>
        </p:txBody>
      </p:sp>
      <p:pic>
        <p:nvPicPr>
          <p:cNvPr id="13" name="Image 4" descr="preencoded.png"/>
          <p:cNvPicPr>
            <a:picLocks noChangeAspect="1"/>
          </p:cNvPicPr>
          <p:nvPr/>
        </p:nvPicPr>
        <p:blipFill>
          <a:blip r:embed="rId7"/>
          <a:stretch>
            <a:fillRect/>
          </a:stretch>
        </p:blipFill>
        <p:spPr>
          <a:xfrm>
            <a:off x="10610612" y="4208145"/>
            <a:ext cx="3295531" cy="827842"/>
          </a:xfrm>
          <a:prstGeom prst="rect">
            <a:avLst/>
          </a:prstGeom>
        </p:spPr>
      </p:pic>
      <p:sp>
        <p:nvSpPr>
          <p:cNvPr id="14" name="Text 7"/>
          <p:cNvSpPr/>
          <p:nvPr/>
        </p:nvSpPr>
        <p:spPr>
          <a:xfrm>
            <a:off x="10817543" y="5346383"/>
            <a:ext cx="2648069" cy="293846"/>
          </a:xfrm>
          <a:prstGeom prst="rect">
            <a:avLst/>
          </a:prstGeom>
          <a:noFill/>
          <a:ln/>
        </p:spPr>
        <p:txBody>
          <a:bodyPr wrap="none" lIns="0" tIns="0" rIns="0" bIns="0" rtlCol="0" anchor="t"/>
          <a:lstStyle/>
          <a:p>
            <a:pPr marL="0" indent="0" algn="l">
              <a:lnSpc>
                <a:spcPts val="2300"/>
              </a:lnSpc>
              <a:buNone/>
            </a:pPr>
            <a:r>
              <a:rPr lang="en-US" sz="1850" b="1" kern="0" spc="-19" dirty="0">
                <a:solidFill>
                  <a:srgbClr val="3D3838"/>
                </a:solidFill>
                <a:latin typeface="Montserrat Bold" pitchFamily="34" charset="0"/>
                <a:ea typeface="Montserrat Bold" pitchFamily="34" charset="-122"/>
                <a:cs typeface="Montserrat Bold" pitchFamily="34" charset="-120"/>
              </a:rPr>
              <a:t>Iterative Optimization</a:t>
            </a:r>
            <a:endParaRPr lang="en-US" sz="1850" dirty="0"/>
          </a:p>
        </p:txBody>
      </p:sp>
      <p:sp>
        <p:nvSpPr>
          <p:cNvPr id="15" name="Text 8"/>
          <p:cNvSpPr/>
          <p:nvPr/>
        </p:nvSpPr>
        <p:spPr>
          <a:xfrm>
            <a:off x="10817543" y="5764292"/>
            <a:ext cx="2881670" cy="1241584"/>
          </a:xfrm>
          <a:prstGeom prst="rect">
            <a:avLst/>
          </a:prstGeom>
          <a:noFill/>
          <a:ln/>
        </p:spPr>
        <p:txBody>
          <a:bodyPr wrap="square" lIns="0" tIns="0" rIns="0" bIns="0" rtlCol="0" anchor="t"/>
          <a:lstStyle/>
          <a:p>
            <a:pPr marL="0" indent="0" algn="l">
              <a:lnSpc>
                <a:spcPts val="2400"/>
              </a:lnSpc>
              <a:buNone/>
            </a:pPr>
            <a:r>
              <a:rPr lang="en-US" sz="1600" dirty="0">
                <a:solidFill>
                  <a:srgbClr val="3D3838"/>
                </a:solidFill>
                <a:latin typeface="Source Sans Pro" pitchFamily="34" charset="0"/>
                <a:ea typeface="Source Sans Pro" pitchFamily="34" charset="-122"/>
                <a:cs typeface="Source Sans Pro" pitchFamily="34" charset="-120"/>
              </a:rPr>
              <a:t>These challenges were addressed through iterative debugging and code optimization.</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40093" y="581501"/>
            <a:ext cx="4805958" cy="600789"/>
          </a:xfrm>
          <a:prstGeom prst="rect">
            <a:avLst/>
          </a:prstGeom>
          <a:noFill/>
          <a:ln/>
        </p:spPr>
        <p:txBody>
          <a:bodyPr wrap="none" lIns="0" tIns="0" rIns="0" bIns="0" rtlCol="0" anchor="t"/>
          <a:lstStyle/>
          <a:p>
            <a:pPr marL="0" indent="0">
              <a:lnSpc>
                <a:spcPts val="4700"/>
              </a:lnSpc>
              <a:buNone/>
            </a:pPr>
            <a:r>
              <a:rPr lang="en-US" sz="3750" b="1" kern="0" spc="-38" dirty="0">
                <a:solidFill>
                  <a:srgbClr val="000000"/>
                </a:solidFill>
                <a:latin typeface="Montserrat Bold" pitchFamily="34" charset="0"/>
                <a:ea typeface="Montserrat Bold" pitchFamily="34" charset="-122"/>
                <a:cs typeface="Montserrat Bold" pitchFamily="34" charset="-120"/>
              </a:rPr>
              <a:t>Future Scope</a:t>
            </a:r>
            <a:endParaRPr lang="en-US" sz="3750" dirty="0"/>
          </a:p>
        </p:txBody>
      </p:sp>
      <p:pic>
        <p:nvPicPr>
          <p:cNvPr id="3" name="Image 0" descr="preencoded.png"/>
          <p:cNvPicPr>
            <a:picLocks noChangeAspect="1"/>
          </p:cNvPicPr>
          <p:nvPr/>
        </p:nvPicPr>
        <p:blipFill>
          <a:blip r:embed="rId3"/>
          <a:stretch>
            <a:fillRect/>
          </a:stretch>
        </p:blipFill>
        <p:spPr>
          <a:xfrm>
            <a:off x="3376612" y="1605201"/>
            <a:ext cx="1301829" cy="1167170"/>
          </a:xfrm>
          <a:prstGeom prst="rect">
            <a:avLst/>
          </a:prstGeom>
        </p:spPr>
      </p:pic>
      <p:sp>
        <p:nvSpPr>
          <p:cNvPr id="4" name="Text 1"/>
          <p:cNvSpPr/>
          <p:nvPr/>
        </p:nvSpPr>
        <p:spPr>
          <a:xfrm>
            <a:off x="3976926" y="2133838"/>
            <a:ext cx="100965" cy="396478"/>
          </a:xfrm>
          <a:prstGeom prst="rect">
            <a:avLst/>
          </a:prstGeom>
          <a:noFill/>
          <a:ln/>
        </p:spPr>
        <p:txBody>
          <a:bodyPr wrap="none" lIns="0" tIns="0" rIns="0" bIns="0" rtlCol="0" anchor="t"/>
          <a:lstStyle/>
          <a:p>
            <a:pPr marL="0" indent="0" algn="ctr">
              <a:lnSpc>
                <a:spcPts val="3100"/>
              </a:lnSpc>
              <a:buNone/>
            </a:pPr>
            <a:r>
              <a:rPr lang="en-US" sz="2050" b="1" kern="0" spc="-21" dirty="0">
                <a:solidFill>
                  <a:srgbClr val="3D3838"/>
                </a:solidFill>
                <a:latin typeface="Montserrat Bold" pitchFamily="34" charset="0"/>
                <a:ea typeface="Montserrat Bold" pitchFamily="34" charset="-122"/>
                <a:cs typeface="Montserrat Bold" pitchFamily="34" charset="-120"/>
              </a:rPr>
              <a:t>1</a:t>
            </a:r>
            <a:endParaRPr lang="en-US" sz="2050" dirty="0"/>
          </a:p>
        </p:txBody>
      </p:sp>
      <p:sp>
        <p:nvSpPr>
          <p:cNvPr id="5" name="Text 2"/>
          <p:cNvSpPr/>
          <p:nvPr/>
        </p:nvSpPr>
        <p:spPr>
          <a:xfrm>
            <a:off x="4889897" y="1816656"/>
            <a:ext cx="2727127" cy="300276"/>
          </a:xfrm>
          <a:prstGeom prst="rect">
            <a:avLst/>
          </a:prstGeom>
          <a:noFill/>
          <a:ln/>
        </p:spPr>
        <p:txBody>
          <a:bodyPr wrap="none" lIns="0" tIns="0" rIns="0" bIns="0" rtlCol="0" anchor="t"/>
          <a:lstStyle/>
          <a:p>
            <a:pPr marL="0" indent="0" algn="l">
              <a:lnSpc>
                <a:spcPts val="2350"/>
              </a:lnSpc>
              <a:buNone/>
            </a:pPr>
            <a:r>
              <a:rPr lang="en-US" sz="1850" b="1" kern="0" spc="-19" dirty="0">
                <a:solidFill>
                  <a:srgbClr val="3D3838"/>
                </a:solidFill>
                <a:latin typeface="Montserrat Bold" pitchFamily="34" charset="0"/>
                <a:ea typeface="Montserrat Bold" pitchFamily="34" charset="-122"/>
                <a:cs typeface="Montserrat Bold" pitchFamily="34" charset="-120"/>
              </a:rPr>
              <a:t>Expand Time Window</a:t>
            </a:r>
            <a:endParaRPr lang="en-US" sz="1850" dirty="0"/>
          </a:p>
        </p:txBody>
      </p:sp>
      <p:sp>
        <p:nvSpPr>
          <p:cNvPr id="6" name="Text 3"/>
          <p:cNvSpPr/>
          <p:nvPr/>
        </p:nvSpPr>
        <p:spPr>
          <a:xfrm>
            <a:off x="4889897" y="2243733"/>
            <a:ext cx="4852511" cy="317183"/>
          </a:xfrm>
          <a:prstGeom prst="rect">
            <a:avLst/>
          </a:prstGeom>
          <a:noFill/>
          <a:ln/>
        </p:spPr>
        <p:txBody>
          <a:bodyPr wrap="none" lIns="0" tIns="0" rIns="0" bIns="0" rtlCol="0" anchor="t"/>
          <a:lstStyle/>
          <a:p>
            <a:pPr marL="0" indent="0" algn="l">
              <a:lnSpc>
                <a:spcPts val="2450"/>
              </a:lnSpc>
              <a:buNone/>
            </a:pPr>
            <a:r>
              <a:rPr lang="en-US" sz="1650" dirty="0">
                <a:solidFill>
                  <a:srgbClr val="3D3838"/>
                </a:solidFill>
                <a:latin typeface="Source Sans Pro" pitchFamily="34" charset="0"/>
                <a:ea typeface="Source Sans Pro" pitchFamily="34" charset="-122"/>
                <a:cs typeface="Source Sans Pro" pitchFamily="34" charset="-120"/>
              </a:rPr>
              <a:t>Expand the time-slot selection beyond a 7-day window.</a:t>
            </a:r>
            <a:endParaRPr lang="en-US" sz="1650" dirty="0"/>
          </a:p>
        </p:txBody>
      </p:sp>
      <p:sp>
        <p:nvSpPr>
          <p:cNvPr id="7" name="Shape 4"/>
          <p:cNvSpPr/>
          <p:nvPr/>
        </p:nvSpPr>
        <p:spPr>
          <a:xfrm>
            <a:off x="4731306" y="2789277"/>
            <a:ext cx="9106138" cy="11430"/>
          </a:xfrm>
          <a:prstGeom prst="roundRect">
            <a:avLst>
              <a:gd name="adj" fmla="val 277512"/>
            </a:avLst>
          </a:prstGeom>
          <a:solidFill>
            <a:srgbClr val="D8D4D4"/>
          </a:solidFill>
          <a:ln/>
        </p:spPr>
      </p:sp>
      <p:pic>
        <p:nvPicPr>
          <p:cNvPr id="8" name="Image 1" descr="preencoded.png"/>
          <p:cNvPicPr>
            <a:picLocks noChangeAspect="1"/>
          </p:cNvPicPr>
          <p:nvPr/>
        </p:nvPicPr>
        <p:blipFill>
          <a:blip r:embed="rId4"/>
          <a:stretch>
            <a:fillRect/>
          </a:stretch>
        </p:blipFill>
        <p:spPr>
          <a:xfrm>
            <a:off x="2725698" y="2825234"/>
            <a:ext cx="2603659" cy="1167170"/>
          </a:xfrm>
          <a:prstGeom prst="rect">
            <a:avLst/>
          </a:prstGeom>
        </p:spPr>
      </p:pic>
      <p:sp>
        <p:nvSpPr>
          <p:cNvPr id="9" name="Text 5"/>
          <p:cNvSpPr/>
          <p:nvPr/>
        </p:nvSpPr>
        <p:spPr>
          <a:xfrm>
            <a:off x="3950851" y="3210520"/>
            <a:ext cx="153353" cy="396478"/>
          </a:xfrm>
          <a:prstGeom prst="rect">
            <a:avLst/>
          </a:prstGeom>
          <a:noFill/>
          <a:ln/>
        </p:spPr>
        <p:txBody>
          <a:bodyPr wrap="none" lIns="0" tIns="0" rIns="0" bIns="0" rtlCol="0" anchor="t"/>
          <a:lstStyle/>
          <a:p>
            <a:pPr marL="0" indent="0" algn="ctr">
              <a:lnSpc>
                <a:spcPts val="3100"/>
              </a:lnSpc>
              <a:buNone/>
            </a:pPr>
            <a:r>
              <a:rPr lang="en-US" sz="2050" b="1" kern="0" spc="-21" dirty="0">
                <a:solidFill>
                  <a:srgbClr val="3D3838"/>
                </a:solidFill>
                <a:latin typeface="Montserrat Bold" pitchFamily="34" charset="0"/>
                <a:ea typeface="Montserrat Bold" pitchFamily="34" charset="-122"/>
                <a:cs typeface="Montserrat Bold" pitchFamily="34" charset="-120"/>
              </a:rPr>
              <a:t>2</a:t>
            </a:r>
            <a:endParaRPr lang="en-US" sz="2050" dirty="0"/>
          </a:p>
        </p:txBody>
      </p:sp>
      <p:sp>
        <p:nvSpPr>
          <p:cNvPr id="10" name="Text 6"/>
          <p:cNvSpPr/>
          <p:nvPr/>
        </p:nvSpPr>
        <p:spPr>
          <a:xfrm>
            <a:off x="5540812" y="3036689"/>
            <a:ext cx="3156109" cy="300276"/>
          </a:xfrm>
          <a:prstGeom prst="rect">
            <a:avLst/>
          </a:prstGeom>
          <a:noFill/>
          <a:ln/>
        </p:spPr>
        <p:txBody>
          <a:bodyPr wrap="none" lIns="0" tIns="0" rIns="0" bIns="0" rtlCol="0" anchor="t"/>
          <a:lstStyle/>
          <a:p>
            <a:pPr marL="0" indent="0" algn="l">
              <a:lnSpc>
                <a:spcPts val="2350"/>
              </a:lnSpc>
              <a:buNone/>
            </a:pPr>
            <a:r>
              <a:rPr lang="en-US" sz="1850" b="1" kern="0" spc="-19" dirty="0">
                <a:solidFill>
                  <a:srgbClr val="3D3838"/>
                </a:solidFill>
                <a:latin typeface="Montserrat Bold" pitchFamily="34" charset="0"/>
                <a:ea typeface="Montserrat Bold" pitchFamily="34" charset="-122"/>
                <a:cs typeface="Montserrat Bold" pitchFamily="34" charset="-120"/>
              </a:rPr>
              <a:t>Mobile App Development</a:t>
            </a:r>
            <a:endParaRPr lang="en-US" sz="1850" dirty="0"/>
          </a:p>
        </p:txBody>
      </p:sp>
      <p:sp>
        <p:nvSpPr>
          <p:cNvPr id="11" name="Text 7"/>
          <p:cNvSpPr/>
          <p:nvPr/>
        </p:nvSpPr>
        <p:spPr>
          <a:xfrm>
            <a:off x="5540812" y="3463766"/>
            <a:ext cx="4392454" cy="317183"/>
          </a:xfrm>
          <a:prstGeom prst="rect">
            <a:avLst/>
          </a:prstGeom>
          <a:noFill/>
          <a:ln/>
        </p:spPr>
        <p:txBody>
          <a:bodyPr wrap="none" lIns="0" tIns="0" rIns="0" bIns="0" rtlCol="0" anchor="t"/>
          <a:lstStyle/>
          <a:p>
            <a:pPr marL="0" indent="0" algn="l">
              <a:lnSpc>
                <a:spcPts val="2450"/>
              </a:lnSpc>
              <a:buNone/>
            </a:pPr>
            <a:r>
              <a:rPr lang="en-US" sz="1650" dirty="0">
                <a:solidFill>
                  <a:srgbClr val="3D3838"/>
                </a:solidFill>
                <a:latin typeface="Source Sans Pro" pitchFamily="34" charset="0"/>
                <a:ea typeface="Source Sans Pro" pitchFamily="34" charset="-122"/>
                <a:cs typeface="Source Sans Pro" pitchFamily="34" charset="-120"/>
              </a:rPr>
              <a:t>Develop a mobile application for Android and iOS.</a:t>
            </a:r>
            <a:endParaRPr lang="en-US" sz="1650" dirty="0"/>
          </a:p>
        </p:txBody>
      </p:sp>
      <p:sp>
        <p:nvSpPr>
          <p:cNvPr id="12" name="Shape 8"/>
          <p:cNvSpPr/>
          <p:nvPr/>
        </p:nvSpPr>
        <p:spPr>
          <a:xfrm>
            <a:off x="5382220" y="4009311"/>
            <a:ext cx="8455223" cy="11430"/>
          </a:xfrm>
          <a:prstGeom prst="roundRect">
            <a:avLst>
              <a:gd name="adj" fmla="val 277512"/>
            </a:avLst>
          </a:prstGeom>
          <a:solidFill>
            <a:srgbClr val="D8D4D4"/>
          </a:solidFill>
          <a:ln/>
        </p:spPr>
      </p:sp>
      <p:pic>
        <p:nvPicPr>
          <p:cNvPr id="13" name="Image 2" descr="preencoded.png"/>
          <p:cNvPicPr>
            <a:picLocks noChangeAspect="1"/>
          </p:cNvPicPr>
          <p:nvPr/>
        </p:nvPicPr>
        <p:blipFill>
          <a:blip r:embed="rId5"/>
          <a:stretch>
            <a:fillRect/>
          </a:stretch>
        </p:blipFill>
        <p:spPr>
          <a:xfrm>
            <a:off x="2074783" y="4045268"/>
            <a:ext cx="3905607" cy="1167170"/>
          </a:xfrm>
          <a:prstGeom prst="rect">
            <a:avLst/>
          </a:prstGeom>
        </p:spPr>
      </p:pic>
      <p:sp>
        <p:nvSpPr>
          <p:cNvPr id="14" name="Text 9"/>
          <p:cNvSpPr/>
          <p:nvPr/>
        </p:nvSpPr>
        <p:spPr>
          <a:xfrm>
            <a:off x="3950613" y="4430554"/>
            <a:ext cx="153829" cy="396478"/>
          </a:xfrm>
          <a:prstGeom prst="rect">
            <a:avLst/>
          </a:prstGeom>
          <a:noFill/>
          <a:ln/>
        </p:spPr>
        <p:txBody>
          <a:bodyPr wrap="none" lIns="0" tIns="0" rIns="0" bIns="0" rtlCol="0" anchor="t"/>
          <a:lstStyle/>
          <a:p>
            <a:pPr marL="0" indent="0" algn="ctr">
              <a:lnSpc>
                <a:spcPts val="3100"/>
              </a:lnSpc>
              <a:buNone/>
            </a:pPr>
            <a:r>
              <a:rPr lang="en-US" sz="2050" b="1" kern="0" spc="-21" dirty="0">
                <a:solidFill>
                  <a:srgbClr val="3D3838"/>
                </a:solidFill>
                <a:latin typeface="Montserrat Bold" pitchFamily="34" charset="0"/>
                <a:ea typeface="Montserrat Bold" pitchFamily="34" charset="-122"/>
                <a:cs typeface="Montserrat Bold" pitchFamily="34" charset="-120"/>
              </a:rPr>
              <a:t>3</a:t>
            </a:r>
            <a:endParaRPr lang="en-US" sz="2050" dirty="0"/>
          </a:p>
        </p:txBody>
      </p:sp>
      <p:sp>
        <p:nvSpPr>
          <p:cNvPr id="15" name="Text 10"/>
          <p:cNvSpPr/>
          <p:nvPr/>
        </p:nvSpPr>
        <p:spPr>
          <a:xfrm>
            <a:off x="6191845" y="4256723"/>
            <a:ext cx="2402919" cy="300276"/>
          </a:xfrm>
          <a:prstGeom prst="rect">
            <a:avLst/>
          </a:prstGeom>
          <a:noFill/>
          <a:ln/>
        </p:spPr>
        <p:txBody>
          <a:bodyPr wrap="none" lIns="0" tIns="0" rIns="0" bIns="0" rtlCol="0" anchor="t"/>
          <a:lstStyle/>
          <a:p>
            <a:pPr marL="0" indent="0" algn="l">
              <a:lnSpc>
                <a:spcPts val="2350"/>
              </a:lnSpc>
              <a:buNone/>
            </a:pPr>
            <a:r>
              <a:rPr lang="en-US" sz="1850" b="1" kern="0" spc="-19" dirty="0">
                <a:solidFill>
                  <a:srgbClr val="3D3838"/>
                </a:solidFill>
                <a:latin typeface="Montserrat Bold" pitchFamily="34" charset="0"/>
                <a:ea typeface="Montserrat Bold" pitchFamily="34" charset="-122"/>
                <a:cs typeface="Montserrat Bold" pitchFamily="34" charset="-120"/>
              </a:rPr>
              <a:t>AI Integration</a:t>
            </a:r>
            <a:endParaRPr lang="en-US" sz="1850" dirty="0"/>
          </a:p>
        </p:txBody>
      </p:sp>
      <p:sp>
        <p:nvSpPr>
          <p:cNvPr id="16" name="Text 11"/>
          <p:cNvSpPr/>
          <p:nvPr/>
        </p:nvSpPr>
        <p:spPr>
          <a:xfrm>
            <a:off x="6191845" y="4683800"/>
            <a:ext cx="4812982" cy="317183"/>
          </a:xfrm>
          <a:prstGeom prst="rect">
            <a:avLst/>
          </a:prstGeom>
          <a:noFill/>
          <a:ln/>
        </p:spPr>
        <p:txBody>
          <a:bodyPr wrap="none" lIns="0" tIns="0" rIns="0" bIns="0" rtlCol="0" anchor="t"/>
          <a:lstStyle/>
          <a:p>
            <a:pPr marL="0" indent="0" algn="l">
              <a:lnSpc>
                <a:spcPts val="2450"/>
              </a:lnSpc>
              <a:buNone/>
            </a:pPr>
            <a:r>
              <a:rPr lang="en-US" sz="1650" dirty="0">
                <a:solidFill>
                  <a:srgbClr val="3D3838"/>
                </a:solidFill>
                <a:latin typeface="Source Sans Pro" pitchFamily="34" charset="0"/>
                <a:ea typeface="Source Sans Pro" pitchFamily="34" charset="-122"/>
                <a:cs typeface="Source Sans Pro" pitchFamily="34" charset="-120"/>
              </a:rPr>
              <a:t>Integrate AI for personalized doctor recommendations.</a:t>
            </a:r>
            <a:endParaRPr lang="en-US" sz="1650" dirty="0"/>
          </a:p>
        </p:txBody>
      </p:sp>
      <p:sp>
        <p:nvSpPr>
          <p:cNvPr id="17" name="Shape 12"/>
          <p:cNvSpPr/>
          <p:nvPr/>
        </p:nvSpPr>
        <p:spPr>
          <a:xfrm>
            <a:off x="6033254" y="5229344"/>
            <a:ext cx="7804190" cy="11430"/>
          </a:xfrm>
          <a:prstGeom prst="roundRect">
            <a:avLst>
              <a:gd name="adj" fmla="val 277512"/>
            </a:avLst>
          </a:prstGeom>
          <a:solidFill>
            <a:srgbClr val="D8D4D4"/>
          </a:solidFill>
          <a:ln/>
        </p:spPr>
      </p:sp>
      <p:pic>
        <p:nvPicPr>
          <p:cNvPr id="18" name="Image 3" descr="preencoded.png"/>
          <p:cNvPicPr>
            <a:picLocks noChangeAspect="1"/>
          </p:cNvPicPr>
          <p:nvPr/>
        </p:nvPicPr>
        <p:blipFill>
          <a:blip r:embed="rId6"/>
          <a:stretch>
            <a:fillRect/>
          </a:stretch>
        </p:blipFill>
        <p:spPr>
          <a:xfrm>
            <a:off x="1423868" y="5265301"/>
            <a:ext cx="5207437" cy="1167170"/>
          </a:xfrm>
          <a:prstGeom prst="rect">
            <a:avLst/>
          </a:prstGeom>
        </p:spPr>
      </p:pic>
      <p:sp>
        <p:nvSpPr>
          <p:cNvPr id="19" name="Text 13"/>
          <p:cNvSpPr/>
          <p:nvPr/>
        </p:nvSpPr>
        <p:spPr>
          <a:xfrm>
            <a:off x="3937873" y="5650587"/>
            <a:ext cx="179427" cy="396478"/>
          </a:xfrm>
          <a:prstGeom prst="rect">
            <a:avLst/>
          </a:prstGeom>
          <a:noFill/>
          <a:ln/>
        </p:spPr>
        <p:txBody>
          <a:bodyPr wrap="none" lIns="0" tIns="0" rIns="0" bIns="0" rtlCol="0" anchor="t"/>
          <a:lstStyle/>
          <a:p>
            <a:pPr marL="0" indent="0" algn="ctr">
              <a:lnSpc>
                <a:spcPts val="3100"/>
              </a:lnSpc>
              <a:buNone/>
            </a:pPr>
            <a:r>
              <a:rPr lang="en-US" sz="2050" b="1" kern="0" spc="-21" dirty="0">
                <a:solidFill>
                  <a:srgbClr val="3D3838"/>
                </a:solidFill>
                <a:latin typeface="Montserrat Bold" pitchFamily="34" charset="0"/>
                <a:ea typeface="Montserrat Bold" pitchFamily="34" charset="-122"/>
                <a:cs typeface="Montserrat Bold" pitchFamily="34" charset="-120"/>
              </a:rPr>
              <a:t>4</a:t>
            </a:r>
            <a:endParaRPr lang="en-US" sz="2050" dirty="0"/>
          </a:p>
        </p:txBody>
      </p:sp>
      <p:sp>
        <p:nvSpPr>
          <p:cNvPr id="20" name="Text 14"/>
          <p:cNvSpPr/>
          <p:nvPr/>
        </p:nvSpPr>
        <p:spPr>
          <a:xfrm>
            <a:off x="6842760" y="5476756"/>
            <a:ext cx="2402919" cy="300276"/>
          </a:xfrm>
          <a:prstGeom prst="rect">
            <a:avLst/>
          </a:prstGeom>
          <a:noFill/>
          <a:ln/>
        </p:spPr>
        <p:txBody>
          <a:bodyPr wrap="none" lIns="0" tIns="0" rIns="0" bIns="0" rtlCol="0" anchor="t"/>
          <a:lstStyle/>
          <a:p>
            <a:pPr marL="0" indent="0" algn="l">
              <a:lnSpc>
                <a:spcPts val="2350"/>
              </a:lnSpc>
              <a:buNone/>
            </a:pPr>
            <a:r>
              <a:rPr lang="en-US" sz="1850" b="1" kern="0" spc="-19" dirty="0">
                <a:solidFill>
                  <a:srgbClr val="3D3838"/>
                </a:solidFill>
                <a:latin typeface="Montserrat Bold" pitchFamily="34" charset="0"/>
                <a:ea typeface="Montserrat Bold" pitchFamily="34" charset="-122"/>
                <a:cs typeface="Montserrat Bold" pitchFamily="34" charset="-120"/>
              </a:rPr>
              <a:t>Video Consultation</a:t>
            </a:r>
            <a:endParaRPr lang="en-US" sz="1850" dirty="0"/>
          </a:p>
        </p:txBody>
      </p:sp>
      <p:sp>
        <p:nvSpPr>
          <p:cNvPr id="21" name="Text 15"/>
          <p:cNvSpPr/>
          <p:nvPr/>
        </p:nvSpPr>
        <p:spPr>
          <a:xfrm>
            <a:off x="6842760" y="5903833"/>
            <a:ext cx="3197423" cy="317183"/>
          </a:xfrm>
          <a:prstGeom prst="rect">
            <a:avLst/>
          </a:prstGeom>
          <a:noFill/>
          <a:ln/>
        </p:spPr>
        <p:txBody>
          <a:bodyPr wrap="none" lIns="0" tIns="0" rIns="0" bIns="0" rtlCol="0" anchor="t"/>
          <a:lstStyle/>
          <a:p>
            <a:pPr marL="0" indent="0" algn="l">
              <a:lnSpc>
                <a:spcPts val="2450"/>
              </a:lnSpc>
              <a:buNone/>
            </a:pPr>
            <a:r>
              <a:rPr lang="en-US" sz="1650" dirty="0">
                <a:solidFill>
                  <a:srgbClr val="3D3838"/>
                </a:solidFill>
                <a:latin typeface="Source Sans Pro" pitchFamily="34" charset="0"/>
                <a:ea typeface="Source Sans Pro" pitchFamily="34" charset="-122"/>
                <a:cs typeface="Source Sans Pro" pitchFamily="34" charset="-120"/>
              </a:rPr>
              <a:t>Add support for video consultations.</a:t>
            </a:r>
            <a:endParaRPr lang="en-US" sz="1650" dirty="0"/>
          </a:p>
        </p:txBody>
      </p:sp>
      <p:sp>
        <p:nvSpPr>
          <p:cNvPr id="22" name="Shape 16"/>
          <p:cNvSpPr/>
          <p:nvPr/>
        </p:nvSpPr>
        <p:spPr>
          <a:xfrm>
            <a:off x="6684169" y="6449378"/>
            <a:ext cx="7153275" cy="11430"/>
          </a:xfrm>
          <a:prstGeom prst="roundRect">
            <a:avLst>
              <a:gd name="adj" fmla="val 277512"/>
            </a:avLst>
          </a:prstGeom>
          <a:solidFill>
            <a:srgbClr val="D8D4D4"/>
          </a:solidFill>
          <a:ln/>
        </p:spPr>
      </p:sp>
      <p:pic>
        <p:nvPicPr>
          <p:cNvPr id="23" name="Image 4" descr="preencoded.png"/>
          <p:cNvPicPr>
            <a:picLocks noChangeAspect="1"/>
          </p:cNvPicPr>
          <p:nvPr/>
        </p:nvPicPr>
        <p:blipFill>
          <a:blip r:embed="rId7"/>
          <a:stretch>
            <a:fillRect/>
          </a:stretch>
        </p:blipFill>
        <p:spPr>
          <a:xfrm>
            <a:off x="772954" y="6485334"/>
            <a:ext cx="6509266" cy="1167170"/>
          </a:xfrm>
          <a:prstGeom prst="rect">
            <a:avLst/>
          </a:prstGeom>
        </p:spPr>
      </p:pic>
      <p:sp>
        <p:nvSpPr>
          <p:cNvPr id="24" name="Text 17"/>
          <p:cNvSpPr/>
          <p:nvPr/>
        </p:nvSpPr>
        <p:spPr>
          <a:xfrm>
            <a:off x="3950137" y="6870621"/>
            <a:ext cx="154662" cy="396478"/>
          </a:xfrm>
          <a:prstGeom prst="rect">
            <a:avLst/>
          </a:prstGeom>
          <a:noFill/>
          <a:ln/>
        </p:spPr>
        <p:txBody>
          <a:bodyPr wrap="none" lIns="0" tIns="0" rIns="0" bIns="0" rtlCol="0" anchor="t"/>
          <a:lstStyle/>
          <a:p>
            <a:pPr marL="0" indent="0" algn="ctr">
              <a:lnSpc>
                <a:spcPts val="3100"/>
              </a:lnSpc>
              <a:buNone/>
            </a:pPr>
            <a:r>
              <a:rPr lang="en-US" sz="2050" b="1" kern="0" spc="-21" dirty="0">
                <a:solidFill>
                  <a:srgbClr val="3D3838"/>
                </a:solidFill>
                <a:latin typeface="Montserrat Bold" pitchFamily="34" charset="0"/>
                <a:ea typeface="Montserrat Bold" pitchFamily="34" charset="-122"/>
                <a:cs typeface="Montserrat Bold" pitchFamily="34" charset="-120"/>
              </a:rPr>
              <a:t>5</a:t>
            </a:r>
            <a:endParaRPr lang="en-US" sz="2050" dirty="0"/>
          </a:p>
        </p:txBody>
      </p:sp>
      <p:sp>
        <p:nvSpPr>
          <p:cNvPr id="25" name="Text 18"/>
          <p:cNvSpPr/>
          <p:nvPr/>
        </p:nvSpPr>
        <p:spPr>
          <a:xfrm>
            <a:off x="7493675" y="6696789"/>
            <a:ext cx="2546866" cy="300276"/>
          </a:xfrm>
          <a:prstGeom prst="rect">
            <a:avLst/>
          </a:prstGeom>
          <a:noFill/>
          <a:ln/>
        </p:spPr>
        <p:txBody>
          <a:bodyPr wrap="none" lIns="0" tIns="0" rIns="0" bIns="0" rtlCol="0" anchor="t"/>
          <a:lstStyle/>
          <a:p>
            <a:pPr marL="0" indent="0" algn="l">
              <a:lnSpc>
                <a:spcPts val="2350"/>
              </a:lnSpc>
              <a:buNone/>
            </a:pPr>
            <a:r>
              <a:rPr lang="en-US" sz="1850" b="1" kern="0" spc="-19" dirty="0">
                <a:solidFill>
                  <a:srgbClr val="3D3838"/>
                </a:solidFill>
                <a:latin typeface="Montserrat Bold" pitchFamily="34" charset="0"/>
                <a:ea typeface="Montserrat Bold" pitchFamily="34" charset="-122"/>
                <a:cs typeface="Montserrat Bold" pitchFamily="34" charset="-120"/>
              </a:rPr>
              <a:t>Multilingual Support</a:t>
            </a:r>
            <a:endParaRPr lang="en-US" sz="1850" dirty="0"/>
          </a:p>
        </p:txBody>
      </p:sp>
      <p:sp>
        <p:nvSpPr>
          <p:cNvPr id="26" name="Text 19"/>
          <p:cNvSpPr/>
          <p:nvPr/>
        </p:nvSpPr>
        <p:spPr>
          <a:xfrm>
            <a:off x="7493675" y="7123867"/>
            <a:ext cx="4704278" cy="317183"/>
          </a:xfrm>
          <a:prstGeom prst="rect">
            <a:avLst/>
          </a:prstGeom>
          <a:noFill/>
          <a:ln/>
        </p:spPr>
        <p:txBody>
          <a:bodyPr wrap="none" lIns="0" tIns="0" rIns="0" bIns="0" rtlCol="0" anchor="t"/>
          <a:lstStyle/>
          <a:p>
            <a:pPr marL="0" indent="0" algn="l">
              <a:lnSpc>
                <a:spcPts val="2450"/>
              </a:lnSpc>
              <a:buNone/>
            </a:pPr>
            <a:r>
              <a:rPr lang="en-US" sz="1650" dirty="0">
                <a:solidFill>
                  <a:srgbClr val="3D3838"/>
                </a:solidFill>
                <a:latin typeface="Source Sans Pro" pitchFamily="34" charset="0"/>
                <a:ea typeface="Source Sans Pro" pitchFamily="34" charset="-122"/>
                <a:cs typeface="Source Sans Pro" pitchFamily="34" charset="-120"/>
              </a:rPr>
              <a:t>Include multilingual support for broader accessibility.</a:t>
            </a:r>
            <a:endParaRPr lang="en-US" sz="16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743</Words>
  <Application>Microsoft Office PowerPoint</Application>
  <PresentationFormat>Custom</PresentationFormat>
  <Paragraphs>118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Montserrat Bold</vt:lpstr>
      <vt:lpstr>Source Sans Pro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Heet Mangroliya</cp:lastModifiedBy>
  <cp:revision>3</cp:revision>
  <cp:lastPrinted>2025-04-15T03:55:30Z</cp:lastPrinted>
  <dcterms:created xsi:type="dcterms:W3CDTF">2025-01-28T03:27:00Z</dcterms:created>
  <dcterms:modified xsi:type="dcterms:W3CDTF">2025-04-15T03:55:54Z</dcterms:modified>
</cp:coreProperties>
</file>