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png" ContentType="image/pn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9186" y="175318"/>
            <a:ext cx="430562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7098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4242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7098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7098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7788" y="706140"/>
            <a:ext cx="374842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7098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4997" y="1768525"/>
            <a:ext cx="7680325" cy="2983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4242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wardsdatascience.com/histograms-and-density-plots-in-python-f6bda88f5ac0" TargetMode="External"/><Relationship Id="rId3" Type="http://schemas.openxmlformats.org/officeDocument/2006/relationships/image" Target="../media/image22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ovariance" TargetMode="External"/><Relationship Id="rId3" Type="http://schemas.openxmlformats.org/officeDocument/2006/relationships/hyperlink" Target="https://en.wikipedia.org/wiki/Random_vector" TargetMode="External"/><Relationship Id="rId4" Type="http://schemas.openxmlformats.org/officeDocument/2006/relationships/hyperlink" Target="https://en.wikipedia.org/wiki/Matrix_(mathematics)" TargetMode="External"/><Relationship Id="rId5" Type="http://schemas.openxmlformats.org/officeDocument/2006/relationships/hyperlink" Target="https://en.wikipedia.org/wiki/Symmetric_matrix" TargetMode="External"/><Relationship Id="rId6" Type="http://schemas.openxmlformats.org/officeDocument/2006/relationships/hyperlink" Target="https://en.wikipedia.org/wiki/Positive_semi-definite_matrix" TargetMode="External"/><Relationship Id="rId7" Type="http://schemas.openxmlformats.org/officeDocument/2006/relationships/hyperlink" Target="https://en.wikipedia.org/wiki/Variance" TargetMode="Externa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jpg"/><Relationship Id="rId3" Type="http://schemas.openxmlformats.org/officeDocument/2006/relationships/image" Target="../media/image50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5.jpg"/><Relationship Id="rId3" Type="http://schemas.openxmlformats.org/officeDocument/2006/relationships/image" Target="../media/image56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7.jpg"/><Relationship Id="rId3" Type="http://schemas.openxmlformats.org/officeDocument/2006/relationships/image" Target="../media/image58.jpg"/><Relationship Id="rId4" Type="http://schemas.openxmlformats.org/officeDocument/2006/relationships/image" Target="../media/image59.jpg"/><Relationship Id="rId5" Type="http://schemas.openxmlformats.org/officeDocument/2006/relationships/image" Target="../media/image60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jpg"/><Relationship Id="rId3" Type="http://schemas.openxmlformats.org/officeDocument/2006/relationships/image" Target="../media/image59.jpg"/><Relationship Id="rId4" Type="http://schemas.openxmlformats.org/officeDocument/2006/relationships/image" Target="../media/image62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dataset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8820" y="1709611"/>
            <a:ext cx="5655945" cy="2267585"/>
          </a:xfrm>
          <a:prstGeom prst="rect"/>
        </p:spPr>
        <p:txBody>
          <a:bodyPr wrap="square" lIns="0" tIns="116205" rIns="0" bIns="0" rtlCol="0" vert="horz">
            <a:spAutoFit/>
          </a:bodyPr>
          <a:lstStyle/>
          <a:p>
            <a:pPr algn="ctr" marL="12700" marR="5080" indent="5715">
              <a:lnSpc>
                <a:spcPts val="6480"/>
              </a:lnSpc>
              <a:spcBef>
                <a:spcPts val="915"/>
              </a:spcBef>
            </a:pPr>
            <a:r>
              <a:rPr dirty="0" sz="6000" spc="-5">
                <a:solidFill>
                  <a:srgbClr val="000000"/>
                </a:solidFill>
                <a:latin typeface="Calibri"/>
                <a:cs typeface="Calibri"/>
              </a:rPr>
              <a:t>Preparing Data: </a:t>
            </a:r>
            <a:r>
              <a:rPr dirty="0" sz="6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6000" spc="-5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  <a:r>
              <a:rPr dirty="0" sz="6000" spc="-9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6000" spc="-15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endParaRPr sz="6000">
              <a:latin typeface="Calibri"/>
              <a:cs typeface="Calibri"/>
            </a:endParaRPr>
          </a:p>
          <a:p>
            <a:pPr algn="ctr" marL="5080">
              <a:lnSpc>
                <a:spcPct val="100000"/>
              </a:lnSpc>
              <a:spcBef>
                <a:spcPts val="1000"/>
              </a:spcBef>
            </a:pPr>
            <a:r>
              <a:rPr dirty="0" sz="2400" spc="-5" b="0">
                <a:solidFill>
                  <a:srgbClr val="000000"/>
                </a:solidFill>
                <a:latin typeface="Calibri"/>
                <a:cs typeface="Calibri"/>
              </a:rPr>
              <a:t>Prof.</a:t>
            </a:r>
            <a:r>
              <a:rPr dirty="0" sz="2400" spc="-3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00"/>
                </a:solidFill>
                <a:latin typeface="Calibri"/>
                <a:cs typeface="Calibri"/>
              </a:rPr>
              <a:t>K.R.</a:t>
            </a:r>
            <a:r>
              <a:rPr dirty="0" sz="2400" spc="-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00"/>
                </a:solidFill>
                <a:latin typeface="Calibri"/>
                <a:cs typeface="Calibri"/>
              </a:rPr>
              <a:t>Makvana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141" y="706140"/>
            <a:ext cx="4775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5"/>
              <a:t>Exploring</a:t>
            </a:r>
            <a:r>
              <a:rPr dirty="0" spc="-285"/>
              <a:t> </a:t>
            </a:r>
            <a:r>
              <a:rPr dirty="0" spc="-335"/>
              <a:t>numerical</a:t>
            </a:r>
            <a:r>
              <a:rPr dirty="0" spc="-285"/>
              <a:t> </a:t>
            </a:r>
            <a:r>
              <a:rPr dirty="0" spc="-35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101" y="1793509"/>
            <a:ext cx="7667625" cy="399732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just" marL="177800" marR="13970" indent="-165735">
              <a:lnSpc>
                <a:spcPts val="3600"/>
              </a:lnSpc>
              <a:spcBef>
                <a:spcPts val="550"/>
              </a:spcBef>
              <a:buFont typeface="Arial MT"/>
              <a:buChar char="•"/>
              <a:tabLst>
                <a:tab pos="178435" algn="l"/>
              </a:tabLst>
            </a:pPr>
            <a:r>
              <a:rPr dirty="0" sz="3300" spc="10">
                <a:latin typeface="Calibri"/>
                <a:cs typeface="Calibri"/>
              </a:rPr>
              <a:t>There are </a:t>
            </a:r>
            <a:r>
              <a:rPr dirty="0" sz="3300" spc="5">
                <a:latin typeface="Calibri"/>
                <a:cs typeface="Calibri"/>
              </a:rPr>
              <a:t>two most effective </a:t>
            </a:r>
            <a:r>
              <a:rPr dirty="0" sz="3300">
                <a:latin typeface="Calibri"/>
                <a:cs typeface="Calibri"/>
              </a:rPr>
              <a:t>mathematical </a:t>
            </a:r>
            <a:r>
              <a:rPr dirty="0" sz="3300" spc="-735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plots</a:t>
            </a:r>
            <a:r>
              <a:rPr dirty="0" sz="3300" spc="-5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to</a:t>
            </a:r>
            <a:r>
              <a:rPr dirty="0" sz="330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explore</a:t>
            </a:r>
            <a:r>
              <a:rPr dirty="0" sz="330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numerical</a:t>
            </a:r>
            <a:r>
              <a:rPr dirty="0" sz="330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data;</a:t>
            </a:r>
            <a:endParaRPr sz="3300">
              <a:latin typeface="Calibri"/>
              <a:cs typeface="Calibri"/>
            </a:endParaRPr>
          </a:p>
          <a:p>
            <a:pPr algn="just" lvl="1" marL="635000" indent="-17335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635635" algn="l"/>
              </a:tabLst>
            </a:pPr>
            <a:r>
              <a:rPr dirty="0" sz="2950">
                <a:latin typeface="Calibri"/>
                <a:cs typeface="Calibri"/>
              </a:rPr>
              <a:t>box</a:t>
            </a:r>
            <a:r>
              <a:rPr dirty="0" sz="2950" spc="-2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plot</a:t>
            </a:r>
            <a:r>
              <a:rPr dirty="0" sz="2950" spc="-15">
                <a:latin typeface="Calibri"/>
                <a:cs typeface="Calibri"/>
              </a:rPr>
              <a:t> </a:t>
            </a:r>
            <a:r>
              <a:rPr dirty="0" sz="2950" spc="5">
                <a:latin typeface="Calibri"/>
                <a:cs typeface="Calibri"/>
              </a:rPr>
              <a:t>and</a:t>
            </a:r>
            <a:r>
              <a:rPr dirty="0" sz="2950" spc="-15">
                <a:latin typeface="Calibri"/>
                <a:cs typeface="Calibri"/>
              </a:rPr>
              <a:t> </a:t>
            </a:r>
            <a:r>
              <a:rPr dirty="0" sz="2950" spc="-5">
                <a:latin typeface="Calibri"/>
                <a:cs typeface="Calibri"/>
              </a:rPr>
              <a:t>histogram</a:t>
            </a:r>
            <a:endParaRPr sz="2950">
              <a:latin typeface="Calibri"/>
              <a:cs typeface="Calibri"/>
            </a:endParaRPr>
          </a:p>
          <a:p>
            <a:pPr algn="just" marL="177800" marR="5080" indent="-165735">
              <a:lnSpc>
                <a:spcPts val="3600"/>
              </a:lnSpc>
              <a:spcBef>
                <a:spcPts val="1050"/>
              </a:spcBef>
              <a:buFont typeface="Arial MT"/>
              <a:buChar char="•"/>
              <a:tabLst>
                <a:tab pos="178435" algn="l"/>
              </a:tabLst>
            </a:pPr>
            <a:r>
              <a:rPr dirty="0" sz="3300" spc="5">
                <a:latin typeface="Calibri"/>
                <a:cs typeface="Calibri"/>
              </a:rPr>
              <a:t>But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before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exploration</a:t>
            </a:r>
            <a:r>
              <a:rPr dirty="0" sz="3300" spc="10">
                <a:latin typeface="Calibri"/>
                <a:cs typeface="Calibri"/>
              </a:rPr>
              <a:t> of</a:t>
            </a:r>
            <a:r>
              <a:rPr dirty="0" sz="3300" spc="77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data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it</a:t>
            </a:r>
            <a:r>
              <a:rPr dirty="0" sz="3300" spc="76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is </a:t>
            </a:r>
            <a:r>
              <a:rPr dirty="0" sz="3300" spc="5">
                <a:latin typeface="Calibri"/>
                <a:cs typeface="Calibri"/>
              </a:rPr>
              <a:t> essential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to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understand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statistical </a:t>
            </a:r>
            <a:r>
              <a:rPr dirty="0" sz="3300" spc="-735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computation </a:t>
            </a:r>
            <a:r>
              <a:rPr dirty="0" sz="3300" spc="10">
                <a:latin typeface="Calibri"/>
                <a:cs typeface="Calibri"/>
              </a:rPr>
              <a:t>of </a:t>
            </a:r>
            <a:r>
              <a:rPr dirty="0" sz="3300" spc="5">
                <a:latin typeface="Calibri"/>
                <a:cs typeface="Calibri"/>
              </a:rPr>
              <a:t>numerical data i.e. mean, 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median,</a:t>
            </a:r>
            <a:r>
              <a:rPr dirty="0" sz="3300" spc="-5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standard deviation,</a:t>
            </a:r>
            <a:r>
              <a:rPr dirty="0" sz="330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variance,</a:t>
            </a:r>
            <a:r>
              <a:rPr dirty="0" sz="330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etc.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3300" spc="10">
                <a:latin typeface="Arial MT"/>
                <a:cs typeface="Arial MT"/>
              </a:rPr>
              <a:t>•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9186" y="175318"/>
            <a:ext cx="33731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95" b="1">
                <a:solidFill>
                  <a:srgbClr val="170981"/>
                </a:solidFill>
                <a:latin typeface="Tahoma"/>
                <a:cs typeface="Tahoma"/>
              </a:rPr>
              <a:t>Mean</a:t>
            </a:r>
            <a:r>
              <a:rPr dirty="0" sz="3600" spc="-285" b="1">
                <a:solidFill>
                  <a:srgbClr val="170981"/>
                </a:solidFill>
                <a:latin typeface="Tahoma"/>
                <a:cs typeface="Tahoma"/>
              </a:rPr>
              <a:t> </a:t>
            </a:r>
            <a:r>
              <a:rPr dirty="0" sz="3600" spc="-395" b="1">
                <a:solidFill>
                  <a:srgbClr val="170981"/>
                </a:solidFill>
                <a:latin typeface="Tahoma"/>
                <a:cs typeface="Tahoma"/>
              </a:rPr>
              <a:t>and</a:t>
            </a:r>
            <a:r>
              <a:rPr dirty="0" sz="3600" spc="-285" b="1">
                <a:solidFill>
                  <a:srgbClr val="170981"/>
                </a:solidFill>
                <a:latin typeface="Tahoma"/>
                <a:cs typeface="Tahoma"/>
              </a:rPr>
              <a:t> </a:t>
            </a:r>
            <a:r>
              <a:rPr dirty="0" sz="3600" spc="-355" b="1">
                <a:solidFill>
                  <a:srgbClr val="170981"/>
                </a:solidFill>
                <a:latin typeface="Tahoma"/>
                <a:cs typeface="Tahoma"/>
              </a:rPr>
              <a:t>Median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078" y="1107167"/>
            <a:ext cx="7886699" cy="43513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8425" y="1084206"/>
            <a:ext cx="150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5927" y="459252"/>
            <a:ext cx="6352540" cy="1068070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2375535" marR="5080" indent="-2363470">
              <a:lnSpc>
                <a:spcPts val="3890"/>
              </a:lnSpc>
              <a:spcBef>
                <a:spcPts val="585"/>
              </a:spcBef>
            </a:pPr>
            <a:r>
              <a:rPr dirty="0" spc="-320"/>
              <a:t>What</a:t>
            </a:r>
            <a:r>
              <a:rPr dirty="0" spc="-285"/>
              <a:t> </a:t>
            </a:r>
            <a:r>
              <a:rPr dirty="0" spc="-235"/>
              <a:t>is</a:t>
            </a:r>
            <a:r>
              <a:rPr dirty="0" spc="-285"/>
              <a:t> </a:t>
            </a:r>
            <a:r>
              <a:rPr dirty="0" spc="-320"/>
              <a:t>the</a:t>
            </a:r>
            <a:r>
              <a:rPr dirty="0" spc="-285"/>
              <a:t> </a:t>
            </a:r>
            <a:r>
              <a:rPr dirty="0" spc="-335"/>
              <a:t>purpose</a:t>
            </a:r>
            <a:r>
              <a:rPr dirty="0" spc="-285"/>
              <a:t> </a:t>
            </a:r>
            <a:r>
              <a:rPr dirty="0" spc="-220"/>
              <a:t>of</a:t>
            </a:r>
            <a:r>
              <a:rPr dirty="0" spc="-285"/>
              <a:t> </a:t>
            </a:r>
            <a:r>
              <a:rPr dirty="0" spc="-420"/>
              <a:t>mean</a:t>
            </a:r>
            <a:r>
              <a:rPr dirty="0" spc="-285"/>
              <a:t> </a:t>
            </a:r>
            <a:r>
              <a:rPr dirty="0" spc="-315"/>
              <a:t>and  </a:t>
            </a:r>
            <a:r>
              <a:rPr dirty="0" spc="-405"/>
              <a:t>median?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761" y="1944538"/>
            <a:ext cx="7735570" cy="290258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algn="just" marL="12700" marR="5080">
              <a:lnSpc>
                <a:spcPct val="70700"/>
              </a:lnSpc>
              <a:spcBef>
                <a:spcPts val="875"/>
              </a:spcBef>
            </a:pPr>
            <a:r>
              <a:rPr dirty="0" sz="2150" spc="5">
                <a:latin typeface="Calibri"/>
                <a:cs typeface="Calibri"/>
              </a:rPr>
              <a:t>Mean </a:t>
            </a:r>
            <a:r>
              <a:rPr dirty="0" sz="2150" spc="10">
                <a:latin typeface="Calibri"/>
                <a:cs typeface="Calibri"/>
              </a:rPr>
              <a:t>and </a:t>
            </a:r>
            <a:r>
              <a:rPr dirty="0" sz="2150" spc="5">
                <a:latin typeface="Calibri"/>
                <a:cs typeface="Calibri"/>
              </a:rPr>
              <a:t>median are impacted </a:t>
            </a:r>
            <a:r>
              <a:rPr dirty="0" sz="2150">
                <a:latin typeface="Calibri"/>
                <a:cs typeface="Calibri"/>
              </a:rPr>
              <a:t>differently </a:t>
            </a:r>
            <a:r>
              <a:rPr dirty="0" sz="2150" spc="5">
                <a:latin typeface="Calibri"/>
                <a:cs typeface="Calibri"/>
              </a:rPr>
              <a:t>by data </a:t>
            </a:r>
            <a:r>
              <a:rPr dirty="0" sz="2150">
                <a:latin typeface="Calibri"/>
                <a:cs typeface="Calibri"/>
              </a:rPr>
              <a:t>values </a:t>
            </a:r>
            <a:r>
              <a:rPr dirty="0" sz="2150" spc="5">
                <a:latin typeface="Calibri"/>
                <a:cs typeface="Calibri"/>
              </a:rPr>
              <a:t>appearing 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at </a:t>
            </a:r>
            <a:r>
              <a:rPr dirty="0" sz="2150" spc="5" b="1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dirty="0" sz="2150" b="1">
                <a:solidFill>
                  <a:srgbClr val="FF0000"/>
                </a:solidFill>
                <a:latin typeface="Calibri"/>
                <a:cs typeface="Calibri"/>
              </a:rPr>
              <a:t>beginning </a:t>
            </a:r>
            <a:r>
              <a:rPr dirty="0" sz="2150" spc="5" b="1">
                <a:solidFill>
                  <a:srgbClr val="FF0000"/>
                </a:solidFill>
                <a:latin typeface="Calibri"/>
                <a:cs typeface="Calibri"/>
              </a:rPr>
              <a:t>or at the end of the </a:t>
            </a:r>
            <a:r>
              <a:rPr dirty="0" sz="2150" spc="15" b="1">
                <a:solidFill>
                  <a:srgbClr val="FF0000"/>
                </a:solidFill>
                <a:latin typeface="Calibri"/>
                <a:cs typeface="Calibri"/>
              </a:rPr>
              <a:t>range</a:t>
            </a:r>
            <a:r>
              <a:rPr dirty="0" sz="2150" spc="15">
                <a:latin typeface="Calibri"/>
                <a:cs typeface="Calibri"/>
              </a:rPr>
              <a:t>. </a:t>
            </a:r>
            <a:r>
              <a:rPr dirty="0" sz="2150" spc="5">
                <a:latin typeface="Calibri"/>
                <a:cs typeface="Calibri"/>
              </a:rPr>
              <a:t>Mean being </a:t>
            </a:r>
            <a:r>
              <a:rPr dirty="0" sz="2150">
                <a:latin typeface="Calibri"/>
                <a:cs typeface="Calibri"/>
              </a:rPr>
              <a:t>calculated </a:t>
            </a:r>
            <a:r>
              <a:rPr dirty="0" sz="2150" spc="5">
                <a:latin typeface="Calibri"/>
                <a:cs typeface="Calibri"/>
              </a:rPr>
              <a:t> from the </a:t>
            </a:r>
            <a:r>
              <a:rPr dirty="0" sz="2150">
                <a:latin typeface="Calibri"/>
                <a:cs typeface="Calibri"/>
              </a:rPr>
              <a:t>cumulative </a:t>
            </a:r>
            <a:r>
              <a:rPr dirty="0" sz="2150" spc="5">
                <a:latin typeface="Calibri"/>
                <a:cs typeface="Calibri"/>
              </a:rPr>
              <a:t>sum of data </a:t>
            </a:r>
            <a:r>
              <a:rPr dirty="0" sz="2150">
                <a:latin typeface="Calibri"/>
                <a:cs typeface="Calibri"/>
              </a:rPr>
              <a:t>values, is </a:t>
            </a:r>
            <a:r>
              <a:rPr dirty="0" sz="2150" spc="5" b="1">
                <a:solidFill>
                  <a:srgbClr val="FF0000"/>
                </a:solidFill>
                <a:latin typeface="Calibri"/>
                <a:cs typeface="Calibri"/>
              </a:rPr>
              <a:t>impacted </a:t>
            </a:r>
            <a:r>
              <a:rPr dirty="0" sz="2150" b="1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dirty="0" sz="2150" spc="5" b="1">
                <a:solidFill>
                  <a:srgbClr val="FF0000"/>
                </a:solidFill>
                <a:latin typeface="Calibri"/>
                <a:cs typeface="Calibri"/>
              </a:rPr>
              <a:t>too many </a:t>
            </a:r>
            <a:r>
              <a:rPr dirty="0" sz="2150" spc="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dirty="0" sz="2150" spc="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FF0000"/>
                </a:solidFill>
                <a:latin typeface="Calibri"/>
                <a:cs typeface="Calibri"/>
              </a:rPr>
              <a:t>elements</a:t>
            </a:r>
            <a:r>
              <a:rPr dirty="0" sz="2150" spc="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dirty="0" sz="2150" spc="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FF0000"/>
                </a:solidFill>
                <a:latin typeface="Calibri"/>
                <a:cs typeface="Calibri"/>
              </a:rPr>
              <a:t>having</a:t>
            </a:r>
            <a:r>
              <a:rPr dirty="0" sz="2150" spc="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b="1">
                <a:solidFill>
                  <a:srgbClr val="FF0000"/>
                </a:solidFill>
                <a:latin typeface="Calibri"/>
                <a:cs typeface="Calibri"/>
              </a:rPr>
              <a:t>values</a:t>
            </a:r>
            <a:r>
              <a:rPr dirty="0" sz="2150" spc="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b="1">
                <a:solidFill>
                  <a:srgbClr val="FF0000"/>
                </a:solidFill>
                <a:latin typeface="Calibri"/>
                <a:cs typeface="Calibri"/>
              </a:rPr>
              <a:t>closer</a:t>
            </a:r>
            <a:r>
              <a:rPr dirty="0" sz="2150" spc="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150" spc="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150" spc="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b="1">
                <a:solidFill>
                  <a:srgbClr val="FF0000"/>
                </a:solidFill>
                <a:latin typeface="Calibri"/>
                <a:cs typeface="Calibri"/>
              </a:rPr>
              <a:t>far</a:t>
            </a:r>
            <a:r>
              <a:rPr dirty="0" sz="2150" spc="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z="2150" spc="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150" spc="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spc="5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150" spc="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spc="20" b="1">
                <a:solidFill>
                  <a:srgbClr val="FF0000"/>
                </a:solidFill>
                <a:latin typeface="Calibri"/>
                <a:cs typeface="Calibri"/>
              </a:rPr>
              <a:t>range</a:t>
            </a:r>
            <a:r>
              <a:rPr dirty="0" sz="2150" spc="20">
                <a:latin typeface="Calibri"/>
                <a:cs typeface="Calibri"/>
              </a:rPr>
              <a:t>,</a:t>
            </a:r>
            <a:endParaRPr sz="2150">
              <a:latin typeface="Calibri"/>
              <a:cs typeface="Calibri"/>
            </a:endParaRPr>
          </a:p>
          <a:p>
            <a:pPr algn="just" marL="12700">
              <a:lnSpc>
                <a:spcPts val="1445"/>
              </a:lnSpc>
            </a:pPr>
            <a:r>
              <a:rPr dirty="0" sz="2150">
                <a:latin typeface="Calibri"/>
                <a:cs typeface="Calibri"/>
              </a:rPr>
              <a:t>i.e.</a:t>
            </a:r>
            <a:r>
              <a:rPr dirty="0" sz="2150" spc="73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close</a:t>
            </a:r>
            <a:r>
              <a:rPr dirty="0" sz="2150" spc="73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to </a:t>
            </a:r>
            <a:r>
              <a:rPr dirty="0" sz="2150" spc="24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 </a:t>
            </a:r>
            <a:r>
              <a:rPr dirty="0" sz="2150" spc="24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maximum </a:t>
            </a:r>
            <a:r>
              <a:rPr dirty="0" sz="2150" spc="24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or </a:t>
            </a:r>
            <a:r>
              <a:rPr dirty="0" sz="2150" spc="24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minimum </a:t>
            </a:r>
            <a:r>
              <a:rPr dirty="0" sz="2150" spc="24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values.</a:t>
            </a:r>
            <a:r>
              <a:rPr dirty="0" sz="2150" spc="73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It</a:t>
            </a:r>
            <a:r>
              <a:rPr dirty="0" sz="2150" spc="73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is</a:t>
            </a:r>
            <a:r>
              <a:rPr dirty="0" sz="2150" spc="73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especially</a:t>
            </a:r>
            <a:endParaRPr sz="2150">
              <a:latin typeface="Calibri"/>
              <a:cs typeface="Calibri"/>
            </a:endParaRPr>
          </a:p>
          <a:p>
            <a:pPr algn="just" marL="12700" marR="10795">
              <a:lnSpc>
                <a:spcPct val="70700"/>
              </a:lnSpc>
              <a:spcBef>
                <a:spcPts val="375"/>
              </a:spcBef>
            </a:pPr>
            <a:r>
              <a:rPr dirty="0" sz="2150" b="1">
                <a:solidFill>
                  <a:srgbClr val="FF0000"/>
                </a:solidFill>
                <a:latin typeface="Calibri"/>
                <a:cs typeface="Calibri"/>
              </a:rPr>
              <a:t>sensitive </a:t>
            </a:r>
            <a:r>
              <a:rPr dirty="0" sz="2150" spc="5" b="1">
                <a:solidFill>
                  <a:srgbClr val="FF0000"/>
                </a:solidFill>
                <a:latin typeface="Calibri"/>
                <a:cs typeface="Calibri"/>
              </a:rPr>
              <a:t>to outliers</a:t>
            </a:r>
            <a:r>
              <a:rPr dirty="0" sz="2150" spc="5">
                <a:latin typeface="Calibri"/>
                <a:cs typeface="Calibri"/>
              </a:rPr>
              <a:t>, </a:t>
            </a:r>
            <a:r>
              <a:rPr dirty="0" sz="2150">
                <a:latin typeface="Calibri"/>
                <a:cs typeface="Calibri"/>
              </a:rPr>
              <a:t>i.e. </a:t>
            </a:r>
            <a:r>
              <a:rPr dirty="0" sz="2150" spc="5">
                <a:latin typeface="Calibri"/>
                <a:cs typeface="Calibri"/>
              </a:rPr>
              <a:t>the </a:t>
            </a:r>
            <a:r>
              <a:rPr dirty="0" sz="2150">
                <a:latin typeface="Calibri"/>
                <a:cs typeface="Calibri"/>
              </a:rPr>
              <a:t>values </a:t>
            </a:r>
            <a:r>
              <a:rPr dirty="0" sz="2150" spc="5">
                <a:latin typeface="Calibri"/>
                <a:cs typeface="Calibri"/>
              </a:rPr>
              <a:t>which are </a:t>
            </a:r>
            <a:r>
              <a:rPr dirty="0" sz="2150">
                <a:latin typeface="Calibri"/>
                <a:cs typeface="Calibri"/>
              </a:rPr>
              <a:t>unusually </a:t>
            </a:r>
            <a:r>
              <a:rPr dirty="0" sz="2150" spc="5">
                <a:latin typeface="Calibri"/>
                <a:cs typeface="Calibri"/>
              </a:rPr>
              <a:t>high or </a:t>
            </a:r>
            <a:r>
              <a:rPr dirty="0" sz="2150">
                <a:latin typeface="Calibri"/>
                <a:cs typeface="Calibri"/>
              </a:rPr>
              <a:t>low, </a:t>
            </a:r>
            <a:r>
              <a:rPr dirty="0" sz="2150" spc="5">
                <a:latin typeface="Calibri"/>
                <a:cs typeface="Calibri"/>
              </a:rPr>
              <a:t> compared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to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the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other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values.</a:t>
            </a:r>
            <a:r>
              <a:rPr dirty="0" sz="2150" spc="5">
                <a:latin typeface="Calibri"/>
                <a:cs typeface="Calibri"/>
              </a:rPr>
              <a:t> Mean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is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likely</a:t>
            </a:r>
            <a:r>
              <a:rPr dirty="0" sz="2150" spc="5">
                <a:latin typeface="Calibri"/>
                <a:cs typeface="Calibri"/>
              </a:rPr>
              <a:t> to  get  </a:t>
            </a:r>
            <a:r>
              <a:rPr dirty="0" sz="2150">
                <a:latin typeface="Calibri"/>
                <a:cs typeface="Calibri"/>
              </a:rPr>
              <a:t>shifted 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drastically </a:t>
            </a:r>
            <a:r>
              <a:rPr dirty="0" sz="2150" spc="5">
                <a:latin typeface="Calibri"/>
                <a:cs typeface="Calibri"/>
              </a:rPr>
              <a:t>even due to the </a:t>
            </a:r>
            <a:r>
              <a:rPr dirty="0" sz="2150">
                <a:latin typeface="Calibri"/>
                <a:cs typeface="Calibri"/>
              </a:rPr>
              <a:t>presence </a:t>
            </a:r>
            <a:r>
              <a:rPr dirty="0" sz="2150" spc="5">
                <a:latin typeface="Calibri"/>
                <a:cs typeface="Calibri"/>
              </a:rPr>
              <a:t>of a </a:t>
            </a:r>
            <a:r>
              <a:rPr dirty="0" sz="2150">
                <a:latin typeface="Calibri"/>
                <a:cs typeface="Calibri"/>
              </a:rPr>
              <a:t>small </a:t>
            </a:r>
            <a:r>
              <a:rPr dirty="0" sz="2150" spc="5">
                <a:latin typeface="Calibri"/>
                <a:cs typeface="Calibri"/>
              </a:rPr>
              <a:t>number of </a:t>
            </a:r>
            <a:r>
              <a:rPr dirty="0" sz="2150">
                <a:latin typeface="Calibri"/>
                <a:cs typeface="Calibri"/>
              </a:rPr>
              <a:t>outliers. If </a:t>
            </a:r>
            <a:r>
              <a:rPr dirty="0" sz="2150" spc="5">
                <a:latin typeface="Calibri"/>
                <a:cs typeface="Calibri"/>
              </a:rPr>
              <a:t> we observe </a:t>
            </a:r>
            <a:r>
              <a:rPr dirty="0" sz="2150">
                <a:latin typeface="Calibri"/>
                <a:cs typeface="Calibri"/>
              </a:rPr>
              <a:t>that for certain </a:t>
            </a:r>
            <a:r>
              <a:rPr dirty="0" sz="2150" spc="5">
                <a:latin typeface="Calibri"/>
                <a:cs typeface="Calibri"/>
              </a:rPr>
              <a:t>attributes the </a:t>
            </a:r>
            <a:r>
              <a:rPr dirty="0" sz="2150">
                <a:latin typeface="Calibri"/>
                <a:cs typeface="Calibri"/>
              </a:rPr>
              <a:t>deviation </a:t>
            </a:r>
            <a:r>
              <a:rPr dirty="0" sz="2150" spc="5">
                <a:latin typeface="Calibri"/>
                <a:cs typeface="Calibri"/>
              </a:rPr>
              <a:t>between </a:t>
            </a:r>
            <a:r>
              <a:rPr dirty="0" sz="2150">
                <a:latin typeface="Calibri"/>
                <a:cs typeface="Calibri"/>
              </a:rPr>
              <a:t>values </a:t>
            </a:r>
            <a:r>
              <a:rPr dirty="0" sz="2150" spc="5">
                <a:latin typeface="Calibri"/>
                <a:cs typeface="Calibri"/>
              </a:rPr>
              <a:t> of mean </a:t>
            </a:r>
            <a:r>
              <a:rPr dirty="0" sz="2150" spc="10">
                <a:latin typeface="Calibri"/>
                <a:cs typeface="Calibri"/>
              </a:rPr>
              <a:t>and </a:t>
            </a:r>
            <a:r>
              <a:rPr dirty="0" sz="2150" spc="5">
                <a:latin typeface="Calibri"/>
                <a:cs typeface="Calibri"/>
              </a:rPr>
              <a:t>median are </a:t>
            </a:r>
            <a:r>
              <a:rPr dirty="0" sz="2150">
                <a:latin typeface="Calibri"/>
                <a:cs typeface="Calibri"/>
              </a:rPr>
              <a:t>quite high, </a:t>
            </a:r>
            <a:r>
              <a:rPr dirty="0" sz="2150" spc="5">
                <a:latin typeface="Calibri"/>
                <a:cs typeface="Calibri"/>
              </a:rPr>
              <a:t>we </a:t>
            </a:r>
            <a:r>
              <a:rPr dirty="0" sz="2150">
                <a:latin typeface="Calibri"/>
                <a:cs typeface="Calibri"/>
              </a:rPr>
              <a:t>should investigate those </a:t>
            </a:r>
            <a:r>
              <a:rPr dirty="0" sz="2150" spc="5">
                <a:latin typeface="Calibri"/>
                <a:cs typeface="Calibri"/>
              </a:rPr>
              <a:t> attributes </a:t>
            </a:r>
            <a:r>
              <a:rPr dirty="0" sz="2150">
                <a:latin typeface="Calibri"/>
                <a:cs typeface="Calibri"/>
              </a:rPr>
              <a:t>further </a:t>
            </a:r>
            <a:r>
              <a:rPr dirty="0" sz="2150" spc="10">
                <a:latin typeface="Calibri"/>
                <a:cs typeface="Calibri"/>
              </a:rPr>
              <a:t>and </a:t>
            </a:r>
            <a:r>
              <a:rPr dirty="0" sz="2150">
                <a:latin typeface="Calibri"/>
                <a:cs typeface="Calibri"/>
              </a:rPr>
              <a:t>try </a:t>
            </a:r>
            <a:r>
              <a:rPr dirty="0" sz="2150" spc="5">
                <a:latin typeface="Calibri"/>
                <a:cs typeface="Calibri"/>
              </a:rPr>
              <a:t>to </a:t>
            </a:r>
            <a:r>
              <a:rPr dirty="0" sz="2150">
                <a:latin typeface="Calibri"/>
                <a:cs typeface="Calibri"/>
              </a:rPr>
              <a:t>find </a:t>
            </a:r>
            <a:r>
              <a:rPr dirty="0" sz="2150" spc="5">
                <a:latin typeface="Calibri"/>
                <a:cs typeface="Calibri"/>
              </a:rPr>
              <a:t>out the </a:t>
            </a:r>
            <a:r>
              <a:rPr dirty="0" sz="2150">
                <a:latin typeface="Calibri"/>
                <a:cs typeface="Calibri"/>
              </a:rPr>
              <a:t>root </a:t>
            </a:r>
            <a:r>
              <a:rPr dirty="0" sz="2150" spc="5">
                <a:latin typeface="Calibri"/>
                <a:cs typeface="Calibri"/>
              </a:rPr>
              <a:t>cause along with </a:t>
            </a:r>
            <a:r>
              <a:rPr dirty="0" sz="2150">
                <a:latin typeface="Calibri"/>
                <a:cs typeface="Calibri"/>
              </a:rPr>
              <a:t>the </a:t>
            </a:r>
            <a:r>
              <a:rPr dirty="0" sz="2150" spc="5">
                <a:latin typeface="Calibri"/>
                <a:cs typeface="Calibri"/>
              </a:rPr>
              <a:t> need</a:t>
            </a:r>
            <a:r>
              <a:rPr dirty="0" sz="2150" spc="-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for remediation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147" y="706140"/>
            <a:ext cx="73882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95"/>
              <a:t>Mean</a:t>
            </a:r>
            <a:r>
              <a:rPr dirty="0" spc="-285"/>
              <a:t> </a:t>
            </a:r>
            <a:r>
              <a:rPr dirty="0" spc="-325"/>
              <a:t>vs.</a:t>
            </a:r>
            <a:r>
              <a:rPr dirty="0" spc="-285"/>
              <a:t> </a:t>
            </a:r>
            <a:r>
              <a:rPr dirty="0" spc="-355"/>
              <a:t>Median</a:t>
            </a:r>
            <a:r>
              <a:rPr dirty="0" spc="-285"/>
              <a:t> </a:t>
            </a:r>
            <a:r>
              <a:rPr dirty="0" spc="-240"/>
              <a:t>for</a:t>
            </a:r>
            <a:r>
              <a:rPr dirty="0" spc="-285"/>
              <a:t> </a:t>
            </a:r>
            <a:r>
              <a:rPr dirty="0" spc="-310"/>
              <a:t>Auto</a:t>
            </a:r>
            <a:r>
              <a:rPr dirty="0" spc="-285"/>
              <a:t> </a:t>
            </a:r>
            <a:r>
              <a:rPr dirty="0" spc="-450"/>
              <a:t>MPG</a:t>
            </a:r>
            <a:r>
              <a:rPr dirty="0" spc="-285"/>
              <a:t> </a:t>
            </a:r>
            <a:r>
              <a:rPr dirty="0" spc="-320"/>
              <a:t>dataset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714" y="1919562"/>
            <a:ext cx="7537079" cy="22736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507" y="706140"/>
            <a:ext cx="62153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0"/>
              <a:t>Granular</a:t>
            </a:r>
            <a:r>
              <a:rPr dirty="0" spc="-285"/>
              <a:t> </a:t>
            </a:r>
            <a:r>
              <a:rPr dirty="0" spc="-395"/>
              <a:t>view</a:t>
            </a:r>
            <a:r>
              <a:rPr dirty="0" spc="-285"/>
              <a:t> </a:t>
            </a:r>
            <a:r>
              <a:rPr dirty="0" spc="-220"/>
              <a:t>of</a:t>
            </a:r>
            <a:r>
              <a:rPr dirty="0" spc="-285"/>
              <a:t> </a:t>
            </a:r>
            <a:r>
              <a:rPr dirty="0" spc="-320"/>
              <a:t>the</a:t>
            </a:r>
            <a:r>
              <a:rPr dirty="0" spc="-285"/>
              <a:t> </a:t>
            </a:r>
            <a:r>
              <a:rPr dirty="0" spc="-350"/>
              <a:t>data</a:t>
            </a:r>
            <a:r>
              <a:rPr dirty="0" spc="-285"/>
              <a:t> </a:t>
            </a:r>
            <a:r>
              <a:rPr dirty="0" spc="-350"/>
              <a:t>spread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997" y="1768525"/>
            <a:ext cx="7677150" cy="430085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just" marL="187960" marR="5080" indent="-175895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0">
                <a:latin typeface="Calibri"/>
                <a:cs typeface="Calibri"/>
              </a:rPr>
              <a:t>Mean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median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represent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central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tendency</a:t>
            </a:r>
            <a:r>
              <a:rPr dirty="0" sz="2800" spc="-5">
                <a:latin typeface="Calibri"/>
                <a:cs typeface="Calibri"/>
              </a:rPr>
              <a:t> of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data</a:t>
            </a:r>
            <a:r>
              <a:rPr dirty="0" sz="2800">
                <a:latin typeface="Calibri"/>
                <a:cs typeface="Calibri"/>
              </a:rPr>
              <a:t> and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from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deviation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between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mean</a:t>
            </a:r>
            <a:r>
              <a:rPr dirty="0" sz="2800">
                <a:latin typeface="Calibri"/>
                <a:cs typeface="Calibri"/>
              </a:rPr>
              <a:t> and </a:t>
            </a:r>
            <a:r>
              <a:rPr dirty="0" sz="2800" spc="-6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median,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identify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how data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dispersed.</a:t>
            </a:r>
            <a:endParaRPr sz="2800">
              <a:latin typeface="Calibri"/>
              <a:cs typeface="Calibri"/>
            </a:endParaRPr>
          </a:p>
          <a:p>
            <a:pPr algn="just" marL="187960" marR="8255" indent="-175895">
              <a:lnSpc>
                <a:spcPts val="2690"/>
              </a:lnSpc>
              <a:spcBef>
                <a:spcPts val="994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However,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this</a:t>
            </a:r>
            <a:r>
              <a:rPr dirty="0" sz="2800" spc="-5">
                <a:latin typeface="Calibri"/>
                <a:cs typeface="Calibri"/>
              </a:rPr>
              <a:t> manual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review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efficient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for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huge datasets </a:t>
            </a:r>
            <a:r>
              <a:rPr dirty="0" sz="2800">
                <a:latin typeface="Calibri"/>
                <a:cs typeface="Calibri"/>
              </a:rPr>
              <a:t>available, </a:t>
            </a:r>
            <a:r>
              <a:rPr dirty="0" sz="2800" spc="-5">
                <a:latin typeface="Calibri"/>
                <a:cs typeface="Calibri"/>
              </a:rPr>
              <a:t>so we will </a:t>
            </a:r>
            <a:r>
              <a:rPr dirty="0" sz="2800" spc="-10">
                <a:latin typeface="Calibri"/>
                <a:cs typeface="Calibri"/>
              </a:rPr>
              <a:t>take </a:t>
            </a:r>
            <a:r>
              <a:rPr dirty="0" sz="2800" spc="-5">
                <a:latin typeface="Calibri"/>
                <a:cs typeface="Calibri"/>
              </a:rPr>
              <a:t>granular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view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data sets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form of;</a:t>
            </a:r>
            <a:endParaRPr sz="2800">
              <a:latin typeface="Calibri"/>
              <a:cs typeface="Calibri"/>
            </a:endParaRPr>
          </a:p>
          <a:p>
            <a:pPr lvl="1" marL="645160" indent="-18986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645795" algn="l"/>
              </a:tabLst>
            </a:pPr>
            <a:r>
              <a:rPr dirty="0" sz="2100" spc="-5" b="1">
                <a:latin typeface="Calibri"/>
                <a:cs typeface="Calibri"/>
              </a:rPr>
              <a:t>Data</a:t>
            </a:r>
            <a:r>
              <a:rPr dirty="0" sz="2100" spc="-35" b="1">
                <a:latin typeface="Calibri"/>
                <a:cs typeface="Calibri"/>
              </a:rPr>
              <a:t> </a:t>
            </a:r>
            <a:r>
              <a:rPr dirty="0" sz="2100" spc="-5" b="1">
                <a:latin typeface="Calibri"/>
                <a:cs typeface="Calibri"/>
              </a:rPr>
              <a:t>dispersion</a:t>
            </a:r>
            <a:r>
              <a:rPr dirty="0" sz="2100" spc="-30" b="1">
                <a:latin typeface="Calibri"/>
                <a:cs typeface="Calibri"/>
              </a:rPr>
              <a:t> </a:t>
            </a:r>
            <a:r>
              <a:rPr dirty="0" sz="2100" spc="-5" b="1">
                <a:latin typeface="Calibri"/>
                <a:cs typeface="Calibri"/>
              </a:rPr>
              <a:t>methods</a:t>
            </a:r>
            <a:endParaRPr sz="2100">
              <a:latin typeface="Calibri"/>
              <a:cs typeface="Calibri"/>
            </a:endParaRPr>
          </a:p>
          <a:p>
            <a:pPr lvl="2" marL="1102360" indent="-195580">
              <a:lnSpc>
                <a:spcPts val="2160"/>
              </a:lnSpc>
              <a:spcBef>
                <a:spcPts val="65"/>
              </a:spcBef>
              <a:buFont typeface="Arial"/>
              <a:buChar char="•"/>
              <a:tabLst>
                <a:tab pos="1102995" algn="l"/>
              </a:tabLst>
            </a:pPr>
            <a:r>
              <a:rPr dirty="0" sz="1800" spc="-5" b="1">
                <a:latin typeface="Calibri"/>
                <a:cs typeface="Calibri"/>
              </a:rPr>
              <a:t>Variance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and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standard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deviation</a:t>
            </a:r>
            <a:endParaRPr sz="1800">
              <a:latin typeface="Calibri"/>
              <a:cs typeface="Calibri"/>
            </a:endParaRPr>
          </a:p>
          <a:p>
            <a:pPr lvl="1" marL="645160" indent="-189865">
              <a:lnSpc>
                <a:spcPct val="100000"/>
              </a:lnSpc>
              <a:buFont typeface="Arial"/>
              <a:buChar char="•"/>
              <a:tabLst>
                <a:tab pos="645795" algn="l"/>
              </a:tabLst>
            </a:pPr>
            <a:r>
              <a:rPr dirty="0" sz="2100" spc="-5" b="1">
                <a:latin typeface="Calibri"/>
                <a:cs typeface="Calibri"/>
              </a:rPr>
              <a:t>Position</a:t>
            </a:r>
            <a:r>
              <a:rPr dirty="0" sz="2100" spc="-20" b="1">
                <a:latin typeface="Calibri"/>
                <a:cs typeface="Calibri"/>
              </a:rPr>
              <a:t> </a:t>
            </a:r>
            <a:r>
              <a:rPr dirty="0" sz="2100" spc="-5" b="1">
                <a:latin typeface="Calibri"/>
                <a:cs typeface="Calibri"/>
              </a:rPr>
              <a:t>of</a:t>
            </a:r>
            <a:r>
              <a:rPr dirty="0" sz="2100" spc="-20" b="1">
                <a:latin typeface="Calibri"/>
                <a:cs typeface="Calibri"/>
              </a:rPr>
              <a:t> </a:t>
            </a:r>
            <a:r>
              <a:rPr dirty="0" sz="2100" spc="-5" b="1">
                <a:latin typeface="Calibri"/>
                <a:cs typeface="Calibri"/>
              </a:rPr>
              <a:t>different</a:t>
            </a:r>
            <a:r>
              <a:rPr dirty="0" sz="2100" spc="-20" b="1">
                <a:latin typeface="Calibri"/>
                <a:cs typeface="Calibri"/>
              </a:rPr>
              <a:t> </a:t>
            </a:r>
            <a:r>
              <a:rPr dirty="0" sz="2100" spc="-5" b="1">
                <a:latin typeface="Calibri"/>
                <a:cs typeface="Calibri"/>
              </a:rPr>
              <a:t>data</a:t>
            </a:r>
            <a:r>
              <a:rPr dirty="0" sz="2100" spc="-20" b="1">
                <a:latin typeface="Calibri"/>
                <a:cs typeface="Calibri"/>
              </a:rPr>
              <a:t> </a:t>
            </a:r>
            <a:r>
              <a:rPr dirty="0" sz="2100" spc="-5" b="1">
                <a:latin typeface="Calibri"/>
                <a:cs typeface="Calibri"/>
              </a:rPr>
              <a:t>value</a:t>
            </a:r>
            <a:endParaRPr sz="2100">
              <a:latin typeface="Calibri"/>
              <a:cs typeface="Calibri"/>
            </a:endParaRPr>
          </a:p>
          <a:p>
            <a:pPr lvl="2" marL="1102360" indent="-195580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102995" algn="l"/>
              </a:tabLst>
            </a:pPr>
            <a:r>
              <a:rPr dirty="0" sz="1800" spc="-5" b="1">
                <a:latin typeface="Calibri"/>
                <a:cs typeface="Calibri"/>
              </a:rPr>
              <a:t>Quartile</a:t>
            </a:r>
            <a:endParaRPr sz="1800">
              <a:latin typeface="Calibri"/>
              <a:cs typeface="Calibri"/>
            </a:endParaRPr>
          </a:p>
          <a:p>
            <a:pPr algn="just" marL="187960" marR="11430" indent="-175895">
              <a:lnSpc>
                <a:spcPct val="80000"/>
              </a:lnSpc>
              <a:spcBef>
                <a:spcPts val="1005"/>
              </a:spcBef>
              <a:buFont typeface="Arial"/>
              <a:buChar char="•"/>
              <a:tabLst>
                <a:tab pos="188595" algn="l"/>
              </a:tabLst>
            </a:pPr>
            <a:r>
              <a:rPr dirty="0" sz="2800" spc="-5" b="1">
                <a:latin typeface="Calibri"/>
                <a:cs typeface="Calibri"/>
              </a:rPr>
              <a:t>Let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us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try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to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understand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data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dispersion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using 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simple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675" y="706140"/>
            <a:ext cx="5120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/>
              <a:t>Measuring</a:t>
            </a:r>
            <a:r>
              <a:rPr dirty="0" spc="-285"/>
              <a:t> </a:t>
            </a:r>
            <a:r>
              <a:rPr dirty="0" spc="-365"/>
              <a:t>Data</a:t>
            </a:r>
            <a:r>
              <a:rPr dirty="0" spc="-285"/>
              <a:t> </a:t>
            </a:r>
            <a:r>
              <a:rPr dirty="0" spc="-300"/>
              <a:t>dispersion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989" y="2143979"/>
            <a:ext cx="5989955" cy="12268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Attribute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1 values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:</a:t>
            </a:r>
            <a:r>
              <a:rPr dirty="0" sz="2600" spc="-10">
                <a:latin typeface="Calibri"/>
                <a:cs typeface="Calibri"/>
              </a:rPr>
              <a:t> 44, 46,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48, 45, and </a:t>
            </a:r>
            <a:r>
              <a:rPr dirty="0" sz="2600" spc="-15">
                <a:latin typeface="Calibri"/>
                <a:cs typeface="Calibri"/>
              </a:rPr>
              <a:t>47</a:t>
            </a:r>
            <a:endParaRPr sz="2600">
              <a:latin typeface="Calibri"/>
              <a:cs typeface="Calibri"/>
            </a:endParaRPr>
          </a:p>
          <a:p>
            <a:pPr marL="191770" indent="-179705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Attribute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2 values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:</a:t>
            </a:r>
            <a:r>
              <a:rPr dirty="0" sz="2600" spc="-10">
                <a:latin typeface="Calibri"/>
                <a:cs typeface="Calibri"/>
              </a:rPr>
              <a:t> 34, 46,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59, 39, and </a:t>
            </a:r>
            <a:r>
              <a:rPr dirty="0" sz="2600" spc="-15">
                <a:latin typeface="Calibri"/>
                <a:cs typeface="Calibri"/>
              </a:rPr>
              <a:t>52</a:t>
            </a:r>
            <a:endParaRPr sz="2600">
              <a:latin typeface="Calibri"/>
              <a:cs typeface="Calibri"/>
            </a:endParaRPr>
          </a:p>
          <a:p>
            <a:pPr marL="191770" indent="-179705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5">
                <a:latin typeface="Calibri"/>
                <a:cs typeface="Calibri"/>
              </a:rPr>
              <a:t>Mean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 median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 both </a:t>
            </a:r>
            <a:r>
              <a:rPr dirty="0" sz="2600" spc="-5">
                <a:latin typeface="Calibri"/>
                <a:cs typeface="Calibri"/>
              </a:rPr>
              <a:t>attributes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are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46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998" y="3689413"/>
            <a:ext cx="4811327" cy="16517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12364" y="870460"/>
            <a:ext cx="18230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81025" algn="l"/>
                <a:tab pos="713105" algn="l"/>
                <a:tab pos="1548765" algn="l"/>
              </a:tabLst>
            </a:pPr>
            <a:r>
              <a:rPr dirty="0" sz="2400" spc="-5" b="1">
                <a:latin typeface="Calibri"/>
                <a:cs typeface="Calibri"/>
              </a:rPr>
              <a:t>T</a:t>
            </a:r>
            <a:r>
              <a:rPr dirty="0" sz="2400" b="1">
                <a:latin typeface="Calibri"/>
                <a:cs typeface="Calibri"/>
              </a:rPr>
              <a:t>o		</a:t>
            </a:r>
            <a:r>
              <a:rPr dirty="0" sz="2400" spc="-5" b="1">
                <a:latin typeface="Calibri"/>
                <a:cs typeface="Calibri"/>
              </a:rPr>
              <a:t>measure  th</a:t>
            </a:r>
            <a:r>
              <a:rPr dirty="0" sz="2400" b="1">
                <a:latin typeface="Calibri"/>
                <a:cs typeface="Calibri"/>
              </a:rPr>
              <a:t>e	</a:t>
            </a:r>
            <a:r>
              <a:rPr dirty="0" sz="2400" spc="-5" b="1">
                <a:latin typeface="Calibri"/>
                <a:cs typeface="Calibri"/>
              </a:rPr>
              <a:t>exten</a:t>
            </a:r>
            <a:r>
              <a:rPr dirty="0" sz="2400" b="1">
                <a:latin typeface="Calibri"/>
                <a:cs typeface="Calibri"/>
              </a:rPr>
              <a:t>t	</a:t>
            </a:r>
            <a:r>
              <a:rPr dirty="0" sz="2400" spc="-5" b="1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2364" y="1601980"/>
            <a:ext cx="182181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dispersion</a:t>
            </a:r>
            <a:r>
              <a:rPr dirty="0" sz="2400" spc="53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of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data,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or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to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find</a:t>
            </a:r>
            <a:r>
              <a:rPr dirty="0" sz="2400" spc="1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out</a:t>
            </a:r>
            <a:r>
              <a:rPr dirty="0" sz="2400" spc="1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how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2364" y="2699260"/>
            <a:ext cx="18224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87475" algn="l"/>
              </a:tabLst>
            </a:pPr>
            <a:r>
              <a:rPr dirty="0" sz="2400" spc="-5" b="1">
                <a:latin typeface="Calibri"/>
                <a:cs typeface="Calibri"/>
              </a:rPr>
              <a:t>muc</a:t>
            </a:r>
            <a:r>
              <a:rPr dirty="0" sz="2400" b="1">
                <a:latin typeface="Calibri"/>
                <a:cs typeface="Calibri"/>
              </a:rPr>
              <a:t>h	</a:t>
            </a:r>
            <a:r>
              <a:rPr dirty="0" sz="2400" spc="-5" b="1">
                <a:latin typeface="Calibri"/>
                <a:cs typeface="Calibri"/>
              </a:rPr>
              <a:t>the  </a:t>
            </a:r>
            <a:r>
              <a:rPr dirty="0" sz="2400" spc="-5" b="1">
                <a:latin typeface="Calibri"/>
                <a:cs typeface="Calibri"/>
              </a:rPr>
              <a:t>different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6668" y="4162299"/>
            <a:ext cx="535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out,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2364" y="3430779"/>
            <a:ext cx="182372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  <a:tabLst>
                <a:tab pos="1397635" algn="l"/>
              </a:tabLst>
            </a:pPr>
            <a:r>
              <a:rPr dirty="0" sz="2400" spc="-5" b="1">
                <a:latin typeface="Calibri"/>
                <a:cs typeface="Calibri"/>
              </a:rPr>
              <a:t>values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of</a:t>
            </a:r>
            <a:r>
              <a:rPr dirty="0" sz="2400" b="1">
                <a:latin typeface="Calibri"/>
                <a:cs typeface="Calibri"/>
              </a:rPr>
              <a:t> a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dat</a:t>
            </a:r>
            <a:r>
              <a:rPr dirty="0" sz="2400" b="1">
                <a:latin typeface="Calibri"/>
                <a:cs typeface="Calibri"/>
              </a:rPr>
              <a:t>a	</a:t>
            </a:r>
            <a:r>
              <a:rPr dirty="0" sz="2400" spc="-5" b="1">
                <a:latin typeface="Calibri"/>
                <a:cs typeface="Calibri"/>
              </a:rPr>
              <a:t>are  spread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2364" y="4893819"/>
            <a:ext cx="182054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variance/std 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of</a:t>
            </a:r>
            <a:r>
              <a:rPr dirty="0" sz="2400" spc="33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the</a:t>
            </a:r>
            <a:r>
              <a:rPr dirty="0" sz="2400" spc="34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data</a:t>
            </a:r>
            <a:r>
              <a:rPr dirty="0" sz="2400" spc="34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is </a:t>
            </a:r>
            <a:r>
              <a:rPr dirty="0" sz="2400" spc="-52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measured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1776" y="706140"/>
            <a:ext cx="51206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/>
              <a:t>Measuring</a:t>
            </a:r>
            <a:r>
              <a:rPr dirty="0" spc="-285"/>
              <a:t> </a:t>
            </a:r>
            <a:r>
              <a:rPr dirty="0" spc="-365"/>
              <a:t>Data</a:t>
            </a:r>
            <a:r>
              <a:rPr dirty="0" spc="-285"/>
              <a:t> </a:t>
            </a:r>
            <a:r>
              <a:rPr dirty="0" spc="-300"/>
              <a:t>dispersion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4036" y="2618352"/>
            <a:ext cx="3296204" cy="799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1042" y="1527231"/>
            <a:ext cx="7878445" cy="2819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92430" indent="-179705">
              <a:lnSpc>
                <a:spcPts val="2650"/>
              </a:lnSpc>
              <a:spcBef>
                <a:spcPts val="90"/>
              </a:spcBef>
              <a:buFont typeface="Arial"/>
              <a:buChar char="•"/>
              <a:tabLst>
                <a:tab pos="393065" algn="l"/>
                <a:tab pos="1817370" algn="l"/>
                <a:tab pos="2450465" algn="l"/>
                <a:tab pos="3713479" algn="l"/>
                <a:tab pos="4054475" algn="l"/>
                <a:tab pos="5211445" algn="l"/>
                <a:tab pos="5634355" algn="l"/>
                <a:tab pos="6216650" algn="l"/>
                <a:tab pos="6977380" algn="l"/>
                <a:tab pos="7388225" algn="l"/>
              </a:tabLst>
            </a:pPr>
            <a:r>
              <a:rPr dirty="0" sz="2600" spc="-10" b="1">
                <a:latin typeface="Calibri"/>
                <a:cs typeface="Calibri"/>
              </a:rPr>
              <a:t>Variance:	</a:t>
            </a:r>
            <a:r>
              <a:rPr dirty="0" sz="2600" spc="-10">
                <a:latin typeface="Calibri"/>
                <a:cs typeface="Calibri"/>
              </a:rPr>
              <a:t>The	variance	is	defined	</a:t>
            </a:r>
            <a:r>
              <a:rPr dirty="0" sz="2600" spc="-5">
                <a:latin typeface="Calibri"/>
                <a:cs typeface="Calibri"/>
              </a:rPr>
              <a:t>as	</a:t>
            </a:r>
            <a:r>
              <a:rPr dirty="0" sz="2600" spc="-10">
                <a:latin typeface="Calibri"/>
                <a:cs typeface="Calibri"/>
              </a:rPr>
              <a:t>the	total	of	the</a:t>
            </a:r>
            <a:endParaRPr sz="2600">
              <a:latin typeface="Calibri"/>
              <a:cs typeface="Calibri"/>
            </a:endParaRPr>
          </a:p>
          <a:p>
            <a:pPr marL="392430">
              <a:lnSpc>
                <a:spcPts val="2175"/>
              </a:lnSpc>
            </a:pPr>
            <a:r>
              <a:rPr dirty="0" sz="2600" spc="-10">
                <a:latin typeface="Calibri"/>
                <a:cs typeface="Calibri"/>
              </a:rPr>
              <a:t>square</a:t>
            </a:r>
            <a:r>
              <a:rPr dirty="0" sz="2600" spc="6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distances</a:t>
            </a:r>
            <a:r>
              <a:rPr dirty="0" sz="2600" spc="6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from</a:t>
            </a:r>
            <a:r>
              <a:rPr dirty="0" sz="2600" spc="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6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mean</a:t>
            </a:r>
            <a:r>
              <a:rPr dirty="0" sz="2600" spc="6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(μ)</a:t>
            </a:r>
            <a:r>
              <a:rPr dirty="0" sz="2600" spc="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6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each</a:t>
            </a:r>
            <a:r>
              <a:rPr dirty="0" sz="2600" spc="6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term</a:t>
            </a:r>
            <a:r>
              <a:rPr dirty="0" sz="2600" spc="6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</a:t>
            </a:r>
            <a:r>
              <a:rPr dirty="0" sz="2600" spc="6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  <a:p>
            <a:pPr marL="392430" marR="5080">
              <a:lnSpc>
                <a:spcPct val="69700"/>
              </a:lnSpc>
              <a:spcBef>
                <a:spcPts val="470"/>
              </a:spcBef>
              <a:tabLst>
                <a:tab pos="2227580" algn="l"/>
                <a:tab pos="3409315" algn="l"/>
                <a:tab pos="3931920" algn="l"/>
                <a:tab pos="4578350" algn="l"/>
                <a:tab pos="5838190" algn="l"/>
                <a:tab pos="6313170" algn="l"/>
              </a:tabLst>
            </a:pPr>
            <a:r>
              <a:rPr dirty="0" sz="2600" spc="-10">
                <a:latin typeface="Calibri"/>
                <a:cs typeface="Calibri"/>
              </a:rPr>
              <a:t>distribution</a:t>
            </a:r>
            <a:r>
              <a:rPr dirty="0" sz="2600" spc="-5">
                <a:latin typeface="Calibri"/>
                <a:cs typeface="Calibri"/>
              </a:rPr>
              <a:t>,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divide</a:t>
            </a:r>
            <a:r>
              <a:rPr dirty="0" sz="2600" spc="-10">
                <a:latin typeface="Calibri"/>
                <a:cs typeface="Calibri"/>
              </a:rPr>
              <a:t>d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5">
                <a:latin typeface="Calibri"/>
                <a:cs typeface="Calibri"/>
              </a:rPr>
              <a:t>b</a:t>
            </a:r>
            <a:r>
              <a:rPr dirty="0" sz="2600" spc="-5">
                <a:latin typeface="Calibri"/>
                <a:cs typeface="Calibri"/>
              </a:rPr>
              <a:t>y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th</a:t>
            </a:r>
            <a:r>
              <a:rPr dirty="0" sz="2600" spc="-5">
                <a:latin typeface="Calibri"/>
                <a:cs typeface="Calibri"/>
              </a:rPr>
              <a:t>e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5">
                <a:latin typeface="Calibri"/>
                <a:cs typeface="Calibri"/>
              </a:rPr>
              <a:t>numbe</a:t>
            </a:r>
            <a:r>
              <a:rPr dirty="0" sz="2600" spc="-5">
                <a:latin typeface="Calibri"/>
                <a:cs typeface="Calibri"/>
              </a:rPr>
              <a:t>r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5">
                <a:latin typeface="Calibri"/>
                <a:cs typeface="Calibri"/>
              </a:rPr>
              <a:t>o</a:t>
            </a:r>
            <a:r>
              <a:rPr dirty="0" sz="2600" spc="-5">
                <a:latin typeface="Calibri"/>
                <a:cs typeface="Calibri"/>
              </a:rPr>
              <a:t>f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distribution  </a:t>
            </a:r>
            <a:r>
              <a:rPr dirty="0" sz="2600" spc="-10">
                <a:latin typeface="Calibri"/>
                <a:cs typeface="Calibri"/>
              </a:rPr>
              <a:t>terms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(N).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Calibri"/>
              <a:cs typeface="Calibri"/>
            </a:endParaRPr>
          </a:p>
          <a:p>
            <a:pPr algn="just" marL="201295" marR="163195" indent="-189230">
              <a:lnSpc>
                <a:spcPts val="2270"/>
              </a:lnSpc>
              <a:buFont typeface="Arial"/>
              <a:buChar char="•"/>
              <a:tabLst>
                <a:tab pos="201930" algn="l"/>
              </a:tabLst>
            </a:pPr>
            <a:r>
              <a:rPr dirty="0" sz="2100" spc="-5" b="1">
                <a:latin typeface="Calibri"/>
                <a:cs typeface="Calibri"/>
              </a:rPr>
              <a:t>Standard Deviation: </a:t>
            </a:r>
            <a:r>
              <a:rPr dirty="0" sz="2100" spc="-5">
                <a:latin typeface="Calibri"/>
                <a:cs typeface="Calibri"/>
              </a:rPr>
              <a:t>By evaluating the deviation of each data point 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relative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to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the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mean,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the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standard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deviation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is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calculated</a:t>
            </a:r>
            <a:r>
              <a:rPr dirty="0" sz="2100">
                <a:latin typeface="Calibri"/>
                <a:cs typeface="Calibri"/>
              </a:rPr>
              <a:t> as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the </a:t>
            </a:r>
            <a:r>
              <a:rPr dirty="0" sz="2100" spc="-459">
                <a:latin typeface="Calibri"/>
                <a:cs typeface="Calibri"/>
              </a:rPr>
              <a:t> </a:t>
            </a:r>
            <a:r>
              <a:rPr dirty="0" sz="2100" spc="-5" b="1">
                <a:solidFill>
                  <a:srgbClr val="FF0000"/>
                </a:solidFill>
                <a:latin typeface="Calibri"/>
                <a:cs typeface="Calibri"/>
              </a:rPr>
              <a:t>square</a:t>
            </a:r>
            <a:r>
              <a:rPr dirty="0" sz="21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00" spc="-5" b="1">
                <a:solidFill>
                  <a:srgbClr val="FF0000"/>
                </a:solidFill>
                <a:latin typeface="Calibri"/>
                <a:cs typeface="Calibri"/>
              </a:rPr>
              <a:t>root of </a:t>
            </a:r>
            <a:r>
              <a:rPr dirty="0" sz="2100" b="1">
                <a:solidFill>
                  <a:srgbClr val="FF0000"/>
                </a:solidFill>
                <a:latin typeface="Calibri"/>
                <a:cs typeface="Calibri"/>
              </a:rPr>
              <a:t>variance</a:t>
            </a:r>
            <a:r>
              <a:rPr dirty="0" sz="210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211" y="4290851"/>
            <a:ext cx="5577870" cy="10881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1675" y="5293404"/>
            <a:ext cx="68687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Larger value of variance or standard deviation indicates more dispersion </a:t>
            </a:r>
            <a:r>
              <a:rPr dirty="0" sz="1800" spc="-39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the data and vice versa.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28179"/>
            <a:ext cx="9004040" cy="179461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1675" y="3678978"/>
            <a:ext cx="746315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So it is quite clear from the measure that </a:t>
            </a:r>
            <a:r>
              <a:rPr dirty="0" sz="2400">
                <a:latin typeface="Calibri"/>
                <a:cs typeface="Calibri"/>
              </a:rPr>
              <a:t>attribute 1 </a:t>
            </a:r>
            <a:r>
              <a:rPr dirty="0" sz="2400" spc="-5">
                <a:latin typeface="Calibri"/>
                <a:cs typeface="Calibri"/>
              </a:rPr>
              <a:t>values </a:t>
            </a:r>
            <a:r>
              <a:rPr dirty="0" sz="2400">
                <a:latin typeface="Calibri"/>
                <a:cs typeface="Calibri"/>
              </a:rPr>
              <a:t> are </a:t>
            </a:r>
            <a:r>
              <a:rPr dirty="0" sz="2400" spc="-5">
                <a:latin typeface="Calibri"/>
                <a:cs typeface="Calibri"/>
              </a:rPr>
              <a:t>quite concentrated </a:t>
            </a:r>
            <a:r>
              <a:rPr dirty="0" sz="2400">
                <a:latin typeface="Calibri"/>
                <a:cs typeface="Calibri"/>
              </a:rPr>
              <a:t>around </a:t>
            </a:r>
            <a:r>
              <a:rPr dirty="0" sz="2400" spc="-5">
                <a:latin typeface="Calibri"/>
                <a:cs typeface="Calibri"/>
              </a:rPr>
              <a:t>the mean while </a:t>
            </a:r>
            <a:r>
              <a:rPr dirty="0" sz="2400">
                <a:latin typeface="Calibri"/>
                <a:cs typeface="Calibri"/>
              </a:rPr>
              <a:t>attribute 2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values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1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extremely</a:t>
            </a:r>
            <a:r>
              <a:rPr dirty="0" sz="2400" spc="1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spread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out.</a:t>
            </a:r>
            <a:r>
              <a:rPr dirty="0" sz="2400" spc="1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Since</a:t>
            </a:r>
            <a:r>
              <a:rPr dirty="0" sz="2400" spc="1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this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data</a:t>
            </a:r>
            <a:r>
              <a:rPr dirty="0" sz="2400" spc="1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was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small,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09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visual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inspection</a:t>
            </a:r>
            <a:r>
              <a:rPr dirty="0" sz="2400" spc="5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09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understanding</a:t>
            </a:r>
            <a:r>
              <a:rPr dirty="0" sz="2400" spc="509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were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possible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that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matches with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 measured value.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180" y="706140"/>
            <a:ext cx="55302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5"/>
              <a:t>Looking</a:t>
            </a:r>
            <a:r>
              <a:rPr dirty="0" spc="-285"/>
              <a:t> </a:t>
            </a:r>
            <a:r>
              <a:rPr dirty="0" spc="-300"/>
              <a:t>at</a:t>
            </a:r>
            <a:r>
              <a:rPr dirty="0" spc="-285"/>
              <a:t> </a:t>
            </a:r>
            <a:r>
              <a:rPr dirty="0" spc="-320"/>
              <a:t>auto</a:t>
            </a:r>
            <a:r>
              <a:rPr dirty="0" spc="-285"/>
              <a:t> </a:t>
            </a:r>
            <a:r>
              <a:rPr dirty="0" spc="-450"/>
              <a:t>MPG</a:t>
            </a:r>
            <a:r>
              <a:rPr dirty="0" spc="-285"/>
              <a:t> </a:t>
            </a:r>
            <a:r>
              <a:rPr dirty="0" spc="-320"/>
              <a:t>dataset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012" y="1776898"/>
            <a:ext cx="8947987" cy="37468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675" y="308801"/>
            <a:ext cx="66528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/>
              <a:t>Measuring</a:t>
            </a:r>
            <a:r>
              <a:rPr dirty="0" spc="-285"/>
              <a:t> </a:t>
            </a:r>
            <a:r>
              <a:rPr dirty="0" spc="-350"/>
              <a:t>data</a:t>
            </a:r>
            <a:r>
              <a:rPr dirty="0" spc="-285"/>
              <a:t> </a:t>
            </a:r>
            <a:r>
              <a:rPr dirty="0" spc="-375"/>
              <a:t>value</a:t>
            </a:r>
            <a:r>
              <a:rPr dirty="0" spc="-285"/>
              <a:t> </a:t>
            </a:r>
            <a:r>
              <a:rPr dirty="0" spc="-290"/>
              <a:t>position:</a:t>
            </a:r>
            <a:r>
              <a:rPr dirty="0" spc="-285"/>
              <a:t> </a:t>
            </a:r>
            <a:r>
              <a:rPr dirty="0" spc="-585"/>
              <a:t>IQR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226" y="1390490"/>
            <a:ext cx="7905750" cy="143192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8595" algn="l"/>
                <a:tab pos="650240" algn="l"/>
              </a:tabLst>
            </a:pPr>
            <a:r>
              <a:rPr dirty="0" sz="2800">
                <a:latin typeface="Verdana"/>
                <a:cs typeface="Verdana"/>
              </a:rPr>
              <a:t>a	=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[40,43,53,57,78,79,87,90,92,93,98]</a:t>
            </a:r>
            <a:endParaRPr sz="2800">
              <a:latin typeface="Verdana"/>
              <a:cs typeface="Verdana"/>
            </a:endParaRPr>
          </a:p>
          <a:p>
            <a:pPr marL="187960" indent="-175895">
              <a:lnSpc>
                <a:spcPts val="3190"/>
              </a:lnSpc>
              <a:spcBef>
                <a:spcPts val="66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Verdana"/>
                <a:cs typeface="Verdana"/>
              </a:rPr>
              <a:t>b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=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[5,22,39,75,79,85,90,91,93,93,94,95]</a:t>
            </a:r>
            <a:endParaRPr sz="2800">
              <a:latin typeface="Verdana"/>
              <a:cs typeface="Verdana"/>
            </a:endParaRPr>
          </a:p>
          <a:p>
            <a:pPr marL="187960">
              <a:lnSpc>
                <a:spcPts val="3190"/>
              </a:lnSpc>
            </a:pPr>
            <a:r>
              <a:rPr dirty="0" sz="2800" spc="-5">
                <a:latin typeface="Verdana"/>
                <a:cs typeface="Verdana"/>
              </a:rPr>
              <a:t>(Do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by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self)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1139" y="3871223"/>
          <a:ext cx="6115050" cy="295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554355"/>
                <a:gridCol w="554354"/>
                <a:gridCol w="554355"/>
                <a:gridCol w="554355"/>
                <a:gridCol w="554354"/>
                <a:gridCol w="554354"/>
                <a:gridCol w="554354"/>
                <a:gridCol w="554354"/>
                <a:gridCol w="554354"/>
                <a:gridCol w="554354"/>
              </a:tblGrid>
              <a:tr h="28194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43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53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79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87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1142" y="4562023"/>
          <a:ext cx="6115050" cy="295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554355"/>
                <a:gridCol w="554354"/>
                <a:gridCol w="554355"/>
                <a:gridCol w="554355"/>
                <a:gridCol w="554354"/>
                <a:gridCol w="554354"/>
                <a:gridCol w="554354"/>
                <a:gridCol w="554354"/>
                <a:gridCol w="554354"/>
                <a:gridCol w="554354"/>
              </a:tblGrid>
              <a:tr h="28194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43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53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79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87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4004" y="4877743"/>
            <a:ext cx="122971" cy="35831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90218" y="5145391"/>
            <a:ext cx="2181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Median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(Q2)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79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4720" y="2648158"/>
            <a:ext cx="1873885" cy="509905"/>
          </a:xfrm>
          <a:custGeom>
            <a:avLst/>
            <a:gdLst/>
            <a:ahLst/>
            <a:cxnLst/>
            <a:rect l="l" t="t" r="r" b="b"/>
            <a:pathLst>
              <a:path w="1873885" h="509905">
                <a:moveTo>
                  <a:pt x="0" y="84962"/>
                </a:moveTo>
                <a:lnTo>
                  <a:pt x="6676" y="51891"/>
                </a:lnTo>
                <a:lnTo>
                  <a:pt x="24884" y="24884"/>
                </a:lnTo>
                <a:lnTo>
                  <a:pt x="51891" y="6676"/>
                </a:lnTo>
                <a:lnTo>
                  <a:pt x="84962" y="0"/>
                </a:lnTo>
                <a:lnTo>
                  <a:pt x="1788865" y="0"/>
                </a:lnTo>
                <a:lnTo>
                  <a:pt x="1836003" y="14274"/>
                </a:lnTo>
                <a:lnTo>
                  <a:pt x="1867361" y="52448"/>
                </a:lnTo>
                <a:lnTo>
                  <a:pt x="1873828" y="84962"/>
                </a:lnTo>
                <a:lnTo>
                  <a:pt x="1873828" y="424803"/>
                </a:lnTo>
                <a:lnTo>
                  <a:pt x="1867151" y="457875"/>
                </a:lnTo>
                <a:lnTo>
                  <a:pt x="1848943" y="484881"/>
                </a:lnTo>
                <a:lnTo>
                  <a:pt x="1821937" y="503089"/>
                </a:lnTo>
                <a:lnTo>
                  <a:pt x="1788865" y="509766"/>
                </a:lnTo>
                <a:lnTo>
                  <a:pt x="84962" y="509766"/>
                </a:lnTo>
                <a:lnTo>
                  <a:pt x="51891" y="503089"/>
                </a:lnTo>
                <a:lnTo>
                  <a:pt x="24884" y="484881"/>
                </a:lnTo>
                <a:lnTo>
                  <a:pt x="6676" y="457875"/>
                </a:lnTo>
                <a:lnTo>
                  <a:pt x="0" y="424803"/>
                </a:lnTo>
                <a:lnTo>
                  <a:pt x="0" y="84962"/>
                </a:lnTo>
                <a:close/>
              </a:path>
            </a:pathLst>
          </a:custGeom>
          <a:ln w="12699">
            <a:solidFill>
              <a:srgbClr val="1B30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85016" y="2780614"/>
            <a:ext cx="991869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Validation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Set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7807" y="735163"/>
            <a:ext cx="2811145" cy="509905"/>
          </a:xfrm>
          <a:custGeom>
            <a:avLst/>
            <a:gdLst/>
            <a:ahLst/>
            <a:cxnLst/>
            <a:rect l="l" t="t" r="r" b="b"/>
            <a:pathLst>
              <a:path w="2811145" h="509905">
                <a:moveTo>
                  <a:pt x="0" y="84962"/>
                </a:moveTo>
                <a:lnTo>
                  <a:pt x="6676" y="51891"/>
                </a:lnTo>
                <a:lnTo>
                  <a:pt x="24884" y="24885"/>
                </a:lnTo>
                <a:lnTo>
                  <a:pt x="51891" y="6676"/>
                </a:lnTo>
                <a:lnTo>
                  <a:pt x="84962" y="0"/>
                </a:lnTo>
                <a:lnTo>
                  <a:pt x="2725779" y="0"/>
                </a:lnTo>
                <a:lnTo>
                  <a:pt x="2772916" y="14274"/>
                </a:lnTo>
                <a:lnTo>
                  <a:pt x="2804274" y="52448"/>
                </a:lnTo>
                <a:lnTo>
                  <a:pt x="2810741" y="84962"/>
                </a:lnTo>
                <a:lnTo>
                  <a:pt x="2810741" y="424803"/>
                </a:lnTo>
                <a:lnTo>
                  <a:pt x="2804065" y="457875"/>
                </a:lnTo>
                <a:lnTo>
                  <a:pt x="2785856" y="484881"/>
                </a:lnTo>
                <a:lnTo>
                  <a:pt x="2758850" y="503089"/>
                </a:lnTo>
                <a:lnTo>
                  <a:pt x="2725779" y="509766"/>
                </a:lnTo>
                <a:lnTo>
                  <a:pt x="84962" y="509766"/>
                </a:lnTo>
                <a:lnTo>
                  <a:pt x="51891" y="503089"/>
                </a:lnTo>
                <a:lnTo>
                  <a:pt x="24884" y="484881"/>
                </a:lnTo>
                <a:lnTo>
                  <a:pt x="6676" y="457875"/>
                </a:lnTo>
                <a:lnTo>
                  <a:pt x="0" y="424803"/>
                </a:lnTo>
                <a:lnTo>
                  <a:pt x="0" y="84962"/>
                </a:lnTo>
                <a:close/>
              </a:path>
            </a:pathLst>
          </a:custGeom>
          <a:ln w="12699">
            <a:solidFill>
              <a:srgbClr val="1B30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45399" y="867619"/>
            <a:ext cx="93535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Original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Data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59355" y="1627757"/>
            <a:ext cx="2823845" cy="522605"/>
            <a:chOff x="2359355" y="1627757"/>
            <a:chExt cx="2823845" cy="522605"/>
          </a:xfrm>
        </p:grpSpPr>
        <p:sp>
          <p:nvSpPr>
            <p:cNvPr id="7" name="object 7"/>
            <p:cNvSpPr/>
            <p:nvPr/>
          </p:nvSpPr>
          <p:spPr>
            <a:xfrm>
              <a:off x="2365705" y="1634107"/>
              <a:ext cx="2811145" cy="509905"/>
            </a:xfrm>
            <a:custGeom>
              <a:avLst/>
              <a:gdLst/>
              <a:ahLst/>
              <a:cxnLst/>
              <a:rect l="l" t="t" r="r" b="b"/>
              <a:pathLst>
                <a:path w="2811145" h="509905">
                  <a:moveTo>
                    <a:pt x="2725779" y="509766"/>
                  </a:moveTo>
                  <a:lnTo>
                    <a:pt x="84962" y="509766"/>
                  </a:lnTo>
                  <a:lnTo>
                    <a:pt x="51891" y="503089"/>
                  </a:lnTo>
                  <a:lnTo>
                    <a:pt x="24885" y="484881"/>
                  </a:lnTo>
                  <a:lnTo>
                    <a:pt x="6676" y="457875"/>
                  </a:lnTo>
                  <a:lnTo>
                    <a:pt x="0" y="424803"/>
                  </a:lnTo>
                  <a:lnTo>
                    <a:pt x="0" y="84962"/>
                  </a:lnTo>
                  <a:lnTo>
                    <a:pt x="6676" y="51891"/>
                  </a:lnTo>
                  <a:lnTo>
                    <a:pt x="24885" y="24884"/>
                  </a:lnTo>
                  <a:lnTo>
                    <a:pt x="51891" y="6676"/>
                  </a:lnTo>
                  <a:lnTo>
                    <a:pt x="84962" y="0"/>
                  </a:lnTo>
                  <a:lnTo>
                    <a:pt x="2725779" y="0"/>
                  </a:lnTo>
                  <a:lnTo>
                    <a:pt x="2772916" y="14274"/>
                  </a:lnTo>
                  <a:lnTo>
                    <a:pt x="2804275" y="52448"/>
                  </a:lnTo>
                  <a:lnTo>
                    <a:pt x="2810742" y="84962"/>
                  </a:lnTo>
                  <a:lnTo>
                    <a:pt x="2810742" y="424803"/>
                  </a:lnTo>
                  <a:lnTo>
                    <a:pt x="2804065" y="457875"/>
                  </a:lnTo>
                  <a:lnTo>
                    <a:pt x="2785857" y="484881"/>
                  </a:lnTo>
                  <a:lnTo>
                    <a:pt x="2758850" y="503089"/>
                  </a:lnTo>
                  <a:lnTo>
                    <a:pt x="2725779" y="5097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65705" y="1634107"/>
              <a:ext cx="2811145" cy="509905"/>
            </a:xfrm>
            <a:custGeom>
              <a:avLst/>
              <a:gdLst/>
              <a:ahLst/>
              <a:cxnLst/>
              <a:rect l="l" t="t" r="r" b="b"/>
              <a:pathLst>
                <a:path w="2811145" h="509905">
                  <a:moveTo>
                    <a:pt x="0" y="84962"/>
                  </a:moveTo>
                  <a:lnTo>
                    <a:pt x="6676" y="51891"/>
                  </a:lnTo>
                  <a:lnTo>
                    <a:pt x="24885" y="24884"/>
                  </a:lnTo>
                  <a:lnTo>
                    <a:pt x="51891" y="6676"/>
                  </a:lnTo>
                  <a:lnTo>
                    <a:pt x="84962" y="0"/>
                  </a:lnTo>
                  <a:lnTo>
                    <a:pt x="2725779" y="0"/>
                  </a:lnTo>
                  <a:lnTo>
                    <a:pt x="2772916" y="14274"/>
                  </a:lnTo>
                  <a:lnTo>
                    <a:pt x="2804275" y="52448"/>
                  </a:lnTo>
                  <a:lnTo>
                    <a:pt x="2810742" y="84962"/>
                  </a:lnTo>
                  <a:lnTo>
                    <a:pt x="2810742" y="424803"/>
                  </a:lnTo>
                  <a:lnTo>
                    <a:pt x="2804065" y="457875"/>
                  </a:lnTo>
                  <a:lnTo>
                    <a:pt x="2785857" y="484881"/>
                  </a:lnTo>
                  <a:lnTo>
                    <a:pt x="2758850" y="503089"/>
                  </a:lnTo>
                  <a:lnTo>
                    <a:pt x="2725779" y="509766"/>
                  </a:lnTo>
                  <a:lnTo>
                    <a:pt x="84962" y="509766"/>
                  </a:lnTo>
                  <a:lnTo>
                    <a:pt x="51891" y="503089"/>
                  </a:lnTo>
                  <a:lnTo>
                    <a:pt x="24885" y="484881"/>
                  </a:lnTo>
                  <a:lnTo>
                    <a:pt x="6676" y="457875"/>
                  </a:lnTo>
                  <a:lnTo>
                    <a:pt x="0" y="424803"/>
                  </a:lnTo>
                  <a:lnTo>
                    <a:pt x="0" y="84962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807933" y="1705602"/>
            <a:ext cx="192532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1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-5" b="1">
                <a:solidFill>
                  <a:srgbClr val="FFFFFF"/>
                </a:solidFill>
                <a:latin typeface="Calibri"/>
                <a:cs typeface="Calibri"/>
              </a:rPr>
              <a:t>Preparation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1849" y="2641808"/>
            <a:ext cx="2823845" cy="522605"/>
            <a:chOff x="561849" y="2641808"/>
            <a:chExt cx="2823845" cy="522605"/>
          </a:xfrm>
        </p:grpSpPr>
        <p:sp>
          <p:nvSpPr>
            <p:cNvPr id="11" name="object 11"/>
            <p:cNvSpPr/>
            <p:nvPr/>
          </p:nvSpPr>
          <p:spPr>
            <a:xfrm>
              <a:off x="568199" y="2648158"/>
              <a:ext cx="2811145" cy="509905"/>
            </a:xfrm>
            <a:custGeom>
              <a:avLst/>
              <a:gdLst/>
              <a:ahLst/>
              <a:cxnLst/>
              <a:rect l="l" t="t" r="r" b="b"/>
              <a:pathLst>
                <a:path w="2811145" h="509905">
                  <a:moveTo>
                    <a:pt x="2725779" y="509766"/>
                  </a:moveTo>
                  <a:lnTo>
                    <a:pt x="84962" y="509766"/>
                  </a:lnTo>
                  <a:lnTo>
                    <a:pt x="51891" y="503089"/>
                  </a:lnTo>
                  <a:lnTo>
                    <a:pt x="24885" y="484881"/>
                  </a:lnTo>
                  <a:lnTo>
                    <a:pt x="6676" y="457875"/>
                  </a:lnTo>
                  <a:lnTo>
                    <a:pt x="0" y="424803"/>
                  </a:lnTo>
                  <a:lnTo>
                    <a:pt x="0" y="84962"/>
                  </a:lnTo>
                  <a:lnTo>
                    <a:pt x="6676" y="51891"/>
                  </a:lnTo>
                  <a:lnTo>
                    <a:pt x="24885" y="24884"/>
                  </a:lnTo>
                  <a:lnTo>
                    <a:pt x="51891" y="6676"/>
                  </a:lnTo>
                  <a:lnTo>
                    <a:pt x="84962" y="0"/>
                  </a:lnTo>
                  <a:lnTo>
                    <a:pt x="2725779" y="0"/>
                  </a:lnTo>
                  <a:lnTo>
                    <a:pt x="2772916" y="14274"/>
                  </a:lnTo>
                  <a:lnTo>
                    <a:pt x="2804274" y="52448"/>
                  </a:lnTo>
                  <a:lnTo>
                    <a:pt x="2810742" y="84962"/>
                  </a:lnTo>
                  <a:lnTo>
                    <a:pt x="2810742" y="424803"/>
                  </a:lnTo>
                  <a:lnTo>
                    <a:pt x="2804065" y="457875"/>
                  </a:lnTo>
                  <a:lnTo>
                    <a:pt x="2785857" y="484881"/>
                  </a:lnTo>
                  <a:lnTo>
                    <a:pt x="2758850" y="503089"/>
                  </a:lnTo>
                  <a:lnTo>
                    <a:pt x="2725779" y="5097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8199" y="2648158"/>
              <a:ext cx="2811145" cy="509905"/>
            </a:xfrm>
            <a:custGeom>
              <a:avLst/>
              <a:gdLst/>
              <a:ahLst/>
              <a:cxnLst/>
              <a:rect l="l" t="t" r="r" b="b"/>
              <a:pathLst>
                <a:path w="2811145" h="509905">
                  <a:moveTo>
                    <a:pt x="0" y="84962"/>
                  </a:moveTo>
                  <a:lnTo>
                    <a:pt x="6676" y="51891"/>
                  </a:lnTo>
                  <a:lnTo>
                    <a:pt x="24885" y="24884"/>
                  </a:lnTo>
                  <a:lnTo>
                    <a:pt x="51891" y="6676"/>
                  </a:lnTo>
                  <a:lnTo>
                    <a:pt x="84962" y="0"/>
                  </a:lnTo>
                  <a:lnTo>
                    <a:pt x="2725779" y="0"/>
                  </a:lnTo>
                  <a:lnTo>
                    <a:pt x="2772916" y="14274"/>
                  </a:lnTo>
                  <a:lnTo>
                    <a:pt x="2804274" y="52448"/>
                  </a:lnTo>
                  <a:lnTo>
                    <a:pt x="2810742" y="84962"/>
                  </a:lnTo>
                  <a:lnTo>
                    <a:pt x="2810742" y="424803"/>
                  </a:lnTo>
                  <a:lnTo>
                    <a:pt x="2804065" y="457875"/>
                  </a:lnTo>
                  <a:lnTo>
                    <a:pt x="2785857" y="484881"/>
                  </a:lnTo>
                  <a:lnTo>
                    <a:pt x="2758850" y="503089"/>
                  </a:lnTo>
                  <a:lnTo>
                    <a:pt x="2725779" y="509766"/>
                  </a:lnTo>
                  <a:lnTo>
                    <a:pt x="84962" y="509766"/>
                  </a:lnTo>
                  <a:lnTo>
                    <a:pt x="51891" y="503089"/>
                  </a:lnTo>
                  <a:lnTo>
                    <a:pt x="24885" y="484881"/>
                  </a:lnTo>
                  <a:lnTo>
                    <a:pt x="6676" y="457875"/>
                  </a:lnTo>
                  <a:lnTo>
                    <a:pt x="0" y="424803"/>
                  </a:lnTo>
                  <a:lnTo>
                    <a:pt x="0" y="84962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462719" y="2780614"/>
            <a:ext cx="1020444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Training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Set(s)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44928" y="2648158"/>
            <a:ext cx="1266190" cy="509905"/>
          </a:xfrm>
          <a:custGeom>
            <a:avLst/>
            <a:gdLst/>
            <a:ahLst/>
            <a:cxnLst/>
            <a:rect l="l" t="t" r="r" b="b"/>
            <a:pathLst>
              <a:path w="1266190" h="509905">
                <a:moveTo>
                  <a:pt x="0" y="84962"/>
                </a:moveTo>
                <a:lnTo>
                  <a:pt x="6676" y="51891"/>
                </a:lnTo>
                <a:lnTo>
                  <a:pt x="24884" y="24884"/>
                </a:lnTo>
                <a:lnTo>
                  <a:pt x="51891" y="6676"/>
                </a:lnTo>
                <a:lnTo>
                  <a:pt x="84962" y="0"/>
                </a:lnTo>
                <a:lnTo>
                  <a:pt x="1180924" y="0"/>
                </a:lnTo>
                <a:lnTo>
                  <a:pt x="1228062" y="14274"/>
                </a:lnTo>
                <a:lnTo>
                  <a:pt x="1259420" y="52448"/>
                </a:lnTo>
                <a:lnTo>
                  <a:pt x="1265886" y="84962"/>
                </a:lnTo>
                <a:lnTo>
                  <a:pt x="1265886" y="424803"/>
                </a:lnTo>
                <a:lnTo>
                  <a:pt x="1259210" y="457875"/>
                </a:lnTo>
                <a:lnTo>
                  <a:pt x="1241002" y="484881"/>
                </a:lnTo>
                <a:lnTo>
                  <a:pt x="1213995" y="503089"/>
                </a:lnTo>
                <a:lnTo>
                  <a:pt x="1180924" y="509766"/>
                </a:lnTo>
                <a:lnTo>
                  <a:pt x="84962" y="509766"/>
                </a:lnTo>
                <a:lnTo>
                  <a:pt x="51891" y="503089"/>
                </a:lnTo>
                <a:lnTo>
                  <a:pt x="24884" y="484881"/>
                </a:lnTo>
                <a:lnTo>
                  <a:pt x="6676" y="457875"/>
                </a:lnTo>
                <a:lnTo>
                  <a:pt x="0" y="424803"/>
                </a:lnTo>
                <a:lnTo>
                  <a:pt x="0" y="84962"/>
                </a:lnTo>
                <a:close/>
              </a:path>
            </a:pathLst>
          </a:custGeom>
          <a:ln w="12699">
            <a:solidFill>
              <a:srgbClr val="1B30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88366" y="2780614"/>
            <a:ext cx="10922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84510" y="2836176"/>
            <a:ext cx="469900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350" spc="-5">
                <a:latin typeface="Calibri"/>
                <a:cs typeface="Calibri"/>
              </a:rPr>
              <a:t>es</a:t>
            </a:r>
            <a:r>
              <a:rPr dirty="0" sz="1350">
                <a:latin typeface="Calibri"/>
                <a:cs typeface="Calibri"/>
              </a:rPr>
              <a:t>t</a:t>
            </a:r>
            <a:r>
              <a:rPr dirty="0" sz="1350" spc="-5">
                <a:latin typeface="Calibri"/>
                <a:cs typeface="Calibri"/>
              </a:rPr>
              <a:t> Set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4495" y="3662210"/>
            <a:ext cx="2013585" cy="509905"/>
          </a:xfrm>
          <a:custGeom>
            <a:avLst/>
            <a:gdLst/>
            <a:ahLst/>
            <a:cxnLst/>
            <a:rect l="l" t="t" r="r" b="b"/>
            <a:pathLst>
              <a:path w="2013585" h="509904">
                <a:moveTo>
                  <a:pt x="0" y="84962"/>
                </a:moveTo>
                <a:lnTo>
                  <a:pt x="6676" y="51891"/>
                </a:lnTo>
                <a:lnTo>
                  <a:pt x="24885" y="24884"/>
                </a:lnTo>
                <a:lnTo>
                  <a:pt x="51891" y="6676"/>
                </a:lnTo>
                <a:lnTo>
                  <a:pt x="84962" y="0"/>
                </a:lnTo>
                <a:lnTo>
                  <a:pt x="1928349" y="0"/>
                </a:lnTo>
                <a:lnTo>
                  <a:pt x="1975486" y="14274"/>
                </a:lnTo>
                <a:lnTo>
                  <a:pt x="2006844" y="52448"/>
                </a:lnTo>
                <a:lnTo>
                  <a:pt x="2013312" y="84962"/>
                </a:lnTo>
                <a:lnTo>
                  <a:pt x="2013312" y="424803"/>
                </a:lnTo>
                <a:lnTo>
                  <a:pt x="2006635" y="457874"/>
                </a:lnTo>
                <a:lnTo>
                  <a:pt x="1988427" y="484881"/>
                </a:lnTo>
                <a:lnTo>
                  <a:pt x="1961420" y="503089"/>
                </a:lnTo>
                <a:lnTo>
                  <a:pt x="1928349" y="509766"/>
                </a:lnTo>
                <a:lnTo>
                  <a:pt x="84962" y="509766"/>
                </a:lnTo>
                <a:lnTo>
                  <a:pt x="51891" y="503089"/>
                </a:lnTo>
                <a:lnTo>
                  <a:pt x="24885" y="484881"/>
                </a:lnTo>
                <a:lnTo>
                  <a:pt x="6676" y="457874"/>
                </a:lnTo>
                <a:lnTo>
                  <a:pt x="0" y="424803"/>
                </a:lnTo>
                <a:lnTo>
                  <a:pt x="0" y="84962"/>
                </a:lnTo>
                <a:close/>
              </a:path>
            </a:pathLst>
          </a:custGeom>
          <a:ln w="12699">
            <a:solidFill>
              <a:srgbClr val="1B30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29982" y="3794666"/>
            <a:ext cx="113919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Train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the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Model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63090" y="4052277"/>
            <a:ext cx="2013585" cy="509905"/>
          </a:xfrm>
          <a:custGeom>
            <a:avLst/>
            <a:gdLst/>
            <a:ahLst/>
            <a:cxnLst/>
            <a:rect l="l" t="t" r="r" b="b"/>
            <a:pathLst>
              <a:path w="2013585" h="509904">
                <a:moveTo>
                  <a:pt x="0" y="84962"/>
                </a:moveTo>
                <a:lnTo>
                  <a:pt x="6676" y="51891"/>
                </a:lnTo>
                <a:lnTo>
                  <a:pt x="24885" y="24885"/>
                </a:lnTo>
                <a:lnTo>
                  <a:pt x="51891" y="6676"/>
                </a:lnTo>
                <a:lnTo>
                  <a:pt x="84962" y="0"/>
                </a:lnTo>
                <a:lnTo>
                  <a:pt x="1928349" y="0"/>
                </a:lnTo>
                <a:lnTo>
                  <a:pt x="1975486" y="14274"/>
                </a:lnTo>
                <a:lnTo>
                  <a:pt x="2006845" y="52448"/>
                </a:lnTo>
                <a:lnTo>
                  <a:pt x="2013312" y="84962"/>
                </a:lnTo>
                <a:lnTo>
                  <a:pt x="2013312" y="424803"/>
                </a:lnTo>
                <a:lnTo>
                  <a:pt x="2006635" y="457875"/>
                </a:lnTo>
                <a:lnTo>
                  <a:pt x="1988427" y="484881"/>
                </a:lnTo>
                <a:lnTo>
                  <a:pt x="1961421" y="503089"/>
                </a:lnTo>
                <a:lnTo>
                  <a:pt x="1928349" y="509766"/>
                </a:lnTo>
                <a:lnTo>
                  <a:pt x="84962" y="509766"/>
                </a:lnTo>
                <a:lnTo>
                  <a:pt x="51891" y="503089"/>
                </a:lnTo>
                <a:lnTo>
                  <a:pt x="24885" y="484881"/>
                </a:lnTo>
                <a:lnTo>
                  <a:pt x="6676" y="457875"/>
                </a:lnTo>
                <a:lnTo>
                  <a:pt x="0" y="424803"/>
                </a:lnTo>
                <a:lnTo>
                  <a:pt x="0" y="84962"/>
                </a:lnTo>
                <a:close/>
              </a:path>
            </a:pathLst>
          </a:custGeom>
          <a:ln w="12699">
            <a:solidFill>
              <a:srgbClr val="1B30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182334" y="4081862"/>
            <a:ext cx="77406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699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Fine tune 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Th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5">
                <a:latin typeface="Calibri"/>
                <a:cs typeface="Calibri"/>
              </a:rPr>
              <a:t> Model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9557" y="4676263"/>
            <a:ext cx="2013585" cy="509905"/>
          </a:xfrm>
          <a:custGeom>
            <a:avLst/>
            <a:gdLst/>
            <a:ahLst/>
            <a:cxnLst/>
            <a:rect l="l" t="t" r="r" b="b"/>
            <a:pathLst>
              <a:path w="2013585" h="509904">
                <a:moveTo>
                  <a:pt x="0" y="84962"/>
                </a:moveTo>
                <a:lnTo>
                  <a:pt x="6676" y="51891"/>
                </a:lnTo>
                <a:lnTo>
                  <a:pt x="24885" y="24884"/>
                </a:lnTo>
                <a:lnTo>
                  <a:pt x="51891" y="6676"/>
                </a:lnTo>
                <a:lnTo>
                  <a:pt x="84962" y="0"/>
                </a:lnTo>
                <a:lnTo>
                  <a:pt x="1928349" y="0"/>
                </a:lnTo>
                <a:lnTo>
                  <a:pt x="1975486" y="14274"/>
                </a:lnTo>
                <a:lnTo>
                  <a:pt x="2006844" y="52448"/>
                </a:lnTo>
                <a:lnTo>
                  <a:pt x="2013312" y="84962"/>
                </a:lnTo>
                <a:lnTo>
                  <a:pt x="2013312" y="424803"/>
                </a:lnTo>
                <a:lnTo>
                  <a:pt x="2006635" y="457874"/>
                </a:lnTo>
                <a:lnTo>
                  <a:pt x="1988427" y="484881"/>
                </a:lnTo>
                <a:lnTo>
                  <a:pt x="1961420" y="503089"/>
                </a:lnTo>
                <a:lnTo>
                  <a:pt x="1928349" y="509766"/>
                </a:lnTo>
                <a:lnTo>
                  <a:pt x="84962" y="509766"/>
                </a:lnTo>
                <a:lnTo>
                  <a:pt x="51891" y="503089"/>
                </a:lnTo>
                <a:lnTo>
                  <a:pt x="24885" y="484881"/>
                </a:lnTo>
                <a:lnTo>
                  <a:pt x="6676" y="457874"/>
                </a:lnTo>
                <a:lnTo>
                  <a:pt x="0" y="424803"/>
                </a:lnTo>
                <a:lnTo>
                  <a:pt x="0" y="84962"/>
                </a:lnTo>
                <a:close/>
              </a:path>
            </a:pathLst>
          </a:custGeom>
          <a:ln w="12699">
            <a:solidFill>
              <a:srgbClr val="1B30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258944" y="4705848"/>
            <a:ext cx="89281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 marR="5080" indent="-208915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Evaluat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5">
                <a:latin typeface="Calibri"/>
                <a:cs typeface="Calibri"/>
              </a:rPr>
              <a:t> the  </a:t>
            </a:r>
            <a:r>
              <a:rPr dirty="0" sz="1350" spc="-5">
                <a:latin typeface="Calibri"/>
                <a:cs typeface="Calibri"/>
              </a:rPr>
              <a:t>Model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2712" y="5555131"/>
            <a:ext cx="2013585" cy="509905"/>
          </a:xfrm>
          <a:custGeom>
            <a:avLst/>
            <a:gdLst/>
            <a:ahLst/>
            <a:cxnLst/>
            <a:rect l="l" t="t" r="r" b="b"/>
            <a:pathLst>
              <a:path w="2013585" h="509904">
                <a:moveTo>
                  <a:pt x="0" y="84962"/>
                </a:moveTo>
                <a:lnTo>
                  <a:pt x="6676" y="51891"/>
                </a:lnTo>
                <a:lnTo>
                  <a:pt x="24885" y="24884"/>
                </a:lnTo>
                <a:lnTo>
                  <a:pt x="51891" y="6676"/>
                </a:lnTo>
                <a:lnTo>
                  <a:pt x="84962" y="0"/>
                </a:lnTo>
                <a:lnTo>
                  <a:pt x="1928349" y="0"/>
                </a:lnTo>
                <a:lnTo>
                  <a:pt x="1975486" y="14274"/>
                </a:lnTo>
                <a:lnTo>
                  <a:pt x="2006844" y="52448"/>
                </a:lnTo>
                <a:lnTo>
                  <a:pt x="2013312" y="84962"/>
                </a:lnTo>
                <a:lnTo>
                  <a:pt x="2013312" y="424803"/>
                </a:lnTo>
                <a:lnTo>
                  <a:pt x="2006635" y="457874"/>
                </a:lnTo>
                <a:lnTo>
                  <a:pt x="1988427" y="484881"/>
                </a:lnTo>
                <a:lnTo>
                  <a:pt x="1961420" y="503089"/>
                </a:lnTo>
                <a:lnTo>
                  <a:pt x="1928349" y="509766"/>
                </a:lnTo>
                <a:lnTo>
                  <a:pt x="84962" y="509766"/>
                </a:lnTo>
                <a:lnTo>
                  <a:pt x="51891" y="503089"/>
                </a:lnTo>
                <a:lnTo>
                  <a:pt x="24885" y="484881"/>
                </a:lnTo>
                <a:lnTo>
                  <a:pt x="6676" y="457874"/>
                </a:lnTo>
                <a:lnTo>
                  <a:pt x="0" y="424803"/>
                </a:lnTo>
                <a:lnTo>
                  <a:pt x="0" y="84962"/>
                </a:lnTo>
                <a:close/>
              </a:path>
            </a:pathLst>
          </a:custGeom>
          <a:ln w="12699">
            <a:solidFill>
              <a:srgbClr val="1B30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063876" y="5687586"/>
            <a:ext cx="120840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Predictive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Model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06828" y="1238580"/>
            <a:ext cx="179070" cy="401955"/>
            <a:chOff x="3706828" y="1238580"/>
            <a:chExt cx="179070" cy="401955"/>
          </a:xfrm>
        </p:grpSpPr>
        <p:sp>
          <p:nvSpPr>
            <p:cNvPr id="26" name="object 26"/>
            <p:cNvSpPr/>
            <p:nvPr/>
          </p:nvSpPr>
          <p:spPr>
            <a:xfrm>
              <a:off x="3713178" y="1244930"/>
              <a:ext cx="166370" cy="389255"/>
            </a:xfrm>
            <a:custGeom>
              <a:avLst/>
              <a:gdLst/>
              <a:ahLst/>
              <a:cxnLst/>
              <a:rect l="l" t="t" r="r" b="b"/>
              <a:pathLst>
                <a:path w="166370" h="389255">
                  <a:moveTo>
                    <a:pt x="82901" y="389176"/>
                  </a:moveTo>
                  <a:lnTo>
                    <a:pt x="0" y="306275"/>
                  </a:lnTo>
                  <a:lnTo>
                    <a:pt x="41450" y="306275"/>
                  </a:lnTo>
                  <a:lnTo>
                    <a:pt x="41450" y="0"/>
                  </a:lnTo>
                  <a:lnTo>
                    <a:pt x="124351" y="0"/>
                  </a:lnTo>
                  <a:lnTo>
                    <a:pt x="124351" y="306275"/>
                  </a:lnTo>
                  <a:lnTo>
                    <a:pt x="165802" y="306275"/>
                  </a:lnTo>
                  <a:lnTo>
                    <a:pt x="82901" y="389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713178" y="1244930"/>
              <a:ext cx="166370" cy="389255"/>
            </a:xfrm>
            <a:custGeom>
              <a:avLst/>
              <a:gdLst/>
              <a:ahLst/>
              <a:cxnLst/>
              <a:rect l="l" t="t" r="r" b="b"/>
              <a:pathLst>
                <a:path w="166370" h="389255">
                  <a:moveTo>
                    <a:pt x="0" y="306275"/>
                  </a:moveTo>
                  <a:lnTo>
                    <a:pt x="41450" y="306275"/>
                  </a:lnTo>
                  <a:lnTo>
                    <a:pt x="41450" y="0"/>
                  </a:lnTo>
                  <a:lnTo>
                    <a:pt x="124351" y="0"/>
                  </a:lnTo>
                  <a:lnTo>
                    <a:pt x="124351" y="306275"/>
                  </a:lnTo>
                  <a:lnTo>
                    <a:pt x="165802" y="306275"/>
                  </a:lnTo>
                  <a:lnTo>
                    <a:pt x="82901" y="389176"/>
                  </a:lnTo>
                  <a:lnTo>
                    <a:pt x="0" y="306275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3789727" y="2195077"/>
            <a:ext cx="179070" cy="401955"/>
            <a:chOff x="3789727" y="2195077"/>
            <a:chExt cx="179070" cy="401955"/>
          </a:xfrm>
        </p:grpSpPr>
        <p:sp>
          <p:nvSpPr>
            <p:cNvPr id="29" name="object 29"/>
            <p:cNvSpPr/>
            <p:nvPr/>
          </p:nvSpPr>
          <p:spPr>
            <a:xfrm>
              <a:off x="3796077" y="2201427"/>
              <a:ext cx="166370" cy="389255"/>
            </a:xfrm>
            <a:custGeom>
              <a:avLst/>
              <a:gdLst/>
              <a:ahLst/>
              <a:cxnLst/>
              <a:rect l="l" t="t" r="r" b="b"/>
              <a:pathLst>
                <a:path w="166370" h="389255">
                  <a:moveTo>
                    <a:pt x="82901" y="389176"/>
                  </a:moveTo>
                  <a:lnTo>
                    <a:pt x="0" y="306275"/>
                  </a:lnTo>
                  <a:lnTo>
                    <a:pt x="41450" y="306275"/>
                  </a:lnTo>
                  <a:lnTo>
                    <a:pt x="41450" y="0"/>
                  </a:lnTo>
                  <a:lnTo>
                    <a:pt x="124351" y="0"/>
                  </a:lnTo>
                  <a:lnTo>
                    <a:pt x="124351" y="306275"/>
                  </a:lnTo>
                  <a:lnTo>
                    <a:pt x="165802" y="306275"/>
                  </a:lnTo>
                  <a:lnTo>
                    <a:pt x="82901" y="389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96077" y="2201427"/>
              <a:ext cx="166370" cy="389255"/>
            </a:xfrm>
            <a:custGeom>
              <a:avLst/>
              <a:gdLst/>
              <a:ahLst/>
              <a:cxnLst/>
              <a:rect l="l" t="t" r="r" b="b"/>
              <a:pathLst>
                <a:path w="166370" h="389255">
                  <a:moveTo>
                    <a:pt x="0" y="306275"/>
                  </a:moveTo>
                  <a:lnTo>
                    <a:pt x="41450" y="306275"/>
                  </a:lnTo>
                  <a:lnTo>
                    <a:pt x="41450" y="0"/>
                  </a:lnTo>
                  <a:lnTo>
                    <a:pt x="124351" y="0"/>
                  </a:lnTo>
                  <a:lnTo>
                    <a:pt x="124351" y="306275"/>
                  </a:lnTo>
                  <a:lnTo>
                    <a:pt x="165802" y="306275"/>
                  </a:lnTo>
                  <a:lnTo>
                    <a:pt x="82901" y="389176"/>
                  </a:lnTo>
                  <a:lnTo>
                    <a:pt x="0" y="306275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1386255" y="1106649"/>
            <a:ext cx="7748905" cy="4755515"/>
            <a:chOff x="1386255" y="1106649"/>
            <a:chExt cx="7748905" cy="4755515"/>
          </a:xfrm>
        </p:grpSpPr>
        <p:sp>
          <p:nvSpPr>
            <p:cNvPr id="32" name="object 32"/>
            <p:cNvSpPr/>
            <p:nvPr/>
          </p:nvSpPr>
          <p:spPr>
            <a:xfrm>
              <a:off x="1392605" y="3147888"/>
              <a:ext cx="141605" cy="509905"/>
            </a:xfrm>
            <a:custGeom>
              <a:avLst/>
              <a:gdLst/>
              <a:ahLst/>
              <a:cxnLst/>
              <a:rect l="l" t="t" r="r" b="b"/>
              <a:pathLst>
                <a:path w="141605" h="509904">
                  <a:moveTo>
                    <a:pt x="70729" y="509766"/>
                  </a:moveTo>
                  <a:lnTo>
                    <a:pt x="0" y="439036"/>
                  </a:lnTo>
                  <a:lnTo>
                    <a:pt x="35364" y="439036"/>
                  </a:lnTo>
                  <a:lnTo>
                    <a:pt x="35364" y="0"/>
                  </a:lnTo>
                  <a:lnTo>
                    <a:pt x="106093" y="0"/>
                  </a:lnTo>
                  <a:lnTo>
                    <a:pt x="106093" y="439036"/>
                  </a:lnTo>
                  <a:lnTo>
                    <a:pt x="141458" y="439036"/>
                  </a:lnTo>
                  <a:lnTo>
                    <a:pt x="70729" y="509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392605" y="3147888"/>
              <a:ext cx="141605" cy="509905"/>
            </a:xfrm>
            <a:custGeom>
              <a:avLst/>
              <a:gdLst/>
              <a:ahLst/>
              <a:cxnLst/>
              <a:rect l="l" t="t" r="r" b="b"/>
              <a:pathLst>
                <a:path w="141605" h="509904">
                  <a:moveTo>
                    <a:pt x="141458" y="439036"/>
                  </a:moveTo>
                  <a:lnTo>
                    <a:pt x="106093" y="439036"/>
                  </a:lnTo>
                  <a:lnTo>
                    <a:pt x="106093" y="0"/>
                  </a:lnTo>
                  <a:lnTo>
                    <a:pt x="35364" y="0"/>
                  </a:lnTo>
                  <a:lnTo>
                    <a:pt x="35364" y="439036"/>
                  </a:lnTo>
                  <a:lnTo>
                    <a:pt x="0" y="439036"/>
                  </a:lnTo>
                  <a:lnTo>
                    <a:pt x="70729" y="509766"/>
                  </a:lnTo>
                  <a:lnTo>
                    <a:pt x="141458" y="439036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392605" y="4180198"/>
              <a:ext cx="141605" cy="509905"/>
            </a:xfrm>
            <a:custGeom>
              <a:avLst/>
              <a:gdLst/>
              <a:ahLst/>
              <a:cxnLst/>
              <a:rect l="l" t="t" r="r" b="b"/>
              <a:pathLst>
                <a:path w="141605" h="509904">
                  <a:moveTo>
                    <a:pt x="70729" y="509766"/>
                  </a:moveTo>
                  <a:lnTo>
                    <a:pt x="0" y="439037"/>
                  </a:lnTo>
                  <a:lnTo>
                    <a:pt x="35364" y="439037"/>
                  </a:lnTo>
                  <a:lnTo>
                    <a:pt x="35364" y="0"/>
                  </a:lnTo>
                  <a:lnTo>
                    <a:pt x="106093" y="0"/>
                  </a:lnTo>
                  <a:lnTo>
                    <a:pt x="106093" y="439037"/>
                  </a:lnTo>
                  <a:lnTo>
                    <a:pt x="141458" y="439037"/>
                  </a:lnTo>
                  <a:lnTo>
                    <a:pt x="70729" y="509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392605" y="4180198"/>
              <a:ext cx="141605" cy="509905"/>
            </a:xfrm>
            <a:custGeom>
              <a:avLst/>
              <a:gdLst/>
              <a:ahLst/>
              <a:cxnLst/>
              <a:rect l="l" t="t" r="r" b="b"/>
              <a:pathLst>
                <a:path w="141605" h="509904">
                  <a:moveTo>
                    <a:pt x="141458" y="439037"/>
                  </a:moveTo>
                  <a:lnTo>
                    <a:pt x="106093" y="439037"/>
                  </a:lnTo>
                  <a:lnTo>
                    <a:pt x="106093" y="0"/>
                  </a:lnTo>
                  <a:lnTo>
                    <a:pt x="35364" y="0"/>
                  </a:lnTo>
                  <a:lnTo>
                    <a:pt x="35364" y="439037"/>
                  </a:lnTo>
                  <a:lnTo>
                    <a:pt x="0" y="439037"/>
                  </a:lnTo>
                  <a:lnTo>
                    <a:pt x="70729" y="509766"/>
                  </a:lnTo>
                  <a:lnTo>
                    <a:pt x="141458" y="439037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576402" y="4222422"/>
              <a:ext cx="339725" cy="169545"/>
            </a:xfrm>
            <a:custGeom>
              <a:avLst/>
              <a:gdLst/>
              <a:ahLst/>
              <a:cxnLst/>
              <a:rect l="l" t="t" r="r" b="b"/>
              <a:pathLst>
                <a:path w="339725" h="169545">
                  <a:moveTo>
                    <a:pt x="84738" y="169477"/>
                  </a:moveTo>
                  <a:lnTo>
                    <a:pt x="0" y="84738"/>
                  </a:lnTo>
                  <a:lnTo>
                    <a:pt x="84738" y="0"/>
                  </a:lnTo>
                  <a:lnTo>
                    <a:pt x="84738" y="42369"/>
                  </a:lnTo>
                  <a:lnTo>
                    <a:pt x="339499" y="42369"/>
                  </a:lnTo>
                  <a:lnTo>
                    <a:pt x="339499" y="127107"/>
                  </a:lnTo>
                  <a:lnTo>
                    <a:pt x="84738" y="127107"/>
                  </a:lnTo>
                  <a:lnTo>
                    <a:pt x="84738" y="169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576402" y="4222422"/>
              <a:ext cx="339725" cy="169545"/>
            </a:xfrm>
            <a:custGeom>
              <a:avLst/>
              <a:gdLst/>
              <a:ahLst/>
              <a:cxnLst/>
              <a:rect l="l" t="t" r="r" b="b"/>
              <a:pathLst>
                <a:path w="339725" h="169545">
                  <a:moveTo>
                    <a:pt x="0" y="84738"/>
                  </a:moveTo>
                  <a:lnTo>
                    <a:pt x="84738" y="0"/>
                  </a:lnTo>
                  <a:lnTo>
                    <a:pt x="84738" y="42369"/>
                  </a:lnTo>
                  <a:lnTo>
                    <a:pt x="339499" y="42369"/>
                  </a:lnTo>
                  <a:lnTo>
                    <a:pt x="339499" y="127107"/>
                  </a:lnTo>
                  <a:lnTo>
                    <a:pt x="84738" y="127107"/>
                  </a:lnTo>
                  <a:lnTo>
                    <a:pt x="84738" y="169477"/>
                  </a:lnTo>
                  <a:lnTo>
                    <a:pt x="0" y="8473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856687" y="3147889"/>
              <a:ext cx="59690" cy="1159510"/>
            </a:xfrm>
            <a:custGeom>
              <a:avLst/>
              <a:gdLst/>
              <a:ahLst/>
              <a:cxnLst/>
              <a:rect l="l" t="t" r="r" b="b"/>
              <a:pathLst>
                <a:path w="59689" h="1159510">
                  <a:moveTo>
                    <a:pt x="59214" y="1159272"/>
                  </a:moveTo>
                  <a:lnTo>
                    <a:pt x="0" y="1159272"/>
                  </a:lnTo>
                  <a:lnTo>
                    <a:pt x="0" y="0"/>
                  </a:lnTo>
                  <a:lnTo>
                    <a:pt x="59214" y="0"/>
                  </a:lnTo>
                  <a:lnTo>
                    <a:pt x="59214" y="1159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856687" y="3147889"/>
              <a:ext cx="59690" cy="1159510"/>
            </a:xfrm>
            <a:custGeom>
              <a:avLst/>
              <a:gdLst/>
              <a:ahLst/>
              <a:cxnLst/>
              <a:rect l="l" t="t" r="r" b="b"/>
              <a:pathLst>
                <a:path w="59689" h="1159510">
                  <a:moveTo>
                    <a:pt x="0" y="0"/>
                  </a:moveTo>
                  <a:lnTo>
                    <a:pt x="59214" y="0"/>
                  </a:lnTo>
                  <a:lnTo>
                    <a:pt x="59214" y="1159272"/>
                  </a:lnTo>
                  <a:lnTo>
                    <a:pt x="0" y="115927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302544" y="3795783"/>
              <a:ext cx="1268730" cy="142875"/>
            </a:xfrm>
            <a:custGeom>
              <a:avLst/>
              <a:gdLst/>
              <a:ahLst/>
              <a:cxnLst/>
              <a:rect l="l" t="t" r="r" b="b"/>
              <a:pathLst>
                <a:path w="1268729" h="142875">
                  <a:moveTo>
                    <a:pt x="71137" y="142274"/>
                  </a:moveTo>
                  <a:lnTo>
                    <a:pt x="0" y="71137"/>
                  </a:lnTo>
                  <a:lnTo>
                    <a:pt x="71137" y="0"/>
                  </a:lnTo>
                  <a:lnTo>
                    <a:pt x="71137" y="35568"/>
                  </a:lnTo>
                  <a:lnTo>
                    <a:pt x="1268517" y="35568"/>
                  </a:lnTo>
                  <a:lnTo>
                    <a:pt x="1268517" y="106706"/>
                  </a:lnTo>
                  <a:lnTo>
                    <a:pt x="71137" y="106706"/>
                  </a:lnTo>
                  <a:lnTo>
                    <a:pt x="71137" y="1422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302544" y="3795783"/>
              <a:ext cx="1268730" cy="142875"/>
            </a:xfrm>
            <a:custGeom>
              <a:avLst/>
              <a:gdLst/>
              <a:ahLst/>
              <a:cxnLst/>
              <a:rect l="l" t="t" r="r" b="b"/>
              <a:pathLst>
                <a:path w="1268729" h="142875">
                  <a:moveTo>
                    <a:pt x="0" y="71137"/>
                  </a:moveTo>
                  <a:lnTo>
                    <a:pt x="71137" y="0"/>
                  </a:lnTo>
                  <a:lnTo>
                    <a:pt x="71137" y="35568"/>
                  </a:lnTo>
                  <a:lnTo>
                    <a:pt x="1268517" y="35568"/>
                  </a:lnTo>
                  <a:lnTo>
                    <a:pt x="1268517" y="106706"/>
                  </a:lnTo>
                  <a:lnTo>
                    <a:pt x="71137" y="106706"/>
                  </a:lnTo>
                  <a:lnTo>
                    <a:pt x="71137" y="142274"/>
                  </a:lnTo>
                  <a:lnTo>
                    <a:pt x="0" y="71137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529822" y="3833750"/>
              <a:ext cx="41275" cy="219075"/>
            </a:xfrm>
            <a:custGeom>
              <a:avLst/>
              <a:gdLst/>
              <a:ahLst/>
              <a:cxnLst/>
              <a:rect l="l" t="t" r="r" b="b"/>
              <a:pathLst>
                <a:path w="41275" h="219075">
                  <a:moveTo>
                    <a:pt x="41239" y="218525"/>
                  </a:moveTo>
                  <a:lnTo>
                    <a:pt x="0" y="218525"/>
                  </a:lnTo>
                  <a:lnTo>
                    <a:pt x="0" y="0"/>
                  </a:lnTo>
                  <a:lnTo>
                    <a:pt x="41239" y="0"/>
                  </a:lnTo>
                  <a:lnTo>
                    <a:pt x="41239" y="218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529822" y="3833750"/>
              <a:ext cx="41275" cy="219075"/>
            </a:xfrm>
            <a:custGeom>
              <a:avLst/>
              <a:gdLst/>
              <a:ahLst/>
              <a:cxnLst/>
              <a:rect l="l" t="t" r="r" b="b"/>
              <a:pathLst>
                <a:path w="41275" h="219075">
                  <a:moveTo>
                    <a:pt x="0" y="0"/>
                  </a:moveTo>
                  <a:lnTo>
                    <a:pt x="41239" y="0"/>
                  </a:lnTo>
                  <a:lnTo>
                    <a:pt x="41239" y="218525"/>
                  </a:lnTo>
                  <a:lnTo>
                    <a:pt x="0" y="218525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501452" y="4562044"/>
              <a:ext cx="38735" cy="425450"/>
            </a:xfrm>
            <a:custGeom>
              <a:avLst/>
              <a:gdLst/>
              <a:ahLst/>
              <a:cxnLst/>
              <a:rect l="l" t="t" r="r" b="b"/>
              <a:pathLst>
                <a:path w="38735" h="425450">
                  <a:moveTo>
                    <a:pt x="38686" y="425425"/>
                  </a:moveTo>
                  <a:lnTo>
                    <a:pt x="0" y="425425"/>
                  </a:lnTo>
                  <a:lnTo>
                    <a:pt x="0" y="0"/>
                  </a:lnTo>
                  <a:lnTo>
                    <a:pt x="38686" y="0"/>
                  </a:lnTo>
                  <a:lnTo>
                    <a:pt x="38686" y="4254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501452" y="4562044"/>
              <a:ext cx="38735" cy="425450"/>
            </a:xfrm>
            <a:custGeom>
              <a:avLst/>
              <a:gdLst/>
              <a:ahLst/>
              <a:cxnLst/>
              <a:rect l="l" t="t" r="r" b="b"/>
              <a:pathLst>
                <a:path w="38735" h="425450">
                  <a:moveTo>
                    <a:pt x="38686" y="0"/>
                  </a:moveTo>
                  <a:lnTo>
                    <a:pt x="0" y="0"/>
                  </a:lnTo>
                  <a:lnTo>
                    <a:pt x="0" y="425425"/>
                  </a:lnTo>
                  <a:lnTo>
                    <a:pt x="38686" y="425425"/>
                  </a:lnTo>
                  <a:lnTo>
                    <a:pt x="38686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712869" y="4931147"/>
              <a:ext cx="817244" cy="56515"/>
            </a:xfrm>
            <a:custGeom>
              <a:avLst/>
              <a:gdLst/>
              <a:ahLst/>
              <a:cxnLst/>
              <a:rect l="l" t="t" r="r" b="b"/>
              <a:pathLst>
                <a:path w="817245" h="56514">
                  <a:moveTo>
                    <a:pt x="816953" y="56324"/>
                  </a:moveTo>
                  <a:lnTo>
                    <a:pt x="0" y="56324"/>
                  </a:lnTo>
                  <a:lnTo>
                    <a:pt x="0" y="0"/>
                  </a:lnTo>
                  <a:lnTo>
                    <a:pt x="816953" y="0"/>
                  </a:lnTo>
                  <a:lnTo>
                    <a:pt x="816953" y="56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712869" y="4931147"/>
              <a:ext cx="817244" cy="56515"/>
            </a:xfrm>
            <a:custGeom>
              <a:avLst/>
              <a:gdLst/>
              <a:ahLst/>
              <a:cxnLst/>
              <a:rect l="l" t="t" r="r" b="b"/>
              <a:pathLst>
                <a:path w="817245" h="56514">
                  <a:moveTo>
                    <a:pt x="0" y="0"/>
                  </a:moveTo>
                  <a:lnTo>
                    <a:pt x="0" y="56324"/>
                  </a:lnTo>
                  <a:lnTo>
                    <a:pt x="816953" y="56324"/>
                  </a:lnTo>
                  <a:lnTo>
                    <a:pt x="816953" y="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392605" y="5180548"/>
              <a:ext cx="141605" cy="374650"/>
            </a:xfrm>
            <a:custGeom>
              <a:avLst/>
              <a:gdLst/>
              <a:ahLst/>
              <a:cxnLst/>
              <a:rect l="l" t="t" r="r" b="b"/>
              <a:pathLst>
                <a:path w="141605" h="374650">
                  <a:moveTo>
                    <a:pt x="70729" y="374583"/>
                  </a:moveTo>
                  <a:lnTo>
                    <a:pt x="0" y="303853"/>
                  </a:lnTo>
                  <a:lnTo>
                    <a:pt x="35364" y="303853"/>
                  </a:lnTo>
                  <a:lnTo>
                    <a:pt x="35364" y="0"/>
                  </a:lnTo>
                  <a:lnTo>
                    <a:pt x="106093" y="0"/>
                  </a:lnTo>
                  <a:lnTo>
                    <a:pt x="106093" y="303853"/>
                  </a:lnTo>
                  <a:lnTo>
                    <a:pt x="141458" y="303853"/>
                  </a:lnTo>
                  <a:lnTo>
                    <a:pt x="70729" y="374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392605" y="5180548"/>
              <a:ext cx="141605" cy="374650"/>
            </a:xfrm>
            <a:custGeom>
              <a:avLst/>
              <a:gdLst/>
              <a:ahLst/>
              <a:cxnLst/>
              <a:rect l="l" t="t" r="r" b="b"/>
              <a:pathLst>
                <a:path w="141605" h="374650">
                  <a:moveTo>
                    <a:pt x="141458" y="303853"/>
                  </a:moveTo>
                  <a:lnTo>
                    <a:pt x="106093" y="303853"/>
                  </a:lnTo>
                  <a:lnTo>
                    <a:pt x="106093" y="0"/>
                  </a:lnTo>
                  <a:lnTo>
                    <a:pt x="35364" y="0"/>
                  </a:lnTo>
                  <a:lnTo>
                    <a:pt x="35364" y="303853"/>
                  </a:lnTo>
                  <a:lnTo>
                    <a:pt x="0" y="303853"/>
                  </a:lnTo>
                  <a:lnTo>
                    <a:pt x="70729" y="374583"/>
                  </a:lnTo>
                  <a:lnTo>
                    <a:pt x="141458" y="30385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596294" y="3157925"/>
              <a:ext cx="59690" cy="2659380"/>
            </a:xfrm>
            <a:custGeom>
              <a:avLst/>
              <a:gdLst/>
              <a:ahLst/>
              <a:cxnLst/>
              <a:rect l="l" t="t" r="r" b="b"/>
              <a:pathLst>
                <a:path w="59690" h="2659379">
                  <a:moveTo>
                    <a:pt x="59214" y="2659384"/>
                  </a:moveTo>
                  <a:lnTo>
                    <a:pt x="0" y="2659384"/>
                  </a:lnTo>
                  <a:lnTo>
                    <a:pt x="0" y="0"/>
                  </a:lnTo>
                  <a:lnTo>
                    <a:pt x="59214" y="0"/>
                  </a:lnTo>
                  <a:lnTo>
                    <a:pt x="59214" y="2659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596294" y="3157925"/>
              <a:ext cx="59690" cy="2659380"/>
            </a:xfrm>
            <a:custGeom>
              <a:avLst/>
              <a:gdLst/>
              <a:ahLst/>
              <a:cxnLst/>
              <a:rect l="l" t="t" r="r" b="b"/>
              <a:pathLst>
                <a:path w="59690" h="2659379">
                  <a:moveTo>
                    <a:pt x="0" y="0"/>
                  </a:moveTo>
                  <a:lnTo>
                    <a:pt x="59214" y="0"/>
                  </a:lnTo>
                  <a:lnTo>
                    <a:pt x="59214" y="2659384"/>
                  </a:lnTo>
                  <a:lnTo>
                    <a:pt x="0" y="265938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712869" y="5714645"/>
              <a:ext cx="3942715" cy="140970"/>
            </a:xfrm>
            <a:custGeom>
              <a:avLst/>
              <a:gdLst/>
              <a:ahLst/>
              <a:cxnLst/>
              <a:rect l="l" t="t" r="r" b="b"/>
              <a:pathLst>
                <a:path w="3942715" h="140970">
                  <a:moveTo>
                    <a:pt x="70316" y="140631"/>
                  </a:moveTo>
                  <a:lnTo>
                    <a:pt x="0" y="70315"/>
                  </a:lnTo>
                  <a:lnTo>
                    <a:pt x="70316" y="0"/>
                  </a:lnTo>
                  <a:lnTo>
                    <a:pt x="70316" y="35157"/>
                  </a:lnTo>
                  <a:lnTo>
                    <a:pt x="3942640" y="35157"/>
                  </a:lnTo>
                  <a:lnTo>
                    <a:pt x="3942640" y="105473"/>
                  </a:lnTo>
                  <a:lnTo>
                    <a:pt x="70316" y="105473"/>
                  </a:lnTo>
                  <a:lnTo>
                    <a:pt x="70316" y="1406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712869" y="5714645"/>
              <a:ext cx="3942715" cy="140970"/>
            </a:xfrm>
            <a:custGeom>
              <a:avLst/>
              <a:gdLst/>
              <a:ahLst/>
              <a:cxnLst/>
              <a:rect l="l" t="t" r="r" b="b"/>
              <a:pathLst>
                <a:path w="3942715" h="140970">
                  <a:moveTo>
                    <a:pt x="0" y="70315"/>
                  </a:moveTo>
                  <a:lnTo>
                    <a:pt x="70316" y="0"/>
                  </a:lnTo>
                  <a:lnTo>
                    <a:pt x="70316" y="35157"/>
                  </a:lnTo>
                  <a:lnTo>
                    <a:pt x="3942640" y="35157"/>
                  </a:lnTo>
                  <a:lnTo>
                    <a:pt x="3942640" y="105473"/>
                  </a:lnTo>
                  <a:lnTo>
                    <a:pt x="70316" y="105473"/>
                  </a:lnTo>
                  <a:lnTo>
                    <a:pt x="70316" y="140631"/>
                  </a:lnTo>
                  <a:lnTo>
                    <a:pt x="0" y="70315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234474" y="1116174"/>
              <a:ext cx="1983739" cy="2183765"/>
            </a:xfrm>
            <a:custGeom>
              <a:avLst/>
              <a:gdLst/>
              <a:ahLst/>
              <a:cxnLst/>
              <a:rect l="l" t="t" r="r" b="b"/>
              <a:pathLst>
                <a:path w="1983740" h="2183765">
                  <a:moveTo>
                    <a:pt x="0" y="1151255"/>
                  </a:moveTo>
                  <a:lnTo>
                    <a:pt x="1976340" y="2183362"/>
                  </a:lnTo>
                </a:path>
                <a:path w="1983740" h="2183765">
                  <a:moveTo>
                    <a:pt x="51315" y="701339"/>
                  </a:moveTo>
                  <a:lnTo>
                    <a:pt x="1983335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462073" y="1116174"/>
              <a:ext cx="2666365" cy="2183765"/>
            </a:xfrm>
            <a:custGeom>
              <a:avLst/>
              <a:gdLst/>
              <a:ahLst/>
              <a:cxnLst/>
              <a:rect l="l" t="t" r="r" b="b"/>
              <a:pathLst>
                <a:path w="2666365" h="2183765">
                  <a:moveTo>
                    <a:pt x="2666287" y="2183362"/>
                  </a:moveTo>
                  <a:lnTo>
                    <a:pt x="0" y="2183362"/>
                  </a:lnTo>
                  <a:lnTo>
                    <a:pt x="0" y="0"/>
                  </a:lnTo>
                  <a:lnTo>
                    <a:pt x="2666287" y="0"/>
                  </a:lnTo>
                  <a:lnTo>
                    <a:pt x="2666287" y="21833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462073" y="1116174"/>
              <a:ext cx="2666365" cy="2183765"/>
            </a:xfrm>
            <a:custGeom>
              <a:avLst/>
              <a:gdLst/>
              <a:ahLst/>
              <a:cxnLst/>
              <a:rect l="l" t="t" r="r" b="b"/>
              <a:pathLst>
                <a:path w="2666365" h="2183765">
                  <a:moveTo>
                    <a:pt x="0" y="0"/>
                  </a:moveTo>
                  <a:lnTo>
                    <a:pt x="2666287" y="0"/>
                  </a:lnTo>
                  <a:lnTo>
                    <a:pt x="2666287" y="2183362"/>
                  </a:lnTo>
                  <a:lnTo>
                    <a:pt x="0" y="218336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6565576" y="1333588"/>
            <a:ext cx="168846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215" indent="-1841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6850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  <a:p>
            <a:pPr marL="196215" indent="-184150">
              <a:lnSpc>
                <a:spcPct val="100000"/>
              </a:lnSpc>
              <a:buFont typeface="Arial MT"/>
              <a:buChar char="•"/>
              <a:tabLst>
                <a:tab pos="196850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Structures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565576" y="1821268"/>
            <a:ext cx="24885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215" indent="-1841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6850" algn="l"/>
                <a:tab pos="1092835" algn="l"/>
                <a:tab pos="2164715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Dat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qualit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y	and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565576" y="2065108"/>
            <a:ext cx="24860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remediation</a:t>
            </a:r>
            <a:endParaRPr sz="1600">
              <a:latin typeface="Calibri"/>
              <a:cs typeface="Calibri"/>
            </a:endParaRPr>
          </a:p>
          <a:p>
            <a:pPr marL="196215" indent="-184150">
              <a:lnSpc>
                <a:spcPct val="100000"/>
              </a:lnSpc>
              <a:buFont typeface="Arial MT"/>
              <a:buChar char="•"/>
              <a:tabLst>
                <a:tab pos="196850" algn="l"/>
                <a:tab pos="1205230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Dat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Pre-Processing: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49412" y="2552788"/>
            <a:ext cx="230251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41450" algn="l"/>
              </a:tabLst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Dimensionalit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y	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reduction, 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subset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selection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736" y="370183"/>
            <a:ext cx="66528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40"/>
              <a:t>Measuring</a:t>
            </a:r>
            <a:r>
              <a:rPr dirty="0" spc="-285"/>
              <a:t> </a:t>
            </a:r>
            <a:r>
              <a:rPr dirty="0" spc="-350"/>
              <a:t>data</a:t>
            </a:r>
            <a:r>
              <a:rPr dirty="0" spc="-285"/>
              <a:t> </a:t>
            </a:r>
            <a:r>
              <a:rPr dirty="0" spc="-375"/>
              <a:t>value</a:t>
            </a:r>
            <a:r>
              <a:rPr dirty="0" spc="-285"/>
              <a:t> </a:t>
            </a:r>
            <a:r>
              <a:rPr dirty="0" spc="-290"/>
              <a:t>position:</a:t>
            </a:r>
            <a:r>
              <a:rPr dirty="0" spc="-285"/>
              <a:t> </a:t>
            </a:r>
            <a:r>
              <a:rPr dirty="0" spc="-585"/>
              <a:t>IQR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6819" y="1690934"/>
          <a:ext cx="6115050" cy="295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554355"/>
                <a:gridCol w="554354"/>
                <a:gridCol w="554355"/>
                <a:gridCol w="554355"/>
                <a:gridCol w="554354"/>
                <a:gridCol w="554354"/>
                <a:gridCol w="554354"/>
                <a:gridCol w="554354"/>
                <a:gridCol w="554354"/>
                <a:gridCol w="554354"/>
              </a:tblGrid>
              <a:tr h="28194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43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53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79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87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6819" y="2126316"/>
          <a:ext cx="6115050" cy="295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554355"/>
                <a:gridCol w="554354"/>
                <a:gridCol w="554355"/>
                <a:gridCol w="554355"/>
                <a:gridCol w="554354"/>
                <a:gridCol w="554354"/>
                <a:gridCol w="554354"/>
                <a:gridCol w="554354"/>
                <a:gridCol w="554354"/>
                <a:gridCol w="554354"/>
              </a:tblGrid>
              <a:tr h="28194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43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53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79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87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9681" y="2442036"/>
            <a:ext cx="122971" cy="35831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14476" y="2818892"/>
            <a:ext cx="123825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Median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(Q2)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=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79</a:t>
            </a:r>
            <a:endParaRPr sz="135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6818" y="3070998"/>
          <a:ext cx="6115050" cy="295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554355"/>
                <a:gridCol w="554354"/>
                <a:gridCol w="554355"/>
                <a:gridCol w="554355"/>
                <a:gridCol w="554354"/>
                <a:gridCol w="554354"/>
                <a:gridCol w="554354"/>
                <a:gridCol w="554354"/>
                <a:gridCol w="554354"/>
                <a:gridCol w="554354"/>
              </a:tblGrid>
              <a:tr h="28194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43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53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79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87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6616" y="3382965"/>
            <a:ext cx="122971" cy="3620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77165" y="3669772"/>
            <a:ext cx="52451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Q1</a:t>
            </a:r>
            <a:r>
              <a:rPr dirty="0" sz="1350">
                <a:latin typeface="Calibri"/>
                <a:cs typeface="Calibri"/>
              </a:rPr>
              <a:t>=</a:t>
            </a:r>
            <a:r>
              <a:rPr dirty="0" sz="1350" spc="-5">
                <a:latin typeface="Calibri"/>
                <a:cs typeface="Calibri"/>
              </a:rPr>
              <a:t> 53</a:t>
            </a:r>
            <a:endParaRPr sz="135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6818" y="3956169"/>
          <a:ext cx="6115050" cy="295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554355"/>
                <a:gridCol w="554354"/>
                <a:gridCol w="554355"/>
                <a:gridCol w="554355"/>
                <a:gridCol w="554354"/>
                <a:gridCol w="554354"/>
                <a:gridCol w="554354"/>
                <a:gridCol w="554354"/>
                <a:gridCol w="554354"/>
                <a:gridCol w="554354"/>
              </a:tblGrid>
              <a:tr h="28194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43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53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79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87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8456" y="4294270"/>
            <a:ext cx="122971" cy="36206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769005" y="4581076"/>
            <a:ext cx="52451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Q3</a:t>
            </a:r>
            <a:r>
              <a:rPr dirty="0" sz="1350">
                <a:latin typeface="Calibri"/>
                <a:cs typeface="Calibri"/>
              </a:rPr>
              <a:t>=</a:t>
            </a:r>
            <a:r>
              <a:rPr dirty="0" sz="1350" spc="-5">
                <a:latin typeface="Calibri"/>
                <a:cs typeface="Calibri"/>
              </a:rPr>
              <a:t> 92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803" y="416696"/>
            <a:ext cx="5989955" cy="51943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200" spc="-285"/>
              <a:t>Measuring</a:t>
            </a:r>
            <a:r>
              <a:rPr dirty="0" sz="3200" spc="-245"/>
              <a:t> </a:t>
            </a:r>
            <a:r>
              <a:rPr dirty="0" sz="3200" spc="-290"/>
              <a:t>data</a:t>
            </a:r>
            <a:r>
              <a:rPr dirty="0" sz="3200" spc="-245"/>
              <a:t> </a:t>
            </a:r>
            <a:r>
              <a:rPr dirty="0" sz="3200" spc="-315"/>
              <a:t>value</a:t>
            </a:r>
            <a:r>
              <a:rPr dirty="0" sz="3200" spc="-245"/>
              <a:t> </a:t>
            </a:r>
            <a:r>
              <a:rPr dirty="0" sz="3200" spc="-240"/>
              <a:t>position:</a:t>
            </a:r>
            <a:r>
              <a:rPr dirty="0" sz="3200" spc="-245"/>
              <a:t> </a:t>
            </a:r>
            <a:r>
              <a:rPr dirty="0" sz="3200" spc="-500"/>
              <a:t>IQR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1" y="1458713"/>
          <a:ext cx="6115050" cy="295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554355"/>
                <a:gridCol w="554354"/>
                <a:gridCol w="554355"/>
                <a:gridCol w="554355"/>
                <a:gridCol w="554354"/>
                <a:gridCol w="554354"/>
                <a:gridCol w="554354"/>
                <a:gridCol w="554354"/>
                <a:gridCol w="554354"/>
                <a:gridCol w="554354"/>
              </a:tblGrid>
              <a:tr h="281949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43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53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57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79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87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98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3938" y="1796815"/>
            <a:ext cx="122971" cy="3620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04488" y="2083622"/>
            <a:ext cx="52451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Q3</a:t>
            </a:r>
            <a:r>
              <a:rPr dirty="0" sz="1350">
                <a:latin typeface="Calibri"/>
                <a:cs typeface="Calibri"/>
              </a:rPr>
              <a:t>=</a:t>
            </a:r>
            <a:r>
              <a:rPr dirty="0" sz="1350" spc="-5">
                <a:latin typeface="Calibri"/>
                <a:cs typeface="Calibri"/>
              </a:rPr>
              <a:t> 92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5158" y="1796815"/>
            <a:ext cx="122971" cy="36206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54213" y="2083622"/>
            <a:ext cx="115951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Median(Q2)=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79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6378" y="1796815"/>
            <a:ext cx="122971" cy="3620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66928" y="2083622"/>
            <a:ext cx="52451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Q1</a:t>
            </a:r>
            <a:r>
              <a:rPr dirty="0" sz="1350">
                <a:latin typeface="Calibri"/>
                <a:cs typeface="Calibri"/>
              </a:rPr>
              <a:t>=</a:t>
            </a:r>
            <a:r>
              <a:rPr dirty="0" sz="1350" spc="-5">
                <a:latin typeface="Calibri"/>
                <a:cs typeface="Calibri"/>
              </a:rPr>
              <a:t> 53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67862" y="1876663"/>
            <a:ext cx="3337560" cy="935355"/>
          </a:xfrm>
          <a:custGeom>
            <a:avLst/>
            <a:gdLst/>
            <a:ahLst/>
            <a:cxnLst/>
            <a:rect l="l" t="t" r="r" b="b"/>
            <a:pathLst>
              <a:path w="3337560" h="935355">
                <a:moveTo>
                  <a:pt x="3337561" y="0"/>
                </a:moveTo>
                <a:lnTo>
                  <a:pt x="3336542" y="75840"/>
                </a:lnTo>
                <a:lnTo>
                  <a:pt x="3333589" y="147784"/>
                </a:lnTo>
                <a:lnTo>
                  <a:pt x="3328864" y="214870"/>
                </a:lnTo>
                <a:lnTo>
                  <a:pt x="3322527" y="276133"/>
                </a:lnTo>
                <a:lnTo>
                  <a:pt x="3314738" y="330613"/>
                </a:lnTo>
                <a:lnTo>
                  <a:pt x="3305659" y="377346"/>
                </a:lnTo>
                <a:lnTo>
                  <a:pt x="3295448" y="415370"/>
                </a:lnTo>
                <a:lnTo>
                  <a:pt x="3272278" y="461438"/>
                </a:lnTo>
                <a:lnTo>
                  <a:pt x="3259638" y="467558"/>
                </a:lnTo>
                <a:lnTo>
                  <a:pt x="1803843" y="467558"/>
                </a:lnTo>
                <a:lnTo>
                  <a:pt x="1791203" y="473678"/>
                </a:lnTo>
                <a:lnTo>
                  <a:pt x="1768033" y="519746"/>
                </a:lnTo>
                <a:lnTo>
                  <a:pt x="1757822" y="557770"/>
                </a:lnTo>
                <a:lnTo>
                  <a:pt x="1748743" y="604503"/>
                </a:lnTo>
                <a:lnTo>
                  <a:pt x="1740954" y="658982"/>
                </a:lnTo>
                <a:lnTo>
                  <a:pt x="1734617" y="720246"/>
                </a:lnTo>
                <a:lnTo>
                  <a:pt x="1729892" y="787332"/>
                </a:lnTo>
                <a:lnTo>
                  <a:pt x="1726939" y="859276"/>
                </a:lnTo>
                <a:lnTo>
                  <a:pt x="1725919" y="935116"/>
                </a:lnTo>
                <a:lnTo>
                  <a:pt x="1724900" y="859276"/>
                </a:lnTo>
                <a:lnTo>
                  <a:pt x="1721947" y="787332"/>
                </a:lnTo>
                <a:lnTo>
                  <a:pt x="1717222" y="720246"/>
                </a:lnTo>
                <a:lnTo>
                  <a:pt x="1710885" y="658982"/>
                </a:lnTo>
                <a:lnTo>
                  <a:pt x="1703096" y="604503"/>
                </a:lnTo>
                <a:lnTo>
                  <a:pt x="1694017" y="557770"/>
                </a:lnTo>
                <a:lnTo>
                  <a:pt x="1683807" y="519746"/>
                </a:lnTo>
                <a:lnTo>
                  <a:pt x="1660636" y="473678"/>
                </a:lnTo>
                <a:lnTo>
                  <a:pt x="1647996" y="467558"/>
                </a:lnTo>
                <a:lnTo>
                  <a:pt x="77923" y="467558"/>
                </a:lnTo>
                <a:lnTo>
                  <a:pt x="65283" y="461438"/>
                </a:lnTo>
                <a:lnTo>
                  <a:pt x="42113" y="415370"/>
                </a:lnTo>
                <a:lnTo>
                  <a:pt x="31902" y="377346"/>
                </a:lnTo>
                <a:lnTo>
                  <a:pt x="22823" y="330613"/>
                </a:lnTo>
                <a:lnTo>
                  <a:pt x="15034" y="276133"/>
                </a:lnTo>
                <a:lnTo>
                  <a:pt x="8697" y="214870"/>
                </a:lnTo>
                <a:lnTo>
                  <a:pt x="3972" y="147784"/>
                </a:lnTo>
                <a:lnTo>
                  <a:pt x="1019" y="75840"/>
                </a:lnTo>
                <a:lnTo>
                  <a:pt x="0" y="0"/>
                </a:lnTo>
              </a:path>
            </a:pathLst>
          </a:custGeom>
          <a:ln w="38099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152828" y="2764599"/>
            <a:ext cx="110617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latin typeface="Calibri"/>
                <a:cs typeface="Calibri"/>
              </a:rPr>
              <a:t>IQR</a:t>
            </a:r>
            <a:r>
              <a:rPr dirty="0" sz="1350" spc="-45" b="1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=</a:t>
            </a:r>
            <a:r>
              <a:rPr dirty="0" sz="1350" spc="-45" b="1">
                <a:latin typeface="Calibri"/>
                <a:cs typeface="Calibri"/>
              </a:rPr>
              <a:t> </a:t>
            </a:r>
            <a:r>
              <a:rPr dirty="0" sz="1350" spc="-5" b="1">
                <a:latin typeface="Calibri"/>
                <a:cs typeface="Calibri"/>
              </a:rPr>
              <a:t>92-53=39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5185" y="1769329"/>
            <a:ext cx="791210" cy="225425"/>
          </a:xfrm>
          <a:custGeom>
            <a:avLst/>
            <a:gdLst/>
            <a:ahLst/>
            <a:cxnLst/>
            <a:rect l="l" t="t" r="r" b="b"/>
            <a:pathLst>
              <a:path w="791210" h="225425">
                <a:moveTo>
                  <a:pt x="790714" y="0"/>
                </a:moveTo>
                <a:lnTo>
                  <a:pt x="789240" y="43830"/>
                </a:lnTo>
                <a:lnTo>
                  <a:pt x="785218" y="79622"/>
                </a:lnTo>
                <a:lnTo>
                  <a:pt x="779253" y="103754"/>
                </a:lnTo>
                <a:lnTo>
                  <a:pt x="771948" y="112602"/>
                </a:lnTo>
                <a:lnTo>
                  <a:pt x="427660" y="112602"/>
                </a:lnTo>
                <a:lnTo>
                  <a:pt x="420356" y="121451"/>
                </a:lnTo>
                <a:lnTo>
                  <a:pt x="414391" y="145583"/>
                </a:lnTo>
                <a:lnTo>
                  <a:pt x="410369" y="181375"/>
                </a:lnTo>
                <a:lnTo>
                  <a:pt x="408894" y="225205"/>
                </a:lnTo>
                <a:lnTo>
                  <a:pt x="407419" y="181375"/>
                </a:lnTo>
                <a:lnTo>
                  <a:pt x="403397" y="145583"/>
                </a:lnTo>
                <a:lnTo>
                  <a:pt x="397432" y="121451"/>
                </a:lnTo>
                <a:lnTo>
                  <a:pt x="390128" y="112602"/>
                </a:lnTo>
                <a:lnTo>
                  <a:pt x="18766" y="112602"/>
                </a:lnTo>
                <a:lnTo>
                  <a:pt x="11461" y="103754"/>
                </a:lnTo>
                <a:lnTo>
                  <a:pt x="5496" y="79622"/>
                </a:lnTo>
                <a:lnTo>
                  <a:pt x="1474" y="43830"/>
                </a:lnTo>
                <a:lnTo>
                  <a:pt x="0" y="0"/>
                </a:lnTo>
              </a:path>
            </a:pathLst>
          </a:custGeom>
          <a:ln w="38099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04807" y="2070437"/>
            <a:ext cx="108966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latin typeface="Calibri"/>
                <a:cs typeface="Calibri"/>
              </a:rPr>
              <a:t>Lower</a:t>
            </a:r>
            <a:r>
              <a:rPr dirty="0" sz="1350" spc="-70" b="1">
                <a:latin typeface="Calibri"/>
                <a:cs typeface="Calibri"/>
              </a:rPr>
              <a:t> </a:t>
            </a:r>
            <a:r>
              <a:rPr dirty="0" sz="1350" spc="-5" b="1">
                <a:latin typeface="Calibri"/>
                <a:cs typeface="Calibri"/>
              </a:rPr>
              <a:t>Whisker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93912" y="1782513"/>
            <a:ext cx="791210" cy="225425"/>
          </a:xfrm>
          <a:custGeom>
            <a:avLst/>
            <a:gdLst/>
            <a:ahLst/>
            <a:cxnLst/>
            <a:rect l="l" t="t" r="r" b="b"/>
            <a:pathLst>
              <a:path w="791209" h="225425">
                <a:moveTo>
                  <a:pt x="790714" y="0"/>
                </a:moveTo>
                <a:lnTo>
                  <a:pt x="789240" y="43830"/>
                </a:lnTo>
                <a:lnTo>
                  <a:pt x="785218" y="79622"/>
                </a:lnTo>
                <a:lnTo>
                  <a:pt x="779253" y="103754"/>
                </a:lnTo>
                <a:lnTo>
                  <a:pt x="771948" y="112602"/>
                </a:lnTo>
                <a:lnTo>
                  <a:pt x="427660" y="112602"/>
                </a:lnTo>
                <a:lnTo>
                  <a:pt x="420356" y="121451"/>
                </a:lnTo>
                <a:lnTo>
                  <a:pt x="414391" y="145583"/>
                </a:lnTo>
                <a:lnTo>
                  <a:pt x="410369" y="181375"/>
                </a:lnTo>
                <a:lnTo>
                  <a:pt x="408894" y="225205"/>
                </a:lnTo>
                <a:lnTo>
                  <a:pt x="407419" y="181375"/>
                </a:lnTo>
                <a:lnTo>
                  <a:pt x="403397" y="145583"/>
                </a:lnTo>
                <a:lnTo>
                  <a:pt x="397432" y="121451"/>
                </a:lnTo>
                <a:lnTo>
                  <a:pt x="390127" y="112602"/>
                </a:lnTo>
                <a:lnTo>
                  <a:pt x="18766" y="112602"/>
                </a:lnTo>
                <a:lnTo>
                  <a:pt x="11461" y="103754"/>
                </a:lnTo>
                <a:lnTo>
                  <a:pt x="5496" y="79622"/>
                </a:lnTo>
                <a:lnTo>
                  <a:pt x="1474" y="43830"/>
                </a:lnTo>
                <a:lnTo>
                  <a:pt x="0" y="0"/>
                </a:lnTo>
              </a:path>
            </a:pathLst>
          </a:custGeom>
          <a:ln w="38099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704206" y="2026261"/>
            <a:ext cx="109347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latin typeface="Calibri"/>
                <a:cs typeface="Calibri"/>
              </a:rPr>
              <a:t>Upper</a:t>
            </a:r>
            <a:r>
              <a:rPr dirty="0" sz="1350" spc="-70" b="1">
                <a:latin typeface="Calibri"/>
                <a:cs typeface="Calibri"/>
              </a:rPr>
              <a:t> </a:t>
            </a:r>
            <a:r>
              <a:rPr dirty="0" sz="1350" spc="-5" b="1">
                <a:latin typeface="Calibri"/>
                <a:cs typeface="Calibri"/>
              </a:rPr>
              <a:t>Whisker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4525" y="3422434"/>
            <a:ext cx="6704965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Calibri"/>
                <a:cs typeface="Calibri"/>
              </a:rPr>
              <a:t>A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 spc="-5" b="1">
                <a:latin typeface="Calibri"/>
                <a:cs typeface="Calibri"/>
              </a:rPr>
              <a:t>box</a:t>
            </a:r>
            <a:r>
              <a:rPr dirty="0" sz="2100" b="1">
                <a:latin typeface="Calibri"/>
                <a:cs typeface="Calibri"/>
              </a:rPr>
              <a:t> </a:t>
            </a:r>
            <a:r>
              <a:rPr dirty="0" sz="2100" spc="-5" b="1">
                <a:latin typeface="Calibri"/>
                <a:cs typeface="Calibri"/>
              </a:rPr>
              <a:t>plot</a:t>
            </a:r>
            <a:r>
              <a:rPr dirty="0" sz="2100" b="1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is</a:t>
            </a:r>
            <a:r>
              <a:rPr dirty="0" sz="2100">
                <a:latin typeface="Calibri"/>
                <a:cs typeface="Calibri"/>
              </a:rPr>
              <a:t> an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extremely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effective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mechanism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to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get</a:t>
            </a:r>
            <a:r>
              <a:rPr dirty="0" sz="2100">
                <a:latin typeface="Calibri"/>
                <a:cs typeface="Calibri"/>
              </a:rPr>
              <a:t> a 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one-shot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view</a:t>
            </a:r>
            <a:r>
              <a:rPr dirty="0" sz="2100">
                <a:latin typeface="Calibri"/>
                <a:cs typeface="Calibri"/>
              </a:rPr>
              <a:t> and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understand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the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nature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of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the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data</a:t>
            </a:r>
            <a:r>
              <a:rPr dirty="0" sz="210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i.e. </a:t>
            </a:r>
            <a:r>
              <a:rPr dirty="0" sz="2100" spc="-459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spread</a:t>
            </a:r>
            <a:r>
              <a:rPr dirty="0" sz="2100" spc="-1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as</a:t>
            </a:r>
            <a:r>
              <a:rPr dirty="0" sz="2100" spc="-5">
                <a:latin typeface="Calibri"/>
                <a:cs typeface="Calibri"/>
              </a:rPr>
              <a:t> well </a:t>
            </a:r>
            <a:r>
              <a:rPr dirty="0" sz="2100">
                <a:latin typeface="Calibri"/>
                <a:cs typeface="Calibri"/>
              </a:rPr>
              <a:t>as</a:t>
            </a:r>
            <a:r>
              <a:rPr dirty="0" sz="2100" spc="15">
                <a:latin typeface="Calibri"/>
                <a:cs typeface="Calibri"/>
              </a:rPr>
              <a:t> </a:t>
            </a:r>
            <a:r>
              <a:rPr dirty="0" sz="2100" spc="-5" b="1">
                <a:latin typeface="Calibri"/>
                <a:cs typeface="Calibri"/>
              </a:rPr>
              <a:t>outliers</a:t>
            </a:r>
            <a:r>
              <a:rPr dirty="0" sz="2100" spc="-5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599" y="341014"/>
            <a:ext cx="15017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5"/>
              <a:t>Boxplot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126" y="1912639"/>
            <a:ext cx="580517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9410" algn="l"/>
              </a:tabLst>
            </a:pPr>
            <a:r>
              <a:rPr dirty="0" sz="2100">
                <a:latin typeface="Verdana"/>
                <a:cs typeface="Verdana"/>
              </a:rPr>
              <a:t>a	=</a:t>
            </a:r>
            <a:r>
              <a:rPr dirty="0" sz="2100" spc="-60">
                <a:latin typeface="Verdana"/>
                <a:cs typeface="Verdana"/>
              </a:rPr>
              <a:t> </a:t>
            </a:r>
            <a:r>
              <a:rPr dirty="0" sz="2100" spc="-5">
                <a:latin typeface="Verdana"/>
                <a:cs typeface="Verdana"/>
              </a:rPr>
              <a:t>[40,43,53,57,78,79,87,90,92,93,98]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latin typeface="Verdana"/>
                <a:cs typeface="Verdana"/>
              </a:rPr>
              <a:t>b</a:t>
            </a:r>
            <a:r>
              <a:rPr dirty="0" sz="2100" spc="-50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=</a:t>
            </a:r>
            <a:r>
              <a:rPr dirty="0" sz="2100" spc="-45">
                <a:latin typeface="Verdana"/>
                <a:cs typeface="Verdana"/>
              </a:rPr>
              <a:t> </a:t>
            </a:r>
            <a:r>
              <a:rPr dirty="0" sz="2100" spc="-5">
                <a:latin typeface="Verdana"/>
                <a:cs typeface="Verdana"/>
              </a:rPr>
              <a:t>[5,22,39,75,79,85,90,91,93,93,94,95]</a:t>
            </a:r>
            <a:endParaRPr sz="21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8603" y="2744552"/>
            <a:ext cx="8077834" cy="2560955"/>
            <a:chOff x="248603" y="2744552"/>
            <a:chExt cx="8077834" cy="25609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4001" y="2744552"/>
              <a:ext cx="3932261" cy="25605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603" y="3005564"/>
              <a:ext cx="5629274" cy="16287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525599" y="5251328"/>
            <a:ext cx="278955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Calibri"/>
                <a:cs typeface="Calibri"/>
              </a:rPr>
              <a:t>Analyze</a:t>
            </a:r>
            <a:r>
              <a:rPr dirty="0" sz="2100" spc="325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the</a:t>
            </a:r>
            <a:r>
              <a:rPr dirty="0" sz="2100" spc="325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two</a:t>
            </a:r>
            <a:r>
              <a:rPr dirty="0" sz="2100" spc="33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boxplot </a:t>
            </a:r>
            <a:r>
              <a:rPr dirty="0" sz="2100" spc="-459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and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write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conclusions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784" y="4717982"/>
            <a:ext cx="218059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88415" algn="l"/>
                <a:tab pos="1453515" algn="l"/>
                <a:tab pos="1806575" algn="l"/>
              </a:tabLst>
            </a:pPr>
            <a:r>
              <a:rPr dirty="0" sz="2100" spc="-5">
                <a:latin typeface="Calibri"/>
                <a:cs typeface="Calibri"/>
              </a:rPr>
              <a:t>Q1-1.5*IQ</a:t>
            </a:r>
            <a:r>
              <a:rPr dirty="0" sz="2100">
                <a:latin typeface="Calibri"/>
                <a:cs typeface="Calibri"/>
              </a:rPr>
              <a:t>R		</a:t>
            </a:r>
            <a:r>
              <a:rPr dirty="0" sz="2100" spc="-5">
                <a:latin typeface="Calibri"/>
                <a:cs typeface="Calibri"/>
              </a:rPr>
              <a:t>i</a:t>
            </a:r>
            <a:r>
              <a:rPr dirty="0" sz="2100">
                <a:latin typeface="Calibri"/>
                <a:cs typeface="Calibri"/>
              </a:rPr>
              <a:t>s	</a:t>
            </a:r>
            <a:r>
              <a:rPr dirty="0" sz="2100" spc="-5">
                <a:latin typeface="Calibri"/>
                <a:cs typeface="Calibri"/>
              </a:rPr>
              <a:t>the  </a:t>
            </a:r>
            <a:r>
              <a:rPr dirty="0" sz="2100" spc="-5">
                <a:latin typeface="Calibri"/>
                <a:cs typeface="Calibri"/>
              </a:rPr>
              <a:t>outlier.	There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1350" y="4717982"/>
            <a:ext cx="67437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" marR="5080" indent="-53975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Calibri"/>
                <a:cs typeface="Calibri"/>
              </a:rPr>
              <a:t>Tukey  other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784" y="5358062"/>
            <a:ext cx="301307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09345" algn="l"/>
                <a:tab pos="1564005" algn="l"/>
              </a:tabLst>
            </a:pPr>
            <a:r>
              <a:rPr dirty="0" sz="2100" spc="-5">
                <a:latin typeface="Calibri"/>
                <a:cs typeface="Calibri"/>
              </a:rPr>
              <a:t>method</a:t>
            </a:r>
            <a:r>
              <a:rPr dirty="0" sz="2100">
                <a:latin typeface="Calibri"/>
                <a:cs typeface="Calibri"/>
              </a:rPr>
              <a:t>s	</a:t>
            </a:r>
            <a:r>
              <a:rPr dirty="0" sz="2100" spc="-5">
                <a:latin typeface="Calibri"/>
                <a:cs typeface="Calibri"/>
              </a:rPr>
              <a:t>fo</a:t>
            </a:r>
            <a:r>
              <a:rPr dirty="0" sz="2100">
                <a:latin typeface="Calibri"/>
                <a:cs typeface="Calibri"/>
              </a:rPr>
              <a:t>r	</a:t>
            </a:r>
            <a:r>
              <a:rPr dirty="0" sz="2100" spc="-5">
                <a:latin typeface="Calibri"/>
                <a:cs typeface="Calibri"/>
              </a:rPr>
              <a:t>identification  </a:t>
            </a:r>
            <a:r>
              <a:rPr dirty="0" sz="2100" spc="-5">
                <a:latin typeface="Calibri"/>
                <a:cs typeface="Calibri"/>
              </a:rPr>
              <a:t>of</a:t>
            </a:r>
            <a:r>
              <a:rPr dirty="0" sz="2100" spc="-10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outliers.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6835" y="854998"/>
            <a:ext cx="5154930" cy="51943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200" spc="-370"/>
              <a:t>Box</a:t>
            </a:r>
            <a:r>
              <a:rPr dirty="0" sz="3200" spc="-245"/>
              <a:t> </a:t>
            </a:r>
            <a:r>
              <a:rPr dirty="0" sz="3200" spc="-250"/>
              <a:t>Plot</a:t>
            </a:r>
            <a:r>
              <a:rPr dirty="0" sz="3200" spc="-245"/>
              <a:t> </a:t>
            </a:r>
            <a:r>
              <a:rPr dirty="0" sz="3200" spc="-180"/>
              <a:t>of</a:t>
            </a:r>
            <a:r>
              <a:rPr dirty="0" sz="3200" spc="-245"/>
              <a:t> </a:t>
            </a:r>
            <a:r>
              <a:rPr dirty="0" sz="3200" spc="-254"/>
              <a:t>Auto</a:t>
            </a:r>
            <a:r>
              <a:rPr dirty="0" sz="3200" spc="-245"/>
              <a:t> </a:t>
            </a:r>
            <a:r>
              <a:rPr dirty="0" sz="3200" spc="-375"/>
              <a:t>MPG</a:t>
            </a:r>
            <a:r>
              <a:rPr dirty="0" sz="3200" spc="-245"/>
              <a:t> </a:t>
            </a:r>
            <a:r>
              <a:rPr dirty="0" sz="3200" spc="-290"/>
              <a:t>data</a:t>
            </a:r>
            <a:r>
              <a:rPr dirty="0" sz="3200" spc="-245"/>
              <a:t> </a:t>
            </a:r>
            <a:r>
              <a:rPr dirty="0" sz="3200" spc="-229"/>
              <a:t>set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941" y="1517535"/>
            <a:ext cx="8684795" cy="493919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6142" y="706140"/>
            <a:ext cx="2052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0"/>
              <a:t>Histogram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997" y="1802663"/>
            <a:ext cx="7680325" cy="16046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187960" marR="5080" indent="-175895">
              <a:lnSpc>
                <a:spcPts val="3020"/>
              </a:lnSpc>
              <a:spcBef>
                <a:spcPts val="480"/>
              </a:spcBef>
              <a:buChar char="•"/>
              <a:tabLst>
                <a:tab pos="188595" algn="l"/>
              </a:tabLst>
            </a:pP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A</a:t>
            </a:r>
            <a:r>
              <a:rPr dirty="0" sz="2800" spc="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histogram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divides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the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 variable</a:t>
            </a:r>
            <a:r>
              <a:rPr dirty="0" sz="2800" spc="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into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bins,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 counts 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the data points in each bin, and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shows </a:t>
            </a:r>
            <a:r>
              <a:rPr dirty="0" sz="2800" spc="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the bins on the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x-axis 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and the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counts 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on the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 y-axis.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4154" y="3069770"/>
            <a:ext cx="5233145" cy="342310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0"/>
              <a:t>Types</a:t>
            </a:r>
            <a:r>
              <a:rPr dirty="0" spc="-285"/>
              <a:t> </a:t>
            </a:r>
            <a:r>
              <a:rPr dirty="0" spc="-220"/>
              <a:t>of</a:t>
            </a:r>
            <a:r>
              <a:rPr dirty="0" spc="-285"/>
              <a:t> </a:t>
            </a:r>
            <a:r>
              <a:rPr dirty="0" spc="-320"/>
              <a:t>Histogram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997" y="1802663"/>
            <a:ext cx="7672705" cy="24079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7960" marR="508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dirty="0" sz="2800" spc="19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44444"/>
                </a:solidFill>
                <a:latin typeface="Times New Roman"/>
                <a:cs typeface="Times New Roman"/>
              </a:rPr>
              <a:t>histogram</a:t>
            </a:r>
            <a:r>
              <a:rPr dirty="0" sz="2800" spc="20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44444"/>
                </a:solidFill>
                <a:latin typeface="Times New Roman"/>
                <a:cs typeface="Times New Roman"/>
              </a:rPr>
              <a:t>can</a:t>
            </a:r>
            <a:r>
              <a:rPr dirty="0" sz="2800" spc="19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44444"/>
                </a:solidFill>
                <a:latin typeface="Times New Roman"/>
                <a:cs typeface="Times New Roman"/>
              </a:rPr>
              <a:t>be</a:t>
            </a:r>
            <a:r>
              <a:rPr dirty="0" sz="2800" spc="19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44444"/>
                </a:solidFill>
                <a:latin typeface="Times New Roman"/>
                <a:cs typeface="Times New Roman"/>
              </a:rPr>
              <a:t>classified</a:t>
            </a:r>
            <a:r>
              <a:rPr dirty="0" sz="2800" spc="19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44444"/>
                </a:solidFill>
                <a:latin typeface="Times New Roman"/>
                <a:cs typeface="Times New Roman"/>
              </a:rPr>
              <a:t>into</a:t>
            </a:r>
            <a:r>
              <a:rPr dirty="0" sz="2800" spc="19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44444"/>
                </a:solidFill>
                <a:latin typeface="Times New Roman"/>
                <a:cs typeface="Times New Roman"/>
              </a:rPr>
              <a:t>different</a:t>
            </a:r>
            <a:r>
              <a:rPr dirty="0" sz="2800" spc="20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444444"/>
                </a:solidFill>
                <a:latin typeface="Times New Roman"/>
                <a:cs typeface="Times New Roman"/>
              </a:rPr>
              <a:t>types </a:t>
            </a:r>
            <a:r>
              <a:rPr dirty="0" sz="2800" spc="-68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44444"/>
                </a:solidFill>
                <a:latin typeface="Times New Roman"/>
                <a:cs typeface="Times New Roman"/>
              </a:rPr>
              <a:t>based</a:t>
            </a:r>
            <a:r>
              <a:rPr dirty="0" sz="2800" spc="-1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44444"/>
                </a:solidFill>
                <a:latin typeface="Times New Roman"/>
                <a:cs typeface="Times New Roman"/>
              </a:rPr>
              <a:t>on</a:t>
            </a:r>
            <a:r>
              <a:rPr dirty="0" sz="2800" spc="-5">
                <a:solidFill>
                  <a:srgbClr val="444444"/>
                </a:solidFill>
                <a:latin typeface="Times New Roman"/>
                <a:cs typeface="Times New Roman"/>
              </a:rPr>
              <a:t> the</a:t>
            </a:r>
            <a:r>
              <a:rPr dirty="0" sz="2800" spc="-1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44444"/>
                </a:solidFill>
                <a:latin typeface="Times New Roman"/>
                <a:cs typeface="Times New Roman"/>
              </a:rPr>
              <a:t>frequency</a:t>
            </a:r>
            <a:r>
              <a:rPr dirty="0" sz="2800" spc="-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44444"/>
                </a:solidFill>
                <a:latin typeface="Times New Roman"/>
                <a:cs typeface="Times New Roman"/>
              </a:rPr>
              <a:t>distribution</a:t>
            </a:r>
            <a:r>
              <a:rPr dirty="0" sz="2800" spc="-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dirty="0" sz="2800" spc="-5">
                <a:solidFill>
                  <a:srgbClr val="444444"/>
                </a:solidFill>
                <a:latin typeface="Times New Roman"/>
                <a:cs typeface="Times New Roman"/>
              </a:rPr>
              <a:t> the</a:t>
            </a:r>
            <a:r>
              <a:rPr dirty="0" sz="2800" spc="-1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44444"/>
                </a:solidFill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 lvl="1" marL="645160" indent="-18415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solidFill>
                  <a:srgbClr val="444444"/>
                </a:solidFill>
                <a:latin typeface="Times New Roman"/>
                <a:cs typeface="Times New Roman"/>
              </a:rPr>
              <a:t>Uniform</a:t>
            </a:r>
            <a:r>
              <a:rPr dirty="0" sz="2400" spc="-5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44444"/>
                </a:solidFill>
                <a:latin typeface="Times New Roman"/>
                <a:cs typeface="Times New Roman"/>
              </a:rPr>
              <a:t>histogram</a:t>
            </a:r>
            <a:endParaRPr sz="2400">
              <a:latin typeface="Times New Roman"/>
              <a:cs typeface="Times New Roman"/>
            </a:endParaRPr>
          </a:p>
          <a:p>
            <a:pPr lvl="1" marL="645160" indent="-1841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solidFill>
                  <a:srgbClr val="444444"/>
                </a:solidFill>
                <a:latin typeface="Times New Roman"/>
                <a:cs typeface="Times New Roman"/>
              </a:rPr>
              <a:t>Symmetric</a:t>
            </a:r>
            <a:r>
              <a:rPr dirty="0" sz="2400" spc="-5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44444"/>
                </a:solidFill>
                <a:latin typeface="Times New Roman"/>
                <a:cs typeface="Times New Roman"/>
              </a:rPr>
              <a:t>histogram</a:t>
            </a:r>
            <a:endParaRPr sz="2400">
              <a:latin typeface="Times New Roman"/>
              <a:cs typeface="Times New Roman"/>
            </a:endParaRPr>
          </a:p>
          <a:p>
            <a:pPr lvl="1" marL="645160" indent="-18415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solidFill>
                  <a:srgbClr val="444444"/>
                </a:solidFill>
                <a:latin typeface="Times New Roman"/>
                <a:cs typeface="Times New Roman"/>
              </a:rPr>
              <a:t>Bimodal</a:t>
            </a:r>
            <a:r>
              <a:rPr dirty="0" sz="2400" spc="-5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44444"/>
                </a:solidFill>
                <a:latin typeface="Times New Roman"/>
                <a:cs typeface="Times New Roman"/>
              </a:rPr>
              <a:t>histogram</a:t>
            </a:r>
            <a:endParaRPr sz="2400">
              <a:latin typeface="Times New Roman"/>
              <a:cs typeface="Times New Roman"/>
            </a:endParaRPr>
          </a:p>
          <a:p>
            <a:pPr lvl="1" marL="645160" indent="-18415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solidFill>
                  <a:srgbClr val="444444"/>
                </a:solidFill>
                <a:latin typeface="Times New Roman"/>
                <a:cs typeface="Times New Roman"/>
              </a:rPr>
              <a:t>Probability</a:t>
            </a:r>
            <a:r>
              <a:rPr dirty="0" sz="2400" spc="-5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44444"/>
                </a:solidFill>
                <a:latin typeface="Times New Roman"/>
                <a:cs typeface="Times New Roman"/>
              </a:rPr>
              <a:t>histogram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0"/>
              <a:t>Types</a:t>
            </a:r>
            <a:r>
              <a:rPr dirty="0" spc="-285"/>
              <a:t> </a:t>
            </a:r>
            <a:r>
              <a:rPr dirty="0" spc="-220"/>
              <a:t>of</a:t>
            </a:r>
            <a:r>
              <a:rPr dirty="0" spc="-285"/>
              <a:t> </a:t>
            </a:r>
            <a:r>
              <a:rPr dirty="0" spc="-320"/>
              <a:t>Histogram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869" y="1534687"/>
            <a:ext cx="6645215" cy="463336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552" y="212271"/>
            <a:ext cx="4386447" cy="31192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9209" y="314906"/>
            <a:ext cx="4125614" cy="29337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3698" y="3429000"/>
            <a:ext cx="4268754" cy="30355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6593" y="3340358"/>
            <a:ext cx="4007923" cy="285007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675" y="706140"/>
            <a:ext cx="63620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90"/>
              <a:t>Self</a:t>
            </a:r>
            <a:r>
              <a:rPr dirty="0" spc="-285"/>
              <a:t> </a:t>
            </a:r>
            <a:r>
              <a:rPr dirty="0" spc="-340"/>
              <a:t>Study</a:t>
            </a:r>
            <a:r>
              <a:rPr dirty="0" spc="420"/>
              <a:t> </a:t>
            </a:r>
            <a:r>
              <a:rPr dirty="0" spc="-370"/>
              <a:t>When</a:t>
            </a:r>
            <a:r>
              <a:rPr dirty="0" spc="-285"/>
              <a:t> </a:t>
            </a:r>
            <a:r>
              <a:rPr dirty="0" spc="-315"/>
              <a:t>Histograms</a:t>
            </a:r>
            <a:r>
              <a:rPr dirty="0" spc="-285"/>
              <a:t> </a:t>
            </a:r>
            <a:r>
              <a:rPr dirty="0" spc="-325"/>
              <a:t>Fail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434" y="5231663"/>
            <a:ext cx="7928609" cy="836294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u="heavy" sz="28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https://towardsdatascience.com/histograms-and-dens </a:t>
            </a:r>
            <a:r>
              <a:rPr dirty="0" sz="2800" spc="-62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dirty="0" u="heavy" sz="28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ity-plots-in-python-f6bda88f5ac0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8964" y="1301878"/>
            <a:ext cx="3326385" cy="367133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675" y="739058"/>
            <a:ext cx="7018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Data</a:t>
            </a:r>
            <a:r>
              <a:rPr dirty="0" spc="-125"/>
              <a:t> </a:t>
            </a:r>
            <a:r>
              <a:rPr dirty="0" spc="-335"/>
              <a:t>Exploration:</a:t>
            </a:r>
            <a:r>
              <a:rPr dirty="0" spc="-285"/>
              <a:t> </a:t>
            </a:r>
            <a:r>
              <a:rPr dirty="0" spc="-290"/>
              <a:t>Multiple</a:t>
            </a:r>
            <a:r>
              <a:rPr dirty="0" spc="-285"/>
              <a:t> </a:t>
            </a:r>
            <a:r>
              <a:rPr dirty="0" spc="-285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997" y="1802663"/>
            <a:ext cx="7676515" cy="836294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7960" marR="508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  <a:tab pos="1776730" algn="l"/>
                <a:tab pos="2642870" algn="l"/>
                <a:tab pos="3680460" algn="l"/>
                <a:tab pos="5403850" algn="l"/>
                <a:tab pos="6454775" algn="l"/>
                <a:tab pos="7017384" algn="l"/>
              </a:tabLst>
            </a:pPr>
            <a:r>
              <a:rPr dirty="0" sz="2800" spc="-5">
                <a:latin typeface="Calibri"/>
                <a:cs typeface="Calibri"/>
              </a:rPr>
              <a:t>Till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now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we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have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been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exploring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single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attributes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isolation</a:t>
            </a:r>
            <a:r>
              <a:rPr dirty="0" sz="2800">
                <a:latin typeface="Calibri"/>
                <a:cs typeface="Calibri"/>
              </a:rPr>
              <a:t>.	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>
                <a:latin typeface="Calibri"/>
                <a:cs typeface="Calibri"/>
              </a:rPr>
              <a:t>e	</a:t>
            </a:r>
            <a:r>
              <a:rPr dirty="0" sz="2800" spc="-5">
                <a:latin typeface="Calibri"/>
                <a:cs typeface="Calibri"/>
              </a:rPr>
              <a:t>mor</a:t>
            </a:r>
            <a:r>
              <a:rPr dirty="0" sz="2800">
                <a:latin typeface="Calibri"/>
                <a:cs typeface="Calibri"/>
              </a:rPr>
              <a:t>e	</a:t>
            </a:r>
            <a:r>
              <a:rPr dirty="0" sz="2800" spc="-5">
                <a:latin typeface="Calibri"/>
                <a:cs typeface="Calibri"/>
              </a:rPr>
              <a:t>importan</a:t>
            </a:r>
            <a:r>
              <a:rPr dirty="0" sz="2800">
                <a:latin typeface="Calibri"/>
                <a:cs typeface="Calibri"/>
              </a:rPr>
              <a:t>t	angle	</a:t>
            </a:r>
            <a:r>
              <a:rPr dirty="0" sz="2800" spc="-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f	</a:t>
            </a:r>
            <a:r>
              <a:rPr dirty="0" sz="2800" spc="-5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5063" y="2570759"/>
            <a:ext cx="56000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980" algn="l"/>
                <a:tab pos="1023619" algn="l"/>
                <a:tab pos="2351405" algn="l"/>
                <a:tab pos="4311015" algn="l"/>
              </a:tabLst>
            </a:pPr>
            <a:r>
              <a:rPr dirty="0" sz="2800" spc="-5">
                <a:latin typeface="Calibri"/>
                <a:cs typeface="Calibri"/>
              </a:rPr>
              <a:t>i</a:t>
            </a:r>
            <a:r>
              <a:rPr dirty="0" sz="2800">
                <a:latin typeface="Calibri"/>
                <a:cs typeface="Calibri"/>
              </a:rPr>
              <a:t>s	</a:t>
            </a:r>
            <a:r>
              <a:rPr dirty="0" sz="2800" spc="-10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o	</a:t>
            </a:r>
            <a:r>
              <a:rPr dirty="0" sz="2800" spc="-5">
                <a:latin typeface="Calibri"/>
                <a:cs typeface="Calibri"/>
              </a:rPr>
              <a:t>explor</a:t>
            </a:r>
            <a:r>
              <a:rPr dirty="0" sz="2800">
                <a:latin typeface="Calibri"/>
                <a:cs typeface="Calibri"/>
              </a:rPr>
              <a:t>e	</a:t>
            </a:r>
            <a:r>
              <a:rPr dirty="0" sz="2800" spc="-5">
                <a:latin typeface="Calibri"/>
                <a:cs typeface="Calibri"/>
              </a:rPr>
              <a:t>relationshi</a:t>
            </a:r>
            <a:r>
              <a:rPr dirty="0" sz="2800">
                <a:latin typeface="Calibri"/>
                <a:cs typeface="Calibri"/>
              </a:rPr>
              <a:t>p	</a:t>
            </a:r>
            <a:r>
              <a:rPr dirty="0" sz="2800" spc="-5">
                <a:latin typeface="Calibri"/>
                <a:cs typeface="Calibri"/>
              </a:rPr>
              <a:t>between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275" y="2570759"/>
            <a:ext cx="1918970" cy="122999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246379">
              <a:lnSpc>
                <a:spcPts val="3020"/>
              </a:lnSpc>
              <a:spcBef>
                <a:spcPts val="480"/>
              </a:spcBef>
            </a:pPr>
            <a:r>
              <a:rPr dirty="0" sz="2800" spc="-5">
                <a:latin typeface="Calibri"/>
                <a:cs typeface="Calibri"/>
              </a:rPr>
              <a:t>exploration  </a:t>
            </a:r>
            <a:r>
              <a:rPr dirty="0" sz="2800">
                <a:latin typeface="Calibri"/>
                <a:cs typeface="Calibri"/>
              </a:rPr>
              <a:t>attributes.</a:t>
            </a:r>
            <a:endParaRPr sz="2800">
              <a:latin typeface="Calibri"/>
              <a:cs typeface="Calibri"/>
            </a:endParaRPr>
          </a:p>
          <a:p>
            <a:pPr marL="469900" indent="-18351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400" spc="-5">
                <a:latin typeface="Calibri"/>
                <a:cs typeface="Calibri"/>
              </a:rPr>
              <a:t>Scatter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plot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4565" y="3801947"/>
            <a:ext cx="3517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6215" algn="l"/>
              </a:tabLst>
            </a:pPr>
            <a:r>
              <a:rPr dirty="0" sz="2400" spc="-5">
                <a:latin typeface="Calibri"/>
                <a:cs typeface="Calibri"/>
              </a:rPr>
              <a:t>Two-way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cross-tabulations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14" y="253979"/>
            <a:ext cx="6589395" cy="1068070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pc="-470"/>
              <a:t>BASIC</a:t>
            </a:r>
            <a:r>
              <a:rPr dirty="0" spc="-285"/>
              <a:t> </a:t>
            </a:r>
            <a:r>
              <a:rPr dirty="0" spc="-480"/>
              <a:t>TYPES</a:t>
            </a:r>
            <a:r>
              <a:rPr dirty="0" spc="-285"/>
              <a:t> </a:t>
            </a:r>
            <a:r>
              <a:rPr dirty="0" spc="-325"/>
              <a:t>OF</a:t>
            </a:r>
            <a:r>
              <a:rPr dirty="0" spc="-285"/>
              <a:t> </a:t>
            </a:r>
            <a:r>
              <a:rPr dirty="0" spc="-425"/>
              <a:t>DATA</a:t>
            </a:r>
            <a:r>
              <a:rPr dirty="0" spc="-285"/>
              <a:t> </a:t>
            </a:r>
            <a:r>
              <a:rPr dirty="0" spc="-710"/>
              <a:t>IN</a:t>
            </a:r>
            <a:r>
              <a:rPr dirty="0" spc="-285"/>
              <a:t> </a:t>
            </a:r>
            <a:r>
              <a:rPr dirty="0" spc="-415"/>
              <a:t>MACHINE  </a:t>
            </a:r>
            <a:r>
              <a:rPr dirty="0" spc="-555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9156" y="1345065"/>
            <a:ext cx="3521710" cy="48209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7960" marR="19558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Data can broadly be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divided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into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following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two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types:</a:t>
            </a:r>
            <a:endParaRPr sz="28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Qualitative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Quantitative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187960" marR="5080" indent="-17589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0">
                <a:latin typeface="Calibri"/>
                <a:cs typeface="Calibri"/>
              </a:rPr>
              <a:t>Information that </a:t>
            </a:r>
            <a:r>
              <a:rPr dirty="0" sz="2800" spc="-5">
                <a:latin typeface="Calibri"/>
                <a:cs typeface="Calibri"/>
              </a:rPr>
              <a:t> cannot be measured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using some scale of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measurement </a:t>
            </a:r>
            <a:r>
              <a:rPr dirty="0" sz="2800">
                <a:latin typeface="Calibri"/>
                <a:cs typeface="Calibri"/>
              </a:rPr>
              <a:t>are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called qualitative data.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Eg.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Gender,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Name,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Roll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Number.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727" y="1869586"/>
            <a:ext cx="4913719" cy="372243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272332"/>
            <a:ext cx="27165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>
                <a:solidFill>
                  <a:srgbClr val="000000"/>
                </a:solidFill>
                <a:latin typeface="Calibri"/>
                <a:cs typeface="Calibri"/>
              </a:rPr>
              <a:t>Scatter</a:t>
            </a:r>
            <a:r>
              <a:rPr dirty="0" sz="4400" spc="-9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spc="-10">
                <a:solidFill>
                  <a:srgbClr val="000000"/>
                </a:solidFill>
                <a:latin typeface="Calibri"/>
                <a:cs typeface="Calibri"/>
              </a:rPr>
              <a:t>plot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450" y="1018891"/>
            <a:ext cx="7675880" cy="24993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187960" marR="508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scatter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plot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helps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visualizing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bivariate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relationships,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i.e.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relationship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between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two </a:t>
            </a:r>
            <a:r>
              <a:rPr dirty="0" sz="2800" spc="-5">
                <a:latin typeface="Calibri"/>
                <a:cs typeface="Calibri"/>
              </a:rPr>
              <a:t> variables.</a:t>
            </a:r>
            <a:endParaRPr sz="2800">
              <a:latin typeface="Calibri"/>
              <a:cs typeface="Calibri"/>
            </a:endParaRPr>
          </a:p>
          <a:p>
            <a:pPr algn="just" marL="187960" marR="11430" indent="-17589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It is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two-dimensional </a:t>
            </a:r>
            <a:r>
              <a:rPr dirty="0" sz="2800" spc="-5">
                <a:latin typeface="Calibri"/>
                <a:cs typeface="Calibri"/>
              </a:rPr>
              <a:t>plot in which points or dots </a:t>
            </a:r>
            <a:r>
              <a:rPr dirty="0" sz="2800">
                <a:latin typeface="Calibri"/>
                <a:cs typeface="Calibri"/>
              </a:rPr>
              <a:t> are </a:t>
            </a:r>
            <a:r>
              <a:rPr dirty="0" sz="2800" spc="-5">
                <a:latin typeface="Calibri"/>
                <a:cs typeface="Calibri"/>
              </a:rPr>
              <a:t>drawn on coordinates provided by values of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attributes.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244" y="824480"/>
            <a:ext cx="7864475" cy="5526405"/>
            <a:chOff x="94244" y="824480"/>
            <a:chExt cx="7864475" cy="55264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619" y="824480"/>
              <a:ext cx="7593667" cy="552628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44" y="824480"/>
              <a:ext cx="7792455" cy="55262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675" y="739058"/>
            <a:ext cx="51549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75"/>
              <a:t>Two-way</a:t>
            </a:r>
            <a:r>
              <a:rPr dirty="0" spc="-65"/>
              <a:t> </a:t>
            </a:r>
            <a:r>
              <a:rPr dirty="0" spc="-315"/>
              <a:t>cross-tabulations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42" y="1401447"/>
            <a:ext cx="8195309" cy="16046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187960" marR="5080" indent="-175895">
              <a:lnSpc>
                <a:spcPts val="3020"/>
              </a:lnSpc>
              <a:spcBef>
                <a:spcPts val="480"/>
              </a:spcBef>
              <a:buChar char="•"/>
              <a:tabLst>
                <a:tab pos="188595" algn="l"/>
                <a:tab pos="3327400" algn="l"/>
                <a:tab pos="5992495" algn="l"/>
                <a:tab pos="7865745" algn="l"/>
              </a:tabLst>
            </a:pP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A</a:t>
            </a:r>
            <a:r>
              <a:rPr dirty="0" sz="2800" spc="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cross-tabulation</a:t>
            </a:r>
            <a:r>
              <a:rPr dirty="0" sz="2800" spc="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(Frequency</a:t>
            </a:r>
            <a:r>
              <a:rPr dirty="0" sz="2800" spc="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table/Contingency </a:t>
            </a:r>
            <a:r>
              <a:rPr dirty="0" sz="2800" spc="-76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table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 )</a:t>
            </a:r>
            <a:r>
              <a:rPr dirty="0" sz="2800" spc="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is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 simple</a:t>
            </a:r>
            <a:r>
              <a:rPr dirty="0" sz="2800" spc="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but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effective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way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to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inspect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 relationship	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betwee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n	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tw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o	</a:t>
            </a:r>
            <a:r>
              <a:rPr dirty="0" sz="2800" spc="-5">
                <a:solidFill>
                  <a:srgbClr val="242424"/>
                </a:solidFill>
                <a:latin typeface="Arial MT"/>
                <a:cs typeface="Arial MT"/>
              </a:rPr>
              <a:t>or 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more</a:t>
            </a:r>
            <a:r>
              <a:rPr dirty="0" sz="2800" spc="-1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800" spc="-5" b="1" i="1">
                <a:solidFill>
                  <a:srgbClr val="242424"/>
                </a:solidFill>
                <a:latin typeface="Arial"/>
                <a:cs typeface="Arial"/>
              </a:rPr>
              <a:t>categorical</a:t>
            </a:r>
            <a:r>
              <a:rPr dirty="0" sz="2800" b="1" i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242424"/>
                </a:solidFill>
                <a:latin typeface="Arial"/>
                <a:cs typeface="Arial"/>
              </a:rPr>
              <a:t>or</a:t>
            </a:r>
            <a:r>
              <a:rPr dirty="0" sz="280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 spc="-5" b="1" i="1">
                <a:solidFill>
                  <a:srgbClr val="242424"/>
                </a:solidFill>
                <a:latin typeface="Arial"/>
                <a:cs typeface="Arial"/>
              </a:rPr>
              <a:t>discret</a:t>
            </a:r>
            <a:r>
              <a:rPr dirty="0" sz="2800" spc="-5" i="1">
                <a:solidFill>
                  <a:srgbClr val="242424"/>
                </a:solidFill>
                <a:latin typeface="Arial"/>
                <a:cs typeface="Arial"/>
              </a:rPr>
              <a:t>e</a:t>
            </a:r>
            <a:r>
              <a:rPr dirty="0" sz="2800" spc="-10" i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242424"/>
                </a:solidFill>
                <a:latin typeface="Arial MT"/>
                <a:cs typeface="Arial MT"/>
              </a:rPr>
              <a:t>variables.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593" y="2749972"/>
            <a:ext cx="8825265" cy="219525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137" y="334362"/>
            <a:ext cx="8277726" cy="419457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743" y="510016"/>
            <a:ext cx="7857685" cy="543247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511" y="1709611"/>
            <a:ext cx="6177915" cy="1762760"/>
          </a:xfrm>
          <a:prstGeom prst="rect"/>
        </p:spPr>
        <p:txBody>
          <a:bodyPr wrap="square" lIns="0" tIns="116205" rIns="0" bIns="0" rtlCol="0" vert="horz">
            <a:spAutoFit/>
          </a:bodyPr>
          <a:lstStyle/>
          <a:p>
            <a:pPr marL="859790" marR="5080" indent="-847725">
              <a:lnSpc>
                <a:spcPts val="6480"/>
              </a:lnSpc>
              <a:spcBef>
                <a:spcPts val="915"/>
              </a:spcBef>
            </a:pPr>
            <a:r>
              <a:rPr dirty="0" sz="6000" spc="-5" b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6000" spc="-4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6000" spc="-15" b="0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6000" spc="-5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6000" spc="-10" b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dirty="0" sz="6000" spc="-13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6000" spc="-10" b="0">
                <a:solidFill>
                  <a:srgbClr val="000000"/>
                </a:solidFill>
                <a:latin typeface="Calibri"/>
                <a:cs typeface="Calibri"/>
              </a:rPr>
              <a:t>REMEDIATION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675" y="739058"/>
            <a:ext cx="2364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Data</a:t>
            </a:r>
            <a:r>
              <a:rPr dirty="0" spc="-65"/>
              <a:t> </a:t>
            </a:r>
            <a:r>
              <a:rPr dirty="0" spc="-305"/>
              <a:t>quality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997" y="1770304"/>
            <a:ext cx="6191250" cy="256730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Quality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dataset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can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affected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due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to;</a:t>
            </a:r>
            <a:endParaRPr sz="28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Wrong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sample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selection</a:t>
            </a:r>
            <a:endParaRPr sz="24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Missing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values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/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outliers</a:t>
            </a:r>
            <a:endParaRPr sz="2400">
              <a:latin typeface="Calibri"/>
              <a:cs typeface="Calibri"/>
            </a:endParaRPr>
          </a:p>
          <a:p>
            <a:pPr algn="r" marL="187960" marR="3399790" indent="-188595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Data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Remediation</a:t>
            </a:r>
            <a:endParaRPr sz="2800">
              <a:latin typeface="Calibri"/>
              <a:cs typeface="Calibri"/>
            </a:endParaRPr>
          </a:p>
          <a:p>
            <a:pPr algn="r" lvl="1" marL="183515" marR="3430270" indent="-18351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2400" spc="-5">
                <a:latin typeface="Calibri"/>
                <a:cs typeface="Calibri"/>
              </a:rPr>
              <a:t>Handling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outliers</a:t>
            </a:r>
            <a:endParaRPr sz="24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Handling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missing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9201" y="739058"/>
            <a:ext cx="332612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0"/>
              <a:t>Handling</a:t>
            </a:r>
            <a:r>
              <a:rPr dirty="0" spc="-65"/>
              <a:t> </a:t>
            </a:r>
            <a:r>
              <a:rPr dirty="0" spc="-275"/>
              <a:t>outliers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989" y="1806290"/>
            <a:ext cx="7681595" cy="422656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algn="just" marL="191770" marR="5080" indent="-179705">
              <a:lnSpc>
                <a:spcPts val="2800"/>
              </a:lnSpc>
              <a:spcBef>
                <a:spcPts val="450"/>
              </a:spcBef>
              <a:buFont typeface="Arial"/>
              <a:buChar char="•"/>
              <a:tabLst>
                <a:tab pos="192405" algn="l"/>
              </a:tabLst>
            </a:pPr>
            <a:r>
              <a:rPr dirty="0" sz="2600" spc="-15" b="1">
                <a:latin typeface="Calibri"/>
                <a:cs typeface="Calibri"/>
              </a:rPr>
              <a:t>Remove </a:t>
            </a:r>
            <a:r>
              <a:rPr dirty="0" sz="2600" spc="-10" b="1">
                <a:latin typeface="Calibri"/>
                <a:cs typeface="Calibri"/>
              </a:rPr>
              <a:t>outliers: </a:t>
            </a:r>
            <a:r>
              <a:rPr dirty="0" sz="2600" spc="-10">
                <a:latin typeface="Calibri"/>
                <a:cs typeface="Calibri"/>
              </a:rPr>
              <a:t>If the number of records which </a:t>
            </a:r>
            <a:r>
              <a:rPr dirty="0" sz="2600" spc="-5">
                <a:latin typeface="Calibri"/>
                <a:cs typeface="Calibri"/>
              </a:rPr>
              <a:t>are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outliers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not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many,</a:t>
            </a:r>
            <a:r>
              <a:rPr dirty="0" sz="2600" spc="-5">
                <a:latin typeface="Calibri"/>
                <a:cs typeface="Calibri"/>
              </a:rPr>
              <a:t> a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simple</a:t>
            </a:r>
            <a:r>
              <a:rPr dirty="0" sz="2600" spc="-5">
                <a:latin typeface="Calibri"/>
                <a:cs typeface="Calibri"/>
              </a:rPr>
              <a:t> approach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may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remove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them.</a:t>
            </a:r>
            <a:endParaRPr sz="2600">
              <a:latin typeface="Calibri"/>
              <a:cs typeface="Calibri"/>
            </a:endParaRPr>
          </a:p>
          <a:p>
            <a:pPr algn="just" marL="191770" marR="14604" indent="-179705">
              <a:lnSpc>
                <a:spcPts val="2800"/>
              </a:lnSpc>
              <a:spcBef>
                <a:spcPts val="990"/>
              </a:spcBef>
              <a:buFont typeface="Arial"/>
              <a:buChar char="•"/>
              <a:tabLst>
                <a:tab pos="192405" algn="l"/>
              </a:tabLst>
            </a:pPr>
            <a:r>
              <a:rPr dirty="0" sz="2600" spc="-10" b="1">
                <a:latin typeface="Calibri"/>
                <a:cs typeface="Calibri"/>
              </a:rPr>
              <a:t>Imputation: </a:t>
            </a:r>
            <a:r>
              <a:rPr dirty="0" sz="2600" spc="-10">
                <a:latin typeface="Calibri"/>
                <a:cs typeface="Calibri"/>
              </a:rPr>
              <a:t>One other way is to impute the value with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mean or median or mode. The value of the most similar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data element may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also </a:t>
            </a:r>
            <a:r>
              <a:rPr dirty="0" sz="2600" spc="-10">
                <a:latin typeface="Calibri"/>
                <a:cs typeface="Calibri"/>
              </a:rPr>
              <a:t>be used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for imputation.</a:t>
            </a:r>
            <a:endParaRPr sz="2600">
              <a:latin typeface="Calibri"/>
              <a:cs typeface="Calibri"/>
            </a:endParaRPr>
          </a:p>
          <a:p>
            <a:pPr algn="just" marL="191770" marR="12065" indent="-179705">
              <a:lnSpc>
                <a:spcPts val="2800"/>
              </a:lnSpc>
              <a:spcBef>
                <a:spcPts val="990"/>
              </a:spcBef>
              <a:buFont typeface="Arial"/>
              <a:buChar char="•"/>
              <a:tabLst>
                <a:tab pos="192405" algn="l"/>
              </a:tabLst>
            </a:pPr>
            <a:r>
              <a:rPr dirty="0" sz="2600" spc="-10" b="1">
                <a:latin typeface="Calibri"/>
                <a:cs typeface="Calibri"/>
              </a:rPr>
              <a:t>Capping:</a:t>
            </a:r>
            <a:r>
              <a:rPr dirty="0" sz="2600" spc="-5" b="1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For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values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that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lie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outside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1.5|×|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IQR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limits, we can cap them by replacing those observations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below the lower limit with the value of 5th percentile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 those that lie </a:t>
            </a:r>
            <a:r>
              <a:rPr dirty="0" sz="2600" spc="-5">
                <a:latin typeface="Calibri"/>
                <a:cs typeface="Calibri"/>
              </a:rPr>
              <a:t>above </a:t>
            </a:r>
            <a:r>
              <a:rPr dirty="0" sz="2600" spc="-10">
                <a:latin typeface="Calibri"/>
                <a:cs typeface="Calibri"/>
              </a:rPr>
              <a:t>the upper limit, with the value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 95th percentile.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2216" y="706140"/>
            <a:ext cx="27000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Data</a:t>
            </a:r>
            <a:r>
              <a:rPr dirty="0" spc="-285"/>
              <a:t> </a:t>
            </a:r>
            <a:r>
              <a:rPr dirty="0" spc="-32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32" y="1576475"/>
            <a:ext cx="7944484" cy="4094479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05740" marR="5080" indent="-193675">
              <a:lnSpc>
                <a:spcPts val="2000"/>
              </a:lnSpc>
              <a:spcBef>
                <a:spcPts val="350"/>
              </a:spcBef>
              <a:buFont typeface="Arial MT"/>
              <a:buChar char="•"/>
              <a:tabLst>
                <a:tab pos="206375" algn="l"/>
              </a:tabLst>
            </a:pPr>
            <a:r>
              <a:rPr dirty="0" sz="1850" spc="-5">
                <a:latin typeface="Calibri"/>
                <a:cs typeface="Calibri"/>
              </a:rPr>
              <a:t>Data in the Real World Is Dirty: Lots of potentially incorrect data, e.g., instrument </a:t>
            </a:r>
            <a:r>
              <a:rPr dirty="0" sz="1850" spc="-40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faulty,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human or computer error,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transmission error</a:t>
            </a:r>
            <a:endParaRPr sz="1850">
              <a:latin typeface="Calibri"/>
              <a:cs typeface="Calibri"/>
            </a:endParaRPr>
          </a:p>
          <a:p>
            <a:pPr lvl="1" marL="662940" marR="25400" indent="-19367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663575" algn="l"/>
              </a:tabLst>
            </a:pPr>
            <a:r>
              <a:rPr dirty="0" u="heavy" sz="185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incomplete</a:t>
            </a:r>
            <a:r>
              <a:rPr dirty="0" sz="1850" spc="-5">
                <a:latin typeface="Calibri"/>
                <a:cs typeface="Calibri"/>
              </a:rPr>
              <a:t>: lacking </a:t>
            </a:r>
            <a:r>
              <a:rPr dirty="0" sz="1850">
                <a:latin typeface="Calibri"/>
                <a:cs typeface="Calibri"/>
              </a:rPr>
              <a:t>attribute </a:t>
            </a:r>
            <a:r>
              <a:rPr dirty="0" sz="1850" spc="-5">
                <a:latin typeface="Calibri"/>
                <a:cs typeface="Calibri"/>
              </a:rPr>
              <a:t>values, lacking certain </a:t>
            </a:r>
            <a:r>
              <a:rPr dirty="0" sz="1850">
                <a:latin typeface="Calibri"/>
                <a:cs typeface="Calibri"/>
              </a:rPr>
              <a:t>attributes </a:t>
            </a:r>
            <a:r>
              <a:rPr dirty="0" sz="1850" spc="-5">
                <a:latin typeface="Calibri"/>
                <a:cs typeface="Calibri"/>
              </a:rPr>
              <a:t>of interest, or </a:t>
            </a:r>
            <a:r>
              <a:rPr dirty="0" sz="1850" spc="-40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containing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only </a:t>
            </a:r>
            <a:r>
              <a:rPr dirty="0" sz="1850">
                <a:latin typeface="Calibri"/>
                <a:cs typeface="Calibri"/>
              </a:rPr>
              <a:t>aggregate</a:t>
            </a:r>
            <a:r>
              <a:rPr dirty="0" sz="1850" spc="-5">
                <a:latin typeface="Calibri"/>
                <a:cs typeface="Calibri"/>
              </a:rPr>
              <a:t> data</a:t>
            </a:r>
            <a:endParaRPr sz="1850">
              <a:latin typeface="Calibri"/>
              <a:cs typeface="Calibri"/>
            </a:endParaRPr>
          </a:p>
          <a:p>
            <a:pPr lvl="2" marL="1120140" indent="-19367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1120775" algn="l"/>
              </a:tabLst>
            </a:pPr>
            <a:r>
              <a:rPr dirty="0" sz="1850" spc="-5">
                <a:latin typeface="Calibri"/>
                <a:cs typeface="Calibri"/>
              </a:rPr>
              <a:t>e.g.,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-5" i="1">
                <a:latin typeface="Calibri"/>
                <a:cs typeface="Calibri"/>
              </a:rPr>
              <a:t>Occupation</a:t>
            </a:r>
            <a:r>
              <a:rPr dirty="0" sz="1850" spc="-5">
                <a:latin typeface="Calibri"/>
                <a:cs typeface="Calibri"/>
              </a:rPr>
              <a:t>=“</a:t>
            </a:r>
            <a:r>
              <a:rPr dirty="0" sz="1850" spc="-20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”</a:t>
            </a:r>
            <a:r>
              <a:rPr dirty="0" sz="1850" spc="-2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(missing</a:t>
            </a:r>
            <a:r>
              <a:rPr dirty="0" sz="1850" spc="-2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data)</a:t>
            </a:r>
            <a:endParaRPr sz="1850">
              <a:latin typeface="Calibri"/>
              <a:cs typeface="Calibri"/>
            </a:endParaRPr>
          </a:p>
          <a:p>
            <a:pPr lvl="1" marL="662940" indent="-1943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63575" algn="l"/>
              </a:tabLst>
            </a:pPr>
            <a:r>
              <a:rPr dirty="0" u="heavy" sz="185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noisy</a:t>
            </a:r>
            <a:r>
              <a:rPr dirty="0" sz="1850" spc="-5">
                <a:latin typeface="Calibri"/>
                <a:cs typeface="Calibri"/>
              </a:rPr>
              <a:t>:</a:t>
            </a:r>
            <a:r>
              <a:rPr dirty="0" sz="1850" spc="-2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containing</a:t>
            </a:r>
            <a:r>
              <a:rPr dirty="0" sz="1850" spc="-1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noise,</a:t>
            </a:r>
            <a:r>
              <a:rPr dirty="0" sz="1850" spc="-1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errors,</a:t>
            </a:r>
            <a:r>
              <a:rPr dirty="0" sz="1850" spc="-2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or</a:t>
            </a:r>
            <a:r>
              <a:rPr dirty="0" sz="1850" spc="-1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outliers</a:t>
            </a:r>
            <a:endParaRPr sz="1850">
              <a:latin typeface="Calibri"/>
              <a:cs typeface="Calibri"/>
            </a:endParaRPr>
          </a:p>
          <a:p>
            <a:pPr lvl="2" marL="1120140" indent="-19367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20775" algn="l"/>
              </a:tabLst>
            </a:pPr>
            <a:r>
              <a:rPr dirty="0" sz="1850" spc="-5">
                <a:latin typeface="Calibri"/>
                <a:cs typeface="Calibri"/>
              </a:rPr>
              <a:t>e.g.,</a:t>
            </a:r>
            <a:r>
              <a:rPr dirty="0" sz="1850" spc="-15">
                <a:latin typeface="Calibri"/>
                <a:cs typeface="Calibri"/>
              </a:rPr>
              <a:t> </a:t>
            </a:r>
            <a:r>
              <a:rPr dirty="0" sz="1850" spc="-5" i="1">
                <a:latin typeface="Calibri"/>
                <a:cs typeface="Calibri"/>
              </a:rPr>
              <a:t>Salary</a:t>
            </a:r>
            <a:r>
              <a:rPr dirty="0" sz="1850" spc="-5">
                <a:latin typeface="Calibri"/>
                <a:cs typeface="Calibri"/>
              </a:rPr>
              <a:t>=“−10”</a:t>
            </a:r>
            <a:r>
              <a:rPr dirty="0" sz="1850" spc="-2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(an</a:t>
            </a:r>
            <a:r>
              <a:rPr dirty="0" sz="1850" spc="-2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error)</a:t>
            </a:r>
            <a:endParaRPr sz="1850">
              <a:latin typeface="Calibri"/>
              <a:cs typeface="Calibri"/>
            </a:endParaRPr>
          </a:p>
          <a:p>
            <a:pPr lvl="1" marL="662940" indent="-1943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63575" algn="l"/>
              </a:tabLst>
            </a:pPr>
            <a:r>
              <a:rPr dirty="0" u="heavy" sz="185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inconsistent</a:t>
            </a:r>
            <a:r>
              <a:rPr dirty="0" sz="1850" spc="-5">
                <a:latin typeface="Calibri"/>
                <a:cs typeface="Calibri"/>
              </a:rPr>
              <a:t>:</a:t>
            </a:r>
            <a:r>
              <a:rPr dirty="0" sz="1850" spc="-1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containing</a:t>
            </a:r>
            <a:r>
              <a:rPr dirty="0" sz="1850" spc="-1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discrepancies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in</a:t>
            </a:r>
            <a:r>
              <a:rPr dirty="0" sz="1850" spc="-1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codes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or</a:t>
            </a:r>
            <a:r>
              <a:rPr dirty="0" sz="1850" spc="-1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names,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e.g.,</a:t>
            </a:r>
            <a:endParaRPr sz="1850">
              <a:latin typeface="Calibri"/>
              <a:cs typeface="Calibri"/>
            </a:endParaRPr>
          </a:p>
          <a:p>
            <a:pPr marL="1120140" indent="-19367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20775" algn="l"/>
              </a:tabLst>
            </a:pPr>
            <a:r>
              <a:rPr dirty="0" sz="1850" spc="-5" i="1">
                <a:latin typeface="Calibri"/>
                <a:cs typeface="Calibri"/>
              </a:rPr>
              <a:t>Age</a:t>
            </a:r>
            <a:r>
              <a:rPr dirty="0" sz="1850" spc="-5">
                <a:latin typeface="Calibri"/>
                <a:cs typeface="Calibri"/>
              </a:rPr>
              <a:t>=“42”,</a:t>
            </a:r>
            <a:r>
              <a:rPr dirty="0" sz="1850" spc="-40">
                <a:latin typeface="Calibri"/>
                <a:cs typeface="Calibri"/>
              </a:rPr>
              <a:t> </a:t>
            </a:r>
            <a:r>
              <a:rPr dirty="0" sz="1850" spc="-5" i="1">
                <a:latin typeface="Calibri"/>
                <a:cs typeface="Calibri"/>
              </a:rPr>
              <a:t>Birthday</a:t>
            </a:r>
            <a:r>
              <a:rPr dirty="0" sz="1850" spc="-5">
                <a:latin typeface="Calibri"/>
                <a:cs typeface="Calibri"/>
              </a:rPr>
              <a:t>=“03/07/2010”</a:t>
            </a:r>
            <a:endParaRPr sz="1850">
              <a:latin typeface="Calibri"/>
              <a:cs typeface="Calibri"/>
            </a:endParaRPr>
          </a:p>
          <a:p>
            <a:pPr marL="1120140" indent="-19367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20775" algn="l"/>
              </a:tabLst>
            </a:pPr>
            <a:r>
              <a:rPr dirty="0" sz="1850" spc="-5">
                <a:latin typeface="Calibri"/>
                <a:cs typeface="Calibri"/>
              </a:rPr>
              <a:t>Was</a:t>
            </a:r>
            <a:r>
              <a:rPr dirty="0" sz="1850" spc="-1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rating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“1,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2,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3”,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now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rating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“A,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B,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C”</a:t>
            </a:r>
            <a:endParaRPr sz="1850">
              <a:latin typeface="Calibri"/>
              <a:cs typeface="Calibri"/>
            </a:endParaRPr>
          </a:p>
          <a:p>
            <a:pPr marL="1120140" indent="-19367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20775" algn="l"/>
              </a:tabLst>
            </a:pPr>
            <a:r>
              <a:rPr dirty="0" sz="1850" spc="-5">
                <a:latin typeface="Calibri"/>
                <a:cs typeface="Calibri"/>
              </a:rPr>
              <a:t>discrepancy</a:t>
            </a:r>
            <a:r>
              <a:rPr dirty="0" sz="1850" spc="-2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between</a:t>
            </a:r>
            <a:r>
              <a:rPr dirty="0" sz="1850" spc="-2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duplicate</a:t>
            </a:r>
            <a:r>
              <a:rPr dirty="0" sz="1850" spc="-2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records</a:t>
            </a:r>
            <a:endParaRPr sz="1850">
              <a:latin typeface="Calibri"/>
              <a:cs typeface="Calibri"/>
            </a:endParaRPr>
          </a:p>
          <a:p>
            <a:pPr marL="662940" indent="-19431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663575" algn="l"/>
              </a:tabLst>
            </a:pPr>
            <a:r>
              <a:rPr dirty="0" u="heavy" sz="185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Intentional</a:t>
            </a:r>
            <a:r>
              <a:rPr dirty="0" sz="1850" spc="-5">
                <a:latin typeface="Calibri"/>
                <a:cs typeface="Calibri"/>
              </a:rPr>
              <a:t> (e.g.,</a:t>
            </a:r>
            <a:r>
              <a:rPr dirty="0" sz="1850" spc="-15">
                <a:latin typeface="Calibri"/>
                <a:cs typeface="Calibri"/>
              </a:rPr>
              <a:t> </a:t>
            </a:r>
            <a:r>
              <a:rPr dirty="0" sz="1850" spc="-5" i="1">
                <a:latin typeface="Calibri"/>
                <a:cs typeface="Calibri"/>
              </a:rPr>
              <a:t>disguised</a:t>
            </a:r>
            <a:r>
              <a:rPr dirty="0" sz="1850" spc="-20" i="1">
                <a:latin typeface="Calibri"/>
                <a:cs typeface="Calibri"/>
              </a:rPr>
              <a:t> </a:t>
            </a:r>
            <a:r>
              <a:rPr dirty="0" sz="1850" i="1">
                <a:latin typeface="Calibri"/>
                <a:cs typeface="Calibri"/>
              </a:rPr>
              <a:t>missing</a:t>
            </a:r>
            <a:r>
              <a:rPr dirty="0" sz="1850" spc="-15" i="1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data)</a:t>
            </a:r>
            <a:endParaRPr sz="1850">
              <a:latin typeface="Calibri"/>
              <a:cs typeface="Calibri"/>
            </a:endParaRPr>
          </a:p>
          <a:p>
            <a:pPr lvl="1" marL="1120140" indent="-19367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20775" algn="l"/>
              </a:tabLst>
            </a:pPr>
            <a:r>
              <a:rPr dirty="0" sz="1850" spc="-5">
                <a:latin typeface="Calibri"/>
                <a:cs typeface="Calibri"/>
              </a:rPr>
              <a:t>Jan.</a:t>
            </a:r>
            <a:r>
              <a:rPr dirty="0" sz="1850" spc="-25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1</a:t>
            </a:r>
            <a:r>
              <a:rPr dirty="0" sz="1850" spc="-20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as</a:t>
            </a:r>
            <a:r>
              <a:rPr dirty="0" sz="1850" spc="-2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everyone’s</a:t>
            </a:r>
            <a:r>
              <a:rPr dirty="0" sz="1850" spc="-2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birthday?</a:t>
            </a:r>
            <a:endParaRPr sz="18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53331"/>
            <a:ext cx="9143999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9691" y="706140"/>
            <a:ext cx="46647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0"/>
              <a:t>Handling</a:t>
            </a:r>
            <a:r>
              <a:rPr dirty="0" spc="-285"/>
              <a:t> </a:t>
            </a:r>
            <a:r>
              <a:rPr dirty="0" spc="-290"/>
              <a:t>Missing</a:t>
            </a:r>
            <a:r>
              <a:rPr dirty="0" spc="-285"/>
              <a:t> </a:t>
            </a:r>
            <a:r>
              <a:rPr dirty="0" spc="-35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997" y="1794129"/>
            <a:ext cx="7543165" cy="262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432434" indent="-175895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Eliminate records having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missing value of data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elements</a:t>
            </a:r>
            <a:endParaRPr sz="2800">
              <a:latin typeface="Calibri"/>
              <a:cs typeface="Calibri"/>
            </a:endParaRPr>
          </a:p>
          <a:p>
            <a:pPr marL="187960" marR="5080" indent="-175895">
              <a:lnSpc>
                <a:spcPct val="110000"/>
              </a:lnSpc>
              <a:spcBef>
                <a:spcPts val="100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10">
                <a:latin typeface="Calibri"/>
                <a:cs typeface="Calibri"/>
              </a:rPr>
              <a:t>Imputing </a:t>
            </a:r>
            <a:r>
              <a:rPr dirty="0" sz="2800" spc="-5">
                <a:latin typeface="Calibri"/>
                <a:cs typeface="Calibri"/>
              </a:rPr>
              <a:t>missing values </a:t>
            </a:r>
            <a:r>
              <a:rPr dirty="0" sz="2800">
                <a:latin typeface="Calibri"/>
                <a:cs typeface="Calibri"/>
              </a:rPr>
              <a:t>( </a:t>
            </a:r>
            <a:r>
              <a:rPr dirty="0" sz="2800" spc="-5">
                <a:latin typeface="Calibri"/>
                <a:cs typeface="Calibri"/>
              </a:rPr>
              <a:t>mean-median </a:t>
            </a:r>
            <a:r>
              <a:rPr dirty="0" sz="2800">
                <a:latin typeface="Calibri"/>
                <a:cs typeface="Calibri"/>
              </a:rPr>
              <a:t>/ </a:t>
            </a:r>
            <a:r>
              <a:rPr dirty="0" sz="2800" spc="-5">
                <a:latin typeface="Calibri"/>
                <a:cs typeface="Calibri"/>
              </a:rPr>
              <a:t>similarity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based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mean or median)</a:t>
            </a:r>
            <a:endParaRPr sz="28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133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Assigning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similar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values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for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relevant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attributes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675" y="706140"/>
            <a:ext cx="49403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5"/>
              <a:t>Dimensionality</a:t>
            </a:r>
            <a:r>
              <a:rPr dirty="0" spc="-285"/>
              <a:t> </a:t>
            </a:r>
            <a:r>
              <a:rPr dirty="0" spc="-345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989" y="1743136"/>
            <a:ext cx="7682230" cy="97281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1770" indent="-179705">
              <a:lnSpc>
                <a:spcPts val="2650"/>
              </a:lnSpc>
              <a:spcBef>
                <a:spcPts val="90"/>
              </a:spcBef>
              <a:buChar char="•"/>
              <a:tabLst>
                <a:tab pos="192405" algn="l"/>
                <a:tab pos="736600" algn="l"/>
                <a:tab pos="1648460" algn="l"/>
                <a:tab pos="3230245" algn="l"/>
                <a:tab pos="4050665" algn="l"/>
                <a:tab pos="5565775" algn="l"/>
                <a:tab pos="7208520" algn="l"/>
              </a:tabLst>
            </a:pP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I</a:t>
            </a: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n</a:t>
            </a:r>
            <a:r>
              <a:rPr dirty="0" sz="26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bot</a:t>
            </a: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h</a:t>
            </a:r>
            <a:r>
              <a:rPr dirty="0" sz="26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600" spc="-15">
                <a:solidFill>
                  <a:srgbClr val="242424"/>
                </a:solidFill>
                <a:latin typeface="Arial MT"/>
                <a:cs typeface="Arial MT"/>
              </a:rPr>
              <a:t>Statistic</a:t>
            </a:r>
            <a:r>
              <a:rPr dirty="0" sz="2600" spc="-5">
                <a:solidFill>
                  <a:srgbClr val="242424"/>
                </a:solidFill>
                <a:latin typeface="Arial MT"/>
                <a:cs typeface="Arial MT"/>
              </a:rPr>
              <a:t>s</a:t>
            </a:r>
            <a:r>
              <a:rPr dirty="0" sz="26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600" spc="-15">
                <a:solidFill>
                  <a:srgbClr val="242424"/>
                </a:solidFill>
                <a:latin typeface="Arial MT"/>
                <a:cs typeface="Arial MT"/>
              </a:rPr>
              <a:t>an</a:t>
            </a: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d</a:t>
            </a:r>
            <a:r>
              <a:rPr dirty="0" sz="26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Machine</a:t>
            </a:r>
            <a:r>
              <a:rPr dirty="0" sz="26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Learning</a:t>
            </a:r>
            <a:r>
              <a:rPr dirty="0" sz="2600" spc="-5">
                <a:solidFill>
                  <a:srgbClr val="242424"/>
                </a:solidFill>
                <a:latin typeface="Arial MT"/>
                <a:cs typeface="Arial MT"/>
              </a:rPr>
              <a:t>,</a:t>
            </a:r>
            <a:r>
              <a:rPr dirty="0" sz="260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the</a:t>
            </a:r>
            <a:endParaRPr sz="2600">
              <a:latin typeface="Arial MT"/>
              <a:cs typeface="Arial MT"/>
            </a:endParaRPr>
          </a:p>
          <a:p>
            <a:pPr marL="191770" marR="5080">
              <a:lnSpc>
                <a:spcPct val="69700"/>
              </a:lnSpc>
              <a:spcBef>
                <a:spcPts val="470"/>
              </a:spcBef>
            </a:pP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number</a:t>
            </a:r>
            <a:r>
              <a:rPr dirty="0" sz="2600" spc="24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of</a:t>
            </a:r>
            <a:r>
              <a:rPr dirty="0" sz="2600" spc="24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attributes,</a:t>
            </a:r>
            <a:r>
              <a:rPr dirty="0" sz="2600" spc="24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features</a:t>
            </a:r>
            <a:r>
              <a:rPr dirty="0" sz="2600" spc="23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or</a:t>
            </a:r>
            <a:r>
              <a:rPr dirty="0" sz="2600" spc="24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input</a:t>
            </a:r>
            <a:r>
              <a:rPr dirty="0" sz="2600" spc="24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242424"/>
                </a:solidFill>
                <a:latin typeface="Arial MT"/>
                <a:cs typeface="Arial MT"/>
              </a:rPr>
              <a:t>variables</a:t>
            </a:r>
            <a:r>
              <a:rPr dirty="0" sz="2600" spc="24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of </a:t>
            </a:r>
            <a:r>
              <a:rPr dirty="0" sz="2600" spc="-70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a</a:t>
            </a:r>
            <a:r>
              <a:rPr dirty="0" sz="2600" spc="-1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dataset is </a:t>
            </a:r>
            <a:r>
              <a:rPr dirty="0" sz="2600" spc="-5">
                <a:solidFill>
                  <a:srgbClr val="242424"/>
                </a:solidFill>
                <a:latin typeface="Arial MT"/>
                <a:cs typeface="Arial MT"/>
              </a:rPr>
              <a:t>referred </a:t>
            </a: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to</a:t>
            </a:r>
            <a:r>
              <a:rPr dirty="0" sz="2600" spc="-1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as its</a:t>
            </a:r>
            <a:r>
              <a:rPr dirty="0" sz="2600" spc="2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600" spc="-10" b="1">
                <a:solidFill>
                  <a:srgbClr val="242424"/>
                </a:solidFill>
                <a:latin typeface="Arial"/>
                <a:cs typeface="Arial"/>
              </a:rPr>
              <a:t>dimensionality</a:t>
            </a:r>
            <a:r>
              <a:rPr dirty="0" sz="2600" spc="-10">
                <a:solidFill>
                  <a:srgbClr val="242424"/>
                </a:solidFill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989" y="2699039"/>
            <a:ext cx="7587615" cy="420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90"/>
              </a:spcBef>
              <a:buChar char="•"/>
              <a:tabLst>
                <a:tab pos="192405" algn="l"/>
                <a:tab pos="2816225" algn="l"/>
                <a:tab pos="5523865" algn="l"/>
                <a:tab pos="6577330" algn="l"/>
                <a:tab pos="7129145" algn="l"/>
              </a:tabLst>
            </a:pPr>
            <a:r>
              <a:rPr dirty="0" sz="2600" spc="-10" b="1" i="1">
                <a:latin typeface="Arial"/>
                <a:cs typeface="Arial"/>
              </a:rPr>
              <a:t>Dimensionalit</a:t>
            </a:r>
            <a:r>
              <a:rPr dirty="0" sz="2600" spc="-10" b="1" i="1">
                <a:latin typeface="Arial"/>
                <a:cs typeface="Arial"/>
              </a:rPr>
              <a:t>y</a:t>
            </a:r>
            <a:r>
              <a:rPr dirty="0" sz="2600" b="1" i="1">
                <a:latin typeface="Arial"/>
                <a:cs typeface="Arial"/>
              </a:rPr>
              <a:t>	</a:t>
            </a:r>
            <a:r>
              <a:rPr dirty="0" sz="2600" spc="-10" b="1" i="1">
                <a:latin typeface="Arial"/>
                <a:cs typeface="Arial"/>
              </a:rPr>
              <a:t>reductio</a:t>
            </a:r>
            <a:r>
              <a:rPr dirty="0" sz="2600" spc="-10" b="1" i="1">
                <a:latin typeface="Arial"/>
                <a:cs typeface="Arial"/>
              </a:rPr>
              <a:t>n</a:t>
            </a:r>
            <a:r>
              <a:rPr dirty="0" sz="2600" spc="-120" b="1" i="1">
                <a:latin typeface="Arial"/>
                <a:cs typeface="Arial"/>
              </a:rPr>
              <a:t> </a:t>
            </a:r>
            <a:r>
              <a:rPr dirty="0" sz="2600" spc="-10">
                <a:latin typeface="Calibri"/>
                <a:cs typeface="Calibri"/>
              </a:rPr>
              <a:t>simpl</a:t>
            </a:r>
            <a:r>
              <a:rPr dirty="0" sz="2600" spc="-5">
                <a:latin typeface="Calibri"/>
                <a:cs typeface="Calibri"/>
              </a:rPr>
              <a:t>y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refer</a:t>
            </a:r>
            <a:r>
              <a:rPr dirty="0" sz="2600" spc="-5">
                <a:latin typeface="Calibri"/>
                <a:cs typeface="Calibri"/>
              </a:rPr>
              <a:t>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t</a:t>
            </a:r>
            <a:r>
              <a:rPr dirty="0" sz="2600" spc="-10">
                <a:latin typeface="Calibri"/>
                <a:cs typeface="Calibri"/>
              </a:rPr>
              <a:t>o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275" y="2975340"/>
            <a:ext cx="7502525" cy="69659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 marR="5080">
              <a:lnSpc>
                <a:spcPct val="69700"/>
              </a:lnSpc>
              <a:spcBef>
                <a:spcPts val="1035"/>
              </a:spcBef>
              <a:tabLst>
                <a:tab pos="1221740" algn="l"/>
                <a:tab pos="1685925" algn="l"/>
                <a:tab pos="3039110" algn="l"/>
                <a:tab pos="3674110" algn="l"/>
                <a:tab pos="4922520" algn="l"/>
                <a:tab pos="5386705" algn="l"/>
                <a:tab pos="6893559" algn="l"/>
                <a:tab pos="7331075" algn="l"/>
              </a:tabLst>
            </a:pPr>
            <a:r>
              <a:rPr dirty="0" sz="2600" spc="-10">
                <a:latin typeface="Calibri"/>
                <a:cs typeface="Calibri"/>
              </a:rPr>
              <a:t>proces</a:t>
            </a:r>
            <a:r>
              <a:rPr dirty="0" sz="2600" spc="-5">
                <a:latin typeface="Calibri"/>
                <a:cs typeface="Calibri"/>
              </a:rPr>
              <a:t>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5">
                <a:latin typeface="Calibri"/>
                <a:cs typeface="Calibri"/>
              </a:rPr>
              <a:t>o</a:t>
            </a:r>
            <a:r>
              <a:rPr dirty="0" sz="2600" spc="-5">
                <a:latin typeface="Calibri"/>
                <a:cs typeface="Calibri"/>
              </a:rPr>
              <a:t>f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reducin</a:t>
            </a:r>
            <a:r>
              <a:rPr dirty="0" sz="2600" spc="-5">
                <a:latin typeface="Calibri"/>
                <a:cs typeface="Calibri"/>
              </a:rPr>
              <a:t>g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th</a:t>
            </a:r>
            <a:r>
              <a:rPr dirty="0" sz="2600" spc="-5">
                <a:latin typeface="Calibri"/>
                <a:cs typeface="Calibri"/>
              </a:rPr>
              <a:t>e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5">
                <a:latin typeface="Calibri"/>
                <a:cs typeface="Calibri"/>
              </a:rPr>
              <a:t>numbe</a:t>
            </a:r>
            <a:r>
              <a:rPr dirty="0" sz="2600" spc="-5">
                <a:latin typeface="Calibri"/>
                <a:cs typeface="Calibri"/>
              </a:rPr>
              <a:t>r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5">
                <a:latin typeface="Calibri"/>
                <a:cs typeface="Calibri"/>
              </a:rPr>
              <a:t>o</a:t>
            </a:r>
            <a:r>
              <a:rPr dirty="0" sz="2600" spc="-5">
                <a:latin typeface="Calibri"/>
                <a:cs typeface="Calibri"/>
              </a:rPr>
              <a:t>f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">
                <a:latin typeface="Calibri"/>
                <a:cs typeface="Calibri"/>
              </a:rPr>
              <a:t>attributes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i</a:t>
            </a:r>
            <a:r>
              <a:rPr dirty="0" sz="2600" spc="-10">
                <a:latin typeface="Calibri"/>
                <a:cs typeface="Calibri"/>
              </a:rPr>
              <a:t>n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">
                <a:latin typeface="Calibri"/>
                <a:cs typeface="Calibri"/>
              </a:rPr>
              <a:t>a  </a:t>
            </a:r>
            <a:r>
              <a:rPr dirty="0" sz="2600" spc="-10">
                <a:latin typeface="Calibri"/>
                <a:cs typeface="Calibri"/>
              </a:rPr>
              <a:t>dataset</a:t>
            </a:r>
            <a:r>
              <a:rPr dirty="0" sz="2600" spc="34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while</a:t>
            </a:r>
            <a:r>
              <a:rPr dirty="0" sz="2600" spc="3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keeping</a:t>
            </a:r>
            <a:r>
              <a:rPr dirty="0" sz="2600" spc="34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as</a:t>
            </a:r>
            <a:r>
              <a:rPr dirty="0" sz="2600" spc="3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much</a:t>
            </a:r>
            <a:r>
              <a:rPr dirty="0" sz="2600" spc="34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of</a:t>
            </a:r>
            <a:r>
              <a:rPr dirty="0" sz="2600" spc="3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34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variation</a:t>
            </a:r>
            <a:r>
              <a:rPr dirty="0" sz="2600" spc="3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</a:t>
            </a:r>
            <a:r>
              <a:rPr dirty="0" sz="2600" spc="3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989" y="3527943"/>
            <a:ext cx="7680325" cy="23323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91770">
              <a:lnSpc>
                <a:spcPct val="100000"/>
              </a:lnSpc>
              <a:spcBef>
                <a:spcPts val="90"/>
              </a:spcBef>
            </a:pPr>
            <a:r>
              <a:rPr dirty="0" sz="2600" spc="-10">
                <a:latin typeface="Calibri"/>
                <a:cs typeface="Calibri"/>
              </a:rPr>
              <a:t>original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dataset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as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possible</a:t>
            </a:r>
            <a:r>
              <a:rPr dirty="0" sz="2600" spc="-5">
                <a:solidFill>
                  <a:srgbClr val="242424"/>
                </a:solidFill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 algn="just" marL="191770" marR="9525" indent="-179705">
              <a:lnSpc>
                <a:spcPct val="69700"/>
              </a:lnSpc>
              <a:spcBef>
                <a:spcPts val="1000"/>
              </a:spcBef>
              <a:buFont typeface="Arial"/>
              <a:buChar char="•"/>
              <a:tabLst>
                <a:tab pos="192405" algn="l"/>
              </a:tabLst>
            </a:pPr>
            <a:r>
              <a:rPr dirty="0" sz="2600" spc="-10" b="1">
                <a:latin typeface="Calibri"/>
                <a:cs typeface="Calibri"/>
              </a:rPr>
              <a:t>Dimensionality reduction </a:t>
            </a:r>
            <a:r>
              <a:rPr dirty="0" sz="2600" spc="-10">
                <a:latin typeface="Calibri"/>
                <a:cs typeface="Calibri"/>
              </a:rPr>
              <a:t>refers to the techniques of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reducing the dimensionality of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data set by creating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new </a:t>
            </a:r>
            <a:r>
              <a:rPr dirty="0" sz="2600" spc="-5">
                <a:latin typeface="Calibri"/>
                <a:cs typeface="Calibri"/>
              </a:rPr>
              <a:t>attributes</a:t>
            </a:r>
            <a:r>
              <a:rPr dirty="0" sz="2600" spc="-10">
                <a:latin typeface="Calibri"/>
                <a:cs typeface="Calibri"/>
              </a:rPr>
              <a:t> by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combining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original </a:t>
            </a:r>
            <a:r>
              <a:rPr dirty="0" sz="2600" spc="-5"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  <a:p>
            <a:pPr algn="just" marL="191770" marR="5080" indent="-179705">
              <a:lnSpc>
                <a:spcPct val="69700"/>
              </a:lnSpc>
              <a:spcBef>
                <a:spcPts val="1000"/>
              </a:spcBef>
              <a:buFont typeface="Arial MT"/>
              <a:buChar char="•"/>
              <a:tabLst>
                <a:tab pos="192405" algn="l"/>
              </a:tabLst>
            </a:pP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most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common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approach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for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dimensionality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reduction is known </a:t>
            </a:r>
            <a:r>
              <a:rPr dirty="0" sz="2600" spc="-5">
                <a:latin typeface="Calibri"/>
                <a:cs typeface="Calibri"/>
              </a:rPr>
              <a:t>as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 b="1">
                <a:latin typeface="Calibri"/>
                <a:cs typeface="Calibri"/>
              </a:rPr>
              <a:t>Principal Component Analysis </a:t>
            </a:r>
            <a:r>
              <a:rPr dirty="0" sz="2600" spc="-5" b="1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(PCA)/</a:t>
            </a:r>
            <a:r>
              <a:rPr dirty="0" sz="2600" spc="-15" b="1">
                <a:latin typeface="Calibri"/>
                <a:cs typeface="Calibri"/>
              </a:rPr>
              <a:t>Feature </a:t>
            </a:r>
            <a:r>
              <a:rPr dirty="0" sz="2600" spc="-10" b="1">
                <a:latin typeface="Calibri"/>
                <a:cs typeface="Calibri"/>
              </a:rPr>
              <a:t>Subset Selection.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34" y="324026"/>
            <a:ext cx="7726045" cy="51943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200" spc="-400"/>
              <a:t>BASIC</a:t>
            </a:r>
            <a:r>
              <a:rPr dirty="0" sz="3200" spc="-245"/>
              <a:t> </a:t>
            </a:r>
            <a:r>
              <a:rPr dirty="0" sz="3200" spc="-409"/>
              <a:t>TYPES</a:t>
            </a:r>
            <a:r>
              <a:rPr dirty="0" sz="3200" spc="-245"/>
              <a:t> </a:t>
            </a:r>
            <a:r>
              <a:rPr dirty="0" sz="3200" spc="-265"/>
              <a:t>OF</a:t>
            </a:r>
            <a:r>
              <a:rPr dirty="0" sz="3200" spc="-245"/>
              <a:t> </a:t>
            </a:r>
            <a:r>
              <a:rPr dirty="0" sz="3200" spc="-355"/>
              <a:t>DATA</a:t>
            </a:r>
            <a:r>
              <a:rPr dirty="0" sz="3200" spc="-245"/>
              <a:t> </a:t>
            </a:r>
            <a:r>
              <a:rPr dirty="0" sz="3200" spc="-615"/>
              <a:t>IN</a:t>
            </a:r>
            <a:r>
              <a:rPr dirty="0" sz="3200" spc="-245"/>
              <a:t> </a:t>
            </a:r>
            <a:r>
              <a:rPr dirty="0" sz="3200" spc="-400"/>
              <a:t>MACHINE</a:t>
            </a:r>
            <a:r>
              <a:rPr dirty="0" sz="3200" spc="-245"/>
              <a:t> </a:t>
            </a:r>
            <a:r>
              <a:rPr dirty="0" sz="3200" spc="-470"/>
              <a:t>LEARNING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07185" y="1157316"/>
            <a:ext cx="3276600" cy="3562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00025" algn="l"/>
                <a:tab pos="1664335" algn="l"/>
                <a:tab pos="2404110" algn="l"/>
                <a:tab pos="2814955" algn="l"/>
              </a:tabLst>
            </a:pPr>
            <a:r>
              <a:rPr dirty="0" sz="2150">
                <a:latin typeface="Calibri"/>
                <a:cs typeface="Calibri"/>
              </a:rPr>
              <a:t>Qualitativ</a:t>
            </a:r>
            <a:r>
              <a:rPr dirty="0" sz="2150" spc="5">
                <a:latin typeface="Calibri"/>
                <a:cs typeface="Calibri"/>
              </a:rPr>
              <a:t>e</a:t>
            </a:r>
            <a:r>
              <a:rPr dirty="0" sz="2150">
                <a:latin typeface="Calibri"/>
                <a:cs typeface="Calibri"/>
              </a:rPr>
              <a:t>	</a:t>
            </a:r>
            <a:r>
              <a:rPr dirty="0" sz="2150">
                <a:latin typeface="Calibri"/>
                <a:cs typeface="Calibri"/>
              </a:rPr>
              <a:t>dat</a:t>
            </a:r>
            <a:r>
              <a:rPr dirty="0" sz="2150" spc="5">
                <a:latin typeface="Calibri"/>
                <a:cs typeface="Calibri"/>
              </a:rPr>
              <a:t>a</a:t>
            </a:r>
            <a:r>
              <a:rPr dirty="0" sz="2150">
                <a:latin typeface="Calibri"/>
                <a:cs typeface="Calibri"/>
              </a:rPr>
              <a:t>	</a:t>
            </a:r>
            <a:r>
              <a:rPr dirty="0" sz="2150" spc="-5">
                <a:latin typeface="Calibri"/>
                <a:cs typeface="Calibri"/>
              </a:rPr>
              <a:t>i</a:t>
            </a:r>
            <a:r>
              <a:rPr dirty="0" sz="2150" spc="5">
                <a:latin typeface="Calibri"/>
                <a:cs typeface="Calibri"/>
              </a:rPr>
              <a:t>s</a:t>
            </a:r>
            <a:r>
              <a:rPr dirty="0" sz="2150">
                <a:latin typeface="Calibri"/>
                <a:cs typeface="Calibri"/>
              </a:rPr>
              <a:t>	</a:t>
            </a:r>
            <a:r>
              <a:rPr dirty="0" sz="2150" spc="5">
                <a:latin typeface="Calibri"/>
                <a:cs typeface="Calibri"/>
              </a:rPr>
              <a:t>also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4435" y="1388811"/>
            <a:ext cx="3086735" cy="3562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75360" algn="l"/>
                <a:tab pos="2503805" algn="l"/>
              </a:tabLst>
            </a:pPr>
            <a:r>
              <a:rPr dirty="0" sz="2150">
                <a:latin typeface="Calibri"/>
                <a:cs typeface="Calibri"/>
              </a:rPr>
              <a:t>calle</a:t>
            </a:r>
            <a:r>
              <a:rPr dirty="0" sz="2150" spc="10">
                <a:latin typeface="Calibri"/>
                <a:cs typeface="Calibri"/>
              </a:rPr>
              <a:t>d</a:t>
            </a:r>
            <a:r>
              <a:rPr dirty="0" sz="2150">
                <a:latin typeface="Calibri"/>
                <a:cs typeface="Calibri"/>
              </a:rPr>
              <a:t>	</a:t>
            </a:r>
            <a:r>
              <a:rPr dirty="0" sz="2150">
                <a:latin typeface="Calibri"/>
                <a:cs typeface="Calibri"/>
              </a:rPr>
              <a:t>categorica</a:t>
            </a:r>
            <a:r>
              <a:rPr dirty="0" sz="2150">
                <a:latin typeface="Calibri"/>
                <a:cs typeface="Calibri"/>
              </a:rPr>
              <a:t>l</a:t>
            </a:r>
            <a:r>
              <a:rPr dirty="0" sz="2150">
                <a:latin typeface="Calibri"/>
                <a:cs typeface="Calibri"/>
              </a:rPr>
              <a:t>	</a:t>
            </a:r>
            <a:r>
              <a:rPr dirty="0" sz="2150">
                <a:latin typeface="Calibri"/>
                <a:cs typeface="Calibri"/>
              </a:rPr>
              <a:t>data.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4435" y="1620307"/>
            <a:ext cx="1604010" cy="3562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19860" algn="l"/>
              </a:tabLst>
            </a:pPr>
            <a:r>
              <a:rPr dirty="0" sz="2150" spc="5">
                <a:latin typeface="Calibri"/>
                <a:cs typeface="Calibri"/>
              </a:rPr>
              <a:t>Whic</a:t>
            </a:r>
            <a:r>
              <a:rPr dirty="0" sz="2150" spc="10">
                <a:latin typeface="Calibri"/>
                <a:cs typeface="Calibri"/>
              </a:rPr>
              <a:t>h</a:t>
            </a:r>
            <a:r>
              <a:rPr dirty="0" sz="2150">
                <a:latin typeface="Calibri"/>
                <a:cs typeface="Calibri"/>
              </a:rPr>
              <a:t>	</a:t>
            </a:r>
            <a:r>
              <a:rPr dirty="0" sz="2150">
                <a:latin typeface="Calibri"/>
                <a:cs typeface="Calibri"/>
              </a:rPr>
              <a:t>is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7206" y="1620307"/>
            <a:ext cx="820419" cy="3562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>
                <a:latin typeface="Calibri"/>
                <a:cs typeface="Calibri"/>
              </a:rPr>
              <a:t>further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4435" y="1851803"/>
            <a:ext cx="1824989" cy="8788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2495"/>
              </a:lnSpc>
              <a:spcBef>
                <a:spcPts val="120"/>
              </a:spcBef>
            </a:pPr>
            <a:r>
              <a:rPr dirty="0" sz="2150">
                <a:latin typeface="Calibri"/>
                <a:cs typeface="Calibri"/>
              </a:rPr>
              <a:t>subdivided</a:t>
            </a:r>
            <a:r>
              <a:rPr dirty="0" sz="2150" spc="-3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into;</a:t>
            </a:r>
            <a:endParaRPr sz="2150">
              <a:latin typeface="Calibri"/>
              <a:cs typeface="Calibri"/>
            </a:endParaRPr>
          </a:p>
          <a:p>
            <a:pPr marL="469900" indent="-193675">
              <a:lnSpc>
                <a:spcPts val="206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1850">
                <a:latin typeface="Calibri"/>
                <a:cs typeface="Calibri"/>
              </a:rPr>
              <a:t>Nominal</a:t>
            </a:r>
            <a:r>
              <a:rPr dirty="0" sz="1850" spc="-8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data</a:t>
            </a:r>
            <a:endParaRPr sz="1850">
              <a:latin typeface="Calibri"/>
              <a:cs typeface="Calibri"/>
            </a:endParaRPr>
          </a:p>
          <a:p>
            <a:pPr marL="469900" indent="-193675">
              <a:lnSpc>
                <a:spcPts val="214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1850">
                <a:latin typeface="Calibri"/>
                <a:cs typeface="Calibri"/>
              </a:rPr>
              <a:t>Ordinal</a:t>
            </a:r>
            <a:r>
              <a:rPr dirty="0" sz="1850" spc="-8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data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7185" y="2734148"/>
            <a:ext cx="3279140" cy="302069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algn="just" marL="199390" marR="5715" indent="-187325">
              <a:lnSpc>
                <a:spcPct val="70700"/>
              </a:lnSpc>
              <a:spcBef>
                <a:spcPts val="875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Nominal data </a:t>
            </a:r>
            <a:r>
              <a:rPr dirty="0" sz="2150">
                <a:latin typeface="Calibri"/>
                <a:cs typeface="Calibri"/>
              </a:rPr>
              <a:t>is </a:t>
            </a:r>
            <a:r>
              <a:rPr dirty="0" sz="2150" spc="5">
                <a:latin typeface="Calibri"/>
                <a:cs typeface="Calibri"/>
              </a:rPr>
              <a:t>one </a:t>
            </a:r>
            <a:r>
              <a:rPr dirty="0" sz="2150">
                <a:latin typeface="Calibri"/>
                <a:cs typeface="Calibri"/>
              </a:rPr>
              <a:t>which </a:t>
            </a:r>
            <a:r>
              <a:rPr dirty="0" sz="2150" spc="5">
                <a:latin typeface="Calibri"/>
                <a:cs typeface="Calibri"/>
              </a:rPr>
              <a:t> has</a:t>
            </a:r>
            <a:r>
              <a:rPr dirty="0" sz="2150" spc="32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no</a:t>
            </a:r>
            <a:r>
              <a:rPr dirty="0" sz="2150" spc="33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numeric</a:t>
            </a:r>
            <a:r>
              <a:rPr dirty="0" sz="2150" spc="32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value,</a:t>
            </a:r>
            <a:r>
              <a:rPr dirty="0" sz="2150" spc="32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but </a:t>
            </a:r>
            <a:r>
              <a:rPr dirty="0" sz="2150" spc="-47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</a:t>
            </a:r>
            <a:r>
              <a:rPr dirty="0" sz="2150" spc="-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named</a:t>
            </a:r>
            <a:r>
              <a:rPr dirty="0" sz="2150" spc="-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value</a:t>
            </a:r>
            <a:endParaRPr sz="2150">
              <a:latin typeface="Calibri"/>
              <a:cs typeface="Calibri"/>
            </a:endParaRPr>
          </a:p>
          <a:p>
            <a:pPr algn="just" marL="199390" marR="5080" indent="-187325">
              <a:lnSpc>
                <a:spcPct val="70700"/>
              </a:lnSpc>
              <a:spcBef>
                <a:spcPts val="1000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Nominal </a:t>
            </a:r>
            <a:r>
              <a:rPr dirty="0" sz="2150">
                <a:latin typeface="Calibri"/>
                <a:cs typeface="Calibri"/>
              </a:rPr>
              <a:t>values </a:t>
            </a:r>
            <a:r>
              <a:rPr dirty="0" sz="2150" spc="5">
                <a:latin typeface="Calibri"/>
                <a:cs typeface="Calibri"/>
              </a:rPr>
              <a:t>cannot be 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quantified.</a:t>
            </a:r>
            <a:r>
              <a:rPr dirty="0" sz="2150" spc="5">
                <a:latin typeface="Calibri"/>
                <a:cs typeface="Calibri"/>
              </a:rPr>
              <a:t> Examples</a:t>
            </a:r>
            <a:r>
              <a:rPr dirty="0" sz="2150" spc="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of </a:t>
            </a:r>
            <a:r>
              <a:rPr dirty="0" sz="2150" spc="5">
                <a:latin typeface="Calibri"/>
                <a:cs typeface="Calibri"/>
              </a:rPr>
              <a:t> nominal</a:t>
            </a:r>
            <a:r>
              <a:rPr dirty="0" sz="2150" spc="-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data</a:t>
            </a:r>
            <a:r>
              <a:rPr dirty="0" sz="2150" spc="-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are;</a:t>
            </a:r>
            <a:endParaRPr sz="2150">
              <a:latin typeface="Calibri"/>
              <a:cs typeface="Calibri"/>
            </a:endParaRPr>
          </a:p>
          <a:p>
            <a:pPr lvl="1" marL="656590" marR="8255" indent="-193675">
              <a:lnSpc>
                <a:spcPct val="70400"/>
              </a:lnSpc>
              <a:spcBef>
                <a:spcPts val="490"/>
              </a:spcBef>
              <a:buFont typeface="Arial MT"/>
              <a:buChar char="•"/>
              <a:tabLst>
                <a:tab pos="657225" algn="l"/>
              </a:tabLst>
            </a:pPr>
            <a:r>
              <a:rPr dirty="0" sz="1850">
                <a:latin typeface="Calibri"/>
                <a:cs typeface="Calibri"/>
              </a:rPr>
              <a:t>Blood</a:t>
            </a:r>
            <a:r>
              <a:rPr dirty="0" sz="1850" spc="350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group:</a:t>
            </a:r>
            <a:r>
              <a:rPr dirty="0" sz="1850" spc="360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A,</a:t>
            </a:r>
            <a:r>
              <a:rPr dirty="0" sz="1850" spc="360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B,</a:t>
            </a:r>
            <a:r>
              <a:rPr dirty="0" sz="1850" spc="355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O,</a:t>
            </a:r>
            <a:r>
              <a:rPr dirty="0" sz="1850" spc="36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AB, </a:t>
            </a:r>
            <a:r>
              <a:rPr dirty="0" sz="1850" spc="-40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etc</a:t>
            </a:r>
            <a:endParaRPr sz="1850">
              <a:latin typeface="Calibri"/>
              <a:cs typeface="Calibri"/>
            </a:endParaRPr>
          </a:p>
          <a:p>
            <a:pPr lvl="1" marL="656590" marR="7620" indent="-193675">
              <a:lnSpc>
                <a:spcPct val="70400"/>
              </a:lnSpc>
              <a:spcBef>
                <a:spcPts val="500"/>
              </a:spcBef>
              <a:buFont typeface="Arial MT"/>
              <a:buChar char="•"/>
              <a:tabLst>
                <a:tab pos="657225" algn="l"/>
                <a:tab pos="2608580" algn="l"/>
              </a:tabLst>
            </a:pPr>
            <a:r>
              <a:rPr dirty="0" sz="1850" spc="-5">
                <a:latin typeface="Calibri"/>
                <a:cs typeface="Calibri"/>
              </a:rPr>
              <a:t>Nationality</a:t>
            </a:r>
            <a:r>
              <a:rPr dirty="0" sz="1850">
                <a:latin typeface="Calibri"/>
                <a:cs typeface="Calibri"/>
              </a:rPr>
              <a:t>:</a:t>
            </a:r>
            <a:r>
              <a:rPr dirty="0" sz="1850">
                <a:latin typeface="Calibri"/>
                <a:cs typeface="Calibri"/>
              </a:rPr>
              <a:t>	</a:t>
            </a:r>
            <a:r>
              <a:rPr dirty="0" sz="1850" spc="-5">
                <a:latin typeface="Calibri"/>
                <a:cs typeface="Calibri"/>
              </a:rPr>
              <a:t>Indian,  </a:t>
            </a:r>
            <a:r>
              <a:rPr dirty="0" sz="1850">
                <a:latin typeface="Calibri"/>
                <a:cs typeface="Calibri"/>
              </a:rPr>
              <a:t>American,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British,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etc.</a:t>
            </a:r>
            <a:endParaRPr sz="1850">
              <a:latin typeface="Calibri"/>
              <a:cs typeface="Calibri"/>
            </a:endParaRPr>
          </a:p>
          <a:p>
            <a:pPr lvl="1" marL="656590" marR="8255" indent="-193675">
              <a:lnSpc>
                <a:spcPct val="70400"/>
              </a:lnSpc>
              <a:spcBef>
                <a:spcPts val="500"/>
              </a:spcBef>
              <a:buFont typeface="Arial MT"/>
              <a:buChar char="•"/>
              <a:tabLst>
                <a:tab pos="657225" algn="l"/>
                <a:tab pos="1696720" algn="l"/>
                <a:tab pos="2505075" algn="l"/>
              </a:tabLst>
            </a:pPr>
            <a:r>
              <a:rPr dirty="0" sz="1850">
                <a:latin typeface="Calibri"/>
                <a:cs typeface="Calibri"/>
              </a:rPr>
              <a:t>Gender</a:t>
            </a:r>
            <a:r>
              <a:rPr dirty="0" sz="1850">
                <a:latin typeface="Calibri"/>
                <a:cs typeface="Calibri"/>
              </a:rPr>
              <a:t>:</a:t>
            </a:r>
            <a:r>
              <a:rPr dirty="0" sz="1850">
                <a:latin typeface="Calibri"/>
                <a:cs typeface="Calibri"/>
              </a:rPr>
              <a:t>	</a:t>
            </a:r>
            <a:r>
              <a:rPr dirty="0" sz="1850">
                <a:latin typeface="Calibri"/>
                <a:cs typeface="Calibri"/>
              </a:rPr>
              <a:t>Male</a:t>
            </a:r>
            <a:r>
              <a:rPr dirty="0" sz="1850">
                <a:latin typeface="Calibri"/>
                <a:cs typeface="Calibri"/>
              </a:rPr>
              <a:t>,</a:t>
            </a:r>
            <a:r>
              <a:rPr dirty="0" sz="1850">
                <a:latin typeface="Calibri"/>
                <a:cs typeface="Calibri"/>
              </a:rPr>
              <a:t>	</a:t>
            </a:r>
            <a:r>
              <a:rPr dirty="0" sz="1850" spc="-5">
                <a:latin typeface="Calibri"/>
                <a:cs typeface="Calibri"/>
              </a:rPr>
              <a:t>Female,  </a:t>
            </a:r>
            <a:r>
              <a:rPr dirty="0" sz="1850" spc="-5">
                <a:latin typeface="Calibri"/>
                <a:cs typeface="Calibri"/>
              </a:rPr>
              <a:t>Other</a:t>
            </a:r>
            <a:endParaRPr sz="18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581" y="1201867"/>
            <a:ext cx="4806363" cy="345794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675" y="706140"/>
            <a:ext cx="49403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5"/>
              <a:t>Dimensionality</a:t>
            </a:r>
            <a:r>
              <a:rPr dirty="0" spc="-285"/>
              <a:t> </a:t>
            </a:r>
            <a:r>
              <a:rPr dirty="0" spc="-345"/>
              <a:t>Reduction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7960" indent="-175895">
              <a:lnSpc>
                <a:spcPts val="3320"/>
              </a:lnSpc>
              <a:spcBef>
                <a:spcPts val="100"/>
              </a:spcBef>
              <a:buChar char="•"/>
              <a:tabLst>
                <a:tab pos="188595" algn="l"/>
              </a:tabLst>
            </a:pPr>
            <a:r>
              <a:rPr dirty="0" spc="-10"/>
              <a:t>Advantages</a:t>
            </a:r>
            <a:r>
              <a:rPr dirty="0" spc="-30"/>
              <a:t> </a:t>
            </a:r>
            <a:r>
              <a:rPr dirty="0" spc="-5"/>
              <a:t>of</a:t>
            </a:r>
            <a:r>
              <a:rPr dirty="0" spc="-25"/>
              <a:t> </a:t>
            </a:r>
            <a:r>
              <a:rPr dirty="0" spc="-5"/>
              <a:t>Dimensionality</a:t>
            </a:r>
            <a:r>
              <a:rPr dirty="0" spc="-25"/>
              <a:t> </a:t>
            </a:r>
            <a:r>
              <a:rPr dirty="0" spc="-5"/>
              <a:t>Reduction</a:t>
            </a:r>
          </a:p>
          <a:p>
            <a:pPr algn="just" lvl="1" marL="645160" marR="5080" indent="-183515">
              <a:lnSpc>
                <a:spcPct val="80000"/>
              </a:lnSpc>
              <a:spcBef>
                <a:spcPts val="535"/>
              </a:spcBef>
              <a:buChar char="•"/>
              <a:tabLst>
                <a:tab pos="645795" algn="l"/>
              </a:tabLst>
            </a:pP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A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lower number of dimensions in data means 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less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 training</a:t>
            </a:r>
            <a:r>
              <a:rPr dirty="0" sz="2400" spc="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time</a:t>
            </a:r>
            <a:r>
              <a:rPr dirty="0" sz="2400" spc="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and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less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computational 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resources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and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increases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 the</a:t>
            </a:r>
            <a:r>
              <a:rPr dirty="0" sz="2400" spc="67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overall 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performance</a:t>
            </a:r>
            <a:r>
              <a:rPr dirty="0" sz="2400" spc="-2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of</a:t>
            </a:r>
            <a:r>
              <a:rPr dirty="0" sz="2400" spc="-1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machine</a:t>
            </a:r>
            <a:r>
              <a:rPr dirty="0" sz="2400" spc="-1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learning</a:t>
            </a:r>
            <a:r>
              <a:rPr dirty="0" sz="2400" spc="-1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algorithms</a:t>
            </a:r>
            <a:endParaRPr sz="2400">
              <a:latin typeface="Arial"/>
              <a:cs typeface="Arial"/>
            </a:endParaRPr>
          </a:p>
          <a:p>
            <a:pPr algn="just" lvl="1" marL="645160" marR="5715" indent="-183515">
              <a:lnSpc>
                <a:spcPct val="80000"/>
              </a:lnSpc>
              <a:spcBef>
                <a:spcPts val="500"/>
              </a:spcBef>
              <a:buChar char="•"/>
              <a:tabLst>
                <a:tab pos="645795" algn="l"/>
              </a:tabLst>
            </a:pP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Dimensionality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reduction</a:t>
            </a:r>
            <a:r>
              <a:rPr dirty="0" sz="2400" spc="65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avoids</a:t>
            </a:r>
            <a:r>
              <a:rPr dirty="0" sz="2400" spc="65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the</a:t>
            </a:r>
            <a:r>
              <a:rPr dirty="0" sz="2400" spc="67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problem 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of </a:t>
            </a:r>
            <a:r>
              <a:rPr dirty="0" sz="2400" spc="-5" b="1" i="1">
                <a:solidFill>
                  <a:srgbClr val="242424"/>
                </a:solidFill>
                <a:latin typeface="Arial"/>
                <a:cs typeface="Arial"/>
              </a:rPr>
              <a:t>overfitting</a:t>
            </a:r>
            <a:endParaRPr sz="2400">
              <a:latin typeface="Arial"/>
              <a:cs typeface="Arial"/>
            </a:endParaRPr>
          </a:p>
          <a:p>
            <a:pPr algn="just" lvl="1" marL="645160" marR="6350" indent="-183515">
              <a:lnSpc>
                <a:spcPct val="80000"/>
              </a:lnSpc>
              <a:spcBef>
                <a:spcPts val="500"/>
              </a:spcBef>
              <a:buChar char="•"/>
              <a:tabLst>
                <a:tab pos="645795" algn="l"/>
              </a:tabLst>
            </a:pP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Dimensionality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reduction</a:t>
            </a:r>
            <a:r>
              <a:rPr dirty="0" sz="2400" spc="65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is</a:t>
            </a:r>
            <a:r>
              <a:rPr dirty="0" sz="2400" spc="65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extremely</a:t>
            </a:r>
            <a:r>
              <a:rPr dirty="0" sz="2400" spc="66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useful 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 for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 i="1">
                <a:solidFill>
                  <a:srgbClr val="242424"/>
                </a:solidFill>
                <a:latin typeface="Arial"/>
                <a:cs typeface="Arial"/>
              </a:rPr>
              <a:t>data</a:t>
            </a:r>
            <a:r>
              <a:rPr dirty="0" sz="2400" spc="-10" b="1" i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 i="1">
                <a:solidFill>
                  <a:srgbClr val="242424"/>
                </a:solidFill>
                <a:latin typeface="Arial"/>
                <a:cs typeface="Arial"/>
              </a:rPr>
              <a:t>visualization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565" y="4716550"/>
            <a:ext cx="281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"/>
              </a:spcBef>
              <a:buChar char="•"/>
              <a:tabLst>
                <a:tab pos="196215" algn="l"/>
                <a:tab pos="1485265" algn="l"/>
              </a:tabLst>
            </a:pP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Model	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accuracy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7760" y="4716550"/>
            <a:ext cx="4023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2920" algn="l"/>
                <a:tab pos="2722245" algn="l"/>
                <a:tab pos="3419475" algn="l"/>
              </a:tabLst>
            </a:pP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improve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s	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du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e	to	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less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4565" y="5009158"/>
            <a:ext cx="6505575" cy="1103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>
              <a:lnSpc>
                <a:spcPts val="2840"/>
              </a:lnSpc>
              <a:spcBef>
                <a:spcPts val="100"/>
              </a:spcBef>
            </a:pP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misleading</a:t>
            </a:r>
            <a:r>
              <a:rPr dirty="0" sz="2400" spc="-5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195580" indent="-183515">
              <a:lnSpc>
                <a:spcPts val="2805"/>
              </a:lnSpc>
              <a:buChar char="•"/>
              <a:tabLst>
                <a:tab pos="196215" algn="l"/>
              </a:tabLst>
            </a:pP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Algorithms</a:t>
            </a:r>
            <a:r>
              <a:rPr dirty="0" sz="2400" spc="-2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train</a:t>
            </a:r>
            <a:r>
              <a:rPr dirty="0" sz="2400" spc="-2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faster</a:t>
            </a:r>
            <a:r>
              <a:rPr dirty="0" sz="2400" spc="-2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thanks</a:t>
            </a:r>
            <a:r>
              <a:rPr dirty="0" sz="2400" spc="-2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to</a:t>
            </a:r>
            <a:r>
              <a:rPr dirty="0" sz="2400" spc="-2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fewer</a:t>
            </a:r>
            <a:r>
              <a:rPr dirty="0" sz="2400" spc="-2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195580" indent="-183515">
              <a:lnSpc>
                <a:spcPts val="2840"/>
              </a:lnSpc>
              <a:buChar char="•"/>
              <a:tabLst>
                <a:tab pos="196215" algn="l"/>
              </a:tabLst>
            </a:pP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It</a:t>
            </a:r>
            <a:r>
              <a:rPr dirty="0" sz="2400" spc="-2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removes</a:t>
            </a:r>
            <a:r>
              <a:rPr dirty="0" sz="2400" spc="-1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noise</a:t>
            </a:r>
            <a:r>
              <a:rPr dirty="0" sz="2400" spc="-2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and</a:t>
            </a:r>
            <a:r>
              <a:rPr dirty="0" sz="2400" spc="-15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Arial"/>
                <a:cs typeface="Arial"/>
              </a:rPr>
              <a:t>redundant</a:t>
            </a:r>
            <a:r>
              <a:rPr dirty="0" sz="2400" spc="-2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42424"/>
                </a:solidFill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4564" y="2835233"/>
            <a:ext cx="902335" cy="652780"/>
          </a:xfrm>
          <a:custGeom>
            <a:avLst/>
            <a:gdLst/>
            <a:ahLst/>
            <a:cxnLst/>
            <a:rect l="l" t="t" r="r" b="b"/>
            <a:pathLst>
              <a:path w="902334" h="652779">
                <a:moveTo>
                  <a:pt x="902263" y="0"/>
                </a:moveTo>
                <a:lnTo>
                  <a:pt x="902263" y="652238"/>
                </a:lnTo>
                <a:lnTo>
                  <a:pt x="0" y="652238"/>
                </a:lnTo>
              </a:path>
            </a:pathLst>
          </a:custGeom>
          <a:ln w="12699">
            <a:solidFill>
              <a:srgbClr val="3966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96130" y="1291600"/>
            <a:ext cx="2218055" cy="652780"/>
          </a:xfrm>
          <a:custGeom>
            <a:avLst/>
            <a:gdLst/>
            <a:ahLst/>
            <a:cxnLst/>
            <a:rect l="l" t="t" r="r" b="b"/>
            <a:pathLst>
              <a:path w="2218054" h="652780">
                <a:moveTo>
                  <a:pt x="0" y="0"/>
                </a:moveTo>
                <a:lnTo>
                  <a:pt x="0" y="652238"/>
                </a:lnTo>
                <a:lnTo>
                  <a:pt x="2217612" y="652238"/>
                </a:lnTo>
              </a:path>
            </a:pathLst>
          </a:custGeom>
          <a:ln w="12699">
            <a:solidFill>
              <a:srgbClr val="345A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63166" y="2835233"/>
            <a:ext cx="1804670" cy="2196465"/>
          </a:xfrm>
          <a:custGeom>
            <a:avLst/>
            <a:gdLst/>
            <a:ahLst/>
            <a:cxnLst/>
            <a:rect l="l" t="t" r="r" b="b"/>
            <a:pathLst>
              <a:path w="1804670" h="2196465">
                <a:moveTo>
                  <a:pt x="902263" y="0"/>
                </a:moveTo>
                <a:lnTo>
                  <a:pt x="902263" y="2195871"/>
                </a:lnTo>
                <a:lnTo>
                  <a:pt x="1804527" y="2195871"/>
                </a:lnTo>
              </a:path>
              <a:path w="1804670" h="2196465">
                <a:moveTo>
                  <a:pt x="902263" y="0"/>
                </a:moveTo>
                <a:lnTo>
                  <a:pt x="902263" y="2195871"/>
                </a:lnTo>
                <a:lnTo>
                  <a:pt x="0" y="2195871"/>
                </a:lnTo>
              </a:path>
              <a:path w="1804670" h="2196465">
                <a:moveTo>
                  <a:pt x="902263" y="0"/>
                </a:moveTo>
                <a:lnTo>
                  <a:pt x="902263" y="652238"/>
                </a:lnTo>
                <a:lnTo>
                  <a:pt x="1804527" y="652238"/>
                </a:lnTo>
              </a:path>
              <a:path w="1804670" h="2196465">
                <a:moveTo>
                  <a:pt x="902263" y="0"/>
                </a:moveTo>
                <a:lnTo>
                  <a:pt x="902263" y="652238"/>
                </a:lnTo>
                <a:lnTo>
                  <a:pt x="0" y="652238"/>
                </a:lnTo>
              </a:path>
            </a:pathLst>
          </a:custGeom>
          <a:ln w="12699">
            <a:solidFill>
              <a:srgbClr val="3966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78515" y="1291600"/>
            <a:ext cx="2218055" cy="652780"/>
          </a:xfrm>
          <a:custGeom>
            <a:avLst/>
            <a:gdLst/>
            <a:ahLst/>
            <a:cxnLst/>
            <a:rect l="l" t="t" r="r" b="b"/>
            <a:pathLst>
              <a:path w="2218054" h="652780">
                <a:moveTo>
                  <a:pt x="2217612" y="0"/>
                </a:moveTo>
                <a:lnTo>
                  <a:pt x="2217612" y="652238"/>
                </a:lnTo>
                <a:lnTo>
                  <a:pt x="0" y="652238"/>
                </a:lnTo>
              </a:path>
            </a:pathLst>
          </a:custGeom>
          <a:ln w="12699">
            <a:solidFill>
              <a:srgbClr val="345A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64473" y="204534"/>
            <a:ext cx="1063625" cy="97790"/>
          </a:xfrm>
          <a:custGeom>
            <a:avLst/>
            <a:gdLst/>
            <a:ahLst/>
            <a:cxnLst/>
            <a:rect l="l" t="t" r="r" b="b"/>
            <a:pathLst>
              <a:path w="1063625" h="97789">
                <a:moveTo>
                  <a:pt x="0" y="97419"/>
                </a:moveTo>
                <a:lnTo>
                  <a:pt x="44203" y="80512"/>
                </a:lnTo>
                <a:lnTo>
                  <a:pt x="89587" y="65214"/>
                </a:lnTo>
                <a:lnTo>
                  <a:pt x="136032" y="51527"/>
                </a:lnTo>
                <a:lnTo>
                  <a:pt x="183420" y="39451"/>
                </a:lnTo>
                <a:lnTo>
                  <a:pt x="231635" y="28984"/>
                </a:lnTo>
                <a:lnTo>
                  <a:pt x="280557" y="20128"/>
                </a:lnTo>
                <a:lnTo>
                  <a:pt x="330069" y="12881"/>
                </a:lnTo>
                <a:lnTo>
                  <a:pt x="380053" y="7246"/>
                </a:lnTo>
                <a:lnTo>
                  <a:pt x="430391" y="3220"/>
                </a:lnTo>
                <a:lnTo>
                  <a:pt x="480964" y="805"/>
                </a:lnTo>
                <a:lnTo>
                  <a:pt x="531656" y="0"/>
                </a:lnTo>
                <a:lnTo>
                  <a:pt x="582347" y="805"/>
                </a:lnTo>
                <a:lnTo>
                  <a:pt x="632921" y="3220"/>
                </a:lnTo>
                <a:lnTo>
                  <a:pt x="683259" y="7246"/>
                </a:lnTo>
                <a:lnTo>
                  <a:pt x="733243" y="12881"/>
                </a:lnTo>
                <a:lnTo>
                  <a:pt x="782755" y="20128"/>
                </a:lnTo>
                <a:lnTo>
                  <a:pt x="831677" y="28984"/>
                </a:lnTo>
                <a:lnTo>
                  <a:pt x="879891" y="39451"/>
                </a:lnTo>
                <a:lnTo>
                  <a:pt x="927280" y="51527"/>
                </a:lnTo>
                <a:lnTo>
                  <a:pt x="973725" y="65214"/>
                </a:lnTo>
                <a:lnTo>
                  <a:pt x="1019108" y="80512"/>
                </a:lnTo>
                <a:lnTo>
                  <a:pt x="1063312" y="97419"/>
                </a:lnTo>
              </a:path>
            </a:pathLst>
          </a:custGeom>
          <a:ln w="12699">
            <a:solidFill>
              <a:srgbClr val="345A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64473" y="1194180"/>
            <a:ext cx="1063625" cy="97790"/>
          </a:xfrm>
          <a:custGeom>
            <a:avLst/>
            <a:gdLst/>
            <a:ahLst/>
            <a:cxnLst/>
            <a:rect l="l" t="t" r="r" b="b"/>
            <a:pathLst>
              <a:path w="1063625" h="97790">
                <a:moveTo>
                  <a:pt x="1063312" y="0"/>
                </a:moveTo>
                <a:lnTo>
                  <a:pt x="1019108" y="16907"/>
                </a:lnTo>
                <a:lnTo>
                  <a:pt x="973725" y="32204"/>
                </a:lnTo>
                <a:lnTo>
                  <a:pt x="927280" y="45892"/>
                </a:lnTo>
                <a:lnTo>
                  <a:pt x="879891" y="57968"/>
                </a:lnTo>
                <a:lnTo>
                  <a:pt x="831677" y="68435"/>
                </a:lnTo>
                <a:lnTo>
                  <a:pt x="782755" y="77291"/>
                </a:lnTo>
                <a:lnTo>
                  <a:pt x="733243" y="84537"/>
                </a:lnTo>
                <a:lnTo>
                  <a:pt x="683259" y="90173"/>
                </a:lnTo>
                <a:lnTo>
                  <a:pt x="632921" y="94199"/>
                </a:lnTo>
                <a:lnTo>
                  <a:pt x="582347" y="96614"/>
                </a:lnTo>
                <a:lnTo>
                  <a:pt x="531656" y="97419"/>
                </a:lnTo>
                <a:lnTo>
                  <a:pt x="480964" y="96614"/>
                </a:lnTo>
                <a:lnTo>
                  <a:pt x="430391" y="94199"/>
                </a:lnTo>
                <a:lnTo>
                  <a:pt x="380053" y="90173"/>
                </a:lnTo>
                <a:lnTo>
                  <a:pt x="330069" y="84537"/>
                </a:lnTo>
                <a:lnTo>
                  <a:pt x="280557" y="77291"/>
                </a:lnTo>
                <a:lnTo>
                  <a:pt x="231635" y="68435"/>
                </a:lnTo>
                <a:lnTo>
                  <a:pt x="183420" y="57968"/>
                </a:lnTo>
                <a:lnTo>
                  <a:pt x="136032" y="45892"/>
                </a:lnTo>
                <a:lnTo>
                  <a:pt x="89587" y="32204"/>
                </a:lnTo>
                <a:lnTo>
                  <a:pt x="44203" y="16907"/>
                </a:lnTo>
                <a:lnTo>
                  <a:pt x="0" y="0"/>
                </a:lnTo>
              </a:path>
            </a:pathLst>
          </a:custGeom>
          <a:ln w="12699">
            <a:solidFill>
              <a:srgbClr val="345A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71726" y="302958"/>
            <a:ext cx="2245995" cy="836294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372745" marR="5080" indent="-360680">
              <a:lnSpc>
                <a:spcPts val="3020"/>
              </a:lnSpc>
              <a:spcBef>
                <a:spcPts val="480"/>
              </a:spcBef>
            </a:pPr>
            <a:r>
              <a:rPr dirty="0" sz="2800" spc="-5">
                <a:solidFill>
                  <a:srgbClr val="000000"/>
                </a:solidFill>
                <a:latin typeface="Calibri"/>
                <a:cs typeface="Calibri"/>
              </a:rPr>
              <a:t>Dimensionality  </a:t>
            </a:r>
            <a:r>
              <a:rPr dirty="0" sz="2800" spc="-5">
                <a:solidFill>
                  <a:srgbClr val="000000"/>
                </a:solidFill>
                <a:latin typeface="Calibri"/>
                <a:cs typeface="Calibri"/>
              </a:rPr>
              <a:t>Reduction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49060" y="1748167"/>
            <a:ext cx="833119" cy="194310"/>
          </a:xfrm>
          <a:custGeom>
            <a:avLst/>
            <a:gdLst/>
            <a:ahLst/>
            <a:cxnLst/>
            <a:rect l="l" t="t" r="r" b="b"/>
            <a:pathLst>
              <a:path w="833119" h="194310">
                <a:moveTo>
                  <a:pt x="0" y="194156"/>
                </a:moveTo>
                <a:lnTo>
                  <a:pt x="32415" y="158812"/>
                </a:lnTo>
                <a:lnTo>
                  <a:pt x="67535" y="126703"/>
                </a:lnTo>
                <a:lnTo>
                  <a:pt x="105113" y="97942"/>
                </a:lnTo>
                <a:lnTo>
                  <a:pt x="144904" y="72644"/>
                </a:lnTo>
                <a:lnTo>
                  <a:pt x="186663" y="50924"/>
                </a:lnTo>
                <a:lnTo>
                  <a:pt x="230143" y="32897"/>
                </a:lnTo>
                <a:lnTo>
                  <a:pt x="275099" y="18676"/>
                </a:lnTo>
                <a:lnTo>
                  <a:pt x="321286" y="8376"/>
                </a:lnTo>
                <a:lnTo>
                  <a:pt x="368458" y="2113"/>
                </a:lnTo>
                <a:lnTo>
                  <a:pt x="416370" y="0"/>
                </a:lnTo>
                <a:lnTo>
                  <a:pt x="464281" y="2113"/>
                </a:lnTo>
                <a:lnTo>
                  <a:pt x="511453" y="8376"/>
                </a:lnTo>
                <a:lnTo>
                  <a:pt x="557640" y="18676"/>
                </a:lnTo>
                <a:lnTo>
                  <a:pt x="602596" y="32897"/>
                </a:lnTo>
                <a:lnTo>
                  <a:pt x="646076" y="50924"/>
                </a:lnTo>
                <a:lnTo>
                  <a:pt x="687835" y="72644"/>
                </a:lnTo>
                <a:lnTo>
                  <a:pt x="727626" y="97942"/>
                </a:lnTo>
                <a:lnTo>
                  <a:pt x="765204" y="126703"/>
                </a:lnTo>
                <a:lnTo>
                  <a:pt x="800324" y="158812"/>
                </a:lnTo>
                <a:lnTo>
                  <a:pt x="832740" y="194156"/>
                </a:lnTo>
              </a:path>
            </a:pathLst>
          </a:custGeom>
          <a:ln w="12699">
            <a:solidFill>
              <a:srgbClr val="345A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49060" y="2641076"/>
            <a:ext cx="833119" cy="194310"/>
          </a:xfrm>
          <a:custGeom>
            <a:avLst/>
            <a:gdLst/>
            <a:ahLst/>
            <a:cxnLst/>
            <a:rect l="l" t="t" r="r" b="b"/>
            <a:pathLst>
              <a:path w="833119" h="194310">
                <a:moveTo>
                  <a:pt x="832740" y="0"/>
                </a:moveTo>
                <a:lnTo>
                  <a:pt x="800324" y="35343"/>
                </a:lnTo>
                <a:lnTo>
                  <a:pt x="765204" y="67453"/>
                </a:lnTo>
                <a:lnTo>
                  <a:pt x="727626" y="96214"/>
                </a:lnTo>
                <a:lnTo>
                  <a:pt x="687835" y="121512"/>
                </a:lnTo>
                <a:lnTo>
                  <a:pt x="646076" y="143231"/>
                </a:lnTo>
                <a:lnTo>
                  <a:pt x="602596" y="161259"/>
                </a:lnTo>
                <a:lnTo>
                  <a:pt x="557640" y="175480"/>
                </a:lnTo>
                <a:lnTo>
                  <a:pt x="511453" y="185779"/>
                </a:lnTo>
                <a:lnTo>
                  <a:pt x="464281" y="192043"/>
                </a:lnTo>
                <a:lnTo>
                  <a:pt x="416370" y="194156"/>
                </a:lnTo>
                <a:lnTo>
                  <a:pt x="368458" y="192043"/>
                </a:lnTo>
                <a:lnTo>
                  <a:pt x="321286" y="185779"/>
                </a:lnTo>
                <a:lnTo>
                  <a:pt x="275099" y="175480"/>
                </a:lnTo>
                <a:lnTo>
                  <a:pt x="230143" y="161259"/>
                </a:lnTo>
                <a:lnTo>
                  <a:pt x="186663" y="143231"/>
                </a:lnTo>
                <a:lnTo>
                  <a:pt x="144904" y="121512"/>
                </a:lnTo>
                <a:lnTo>
                  <a:pt x="105113" y="96214"/>
                </a:lnTo>
                <a:lnTo>
                  <a:pt x="67535" y="67453"/>
                </a:lnTo>
                <a:lnTo>
                  <a:pt x="32415" y="35343"/>
                </a:lnTo>
                <a:lnTo>
                  <a:pt x="0" y="0"/>
                </a:lnTo>
              </a:path>
            </a:pathLst>
          </a:custGeom>
          <a:ln w="12699">
            <a:solidFill>
              <a:srgbClr val="345A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94170" y="1985580"/>
            <a:ext cx="1540510" cy="57594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34315" marR="5080" indent="-222250">
              <a:lnSpc>
                <a:spcPts val="2050"/>
              </a:lnSpc>
              <a:spcBef>
                <a:spcPts val="360"/>
              </a:spcBef>
            </a:pPr>
            <a:r>
              <a:rPr dirty="0" sz="1900" spc="-5" b="1">
                <a:latin typeface="Calibri"/>
                <a:cs typeface="Calibri"/>
              </a:rPr>
              <a:t>Decomposition  </a:t>
            </a:r>
            <a:r>
              <a:rPr dirty="0" sz="1900" spc="-5" b="1">
                <a:latin typeface="Calibri"/>
                <a:cs typeface="Calibri"/>
              </a:rPr>
              <a:t>algorithms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3711" y="3291801"/>
            <a:ext cx="833119" cy="194310"/>
          </a:xfrm>
          <a:custGeom>
            <a:avLst/>
            <a:gdLst/>
            <a:ahLst/>
            <a:cxnLst/>
            <a:rect l="l" t="t" r="r" b="b"/>
            <a:pathLst>
              <a:path w="833119" h="194310">
                <a:moveTo>
                  <a:pt x="0" y="194156"/>
                </a:moveTo>
                <a:lnTo>
                  <a:pt x="32415" y="158812"/>
                </a:lnTo>
                <a:lnTo>
                  <a:pt x="67535" y="126702"/>
                </a:lnTo>
                <a:lnTo>
                  <a:pt x="105113" y="97942"/>
                </a:lnTo>
                <a:lnTo>
                  <a:pt x="144904" y="72644"/>
                </a:lnTo>
                <a:lnTo>
                  <a:pt x="186663" y="50924"/>
                </a:lnTo>
                <a:lnTo>
                  <a:pt x="230143" y="32897"/>
                </a:lnTo>
                <a:lnTo>
                  <a:pt x="275099" y="18676"/>
                </a:lnTo>
                <a:lnTo>
                  <a:pt x="321286" y="8376"/>
                </a:lnTo>
                <a:lnTo>
                  <a:pt x="368458" y="2113"/>
                </a:lnTo>
                <a:lnTo>
                  <a:pt x="416370" y="0"/>
                </a:lnTo>
                <a:lnTo>
                  <a:pt x="464281" y="2113"/>
                </a:lnTo>
                <a:lnTo>
                  <a:pt x="511453" y="8376"/>
                </a:lnTo>
                <a:lnTo>
                  <a:pt x="557640" y="18676"/>
                </a:lnTo>
                <a:lnTo>
                  <a:pt x="602596" y="32897"/>
                </a:lnTo>
                <a:lnTo>
                  <a:pt x="646076" y="50924"/>
                </a:lnTo>
                <a:lnTo>
                  <a:pt x="687835" y="72644"/>
                </a:lnTo>
                <a:lnTo>
                  <a:pt x="727626" y="97942"/>
                </a:lnTo>
                <a:lnTo>
                  <a:pt x="765204" y="126702"/>
                </a:lnTo>
                <a:lnTo>
                  <a:pt x="800324" y="158812"/>
                </a:lnTo>
                <a:lnTo>
                  <a:pt x="832740" y="194156"/>
                </a:lnTo>
              </a:path>
            </a:pathLst>
          </a:custGeom>
          <a:ln w="12699">
            <a:solidFill>
              <a:srgbClr val="345A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3711" y="4184709"/>
            <a:ext cx="833119" cy="194310"/>
          </a:xfrm>
          <a:custGeom>
            <a:avLst/>
            <a:gdLst/>
            <a:ahLst/>
            <a:cxnLst/>
            <a:rect l="l" t="t" r="r" b="b"/>
            <a:pathLst>
              <a:path w="833119" h="194310">
                <a:moveTo>
                  <a:pt x="832740" y="0"/>
                </a:moveTo>
                <a:lnTo>
                  <a:pt x="800324" y="35343"/>
                </a:lnTo>
                <a:lnTo>
                  <a:pt x="765204" y="67453"/>
                </a:lnTo>
                <a:lnTo>
                  <a:pt x="727626" y="96214"/>
                </a:lnTo>
                <a:lnTo>
                  <a:pt x="687835" y="121511"/>
                </a:lnTo>
                <a:lnTo>
                  <a:pt x="646076" y="143231"/>
                </a:lnTo>
                <a:lnTo>
                  <a:pt x="602596" y="161259"/>
                </a:lnTo>
                <a:lnTo>
                  <a:pt x="557640" y="175480"/>
                </a:lnTo>
                <a:lnTo>
                  <a:pt x="511453" y="185779"/>
                </a:lnTo>
                <a:lnTo>
                  <a:pt x="464281" y="192043"/>
                </a:lnTo>
                <a:lnTo>
                  <a:pt x="416370" y="194156"/>
                </a:lnTo>
                <a:lnTo>
                  <a:pt x="368458" y="192043"/>
                </a:lnTo>
                <a:lnTo>
                  <a:pt x="321286" y="185779"/>
                </a:lnTo>
                <a:lnTo>
                  <a:pt x="275099" y="175480"/>
                </a:lnTo>
                <a:lnTo>
                  <a:pt x="230143" y="161259"/>
                </a:lnTo>
                <a:lnTo>
                  <a:pt x="186663" y="143231"/>
                </a:lnTo>
                <a:lnTo>
                  <a:pt x="144904" y="121511"/>
                </a:lnTo>
                <a:lnTo>
                  <a:pt x="105113" y="96214"/>
                </a:lnTo>
                <a:lnTo>
                  <a:pt x="67535" y="67453"/>
                </a:lnTo>
                <a:lnTo>
                  <a:pt x="32415" y="35343"/>
                </a:lnTo>
                <a:lnTo>
                  <a:pt x="0" y="0"/>
                </a:lnTo>
              </a:path>
            </a:pathLst>
          </a:custGeom>
          <a:ln w="12699">
            <a:solidFill>
              <a:srgbClr val="345A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6269" y="3529213"/>
            <a:ext cx="2125980" cy="57594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653415" marR="5080" indent="-641350">
              <a:lnSpc>
                <a:spcPts val="2050"/>
              </a:lnSpc>
              <a:spcBef>
                <a:spcPts val="360"/>
              </a:spcBef>
            </a:pP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Principal</a:t>
            </a:r>
            <a:r>
              <a:rPr dirty="0" sz="1900" spc="-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Component </a:t>
            </a:r>
            <a:r>
              <a:rPr dirty="0" sz="1900" spc="-4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Analysis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64410" y="3291801"/>
            <a:ext cx="833119" cy="194310"/>
          </a:xfrm>
          <a:custGeom>
            <a:avLst/>
            <a:gdLst/>
            <a:ahLst/>
            <a:cxnLst/>
            <a:rect l="l" t="t" r="r" b="b"/>
            <a:pathLst>
              <a:path w="833120" h="194310">
                <a:moveTo>
                  <a:pt x="0" y="194156"/>
                </a:moveTo>
                <a:lnTo>
                  <a:pt x="32415" y="158812"/>
                </a:lnTo>
                <a:lnTo>
                  <a:pt x="67535" y="126702"/>
                </a:lnTo>
                <a:lnTo>
                  <a:pt x="105113" y="97942"/>
                </a:lnTo>
                <a:lnTo>
                  <a:pt x="144904" y="72644"/>
                </a:lnTo>
                <a:lnTo>
                  <a:pt x="186663" y="50924"/>
                </a:lnTo>
                <a:lnTo>
                  <a:pt x="230143" y="32897"/>
                </a:lnTo>
                <a:lnTo>
                  <a:pt x="275099" y="18676"/>
                </a:lnTo>
                <a:lnTo>
                  <a:pt x="321286" y="8376"/>
                </a:lnTo>
                <a:lnTo>
                  <a:pt x="368458" y="2113"/>
                </a:lnTo>
                <a:lnTo>
                  <a:pt x="416369" y="0"/>
                </a:lnTo>
                <a:lnTo>
                  <a:pt x="464281" y="2113"/>
                </a:lnTo>
                <a:lnTo>
                  <a:pt x="511453" y="8376"/>
                </a:lnTo>
                <a:lnTo>
                  <a:pt x="557640" y="18676"/>
                </a:lnTo>
                <a:lnTo>
                  <a:pt x="602596" y="32897"/>
                </a:lnTo>
                <a:lnTo>
                  <a:pt x="646076" y="50924"/>
                </a:lnTo>
                <a:lnTo>
                  <a:pt x="687835" y="72644"/>
                </a:lnTo>
                <a:lnTo>
                  <a:pt x="727626" y="97942"/>
                </a:lnTo>
                <a:lnTo>
                  <a:pt x="765204" y="126702"/>
                </a:lnTo>
                <a:lnTo>
                  <a:pt x="800324" y="158812"/>
                </a:lnTo>
                <a:lnTo>
                  <a:pt x="832739" y="194156"/>
                </a:lnTo>
              </a:path>
            </a:pathLst>
          </a:custGeom>
          <a:ln w="12699">
            <a:solidFill>
              <a:srgbClr val="345A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64410" y="4184709"/>
            <a:ext cx="833119" cy="194310"/>
          </a:xfrm>
          <a:custGeom>
            <a:avLst/>
            <a:gdLst/>
            <a:ahLst/>
            <a:cxnLst/>
            <a:rect l="l" t="t" r="r" b="b"/>
            <a:pathLst>
              <a:path w="833120" h="194310">
                <a:moveTo>
                  <a:pt x="832739" y="0"/>
                </a:moveTo>
                <a:lnTo>
                  <a:pt x="800324" y="35343"/>
                </a:lnTo>
                <a:lnTo>
                  <a:pt x="765204" y="67453"/>
                </a:lnTo>
                <a:lnTo>
                  <a:pt x="727626" y="96214"/>
                </a:lnTo>
                <a:lnTo>
                  <a:pt x="687835" y="121511"/>
                </a:lnTo>
                <a:lnTo>
                  <a:pt x="646076" y="143231"/>
                </a:lnTo>
                <a:lnTo>
                  <a:pt x="602596" y="161259"/>
                </a:lnTo>
                <a:lnTo>
                  <a:pt x="557640" y="175480"/>
                </a:lnTo>
                <a:lnTo>
                  <a:pt x="511453" y="185779"/>
                </a:lnTo>
                <a:lnTo>
                  <a:pt x="464281" y="192043"/>
                </a:lnTo>
                <a:lnTo>
                  <a:pt x="416369" y="194156"/>
                </a:lnTo>
                <a:lnTo>
                  <a:pt x="368458" y="192043"/>
                </a:lnTo>
                <a:lnTo>
                  <a:pt x="321286" y="185779"/>
                </a:lnTo>
                <a:lnTo>
                  <a:pt x="275099" y="175480"/>
                </a:lnTo>
                <a:lnTo>
                  <a:pt x="230143" y="161259"/>
                </a:lnTo>
                <a:lnTo>
                  <a:pt x="186663" y="143231"/>
                </a:lnTo>
                <a:lnTo>
                  <a:pt x="144904" y="121511"/>
                </a:lnTo>
                <a:lnTo>
                  <a:pt x="105113" y="96214"/>
                </a:lnTo>
                <a:lnTo>
                  <a:pt x="67535" y="67453"/>
                </a:lnTo>
                <a:lnTo>
                  <a:pt x="32415" y="35343"/>
                </a:lnTo>
                <a:lnTo>
                  <a:pt x="0" y="0"/>
                </a:lnTo>
              </a:path>
            </a:pathLst>
          </a:custGeom>
          <a:ln w="12699">
            <a:solidFill>
              <a:srgbClr val="345A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67091" y="3529213"/>
            <a:ext cx="2026285" cy="57594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 marR="5080" indent="234950">
              <a:lnSpc>
                <a:spcPts val="2050"/>
              </a:lnSpc>
              <a:spcBef>
                <a:spcPts val="360"/>
              </a:spcBef>
            </a:pPr>
            <a:r>
              <a:rPr dirty="0" sz="1900" spc="-5">
                <a:latin typeface="Calibri"/>
                <a:cs typeface="Calibri"/>
              </a:rPr>
              <a:t>Kernel Principal 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Component</a:t>
            </a:r>
            <a:r>
              <a:rPr dirty="0" sz="1900" spc="-8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Analysis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3711" y="4835435"/>
            <a:ext cx="833119" cy="194310"/>
          </a:xfrm>
          <a:custGeom>
            <a:avLst/>
            <a:gdLst/>
            <a:ahLst/>
            <a:cxnLst/>
            <a:rect l="l" t="t" r="r" b="b"/>
            <a:pathLst>
              <a:path w="833119" h="194310">
                <a:moveTo>
                  <a:pt x="0" y="194156"/>
                </a:moveTo>
                <a:lnTo>
                  <a:pt x="32415" y="158812"/>
                </a:lnTo>
                <a:lnTo>
                  <a:pt x="67535" y="126703"/>
                </a:lnTo>
                <a:lnTo>
                  <a:pt x="105113" y="97942"/>
                </a:lnTo>
                <a:lnTo>
                  <a:pt x="144904" y="72644"/>
                </a:lnTo>
                <a:lnTo>
                  <a:pt x="186663" y="50924"/>
                </a:lnTo>
                <a:lnTo>
                  <a:pt x="230143" y="32897"/>
                </a:lnTo>
                <a:lnTo>
                  <a:pt x="275099" y="18676"/>
                </a:lnTo>
                <a:lnTo>
                  <a:pt x="321286" y="8376"/>
                </a:lnTo>
                <a:lnTo>
                  <a:pt x="368458" y="2113"/>
                </a:lnTo>
                <a:lnTo>
                  <a:pt x="416370" y="0"/>
                </a:lnTo>
                <a:lnTo>
                  <a:pt x="464281" y="2113"/>
                </a:lnTo>
                <a:lnTo>
                  <a:pt x="511453" y="8376"/>
                </a:lnTo>
                <a:lnTo>
                  <a:pt x="557640" y="18676"/>
                </a:lnTo>
                <a:lnTo>
                  <a:pt x="602596" y="32897"/>
                </a:lnTo>
                <a:lnTo>
                  <a:pt x="646076" y="50924"/>
                </a:lnTo>
                <a:lnTo>
                  <a:pt x="687835" y="72644"/>
                </a:lnTo>
                <a:lnTo>
                  <a:pt x="727626" y="97942"/>
                </a:lnTo>
                <a:lnTo>
                  <a:pt x="765204" y="126703"/>
                </a:lnTo>
                <a:lnTo>
                  <a:pt x="800324" y="158812"/>
                </a:lnTo>
                <a:lnTo>
                  <a:pt x="832740" y="194156"/>
                </a:lnTo>
              </a:path>
            </a:pathLst>
          </a:custGeom>
          <a:ln w="12699">
            <a:solidFill>
              <a:srgbClr val="345A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3711" y="5728343"/>
            <a:ext cx="833119" cy="194310"/>
          </a:xfrm>
          <a:custGeom>
            <a:avLst/>
            <a:gdLst/>
            <a:ahLst/>
            <a:cxnLst/>
            <a:rect l="l" t="t" r="r" b="b"/>
            <a:pathLst>
              <a:path w="833119" h="194310">
                <a:moveTo>
                  <a:pt x="832740" y="0"/>
                </a:moveTo>
                <a:lnTo>
                  <a:pt x="800324" y="35343"/>
                </a:lnTo>
                <a:lnTo>
                  <a:pt x="765204" y="67453"/>
                </a:lnTo>
                <a:lnTo>
                  <a:pt x="727626" y="96214"/>
                </a:lnTo>
                <a:lnTo>
                  <a:pt x="687835" y="121512"/>
                </a:lnTo>
                <a:lnTo>
                  <a:pt x="646076" y="143231"/>
                </a:lnTo>
                <a:lnTo>
                  <a:pt x="602596" y="161259"/>
                </a:lnTo>
                <a:lnTo>
                  <a:pt x="557640" y="175480"/>
                </a:lnTo>
                <a:lnTo>
                  <a:pt x="511453" y="185779"/>
                </a:lnTo>
                <a:lnTo>
                  <a:pt x="464281" y="192043"/>
                </a:lnTo>
                <a:lnTo>
                  <a:pt x="416370" y="194156"/>
                </a:lnTo>
                <a:lnTo>
                  <a:pt x="368458" y="192043"/>
                </a:lnTo>
                <a:lnTo>
                  <a:pt x="321286" y="185779"/>
                </a:lnTo>
                <a:lnTo>
                  <a:pt x="275099" y="175480"/>
                </a:lnTo>
                <a:lnTo>
                  <a:pt x="230143" y="161259"/>
                </a:lnTo>
                <a:lnTo>
                  <a:pt x="186663" y="143231"/>
                </a:lnTo>
                <a:lnTo>
                  <a:pt x="144904" y="121512"/>
                </a:lnTo>
                <a:lnTo>
                  <a:pt x="105113" y="96214"/>
                </a:lnTo>
                <a:lnTo>
                  <a:pt x="67535" y="67453"/>
                </a:lnTo>
                <a:lnTo>
                  <a:pt x="32415" y="35343"/>
                </a:lnTo>
                <a:lnTo>
                  <a:pt x="0" y="0"/>
                </a:lnTo>
              </a:path>
            </a:pathLst>
          </a:custGeom>
          <a:ln w="12699">
            <a:solidFill>
              <a:srgbClr val="345A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0005" y="5072846"/>
            <a:ext cx="2075180" cy="57594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401320" marR="5080" indent="-389255">
              <a:lnSpc>
                <a:spcPts val="2050"/>
              </a:lnSpc>
              <a:spcBef>
                <a:spcPts val="360"/>
              </a:spcBef>
            </a:pPr>
            <a:r>
              <a:rPr dirty="0" sz="1900" spc="-5">
                <a:latin typeface="Calibri"/>
                <a:cs typeface="Calibri"/>
              </a:rPr>
              <a:t>Non-Negative</a:t>
            </a:r>
            <a:r>
              <a:rPr dirty="0" sz="1900" spc="-9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Matrix </a:t>
            </a:r>
            <a:r>
              <a:rPr dirty="0" sz="1900" spc="-41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Factorization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64410" y="4835435"/>
            <a:ext cx="833119" cy="194310"/>
          </a:xfrm>
          <a:custGeom>
            <a:avLst/>
            <a:gdLst/>
            <a:ahLst/>
            <a:cxnLst/>
            <a:rect l="l" t="t" r="r" b="b"/>
            <a:pathLst>
              <a:path w="833120" h="194310">
                <a:moveTo>
                  <a:pt x="0" y="194156"/>
                </a:moveTo>
                <a:lnTo>
                  <a:pt x="32415" y="158812"/>
                </a:lnTo>
                <a:lnTo>
                  <a:pt x="67535" y="126703"/>
                </a:lnTo>
                <a:lnTo>
                  <a:pt x="105113" y="97942"/>
                </a:lnTo>
                <a:lnTo>
                  <a:pt x="144904" y="72644"/>
                </a:lnTo>
                <a:lnTo>
                  <a:pt x="186663" y="50924"/>
                </a:lnTo>
                <a:lnTo>
                  <a:pt x="230143" y="32897"/>
                </a:lnTo>
                <a:lnTo>
                  <a:pt x="275099" y="18676"/>
                </a:lnTo>
                <a:lnTo>
                  <a:pt x="321286" y="8376"/>
                </a:lnTo>
                <a:lnTo>
                  <a:pt x="368458" y="2113"/>
                </a:lnTo>
                <a:lnTo>
                  <a:pt x="416369" y="0"/>
                </a:lnTo>
                <a:lnTo>
                  <a:pt x="464281" y="2113"/>
                </a:lnTo>
                <a:lnTo>
                  <a:pt x="511453" y="8376"/>
                </a:lnTo>
                <a:lnTo>
                  <a:pt x="557640" y="18676"/>
                </a:lnTo>
                <a:lnTo>
                  <a:pt x="602596" y="32897"/>
                </a:lnTo>
                <a:lnTo>
                  <a:pt x="646076" y="50924"/>
                </a:lnTo>
                <a:lnTo>
                  <a:pt x="687835" y="72644"/>
                </a:lnTo>
                <a:lnTo>
                  <a:pt x="727626" y="97942"/>
                </a:lnTo>
                <a:lnTo>
                  <a:pt x="765204" y="126703"/>
                </a:lnTo>
                <a:lnTo>
                  <a:pt x="800324" y="158812"/>
                </a:lnTo>
                <a:lnTo>
                  <a:pt x="832739" y="194156"/>
                </a:lnTo>
              </a:path>
            </a:pathLst>
          </a:custGeom>
          <a:ln w="12699">
            <a:solidFill>
              <a:srgbClr val="345A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64410" y="5728343"/>
            <a:ext cx="833119" cy="194310"/>
          </a:xfrm>
          <a:custGeom>
            <a:avLst/>
            <a:gdLst/>
            <a:ahLst/>
            <a:cxnLst/>
            <a:rect l="l" t="t" r="r" b="b"/>
            <a:pathLst>
              <a:path w="833120" h="194310">
                <a:moveTo>
                  <a:pt x="832739" y="0"/>
                </a:moveTo>
                <a:lnTo>
                  <a:pt x="800324" y="35343"/>
                </a:lnTo>
                <a:lnTo>
                  <a:pt x="765204" y="67453"/>
                </a:lnTo>
                <a:lnTo>
                  <a:pt x="727626" y="96214"/>
                </a:lnTo>
                <a:lnTo>
                  <a:pt x="687835" y="121512"/>
                </a:lnTo>
                <a:lnTo>
                  <a:pt x="646076" y="143231"/>
                </a:lnTo>
                <a:lnTo>
                  <a:pt x="602596" y="161259"/>
                </a:lnTo>
                <a:lnTo>
                  <a:pt x="557640" y="175480"/>
                </a:lnTo>
                <a:lnTo>
                  <a:pt x="511453" y="185779"/>
                </a:lnTo>
                <a:lnTo>
                  <a:pt x="464281" y="192043"/>
                </a:lnTo>
                <a:lnTo>
                  <a:pt x="416369" y="194156"/>
                </a:lnTo>
                <a:lnTo>
                  <a:pt x="368458" y="192043"/>
                </a:lnTo>
                <a:lnTo>
                  <a:pt x="321286" y="185779"/>
                </a:lnTo>
                <a:lnTo>
                  <a:pt x="275099" y="175480"/>
                </a:lnTo>
                <a:lnTo>
                  <a:pt x="230143" y="161259"/>
                </a:lnTo>
                <a:lnTo>
                  <a:pt x="186663" y="143231"/>
                </a:lnTo>
                <a:lnTo>
                  <a:pt x="144904" y="121512"/>
                </a:lnTo>
                <a:lnTo>
                  <a:pt x="105113" y="96214"/>
                </a:lnTo>
                <a:lnTo>
                  <a:pt x="67535" y="67453"/>
                </a:lnTo>
                <a:lnTo>
                  <a:pt x="32415" y="35343"/>
                </a:lnTo>
                <a:lnTo>
                  <a:pt x="0" y="0"/>
                </a:lnTo>
              </a:path>
            </a:pathLst>
          </a:custGeom>
          <a:ln w="12699">
            <a:solidFill>
              <a:srgbClr val="345A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009519" y="5072846"/>
            <a:ext cx="1540510" cy="57594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 marR="5080" indent="39370">
              <a:lnSpc>
                <a:spcPts val="2050"/>
              </a:lnSpc>
              <a:spcBef>
                <a:spcPts val="360"/>
              </a:spcBef>
            </a:pP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Singular Value </a:t>
            </a:r>
            <a:r>
              <a:rPr dirty="0" sz="1900" spc="-4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Decomposition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10458" y="1748167"/>
            <a:ext cx="833119" cy="194310"/>
          </a:xfrm>
          <a:custGeom>
            <a:avLst/>
            <a:gdLst/>
            <a:ahLst/>
            <a:cxnLst/>
            <a:rect l="l" t="t" r="r" b="b"/>
            <a:pathLst>
              <a:path w="833120" h="194310">
                <a:moveTo>
                  <a:pt x="0" y="194156"/>
                </a:moveTo>
                <a:lnTo>
                  <a:pt x="32415" y="158812"/>
                </a:lnTo>
                <a:lnTo>
                  <a:pt x="67535" y="126703"/>
                </a:lnTo>
                <a:lnTo>
                  <a:pt x="105113" y="97942"/>
                </a:lnTo>
                <a:lnTo>
                  <a:pt x="144904" y="72644"/>
                </a:lnTo>
                <a:lnTo>
                  <a:pt x="186663" y="50924"/>
                </a:lnTo>
                <a:lnTo>
                  <a:pt x="230143" y="32897"/>
                </a:lnTo>
                <a:lnTo>
                  <a:pt x="275099" y="18676"/>
                </a:lnTo>
                <a:lnTo>
                  <a:pt x="321286" y="8376"/>
                </a:lnTo>
                <a:lnTo>
                  <a:pt x="368458" y="2113"/>
                </a:lnTo>
                <a:lnTo>
                  <a:pt x="416369" y="0"/>
                </a:lnTo>
                <a:lnTo>
                  <a:pt x="464281" y="2113"/>
                </a:lnTo>
                <a:lnTo>
                  <a:pt x="511453" y="8376"/>
                </a:lnTo>
                <a:lnTo>
                  <a:pt x="557640" y="18676"/>
                </a:lnTo>
                <a:lnTo>
                  <a:pt x="602596" y="32897"/>
                </a:lnTo>
                <a:lnTo>
                  <a:pt x="646076" y="50924"/>
                </a:lnTo>
                <a:lnTo>
                  <a:pt x="687835" y="72644"/>
                </a:lnTo>
                <a:lnTo>
                  <a:pt x="727626" y="97942"/>
                </a:lnTo>
                <a:lnTo>
                  <a:pt x="765204" y="126703"/>
                </a:lnTo>
                <a:lnTo>
                  <a:pt x="800324" y="158812"/>
                </a:lnTo>
                <a:lnTo>
                  <a:pt x="832739" y="194156"/>
                </a:lnTo>
              </a:path>
            </a:pathLst>
          </a:custGeom>
          <a:ln w="12699">
            <a:solidFill>
              <a:srgbClr val="345A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10458" y="2641076"/>
            <a:ext cx="833119" cy="194310"/>
          </a:xfrm>
          <a:custGeom>
            <a:avLst/>
            <a:gdLst/>
            <a:ahLst/>
            <a:cxnLst/>
            <a:rect l="l" t="t" r="r" b="b"/>
            <a:pathLst>
              <a:path w="833120" h="194310">
                <a:moveTo>
                  <a:pt x="832739" y="0"/>
                </a:moveTo>
                <a:lnTo>
                  <a:pt x="800324" y="35343"/>
                </a:lnTo>
                <a:lnTo>
                  <a:pt x="765204" y="67453"/>
                </a:lnTo>
                <a:lnTo>
                  <a:pt x="727626" y="96214"/>
                </a:lnTo>
                <a:lnTo>
                  <a:pt x="687835" y="121512"/>
                </a:lnTo>
                <a:lnTo>
                  <a:pt x="646076" y="143231"/>
                </a:lnTo>
                <a:lnTo>
                  <a:pt x="602596" y="161259"/>
                </a:lnTo>
                <a:lnTo>
                  <a:pt x="557640" y="175480"/>
                </a:lnTo>
                <a:lnTo>
                  <a:pt x="511453" y="185779"/>
                </a:lnTo>
                <a:lnTo>
                  <a:pt x="464281" y="192043"/>
                </a:lnTo>
                <a:lnTo>
                  <a:pt x="416369" y="194156"/>
                </a:lnTo>
                <a:lnTo>
                  <a:pt x="368458" y="192043"/>
                </a:lnTo>
                <a:lnTo>
                  <a:pt x="321286" y="185779"/>
                </a:lnTo>
                <a:lnTo>
                  <a:pt x="275099" y="175480"/>
                </a:lnTo>
                <a:lnTo>
                  <a:pt x="230143" y="161259"/>
                </a:lnTo>
                <a:lnTo>
                  <a:pt x="186663" y="143231"/>
                </a:lnTo>
                <a:lnTo>
                  <a:pt x="144904" y="121512"/>
                </a:lnTo>
                <a:lnTo>
                  <a:pt x="105113" y="96214"/>
                </a:lnTo>
                <a:lnTo>
                  <a:pt x="67535" y="67453"/>
                </a:lnTo>
                <a:lnTo>
                  <a:pt x="32415" y="35343"/>
                </a:lnTo>
                <a:lnTo>
                  <a:pt x="0" y="0"/>
                </a:lnTo>
              </a:path>
            </a:pathLst>
          </a:custGeom>
          <a:ln w="12699">
            <a:solidFill>
              <a:srgbClr val="345A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641517" y="2115882"/>
            <a:ext cx="216725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" b="1">
                <a:latin typeface="Calibri"/>
                <a:cs typeface="Calibri"/>
              </a:rPr>
              <a:t>Discriminant</a:t>
            </a:r>
            <a:r>
              <a:rPr dirty="0" sz="1900" spc="-75" b="1">
                <a:latin typeface="Calibri"/>
                <a:cs typeface="Calibri"/>
              </a:rPr>
              <a:t> </a:t>
            </a:r>
            <a:r>
              <a:rPr dirty="0" sz="1900" spc="-5" b="1">
                <a:latin typeface="Calibri"/>
                <a:cs typeface="Calibri"/>
              </a:rPr>
              <a:t>Analysis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95109" y="3291801"/>
            <a:ext cx="833119" cy="194310"/>
          </a:xfrm>
          <a:custGeom>
            <a:avLst/>
            <a:gdLst/>
            <a:ahLst/>
            <a:cxnLst/>
            <a:rect l="l" t="t" r="r" b="b"/>
            <a:pathLst>
              <a:path w="833120" h="194310">
                <a:moveTo>
                  <a:pt x="0" y="194156"/>
                </a:moveTo>
                <a:lnTo>
                  <a:pt x="32415" y="158812"/>
                </a:lnTo>
                <a:lnTo>
                  <a:pt x="67535" y="126702"/>
                </a:lnTo>
                <a:lnTo>
                  <a:pt x="105113" y="97942"/>
                </a:lnTo>
                <a:lnTo>
                  <a:pt x="144904" y="72644"/>
                </a:lnTo>
                <a:lnTo>
                  <a:pt x="186663" y="50924"/>
                </a:lnTo>
                <a:lnTo>
                  <a:pt x="230143" y="32897"/>
                </a:lnTo>
                <a:lnTo>
                  <a:pt x="275099" y="18676"/>
                </a:lnTo>
                <a:lnTo>
                  <a:pt x="321286" y="8376"/>
                </a:lnTo>
                <a:lnTo>
                  <a:pt x="368458" y="2113"/>
                </a:lnTo>
                <a:lnTo>
                  <a:pt x="416370" y="0"/>
                </a:lnTo>
                <a:lnTo>
                  <a:pt x="464281" y="2113"/>
                </a:lnTo>
                <a:lnTo>
                  <a:pt x="511453" y="8376"/>
                </a:lnTo>
                <a:lnTo>
                  <a:pt x="557640" y="18676"/>
                </a:lnTo>
                <a:lnTo>
                  <a:pt x="602596" y="32897"/>
                </a:lnTo>
                <a:lnTo>
                  <a:pt x="646076" y="50924"/>
                </a:lnTo>
                <a:lnTo>
                  <a:pt x="687835" y="72644"/>
                </a:lnTo>
                <a:lnTo>
                  <a:pt x="727626" y="97942"/>
                </a:lnTo>
                <a:lnTo>
                  <a:pt x="765204" y="126702"/>
                </a:lnTo>
                <a:lnTo>
                  <a:pt x="800324" y="158812"/>
                </a:lnTo>
                <a:lnTo>
                  <a:pt x="832739" y="194156"/>
                </a:lnTo>
              </a:path>
            </a:pathLst>
          </a:custGeom>
          <a:ln w="12699">
            <a:solidFill>
              <a:srgbClr val="345A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95109" y="4184709"/>
            <a:ext cx="833119" cy="194310"/>
          </a:xfrm>
          <a:custGeom>
            <a:avLst/>
            <a:gdLst/>
            <a:ahLst/>
            <a:cxnLst/>
            <a:rect l="l" t="t" r="r" b="b"/>
            <a:pathLst>
              <a:path w="833120" h="194310">
                <a:moveTo>
                  <a:pt x="832739" y="0"/>
                </a:moveTo>
                <a:lnTo>
                  <a:pt x="800324" y="35343"/>
                </a:lnTo>
                <a:lnTo>
                  <a:pt x="765204" y="67453"/>
                </a:lnTo>
                <a:lnTo>
                  <a:pt x="727626" y="96214"/>
                </a:lnTo>
                <a:lnTo>
                  <a:pt x="687835" y="121511"/>
                </a:lnTo>
                <a:lnTo>
                  <a:pt x="646076" y="143231"/>
                </a:lnTo>
                <a:lnTo>
                  <a:pt x="602596" y="161259"/>
                </a:lnTo>
                <a:lnTo>
                  <a:pt x="557640" y="175480"/>
                </a:lnTo>
                <a:lnTo>
                  <a:pt x="511453" y="185779"/>
                </a:lnTo>
                <a:lnTo>
                  <a:pt x="464281" y="192043"/>
                </a:lnTo>
                <a:lnTo>
                  <a:pt x="416370" y="194156"/>
                </a:lnTo>
                <a:lnTo>
                  <a:pt x="368458" y="192043"/>
                </a:lnTo>
                <a:lnTo>
                  <a:pt x="321286" y="185779"/>
                </a:lnTo>
                <a:lnTo>
                  <a:pt x="275099" y="175480"/>
                </a:lnTo>
                <a:lnTo>
                  <a:pt x="230143" y="161259"/>
                </a:lnTo>
                <a:lnTo>
                  <a:pt x="186663" y="143231"/>
                </a:lnTo>
                <a:lnTo>
                  <a:pt x="144904" y="121511"/>
                </a:lnTo>
                <a:lnTo>
                  <a:pt x="105113" y="96214"/>
                </a:lnTo>
                <a:lnTo>
                  <a:pt x="67535" y="67453"/>
                </a:lnTo>
                <a:lnTo>
                  <a:pt x="32415" y="35343"/>
                </a:lnTo>
                <a:lnTo>
                  <a:pt x="0" y="0"/>
                </a:lnTo>
              </a:path>
            </a:pathLst>
          </a:custGeom>
          <a:ln w="12699">
            <a:solidFill>
              <a:srgbClr val="345A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427652" y="3529213"/>
            <a:ext cx="1963420" cy="57594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573405" marR="5080" indent="-561340">
              <a:lnSpc>
                <a:spcPts val="2050"/>
              </a:lnSpc>
              <a:spcBef>
                <a:spcPts val="360"/>
              </a:spcBef>
            </a:pP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Linear</a:t>
            </a:r>
            <a:r>
              <a:rPr dirty="0" sz="1900" spc="-9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Discriminant </a:t>
            </a:r>
            <a:r>
              <a:rPr dirty="0" sz="1900" spc="-4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FF0000"/>
                </a:solidFill>
                <a:latin typeface="Calibri"/>
                <a:cs typeface="Calibri"/>
              </a:rPr>
              <a:t>Analysis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675" y="706140"/>
            <a:ext cx="68935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5"/>
              <a:t>Principal</a:t>
            </a:r>
            <a:r>
              <a:rPr dirty="0" spc="-285"/>
              <a:t> </a:t>
            </a:r>
            <a:r>
              <a:rPr dirty="0" spc="-325"/>
              <a:t>Component</a:t>
            </a:r>
            <a:r>
              <a:rPr dirty="0" spc="-285"/>
              <a:t> </a:t>
            </a:r>
            <a:r>
              <a:rPr dirty="0" spc="-325"/>
              <a:t>Analysis</a:t>
            </a:r>
            <a:r>
              <a:rPr dirty="0" spc="-285"/>
              <a:t> </a:t>
            </a:r>
            <a:r>
              <a:rPr dirty="0" spc="-385"/>
              <a:t>(PCA)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997" y="1802663"/>
            <a:ext cx="7680959" cy="390588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187960" marR="13335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PCA is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statistical </a:t>
            </a:r>
            <a:r>
              <a:rPr dirty="0" sz="2800" spc="-10">
                <a:latin typeface="Calibri"/>
                <a:cs typeface="Calibri"/>
              </a:rPr>
              <a:t>technique </a:t>
            </a:r>
            <a:r>
              <a:rPr dirty="0" sz="2800" spc="-5">
                <a:latin typeface="Calibri"/>
                <a:cs typeface="Calibri"/>
              </a:rPr>
              <a:t>to convert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set of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correlated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variables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into</a:t>
            </a:r>
            <a:r>
              <a:rPr dirty="0" sz="2800">
                <a:latin typeface="Calibri"/>
                <a:cs typeface="Calibri"/>
              </a:rPr>
              <a:t> 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transformed, </a:t>
            </a:r>
            <a:r>
              <a:rPr dirty="0" sz="2800" spc="-5">
                <a:latin typeface="Calibri"/>
                <a:cs typeface="Calibri"/>
              </a:rPr>
              <a:t> uncorrelated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variables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called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principal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components.</a:t>
            </a:r>
            <a:endParaRPr sz="2800">
              <a:latin typeface="Calibri"/>
              <a:cs typeface="Calibri"/>
            </a:endParaRPr>
          </a:p>
          <a:p>
            <a:pPr algn="just" marL="187960" marR="5080" indent="-17589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69240" algn="l"/>
              </a:tabLst>
            </a:pPr>
            <a:r>
              <a:rPr dirty="0"/>
              <a:t>	</a:t>
            </a:r>
            <a:r>
              <a:rPr dirty="0" sz="2800" spc="-5">
                <a:latin typeface="Calibri"/>
                <a:cs typeface="Calibri"/>
              </a:rPr>
              <a:t>It is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projection based method </a:t>
            </a:r>
            <a:r>
              <a:rPr dirty="0" sz="2800" spc="-10">
                <a:latin typeface="Calibri"/>
                <a:cs typeface="Calibri"/>
              </a:rPr>
              <a:t>that transforms 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data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projecting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onto</a:t>
            </a:r>
            <a:r>
              <a:rPr dirty="0" sz="2800">
                <a:latin typeface="Calibri"/>
                <a:cs typeface="Calibri"/>
              </a:rPr>
              <a:t> 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orthogonal(perpendicular)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10" b="1">
                <a:latin typeface="Calibri"/>
                <a:cs typeface="Calibri"/>
              </a:rPr>
              <a:t>axes</a:t>
            </a:r>
            <a:r>
              <a:rPr dirty="0" sz="2800" spc="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algn="just" marL="187960" indent="-17589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8595" algn="l"/>
              </a:tabLst>
            </a:pPr>
            <a:r>
              <a:rPr dirty="0" sz="2800" spc="-5" b="1">
                <a:latin typeface="Calibri"/>
                <a:cs typeface="Calibri"/>
              </a:rPr>
              <a:t>It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is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unsupervised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learning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  <a:p>
            <a:pPr algn="just" marL="187960" marR="8890" indent="-175895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188595" algn="l"/>
              </a:tabLst>
            </a:pP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We are expecting high variance in for PCA to cover </a:t>
            </a:r>
            <a:r>
              <a:rPr dirty="0" sz="2800" spc="-6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majority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original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dataset information.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24250"/>
            <a:ext cx="41757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45"/>
              <a:t>How</a:t>
            </a:r>
            <a:r>
              <a:rPr dirty="0" spc="-285"/>
              <a:t> </a:t>
            </a:r>
            <a:r>
              <a:rPr dirty="0" spc="-345"/>
              <a:t>Does</a:t>
            </a:r>
            <a:r>
              <a:rPr dirty="0" spc="-285"/>
              <a:t> </a:t>
            </a:r>
            <a:r>
              <a:rPr dirty="0" spc="-385"/>
              <a:t>PCA</a:t>
            </a:r>
            <a:r>
              <a:rPr dirty="0" spc="-285"/>
              <a:t> </a:t>
            </a:r>
            <a:r>
              <a:rPr dirty="0" spc="-370"/>
              <a:t>Work?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940" y="5803576"/>
            <a:ext cx="4973955" cy="648970"/>
            <a:chOff x="142940" y="5803576"/>
            <a:chExt cx="4973955" cy="648970"/>
          </a:xfrm>
        </p:grpSpPr>
        <p:sp>
          <p:nvSpPr>
            <p:cNvPr id="4" name="object 4"/>
            <p:cNvSpPr/>
            <p:nvPr/>
          </p:nvSpPr>
          <p:spPr>
            <a:xfrm>
              <a:off x="149290" y="5809926"/>
              <a:ext cx="4961255" cy="636270"/>
            </a:xfrm>
            <a:custGeom>
              <a:avLst/>
              <a:gdLst/>
              <a:ahLst/>
              <a:cxnLst/>
              <a:rect l="l" t="t" r="r" b="b"/>
              <a:pathLst>
                <a:path w="4961255" h="636270">
                  <a:moveTo>
                    <a:pt x="4854834" y="635678"/>
                  </a:moveTo>
                  <a:lnTo>
                    <a:pt x="105948" y="635678"/>
                  </a:lnTo>
                  <a:lnTo>
                    <a:pt x="64708" y="627352"/>
                  </a:lnTo>
                  <a:lnTo>
                    <a:pt x="31031" y="604646"/>
                  </a:lnTo>
                  <a:lnTo>
                    <a:pt x="8325" y="570970"/>
                  </a:lnTo>
                  <a:lnTo>
                    <a:pt x="0" y="529730"/>
                  </a:lnTo>
                  <a:lnTo>
                    <a:pt x="0" y="105948"/>
                  </a:lnTo>
                  <a:lnTo>
                    <a:pt x="8325" y="64708"/>
                  </a:lnTo>
                  <a:lnTo>
                    <a:pt x="31031" y="31031"/>
                  </a:lnTo>
                  <a:lnTo>
                    <a:pt x="64708" y="8325"/>
                  </a:lnTo>
                  <a:lnTo>
                    <a:pt x="105948" y="0"/>
                  </a:lnTo>
                  <a:lnTo>
                    <a:pt x="4854834" y="0"/>
                  </a:lnTo>
                  <a:lnTo>
                    <a:pt x="4895379" y="8064"/>
                  </a:lnTo>
                  <a:lnTo>
                    <a:pt x="4929751" y="31031"/>
                  </a:lnTo>
                  <a:lnTo>
                    <a:pt x="4952718" y="65403"/>
                  </a:lnTo>
                  <a:lnTo>
                    <a:pt x="4960782" y="105948"/>
                  </a:lnTo>
                  <a:lnTo>
                    <a:pt x="4960782" y="529730"/>
                  </a:lnTo>
                  <a:lnTo>
                    <a:pt x="4952457" y="570970"/>
                  </a:lnTo>
                  <a:lnTo>
                    <a:pt x="4929751" y="604646"/>
                  </a:lnTo>
                  <a:lnTo>
                    <a:pt x="4896074" y="627352"/>
                  </a:lnTo>
                  <a:lnTo>
                    <a:pt x="4854834" y="635678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9290" y="5809926"/>
              <a:ext cx="4961255" cy="636270"/>
            </a:xfrm>
            <a:custGeom>
              <a:avLst/>
              <a:gdLst/>
              <a:ahLst/>
              <a:cxnLst/>
              <a:rect l="l" t="t" r="r" b="b"/>
              <a:pathLst>
                <a:path w="4961255" h="636270">
                  <a:moveTo>
                    <a:pt x="0" y="105948"/>
                  </a:moveTo>
                  <a:lnTo>
                    <a:pt x="8325" y="64708"/>
                  </a:lnTo>
                  <a:lnTo>
                    <a:pt x="31031" y="31031"/>
                  </a:lnTo>
                  <a:lnTo>
                    <a:pt x="64708" y="8325"/>
                  </a:lnTo>
                  <a:lnTo>
                    <a:pt x="105948" y="0"/>
                  </a:lnTo>
                  <a:lnTo>
                    <a:pt x="4854834" y="0"/>
                  </a:lnTo>
                  <a:lnTo>
                    <a:pt x="4895379" y="8064"/>
                  </a:lnTo>
                  <a:lnTo>
                    <a:pt x="4929751" y="31031"/>
                  </a:lnTo>
                  <a:lnTo>
                    <a:pt x="4952718" y="65403"/>
                  </a:lnTo>
                  <a:lnTo>
                    <a:pt x="4960782" y="105948"/>
                  </a:lnTo>
                  <a:lnTo>
                    <a:pt x="4960782" y="529730"/>
                  </a:lnTo>
                  <a:lnTo>
                    <a:pt x="4952457" y="570970"/>
                  </a:lnTo>
                  <a:lnTo>
                    <a:pt x="4929751" y="604646"/>
                  </a:lnTo>
                  <a:lnTo>
                    <a:pt x="4896074" y="627352"/>
                  </a:lnTo>
                  <a:lnTo>
                    <a:pt x="4854834" y="635678"/>
                  </a:lnTo>
                  <a:lnTo>
                    <a:pt x="105948" y="635678"/>
                  </a:lnTo>
                  <a:lnTo>
                    <a:pt x="64708" y="627352"/>
                  </a:lnTo>
                  <a:lnTo>
                    <a:pt x="31031" y="604646"/>
                  </a:lnTo>
                  <a:lnTo>
                    <a:pt x="8325" y="570970"/>
                  </a:lnTo>
                  <a:lnTo>
                    <a:pt x="0" y="529730"/>
                  </a:lnTo>
                  <a:lnTo>
                    <a:pt x="0" y="105948"/>
                  </a:lnTo>
                  <a:close/>
                </a:path>
              </a:pathLst>
            </a:custGeom>
            <a:ln w="12699">
              <a:solidFill>
                <a:srgbClr val="64341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60766" y="5968761"/>
            <a:ext cx="3930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PCA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eigenvectors(K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largest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Eigen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values)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6012" y="2536626"/>
            <a:ext cx="2503805" cy="1715770"/>
            <a:chOff x="886012" y="2536626"/>
            <a:chExt cx="2503805" cy="1715770"/>
          </a:xfrm>
        </p:grpSpPr>
        <p:sp>
          <p:nvSpPr>
            <p:cNvPr id="8" name="object 8"/>
            <p:cNvSpPr/>
            <p:nvPr/>
          </p:nvSpPr>
          <p:spPr>
            <a:xfrm>
              <a:off x="892362" y="2542976"/>
              <a:ext cx="2491105" cy="1703070"/>
            </a:xfrm>
            <a:custGeom>
              <a:avLst/>
              <a:gdLst/>
              <a:ahLst/>
              <a:cxnLst/>
              <a:rect l="l" t="t" r="r" b="b"/>
              <a:pathLst>
                <a:path w="2491104" h="1703070">
                  <a:moveTo>
                    <a:pt x="2207066" y="1702708"/>
                  </a:moveTo>
                  <a:lnTo>
                    <a:pt x="283790" y="1702708"/>
                  </a:lnTo>
                  <a:lnTo>
                    <a:pt x="237758" y="1698993"/>
                  </a:lnTo>
                  <a:lnTo>
                    <a:pt x="194090" y="1688240"/>
                  </a:lnTo>
                  <a:lnTo>
                    <a:pt x="153372" y="1671032"/>
                  </a:lnTo>
                  <a:lnTo>
                    <a:pt x="116187" y="1647953"/>
                  </a:lnTo>
                  <a:lnTo>
                    <a:pt x="83120" y="1619587"/>
                  </a:lnTo>
                  <a:lnTo>
                    <a:pt x="54755" y="1586520"/>
                  </a:lnTo>
                  <a:lnTo>
                    <a:pt x="31676" y="1549335"/>
                  </a:lnTo>
                  <a:lnTo>
                    <a:pt x="14467" y="1508617"/>
                  </a:lnTo>
                  <a:lnTo>
                    <a:pt x="3714" y="1464950"/>
                  </a:lnTo>
                  <a:lnTo>
                    <a:pt x="0" y="1418917"/>
                  </a:lnTo>
                  <a:lnTo>
                    <a:pt x="0" y="283790"/>
                  </a:lnTo>
                  <a:lnTo>
                    <a:pt x="3714" y="237758"/>
                  </a:lnTo>
                  <a:lnTo>
                    <a:pt x="14467" y="194090"/>
                  </a:lnTo>
                  <a:lnTo>
                    <a:pt x="31676" y="153372"/>
                  </a:lnTo>
                  <a:lnTo>
                    <a:pt x="54755" y="116187"/>
                  </a:lnTo>
                  <a:lnTo>
                    <a:pt x="83120" y="83120"/>
                  </a:lnTo>
                  <a:lnTo>
                    <a:pt x="116187" y="54755"/>
                  </a:lnTo>
                  <a:lnTo>
                    <a:pt x="153372" y="31676"/>
                  </a:lnTo>
                  <a:lnTo>
                    <a:pt x="194090" y="14467"/>
                  </a:lnTo>
                  <a:lnTo>
                    <a:pt x="237758" y="3714"/>
                  </a:lnTo>
                  <a:lnTo>
                    <a:pt x="283790" y="0"/>
                  </a:lnTo>
                  <a:lnTo>
                    <a:pt x="2207066" y="0"/>
                  </a:lnTo>
                  <a:lnTo>
                    <a:pt x="2251728" y="3535"/>
                  </a:lnTo>
                  <a:lnTo>
                    <a:pt x="2294889" y="13930"/>
                  </a:lnTo>
                  <a:lnTo>
                    <a:pt x="2335785" y="30870"/>
                  </a:lnTo>
                  <a:lnTo>
                    <a:pt x="2373655" y="54038"/>
                  </a:lnTo>
                  <a:lnTo>
                    <a:pt x="2407736" y="83120"/>
                  </a:lnTo>
                  <a:lnTo>
                    <a:pt x="2436817" y="117201"/>
                  </a:lnTo>
                  <a:lnTo>
                    <a:pt x="2459986" y="155071"/>
                  </a:lnTo>
                  <a:lnTo>
                    <a:pt x="2476925" y="195967"/>
                  </a:lnTo>
                  <a:lnTo>
                    <a:pt x="2487321" y="239127"/>
                  </a:lnTo>
                  <a:lnTo>
                    <a:pt x="2490856" y="283790"/>
                  </a:lnTo>
                  <a:lnTo>
                    <a:pt x="2490856" y="1418917"/>
                  </a:lnTo>
                  <a:lnTo>
                    <a:pt x="2487142" y="1464950"/>
                  </a:lnTo>
                  <a:lnTo>
                    <a:pt x="2476388" y="1508617"/>
                  </a:lnTo>
                  <a:lnTo>
                    <a:pt x="2459180" y="1549335"/>
                  </a:lnTo>
                  <a:lnTo>
                    <a:pt x="2436101" y="1586520"/>
                  </a:lnTo>
                  <a:lnTo>
                    <a:pt x="2407736" y="1619587"/>
                  </a:lnTo>
                  <a:lnTo>
                    <a:pt x="2374669" y="1647953"/>
                  </a:lnTo>
                  <a:lnTo>
                    <a:pt x="2337484" y="1671032"/>
                  </a:lnTo>
                  <a:lnTo>
                    <a:pt x="2296766" y="1688240"/>
                  </a:lnTo>
                  <a:lnTo>
                    <a:pt x="2253098" y="1698993"/>
                  </a:lnTo>
                  <a:lnTo>
                    <a:pt x="2207066" y="1702708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92362" y="2542976"/>
              <a:ext cx="2491105" cy="1703070"/>
            </a:xfrm>
            <a:custGeom>
              <a:avLst/>
              <a:gdLst/>
              <a:ahLst/>
              <a:cxnLst/>
              <a:rect l="l" t="t" r="r" b="b"/>
              <a:pathLst>
                <a:path w="2491104" h="1703070">
                  <a:moveTo>
                    <a:pt x="0" y="283790"/>
                  </a:moveTo>
                  <a:lnTo>
                    <a:pt x="3714" y="237758"/>
                  </a:lnTo>
                  <a:lnTo>
                    <a:pt x="14467" y="194090"/>
                  </a:lnTo>
                  <a:lnTo>
                    <a:pt x="31676" y="153372"/>
                  </a:lnTo>
                  <a:lnTo>
                    <a:pt x="54755" y="116187"/>
                  </a:lnTo>
                  <a:lnTo>
                    <a:pt x="83120" y="83120"/>
                  </a:lnTo>
                  <a:lnTo>
                    <a:pt x="116187" y="54755"/>
                  </a:lnTo>
                  <a:lnTo>
                    <a:pt x="153372" y="31676"/>
                  </a:lnTo>
                  <a:lnTo>
                    <a:pt x="194090" y="14467"/>
                  </a:lnTo>
                  <a:lnTo>
                    <a:pt x="237758" y="3714"/>
                  </a:lnTo>
                  <a:lnTo>
                    <a:pt x="283790" y="0"/>
                  </a:lnTo>
                  <a:lnTo>
                    <a:pt x="2207066" y="0"/>
                  </a:lnTo>
                  <a:lnTo>
                    <a:pt x="2251728" y="3535"/>
                  </a:lnTo>
                  <a:lnTo>
                    <a:pt x="2294889" y="13930"/>
                  </a:lnTo>
                  <a:lnTo>
                    <a:pt x="2335785" y="30870"/>
                  </a:lnTo>
                  <a:lnTo>
                    <a:pt x="2373655" y="54038"/>
                  </a:lnTo>
                  <a:lnTo>
                    <a:pt x="2407736" y="83120"/>
                  </a:lnTo>
                  <a:lnTo>
                    <a:pt x="2436817" y="117201"/>
                  </a:lnTo>
                  <a:lnTo>
                    <a:pt x="2459986" y="155071"/>
                  </a:lnTo>
                  <a:lnTo>
                    <a:pt x="2476925" y="195967"/>
                  </a:lnTo>
                  <a:lnTo>
                    <a:pt x="2487321" y="239127"/>
                  </a:lnTo>
                  <a:lnTo>
                    <a:pt x="2490856" y="283790"/>
                  </a:lnTo>
                  <a:lnTo>
                    <a:pt x="2490856" y="1418917"/>
                  </a:lnTo>
                  <a:lnTo>
                    <a:pt x="2487142" y="1464950"/>
                  </a:lnTo>
                  <a:lnTo>
                    <a:pt x="2476388" y="1508617"/>
                  </a:lnTo>
                  <a:lnTo>
                    <a:pt x="2459180" y="1549335"/>
                  </a:lnTo>
                  <a:lnTo>
                    <a:pt x="2436101" y="1586520"/>
                  </a:lnTo>
                  <a:lnTo>
                    <a:pt x="2407736" y="1619587"/>
                  </a:lnTo>
                  <a:lnTo>
                    <a:pt x="2374669" y="1647953"/>
                  </a:lnTo>
                  <a:lnTo>
                    <a:pt x="2337484" y="1671032"/>
                  </a:lnTo>
                  <a:lnTo>
                    <a:pt x="2296766" y="1688240"/>
                  </a:lnTo>
                  <a:lnTo>
                    <a:pt x="2253098" y="1698993"/>
                  </a:lnTo>
                  <a:lnTo>
                    <a:pt x="2207066" y="1702708"/>
                  </a:lnTo>
                  <a:lnTo>
                    <a:pt x="283790" y="1702708"/>
                  </a:lnTo>
                  <a:lnTo>
                    <a:pt x="237758" y="1698993"/>
                  </a:lnTo>
                  <a:lnTo>
                    <a:pt x="194090" y="1688240"/>
                  </a:lnTo>
                  <a:lnTo>
                    <a:pt x="153372" y="1671032"/>
                  </a:lnTo>
                  <a:lnTo>
                    <a:pt x="116187" y="1647953"/>
                  </a:lnTo>
                  <a:lnTo>
                    <a:pt x="83120" y="1619587"/>
                  </a:lnTo>
                  <a:lnTo>
                    <a:pt x="54755" y="1586520"/>
                  </a:lnTo>
                  <a:lnTo>
                    <a:pt x="31676" y="1549335"/>
                  </a:lnTo>
                  <a:lnTo>
                    <a:pt x="14467" y="1508617"/>
                  </a:lnTo>
                  <a:lnTo>
                    <a:pt x="3714" y="1464950"/>
                  </a:lnTo>
                  <a:lnTo>
                    <a:pt x="0" y="1418917"/>
                  </a:lnTo>
                  <a:lnTo>
                    <a:pt x="0" y="283790"/>
                  </a:lnTo>
                  <a:close/>
                </a:path>
              </a:pathLst>
            </a:custGeom>
            <a:ln w="12699">
              <a:solidFill>
                <a:srgbClr val="1B30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375611" y="3235326"/>
            <a:ext cx="1522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PCA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Works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67494" y="765811"/>
            <a:ext cx="3100705" cy="648970"/>
            <a:chOff x="2267494" y="765811"/>
            <a:chExt cx="3100705" cy="648970"/>
          </a:xfrm>
        </p:grpSpPr>
        <p:sp>
          <p:nvSpPr>
            <p:cNvPr id="12" name="object 12"/>
            <p:cNvSpPr/>
            <p:nvPr/>
          </p:nvSpPr>
          <p:spPr>
            <a:xfrm>
              <a:off x="2273844" y="772161"/>
              <a:ext cx="3088005" cy="636270"/>
            </a:xfrm>
            <a:custGeom>
              <a:avLst/>
              <a:gdLst/>
              <a:ahLst/>
              <a:cxnLst/>
              <a:rect l="l" t="t" r="r" b="b"/>
              <a:pathLst>
                <a:path w="3088004" h="636269">
                  <a:moveTo>
                    <a:pt x="2981459" y="635677"/>
                  </a:moveTo>
                  <a:lnTo>
                    <a:pt x="105948" y="635677"/>
                  </a:lnTo>
                  <a:lnTo>
                    <a:pt x="64708" y="627351"/>
                  </a:lnTo>
                  <a:lnTo>
                    <a:pt x="31031" y="604645"/>
                  </a:lnTo>
                  <a:lnTo>
                    <a:pt x="8325" y="570968"/>
                  </a:lnTo>
                  <a:lnTo>
                    <a:pt x="0" y="529728"/>
                  </a:lnTo>
                  <a:lnTo>
                    <a:pt x="0" y="105948"/>
                  </a:lnTo>
                  <a:lnTo>
                    <a:pt x="8325" y="64708"/>
                  </a:lnTo>
                  <a:lnTo>
                    <a:pt x="31031" y="31031"/>
                  </a:lnTo>
                  <a:lnTo>
                    <a:pt x="64708" y="8325"/>
                  </a:lnTo>
                  <a:lnTo>
                    <a:pt x="105948" y="0"/>
                  </a:lnTo>
                  <a:lnTo>
                    <a:pt x="2981459" y="0"/>
                  </a:lnTo>
                  <a:lnTo>
                    <a:pt x="3022004" y="8064"/>
                  </a:lnTo>
                  <a:lnTo>
                    <a:pt x="3056376" y="31031"/>
                  </a:lnTo>
                  <a:lnTo>
                    <a:pt x="3079343" y="65403"/>
                  </a:lnTo>
                  <a:lnTo>
                    <a:pt x="3087407" y="105948"/>
                  </a:lnTo>
                  <a:lnTo>
                    <a:pt x="3087407" y="529728"/>
                  </a:lnTo>
                  <a:lnTo>
                    <a:pt x="3079081" y="570968"/>
                  </a:lnTo>
                  <a:lnTo>
                    <a:pt x="3056376" y="604645"/>
                  </a:lnTo>
                  <a:lnTo>
                    <a:pt x="3022699" y="627351"/>
                  </a:lnTo>
                  <a:lnTo>
                    <a:pt x="2981459" y="635677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73844" y="772161"/>
              <a:ext cx="3088005" cy="636270"/>
            </a:xfrm>
            <a:custGeom>
              <a:avLst/>
              <a:gdLst/>
              <a:ahLst/>
              <a:cxnLst/>
              <a:rect l="l" t="t" r="r" b="b"/>
              <a:pathLst>
                <a:path w="3088004" h="636269">
                  <a:moveTo>
                    <a:pt x="0" y="105948"/>
                  </a:moveTo>
                  <a:lnTo>
                    <a:pt x="8325" y="64708"/>
                  </a:lnTo>
                  <a:lnTo>
                    <a:pt x="31031" y="31031"/>
                  </a:lnTo>
                  <a:lnTo>
                    <a:pt x="64708" y="8325"/>
                  </a:lnTo>
                  <a:lnTo>
                    <a:pt x="105948" y="0"/>
                  </a:lnTo>
                  <a:lnTo>
                    <a:pt x="2981459" y="0"/>
                  </a:lnTo>
                  <a:lnTo>
                    <a:pt x="3022004" y="8064"/>
                  </a:lnTo>
                  <a:lnTo>
                    <a:pt x="3056376" y="31031"/>
                  </a:lnTo>
                  <a:lnTo>
                    <a:pt x="3079343" y="65403"/>
                  </a:lnTo>
                  <a:lnTo>
                    <a:pt x="3087407" y="105948"/>
                  </a:lnTo>
                  <a:lnTo>
                    <a:pt x="3087407" y="529728"/>
                  </a:lnTo>
                  <a:lnTo>
                    <a:pt x="3079081" y="570968"/>
                  </a:lnTo>
                  <a:lnTo>
                    <a:pt x="3056376" y="604645"/>
                  </a:lnTo>
                  <a:lnTo>
                    <a:pt x="3022699" y="627351"/>
                  </a:lnTo>
                  <a:lnTo>
                    <a:pt x="2981459" y="635677"/>
                  </a:lnTo>
                  <a:lnTo>
                    <a:pt x="105948" y="635677"/>
                  </a:lnTo>
                  <a:lnTo>
                    <a:pt x="64708" y="627351"/>
                  </a:lnTo>
                  <a:lnTo>
                    <a:pt x="31031" y="604645"/>
                  </a:lnTo>
                  <a:lnTo>
                    <a:pt x="8325" y="570968"/>
                  </a:lnTo>
                  <a:lnTo>
                    <a:pt x="0" y="529728"/>
                  </a:lnTo>
                  <a:lnTo>
                    <a:pt x="0" y="105948"/>
                  </a:lnTo>
                  <a:close/>
                </a:path>
              </a:pathLst>
            </a:custGeom>
            <a:ln w="12699">
              <a:solidFill>
                <a:srgbClr val="64341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198076" y="930995"/>
            <a:ext cx="1238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Original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442115" y="1772300"/>
            <a:ext cx="3100705" cy="648970"/>
            <a:chOff x="5442115" y="1772300"/>
            <a:chExt cx="3100705" cy="648970"/>
          </a:xfrm>
        </p:grpSpPr>
        <p:sp>
          <p:nvSpPr>
            <p:cNvPr id="16" name="object 16"/>
            <p:cNvSpPr/>
            <p:nvPr/>
          </p:nvSpPr>
          <p:spPr>
            <a:xfrm>
              <a:off x="5448465" y="1778650"/>
              <a:ext cx="3088005" cy="636270"/>
            </a:xfrm>
            <a:custGeom>
              <a:avLst/>
              <a:gdLst/>
              <a:ahLst/>
              <a:cxnLst/>
              <a:rect l="l" t="t" r="r" b="b"/>
              <a:pathLst>
                <a:path w="3088004" h="636269">
                  <a:moveTo>
                    <a:pt x="2981458" y="635677"/>
                  </a:moveTo>
                  <a:lnTo>
                    <a:pt x="105948" y="635677"/>
                  </a:lnTo>
                  <a:lnTo>
                    <a:pt x="64708" y="627351"/>
                  </a:lnTo>
                  <a:lnTo>
                    <a:pt x="31031" y="604645"/>
                  </a:lnTo>
                  <a:lnTo>
                    <a:pt x="8325" y="570968"/>
                  </a:lnTo>
                  <a:lnTo>
                    <a:pt x="0" y="529728"/>
                  </a:lnTo>
                  <a:lnTo>
                    <a:pt x="0" y="105948"/>
                  </a:lnTo>
                  <a:lnTo>
                    <a:pt x="8325" y="64708"/>
                  </a:lnTo>
                  <a:lnTo>
                    <a:pt x="31031" y="31031"/>
                  </a:lnTo>
                  <a:lnTo>
                    <a:pt x="64708" y="8325"/>
                  </a:lnTo>
                  <a:lnTo>
                    <a:pt x="105948" y="0"/>
                  </a:lnTo>
                  <a:lnTo>
                    <a:pt x="2981458" y="0"/>
                  </a:lnTo>
                  <a:lnTo>
                    <a:pt x="3022003" y="8064"/>
                  </a:lnTo>
                  <a:lnTo>
                    <a:pt x="3056376" y="31031"/>
                  </a:lnTo>
                  <a:lnTo>
                    <a:pt x="3079342" y="65403"/>
                  </a:lnTo>
                  <a:lnTo>
                    <a:pt x="3087407" y="105948"/>
                  </a:lnTo>
                  <a:lnTo>
                    <a:pt x="3087407" y="529728"/>
                  </a:lnTo>
                  <a:lnTo>
                    <a:pt x="3079081" y="570968"/>
                  </a:lnTo>
                  <a:lnTo>
                    <a:pt x="3056375" y="604645"/>
                  </a:lnTo>
                  <a:lnTo>
                    <a:pt x="3022699" y="627351"/>
                  </a:lnTo>
                  <a:lnTo>
                    <a:pt x="2981458" y="635677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448465" y="1778650"/>
              <a:ext cx="3088005" cy="636270"/>
            </a:xfrm>
            <a:custGeom>
              <a:avLst/>
              <a:gdLst/>
              <a:ahLst/>
              <a:cxnLst/>
              <a:rect l="l" t="t" r="r" b="b"/>
              <a:pathLst>
                <a:path w="3088004" h="636269">
                  <a:moveTo>
                    <a:pt x="0" y="105948"/>
                  </a:moveTo>
                  <a:lnTo>
                    <a:pt x="8325" y="64708"/>
                  </a:lnTo>
                  <a:lnTo>
                    <a:pt x="31031" y="31031"/>
                  </a:lnTo>
                  <a:lnTo>
                    <a:pt x="64708" y="8325"/>
                  </a:lnTo>
                  <a:lnTo>
                    <a:pt x="105948" y="0"/>
                  </a:lnTo>
                  <a:lnTo>
                    <a:pt x="2981458" y="0"/>
                  </a:lnTo>
                  <a:lnTo>
                    <a:pt x="3022003" y="8064"/>
                  </a:lnTo>
                  <a:lnTo>
                    <a:pt x="3056376" y="31031"/>
                  </a:lnTo>
                  <a:lnTo>
                    <a:pt x="3079342" y="65403"/>
                  </a:lnTo>
                  <a:lnTo>
                    <a:pt x="3087407" y="105948"/>
                  </a:lnTo>
                  <a:lnTo>
                    <a:pt x="3087407" y="529728"/>
                  </a:lnTo>
                  <a:lnTo>
                    <a:pt x="3079081" y="570968"/>
                  </a:lnTo>
                  <a:lnTo>
                    <a:pt x="3056375" y="604645"/>
                  </a:lnTo>
                  <a:lnTo>
                    <a:pt x="3022699" y="627351"/>
                  </a:lnTo>
                  <a:lnTo>
                    <a:pt x="2981458" y="635677"/>
                  </a:lnTo>
                  <a:lnTo>
                    <a:pt x="105948" y="635677"/>
                  </a:lnTo>
                  <a:lnTo>
                    <a:pt x="64708" y="627351"/>
                  </a:lnTo>
                  <a:lnTo>
                    <a:pt x="31031" y="604645"/>
                  </a:lnTo>
                  <a:lnTo>
                    <a:pt x="8325" y="570968"/>
                  </a:lnTo>
                  <a:lnTo>
                    <a:pt x="0" y="529728"/>
                  </a:lnTo>
                  <a:lnTo>
                    <a:pt x="0" y="105948"/>
                  </a:lnTo>
                  <a:close/>
                </a:path>
              </a:pathLst>
            </a:custGeom>
            <a:ln w="12699">
              <a:solidFill>
                <a:srgbClr val="64341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133605" y="1937485"/>
            <a:ext cx="1715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Covariance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Matrix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23522" y="3130683"/>
            <a:ext cx="3100705" cy="883285"/>
            <a:chOff x="5623522" y="3130683"/>
            <a:chExt cx="3100705" cy="883285"/>
          </a:xfrm>
        </p:grpSpPr>
        <p:sp>
          <p:nvSpPr>
            <p:cNvPr id="20" name="object 20"/>
            <p:cNvSpPr/>
            <p:nvPr/>
          </p:nvSpPr>
          <p:spPr>
            <a:xfrm>
              <a:off x="5629872" y="3137033"/>
              <a:ext cx="3088005" cy="870585"/>
            </a:xfrm>
            <a:custGeom>
              <a:avLst/>
              <a:gdLst/>
              <a:ahLst/>
              <a:cxnLst/>
              <a:rect l="l" t="t" r="r" b="b"/>
              <a:pathLst>
                <a:path w="3088004" h="870585">
                  <a:moveTo>
                    <a:pt x="2942359" y="870270"/>
                  </a:moveTo>
                  <a:lnTo>
                    <a:pt x="145047" y="870270"/>
                  </a:lnTo>
                  <a:lnTo>
                    <a:pt x="99201" y="862876"/>
                  </a:lnTo>
                  <a:lnTo>
                    <a:pt x="59384" y="842285"/>
                  </a:lnTo>
                  <a:lnTo>
                    <a:pt x="27985" y="810886"/>
                  </a:lnTo>
                  <a:lnTo>
                    <a:pt x="7394" y="771069"/>
                  </a:lnTo>
                  <a:lnTo>
                    <a:pt x="0" y="725222"/>
                  </a:lnTo>
                  <a:lnTo>
                    <a:pt x="0" y="145048"/>
                  </a:lnTo>
                  <a:lnTo>
                    <a:pt x="7394" y="99201"/>
                  </a:lnTo>
                  <a:lnTo>
                    <a:pt x="27985" y="59384"/>
                  </a:lnTo>
                  <a:lnTo>
                    <a:pt x="59384" y="27985"/>
                  </a:lnTo>
                  <a:lnTo>
                    <a:pt x="99201" y="7394"/>
                  </a:lnTo>
                  <a:lnTo>
                    <a:pt x="145047" y="0"/>
                  </a:lnTo>
                  <a:lnTo>
                    <a:pt x="2942359" y="0"/>
                  </a:lnTo>
                  <a:lnTo>
                    <a:pt x="2997866" y="11041"/>
                  </a:lnTo>
                  <a:lnTo>
                    <a:pt x="3044923" y="42483"/>
                  </a:lnTo>
                  <a:lnTo>
                    <a:pt x="3076366" y="89540"/>
                  </a:lnTo>
                  <a:lnTo>
                    <a:pt x="3087407" y="145048"/>
                  </a:lnTo>
                  <a:lnTo>
                    <a:pt x="3087407" y="725222"/>
                  </a:lnTo>
                  <a:lnTo>
                    <a:pt x="3080013" y="771069"/>
                  </a:lnTo>
                  <a:lnTo>
                    <a:pt x="3059421" y="810886"/>
                  </a:lnTo>
                  <a:lnTo>
                    <a:pt x="3028023" y="842285"/>
                  </a:lnTo>
                  <a:lnTo>
                    <a:pt x="2988206" y="862876"/>
                  </a:lnTo>
                  <a:lnTo>
                    <a:pt x="2942359" y="87027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629872" y="3137033"/>
              <a:ext cx="3088005" cy="870585"/>
            </a:xfrm>
            <a:custGeom>
              <a:avLst/>
              <a:gdLst/>
              <a:ahLst/>
              <a:cxnLst/>
              <a:rect l="l" t="t" r="r" b="b"/>
              <a:pathLst>
                <a:path w="3088004" h="870585">
                  <a:moveTo>
                    <a:pt x="0" y="145048"/>
                  </a:moveTo>
                  <a:lnTo>
                    <a:pt x="7394" y="99201"/>
                  </a:lnTo>
                  <a:lnTo>
                    <a:pt x="27985" y="59384"/>
                  </a:lnTo>
                  <a:lnTo>
                    <a:pt x="59384" y="27985"/>
                  </a:lnTo>
                  <a:lnTo>
                    <a:pt x="99201" y="7394"/>
                  </a:lnTo>
                  <a:lnTo>
                    <a:pt x="145047" y="0"/>
                  </a:lnTo>
                  <a:lnTo>
                    <a:pt x="2942359" y="0"/>
                  </a:lnTo>
                  <a:lnTo>
                    <a:pt x="2997866" y="11041"/>
                  </a:lnTo>
                  <a:lnTo>
                    <a:pt x="3044923" y="42483"/>
                  </a:lnTo>
                  <a:lnTo>
                    <a:pt x="3076366" y="89540"/>
                  </a:lnTo>
                  <a:lnTo>
                    <a:pt x="3087407" y="145048"/>
                  </a:lnTo>
                  <a:lnTo>
                    <a:pt x="3087407" y="725222"/>
                  </a:lnTo>
                  <a:lnTo>
                    <a:pt x="3080013" y="771069"/>
                  </a:lnTo>
                  <a:lnTo>
                    <a:pt x="3059421" y="810886"/>
                  </a:lnTo>
                  <a:lnTo>
                    <a:pt x="3028023" y="842285"/>
                  </a:lnTo>
                  <a:lnTo>
                    <a:pt x="2988206" y="862876"/>
                  </a:lnTo>
                  <a:lnTo>
                    <a:pt x="2942359" y="870270"/>
                  </a:lnTo>
                  <a:lnTo>
                    <a:pt x="145047" y="870270"/>
                  </a:lnTo>
                  <a:lnTo>
                    <a:pt x="99201" y="862876"/>
                  </a:lnTo>
                  <a:lnTo>
                    <a:pt x="59384" y="842285"/>
                  </a:lnTo>
                  <a:lnTo>
                    <a:pt x="27985" y="810886"/>
                  </a:lnTo>
                  <a:lnTo>
                    <a:pt x="7394" y="771069"/>
                  </a:lnTo>
                  <a:lnTo>
                    <a:pt x="0" y="725222"/>
                  </a:lnTo>
                  <a:lnTo>
                    <a:pt x="0" y="145048"/>
                  </a:lnTo>
                  <a:close/>
                </a:path>
              </a:pathLst>
            </a:custGeom>
            <a:ln w="12699">
              <a:solidFill>
                <a:srgbClr val="64341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890460" y="3413165"/>
            <a:ext cx="2564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Eigen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Decomposition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23522" y="5041499"/>
            <a:ext cx="3100705" cy="883285"/>
            <a:chOff x="5623522" y="5041499"/>
            <a:chExt cx="3100705" cy="883285"/>
          </a:xfrm>
        </p:grpSpPr>
        <p:sp>
          <p:nvSpPr>
            <p:cNvPr id="24" name="object 24"/>
            <p:cNvSpPr/>
            <p:nvPr/>
          </p:nvSpPr>
          <p:spPr>
            <a:xfrm>
              <a:off x="5629872" y="5047849"/>
              <a:ext cx="3088005" cy="870585"/>
            </a:xfrm>
            <a:custGeom>
              <a:avLst/>
              <a:gdLst/>
              <a:ahLst/>
              <a:cxnLst/>
              <a:rect l="l" t="t" r="r" b="b"/>
              <a:pathLst>
                <a:path w="3088004" h="870585">
                  <a:moveTo>
                    <a:pt x="2942359" y="870270"/>
                  </a:moveTo>
                  <a:lnTo>
                    <a:pt x="145047" y="870270"/>
                  </a:lnTo>
                  <a:lnTo>
                    <a:pt x="99201" y="862875"/>
                  </a:lnTo>
                  <a:lnTo>
                    <a:pt x="59384" y="842284"/>
                  </a:lnTo>
                  <a:lnTo>
                    <a:pt x="27985" y="810886"/>
                  </a:lnTo>
                  <a:lnTo>
                    <a:pt x="7394" y="771069"/>
                  </a:lnTo>
                  <a:lnTo>
                    <a:pt x="0" y="725222"/>
                  </a:lnTo>
                  <a:lnTo>
                    <a:pt x="0" y="145047"/>
                  </a:lnTo>
                  <a:lnTo>
                    <a:pt x="7394" y="99201"/>
                  </a:lnTo>
                  <a:lnTo>
                    <a:pt x="27985" y="59384"/>
                  </a:lnTo>
                  <a:lnTo>
                    <a:pt x="59384" y="27985"/>
                  </a:lnTo>
                  <a:lnTo>
                    <a:pt x="99201" y="7394"/>
                  </a:lnTo>
                  <a:lnTo>
                    <a:pt x="145047" y="0"/>
                  </a:lnTo>
                  <a:lnTo>
                    <a:pt x="2942359" y="0"/>
                  </a:lnTo>
                  <a:lnTo>
                    <a:pt x="2997866" y="11041"/>
                  </a:lnTo>
                  <a:lnTo>
                    <a:pt x="3044923" y="42483"/>
                  </a:lnTo>
                  <a:lnTo>
                    <a:pt x="3076366" y="89540"/>
                  </a:lnTo>
                  <a:lnTo>
                    <a:pt x="3087407" y="145047"/>
                  </a:lnTo>
                  <a:lnTo>
                    <a:pt x="3087407" y="725222"/>
                  </a:lnTo>
                  <a:lnTo>
                    <a:pt x="3080013" y="771069"/>
                  </a:lnTo>
                  <a:lnTo>
                    <a:pt x="3059421" y="810886"/>
                  </a:lnTo>
                  <a:lnTo>
                    <a:pt x="3028023" y="842284"/>
                  </a:lnTo>
                  <a:lnTo>
                    <a:pt x="2988206" y="862875"/>
                  </a:lnTo>
                  <a:lnTo>
                    <a:pt x="2942359" y="87027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629872" y="5047849"/>
              <a:ext cx="3088005" cy="870585"/>
            </a:xfrm>
            <a:custGeom>
              <a:avLst/>
              <a:gdLst/>
              <a:ahLst/>
              <a:cxnLst/>
              <a:rect l="l" t="t" r="r" b="b"/>
              <a:pathLst>
                <a:path w="3088004" h="870585">
                  <a:moveTo>
                    <a:pt x="0" y="145047"/>
                  </a:moveTo>
                  <a:lnTo>
                    <a:pt x="7394" y="99201"/>
                  </a:lnTo>
                  <a:lnTo>
                    <a:pt x="27985" y="59384"/>
                  </a:lnTo>
                  <a:lnTo>
                    <a:pt x="59384" y="27985"/>
                  </a:lnTo>
                  <a:lnTo>
                    <a:pt x="99201" y="7394"/>
                  </a:lnTo>
                  <a:lnTo>
                    <a:pt x="145047" y="0"/>
                  </a:lnTo>
                  <a:lnTo>
                    <a:pt x="2942359" y="0"/>
                  </a:lnTo>
                  <a:lnTo>
                    <a:pt x="2997866" y="11041"/>
                  </a:lnTo>
                  <a:lnTo>
                    <a:pt x="3044923" y="42483"/>
                  </a:lnTo>
                  <a:lnTo>
                    <a:pt x="3076366" y="89540"/>
                  </a:lnTo>
                  <a:lnTo>
                    <a:pt x="3087407" y="145047"/>
                  </a:lnTo>
                  <a:lnTo>
                    <a:pt x="3087407" y="725222"/>
                  </a:lnTo>
                  <a:lnTo>
                    <a:pt x="3080013" y="771069"/>
                  </a:lnTo>
                  <a:lnTo>
                    <a:pt x="3059421" y="810886"/>
                  </a:lnTo>
                  <a:lnTo>
                    <a:pt x="3028023" y="842284"/>
                  </a:lnTo>
                  <a:lnTo>
                    <a:pt x="2988206" y="862875"/>
                  </a:lnTo>
                  <a:lnTo>
                    <a:pt x="2942359" y="870270"/>
                  </a:lnTo>
                  <a:lnTo>
                    <a:pt x="145047" y="870270"/>
                  </a:lnTo>
                  <a:lnTo>
                    <a:pt x="99201" y="862875"/>
                  </a:lnTo>
                  <a:lnTo>
                    <a:pt x="59384" y="842284"/>
                  </a:lnTo>
                  <a:lnTo>
                    <a:pt x="27985" y="810886"/>
                  </a:lnTo>
                  <a:lnTo>
                    <a:pt x="7394" y="771069"/>
                  </a:lnTo>
                  <a:lnTo>
                    <a:pt x="0" y="725222"/>
                  </a:lnTo>
                  <a:lnTo>
                    <a:pt x="0" y="145047"/>
                  </a:lnTo>
                  <a:close/>
                </a:path>
              </a:pathLst>
            </a:custGeom>
            <a:ln w="12699">
              <a:solidFill>
                <a:srgbClr val="64341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140659" y="5323980"/>
            <a:ext cx="20631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Largest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Eigen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57303" y="1070949"/>
            <a:ext cx="6355080" cy="5144135"/>
            <a:chOff x="2657303" y="1070949"/>
            <a:chExt cx="6355080" cy="5144135"/>
          </a:xfrm>
        </p:grpSpPr>
        <p:sp>
          <p:nvSpPr>
            <p:cNvPr id="28" name="object 28"/>
            <p:cNvSpPr/>
            <p:nvPr/>
          </p:nvSpPr>
          <p:spPr>
            <a:xfrm>
              <a:off x="5361252" y="1089999"/>
              <a:ext cx="1536065" cy="481330"/>
            </a:xfrm>
            <a:custGeom>
              <a:avLst/>
              <a:gdLst/>
              <a:ahLst/>
              <a:cxnLst/>
              <a:rect l="l" t="t" r="r" b="b"/>
              <a:pathLst>
                <a:path w="1536065" h="481330">
                  <a:moveTo>
                    <a:pt x="0" y="0"/>
                  </a:moveTo>
                  <a:lnTo>
                    <a:pt x="53176" y="484"/>
                  </a:lnTo>
                  <a:lnTo>
                    <a:pt x="106303" y="1924"/>
                  </a:lnTo>
                  <a:lnTo>
                    <a:pt x="159328" y="4298"/>
                  </a:lnTo>
                  <a:lnTo>
                    <a:pt x="212203" y="7584"/>
                  </a:lnTo>
                  <a:lnTo>
                    <a:pt x="264877" y="11763"/>
                  </a:lnTo>
                  <a:lnTo>
                    <a:pt x="317300" y="16811"/>
                  </a:lnTo>
                  <a:lnTo>
                    <a:pt x="369421" y="22708"/>
                  </a:lnTo>
                  <a:lnTo>
                    <a:pt x="421190" y="29434"/>
                  </a:lnTo>
                  <a:lnTo>
                    <a:pt x="472557" y="36966"/>
                  </a:lnTo>
                  <a:lnTo>
                    <a:pt x="523471" y="45283"/>
                  </a:lnTo>
                  <a:lnTo>
                    <a:pt x="573883" y="54364"/>
                  </a:lnTo>
                  <a:lnTo>
                    <a:pt x="623742" y="64189"/>
                  </a:lnTo>
                  <a:lnTo>
                    <a:pt x="672998" y="74735"/>
                  </a:lnTo>
                  <a:lnTo>
                    <a:pt x="721600" y="85981"/>
                  </a:lnTo>
                  <a:lnTo>
                    <a:pt x="769498" y="97907"/>
                  </a:lnTo>
                  <a:lnTo>
                    <a:pt x="816643" y="110491"/>
                  </a:lnTo>
                  <a:lnTo>
                    <a:pt x="862983" y="123711"/>
                  </a:lnTo>
                  <a:lnTo>
                    <a:pt x="908468" y="137548"/>
                  </a:lnTo>
                  <a:lnTo>
                    <a:pt x="953049" y="151978"/>
                  </a:lnTo>
                  <a:lnTo>
                    <a:pt x="996674" y="166982"/>
                  </a:lnTo>
                  <a:lnTo>
                    <a:pt x="1039294" y="182537"/>
                  </a:lnTo>
                  <a:lnTo>
                    <a:pt x="1080859" y="198623"/>
                  </a:lnTo>
                  <a:lnTo>
                    <a:pt x="1121317" y="215219"/>
                  </a:lnTo>
                  <a:lnTo>
                    <a:pt x="1171325" y="237132"/>
                  </a:lnTo>
                  <a:lnTo>
                    <a:pt x="1219340" y="259798"/>
                  </a:lnTo>
                  <a:lnTo>
                    <a:pt x="1265258" y="283173"/>
                  </a:lnTo>
                  <a:lnTo>
                    <a:pt x="1308973" y="307211"/>
                  </a:lnTo>
                  <a:lnTo>
                    <a:pt x="1350381" y="331870"/>
                  </a:lnTo>
                  <a:lnTo>
                    <a:pt x="1389376" y="357105"/>
                  </a:lnTo>
                  <a:lnTo>
                    <a:pt x="1425855" y="382870"/>
                  </a:lnTo>
                  <a:lnTo>
                    <a:pt x="1459712" y="409123"/>
                  </a:lnTo>
                  <a:lnTo>
                    <a:pt x="1490842" y="435819"/>
                  </a:lnTo>
                  <a:lnTo>
                    <a:pt x="1522474" y="466326"/>
                  </a:lnTo>
                  <a:lnTo>
                    <a:pt x="1533381" y="477883"/>
                  </a:lnTo>
                  <a:lnTo>
                    <a:pt x="1536012" y="480775"/>
                  </a:lnTo>
                </a:path>
              </a:pathLst>
            </a:custGeom>
            <a:ln w="38099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0975" y="1525573"/>
              <a:ext cx="167189" cy="22151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327705" y="2096488"/>
              <a:ext cx="1479550" cy="871855"/>
            </a:xfrm>
            <a:custGeom>
              <a:avLst/>
              <a:gdLst/>
              <a:ahLst/>
              <a:cxnLst/>
              <a:rect l="l" t="t" r="r" b="b"/>
              <a:pathLst>
                <a:path w="1479550" h="871855">
                  <a:moveTo>
                    <a:pt x="1208167" y="0"/>
                  </a:moveTo>
                  <a:lnTo>
                    <a:pt x="1283301" y="17714"/>
                  </a:lnTo>
                  <a:lnTo>
                    <a:pt x="1322414" y="38235"/>
                  </a:lnTo>
                  <a:lnTo>
                    <a:pt x="1360458" y="65091"/>
                  </a:lnTo>
                  <a:lnTo>
                    <a:pt x="1395858" y="97199"/>
                  </a:lnTo>
                  <a:lnTo>
                    <a:pt x="1427040" y="133478"/>
                  </a:lnTo>
                  <a:lnTo>
                    <a:pt x="1452428" y="172847"/>
                  </a:lnTo>
                  <a:lnTo>
                    <a:pt x="1470448" y="214225"/>
                  </a:lnTo>
                  <a:lnTo>
                    <a:pt x="1479525" y="256529"/>
                  </a:lnTo>
                  <a:lnTo>
                    <a:pt x="1478084" y="298680"/>
                  </a:lnTo>
                  <a:lnTo>
                    <a:pt x="1464551" y="339594"/>
                  </a:lnTo>
                  <a:lnTo>
                    <a:pt x="1430097" y="386730"/>
                  </a:lnTo>
                  <a:lnTo>
                    <a:pt x="1377192" y="430737"/>
                  </a:lnTo>
                  <a:lnTo>
                    <a:pt x="1344435" y="451672"/>
                  </a:lnTo>
                  <a:lnTo>
                    <a:pt x="1307801" y="471950"/>
                  </a:lnTo>
                  <a:lnTo>
                    <a:pt x="1267537" y="491612"/>
                  </a:lnTo>
                  <a:lnTo>
                    <a:pt x="1223888" y="510700"/>
                  </a:lnTo>
                  <a:lnTo>
                    <a:pt x="1177100" y="529257"/>
                  </a:lnTo>
                  <a:lnTo>
                    <a:pt x="1127419" y="547322"/>
                  </a:lnTo>
                  <a:lnTo>
                    <a:pt x="1075091" y="564939"/>
                  </a:lnTo>
                  <a:lnTo>
                    <a:pt x="1020360" y="582149"/>
                  </a:lnTo>
                  <a:lnTo>
                    <a:pt x="963472" y="598993"/>
                  </a:lnTo>
                  <a:lnTo>
                    <a:pt x="904674" y="615513"/>
                  </a:lnTo>
                  <a:lnTo>
                    <a:pt x="844211" y="631751"/>
                  </a:lnTo>
                  <a:lnTo>
                    <a:pt x="782328" y="647749"/>
                  </a:lnTo>
                  <a:lnTo>
                    <a:pt x="719271" y="663547"/>
                  </a:lnTo>
                  <a:lnTo>
                    <a:pt x="655286" y="679189"/>
                  </a:lnTo>
                  <a:lnTo>
                    <a:pt x="602437" y="691904"/>
                  </a:lnTo>
                  <a:lnTo>
                    <a:pt x="549390" y="704598"/>
                  </a:lnTo>
                  <a:lnTo>
                    <a:pt x="496404" y="717326"/>
                  </a:lnTo>
                  <a:lnTo>
                    <a:pt x="443739" y="730146"/>
                  </a:lnTo>
                  <a:lnTo>
                    <a:pt x="391654" y="743114"/>
                  </a:lnTo>
                  <a:lnTo>
                    <a:pt x="340407" y="756284"/>
                  </a:lnTo>
                  <a:lnTo>
                    <a:pt x="290259" y="769715"/>
                  </a:lnTo>
                  <a:lnTo>
                    <a:pt x="241468" y="783461"/>
                  </a:lnTo>
                  <a:lnTo>
                    <a:pt x="194293" y="797579"/>
                  </a:lnTo>
                  <a:lnTo>
                    <a:pt x="148993" y="812126"/>
                  </a:lnTo>
                  <a:lnTo>
                    <a:pt x="105828" y="827157"/>
                  </a:lnTo>
                  <a:lnTo>
                    <a:pt x="50438" y="848718"/>
                  </a:lnTo>
                  <a:lnTo>
                    <a:pt x="248" y="871448"/>
                  </a:lnTo>
                  <a:lnTo>
                    <a:pt x="0" y="871572"/>
                  </a:lnTo>
                </a:path>
              </a:pathLst>
            </a:custGeom>
            <a:ln w="38099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2194" y="2906622"/>
              <a:ext cx="201074" cy="20828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284346" y="3572169"/>
              <a:ext cx="1709420" cy="1275715"/>
            </a:xfrm>
            <a:custGeom>
              <a:avLst/>
              <a:gdLst/>
              <a:ahLst/>
              <a:cxnLst/>
              <a:rect l="l" t="t" r="r" b="b"/>
              <a:pathLst>
                <a:path w="1709420" h="1275714">
                  <a:moveTo>
                    <a:pt x="1432932" y="0"/>
                  </a:moveTo>
                  <a:lnTo>
                    <a:pt x="1492013" y="15671"/>
                  </a:lnTo>
                  <a:lnTo>
                    <a:pt x="1554856" y="58738"/>
                  </a:lnTo>
                  <a:lnTo>
                    <a:pt x="1585580" y="88693"/>
                  </a:lnTo>
                  <a:lnTo>
                    <a:pt x="1614715" y="123275"/>
                  </a:lnTo>
                  <a:lnTo>
                    <a:pt x="1641417" y="161745"/>
                  </a:lnTo>
                  <a:lnTo>
                    <a:pt x="1664842" y="203361"/>
                  </a:lnTo>
                  <a:lnTo>
                    <a:pt x="1684148" y="247383"/>
                  </a:lnTo>
                  <a:lnTo>
                    <a:pt x="1698491" y="293070"/>
                  </a:lnTo>
                  <a:lnTo>
                    <a:pt x="1707028" y="339683"/>
                  </a:lnTo>
                  <a:lnTo>
                    <a:pt x="1708915" y="386481"/>
                  </a:lnTo>
                  <a:lnTo>
                    <a:pt x="1703309" y="432723"/>
                  </a:lnTo>
                  <a:lnTo>
                    <a:pt x="1689366" y="477668"/>
                  </a:lnTo>
                  <a:lnTo>
                    <a:pt x="1656906" y="534645"/>
                  </a:lnTo>
                  <a:lnTo>
                    <a:pt x="1609458" y="588314"/>
                  </a:lnTo>
                  <a:lnTo>
                    <a:pt x="1580530" y="614007"/>
                  </a:lnTo>
                  <a:lnTo>
                    <a:pt x="1548355" y="638991"/>
                  </a:lnTo>
                  <a:lnTo>
                    <a:pt x="1513098" y="663305"/>
                  </a:lnTo>
                  <a:lnTo>
                    <a:pt x="1474927" y="686988"/>
                  </a:lnTo>
                  <a:lnTo>
                    <a:pt x="1434007" y="710080"/>
                  </a:lnTo>
                  <a:lnTo>
                    <a:pt x="1390506" y="732620"/>
                  </a:lnTo>
                  <a:lnTo>
                    <a:pt x="1344590" y="754647"/>
                  </a:lnTo>
                  <a:lnTo>
                    <a:pt x="1296425" y="776201"/>
                  </a:lnTo>
                  <a:lnTo>
                    <a:pt x="1246178" y="797319"/>
                  </a:lnTo>
                  <a:lnTo>
                    <a:pt x="1194016" y="818043"/>
                  </a:lnTo>
                  <a:lnTo>
                    <a:pt x="1140104" y="838411"/>
                  </a:lnTo>
                  <a:lnTo>
                    <a:pt x="1084609" y="858462"/>
                  </a:lnTo>
                  <a:lnTo>
                    <a:pt x="1027698" y="878235"/>
                  </a:lnTo>
                  <a:lnTo>
                    <a:pt x="969538" y="897770"/>
                  </a:lnTo>
                  <a:lnTo>
                    <a:pt x="910294" y="917105"/>
                  </a:lnTo>
                  <a:lnTo>
                    <a:pt x="850133" y="936281"/>
                  </a:lnTo>
                  <a:lnTo>
                    <a:pt x="789222" y="955336"/>
                  </a:lnTo>
                  <a:lnTo>
                    <a:pt x="739605" y="970670"/>
                  </a:lnTo>
                  <a:lnTo>
                    <a:pt x="689783" y="985999"/>
                  </a:lnTo>
                  <a:lnTo>
                    <a:pt x="639932" y="1001369"/>
                  </a:lnTo>
                  <a:lnTo>
                    <a:pt x="590226" y="1016828"/>
                  </a:lnTo>
                  <a:lnTo>
                    <a:pt x="540842" y="1032424"/>
                  </a:lnTo>
                  <a:lnTo>
                    <a:pt x="491955" y="1048204"/>
                  </a:lnTo>
                  <a:lnTo>
                    <a:pt x="443741" y="1064216"/>
                  </a:lnTo>
                  <a:lnTo>
                    <a:pt x="396375" y="1080507"/>
                  </a:lnTo>
                  <a:lnTo>
                    <a:pt x="350033" y="1097124"/>
                  </a:lnTo>
                  <a:lnTo>
                    <a:pt x="304891" y="1114116"/>
                  </a:lnTo>
                  <a:lnTo>
                    <a:pt x="261124" y="1131529"/>
                  </a:lnTo>
                  <a:lnTo>
                    <a:pt x="218908" y="1149411"/>
                  </a:lnTo>
                  <a:lnTo>
                    <a:pt x="178419" y="1167809"/>
                  </a:lnTo>
                  <a:lnTo>
                    <a:pt x="116759" y="1198931"/>
                  </a:lnTo>
                  <a:lnTo>
                    <a:pt x="60875" y="1231745"/>
                  </a:lnTo>
                  <a:lnTo>
                    <a:pt x="23207" y="1257589"/>
                  </a:lnTo>
                  <a:lnTo>
                    <a:pt x="291" y="1275453"/>
                  </a:lnTo>
                  <a:lnTo>
                    <a:pt x="0" y="1275697"/>
                  </a:lnTo>
                </a:path>
              </a:pathLst>
            </a:custGeom>
            <a:ln w="38099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1400" y="4798281"/>
              <a:ext cx="177022" cy="21981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820747" y="5532106"/>
              <a:ext cx="4352925" cy="664210"/>
            </a:xfrm>
            <a:custGeom>
              <a:avLst/>
              <a:gdLst/>
              <a:ahLst/>
              <a:cxnLst/>
              <a:rect l="l" t="t" r="r" b="b"/>
              <a:pathLst>
                <a:path w="4352925" h="664210">
                  <a:moveTo>
                    <a:pt x="4352827" y="386013"/>
                  </a:moveTo>
                  <a:lnTo>
                    <a:pt x="4338950" y="425754"/>
                  </a:lnTo>
                  <a:lnTo>
                    <a:pt x="4299718" y="465074"/>
                  </a:lnTo>
                  <a:lnTo>
                    <a:pt x="4238729" y="503136"/>
                  </a:lnTo>
                  <a:lnTo>
                    <a:pt x="4201201" y="521432"/>
                  </a:lnTo>
                  <a:lnTo>
                    <a:pt x="4159583" y="539098"/>
                  </a:lnTo>
                  <a:lnTo>
                    <a:pt x="4114325" y="556030"/>
                  </a:lnTo>
                  <a:lnTo>
                    <a:pt x="4065877" y="572122"/>
                  </a:lnTo>
                  <a:lnTo>
                    <a:pt x="4014688" y="587270"/>
                  </a:lnTo>
                  <a:lnTo>
                    <a:pt x="3961210" y="601368"/>
                  </a:lnTo>
                  <a:lnTo>
                    <a:pt x="3905890" y="614312"/>
                  </a:lnTo>
                  <a:lnTo>
                    <a:pt x="3849180" y="625996"/>
                  </a:lnTo>
                  <a:lnTo>
                    <a:pt x="3791529" y="636316"/>
                  </a:lnTo>
                  <a:lnTo>
                    <a:pt x="3733387" y="645166"/>
                  </a:lnTo>
                  <a:lnTo>
                    <a:pt x="3675204" y="652442"/>
                  </a:lnTo>
                  <a:lnTo>
                    <a:pt x="3617429" y="658039"/>
                  </a:lnTo>
                  <a:lnTo>
                    <a:pt x="3560513" y="661852"/>
                  </a:lnTo>
                  <a:lnTo>
                    <a:pt x="3504905" y="663776"/>
                  </a:lnTo>
                  <a:lnTo>
                    <a:pt x="3451055" y="663706"/>
                  </a:lnTo>
                  <a:lnTo>
                    <a:pt x="3396775" y="661410"/>
                  </a:lnTo>
                  <a:lnTo>
                    <a:pt x="3344719" y="656917"/>
                  </a:lnTo>
                  <a:lnTo>
                    <a:pt x="3294679" y="650340"/>
                  </a:lnTo>
                  <a:lnTo>
                    <a:pt x="3246444" y="641796"/>
                  </a:lnTo>
                  <a:lnTo>
                    <a:pt x="3199805" y="631401"/>
                  </a:lnTo>
                  <a:lnTo>
                    <a:pt x="3154553" y="619271"/>
                  </a:lnTo>
                  <a:lnTo>
                    <a:pt x="3110478" y="605520"/>
                  </a:lnTo>
                  <a:lnTo>
                    <a:pt x="3067371" y="590266"/>
                  </a:lnTo>
                  <a:lnTo>
                    <a:pt x="3025021" y="573622"/>
                  </a:lnTo>
                  <a:lnTo>
                    <a:pt x="2983220" y="555706"/>
                  </a:lnTo>
                  <a:lnTo>
                    <a:pt x="2941758" y="536633"/>
                  </a:lnTo>
                  <a:lnTo>
                    <a:pt x="2900425" y="516519"/>
                  </a:lnTo>
                  <a:lnTo>
                    <a:pt x="2859012" y="495478"/>
                  </a:lnTo>
                  <a:lnTo>
                    <a:pt x="2817310" y="473628"/>
                  </a:lnTo>
                  <a:lnTo>
                    <a:pt x="2775109" y="451084"/>
                  </a:lnTo>
                  <a:lnTo>
                    <a:pt x="2732199" y="427961"/>
                  </a:lnTo>
                  <a:lnTo>
                    <a:pt x="2688370" y="404375"/>
                  </a:lnTo>
                  <a:lnTo>
                    <a:pt x="2643414" y="380442"/>
                  </a:lnTo>
                  <a:lnTo>
                    <a:pt x="2597121" y="356277"/>
                  </a:lnTo>
                  <a:lnTo>
                    <a:pt x="2549282" y="331997"/>
                  </a:lnTo>
                  <a:lnTo>
                    <a:pt x="2514058" y="314648"/>
                  </a:lnTo>
                  <a:lnTo>
                    <a:pt x="2477926" y="297340"/>
                  </a:lnTo>
                  <a:lnTo>
                    <a:pt x="2440874" y="280117"/>
                  </a:lnTo>
                  <a:lnTo>
                    <a:pt x="2402888" y="263020"/>
                  </a:lnTo>
                  <a:lnTo>
                    <a:pt x="2363957" y="246092"/>
                  </a:lnTo>
                  <a:lnTo>
                    <a:pt x="2324068" y="229375"/>
                  </a:lnTo>
                  <a:lnTo>
                    <a:pt x="2283208" y="212911"/>
                  </a:lnTo>
                  <a:lnTo>
                    <a:pt x="2241367" y="196742"/>
                  </a:lnTo>
                  <a:lnTo>
                    <a:pt x="2198530" y="180910"/>
                  </a:lnTo>
                  <a:lnTo>
                    <a:pt x="2154687" y="165458"/>
                  </a:lnTo>
                  <a:lnTo>
                    <a:pt x="2109823" y="150428"/>
                  </a:lnTo>
                  <a:lnTo>
                    <a:pt x="2063928" y="135861"/>
                  </a:lnTo>
                  <a:lnTo>
                    <a:pt x="2016989" y="121801"/>
                  </a:lnTo>
                  <a:lnTo>
                    <a:pt x="1968993" y="108288"/>
                  </a:lnTo>
                  <a:lnTo>
                    <a:pt x="1919928" y="95366"/>
                  </a:lnTo>
                  <a:lnTo>
                    <a:pt x="1869781" y="83077"/>
                  </a:lnTo>
                  <a:lnTo>
                    <a:pt x="1818541" y="71462"/>
                  </a:lnTo>
                  <a:lnTo>
                    <a:pt x="1766195" y="60564"/>
                  </a:lnTo>
                  <a:lnTo>
                    <a:pt x="1712731" y="50425"/>
                  </a:lnTo>
                  <a:lnTo>
                    <a:pt x="1658136" y="41087"/>
                  </a:lnTo>
                  <a:lnTo>
                    <a:pt x="1602397" y="32593"/>
                  </a:lnTo>
                  <a:lnTo>
                    <a:pt x="1545504" y="24984"/>
                  </a:lnTo>
                  <a:lnTo>
                    <a:pt x="1487442" y="18303"/>
                  </a:lnTo>
                  <a:lnTo>
                    <a:pt x="1428201" y="12592"/>
                  </a:lnTo>
                  <a:lnTo>
                    <a:pt x="1367767" y="7893"/>
                  </a:lnTo>
                  <a:lnTo>
                    <a:pt x="1306128" y="4248"/>
                  </a:lnTo>
                  <a:lnTo>
                    <a:pt x="1243271" y="1699"/>
                  </a:lnTo>
                  <a:lnTo>
                    <a:pt x="1179186" y="289"/>
                  </a:lnTo>
                  <a:lnTo>
                    <a:pt x="1128504" y="0"/>
                  </a:lnTo>
                  <a:lnTo>
                    <a:pt x="1077191" y="404"/>
                  </a:lnTo>
                  <a:lnTo>
                    <a:pt x="1025365" y="1480"/>
                  </a:lnTo>
                  <a:lnTo>
                    <a:pt x="973146" y="3209"/>
                  </a:lnTo>
                  <a:lnTo>
                    <a:pt x="920653" y="5568"/>
                  </a:lnTo>
                  <a:lnTo>
                    <a:pt x="868006" y="8537"/>
                  </a:lnTo>
                  <a:lnTo>
                    <a:pt x="815324" y="12096"/>
                  </a:lnTo>
                  <a:lnTo>
                    <a:pt x="762727" y="16223"/>
                  </a:lnTo>
                  <a:lnTo>
                    <a:pt x="710334" y="20898"/>
                  </a:lnTo>
                  <a:lnTo>
                    <a:pt x="658264" y="26099"/>
                  </a:lnTo>
                  <a:lnTo>
                    <a:pt x="606636" y="31806"/>
                  </a:lnTo>
                  <a:lnTo>
                    <a:pt x="555571" y="37999"/>
                  </a:lnTo>
                  <a:lnTo>
                    <a:pt x="505188" y="44655"/>
                  </a:lnTo>
                  <a:lnTo>
                    <a:pt x="455605" y="51756"/>
                  </a:lnTo>
                  <a:lnTo>
                    <a:pt x="406943" y="59278"/>
                  </a:lnTo>
                  <a:lnTo>
                    <a:pt x="359320" y="67203"/>
                  </a:lnTo>
                  <a:lnTo>
                    <a:pt x="312857" y="75508"/>
                  </a:lnTo>
                  <a:lnTo>
                    <a:pt x="267672" y="84174"/>
                  </a:lnTo>
                  <a:lnTo>
                    <a:pt x="218516" y="94327"/>
                  </a:lnTo>
                  <a:lnTo>
                    <a:pt x="171299" y="104880"/>
                  </a:lnTo>
                  <a:lnTo>
                    <a:pt x="126191" y="115803"/>
                  </a:lnTo>
                  <a:lnTo>
                    <a:pt x="83363" y="127067"/>
                  </a:lnTo>
                  <a:lnTo>
                    <a:pt x="42984" y="138641"/>
                  </a:lnTo>
                  <a:lnTo>
                    <a:pt x="5224" y="150496"/>
                  </a:lnTo>
                  <a:lnTo>
                    <a:pt x="0" y="152238"/>
                  </a:lnTo>
                </a:path>
              </a:pathLst>
            </a:custGeom>
            <a:ln w="38099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7303" y="5612739"/>
              <a:ext cx="217110" cy="185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675" y="706140"/>
            <a:ext cx="4469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0"/>
              <a:t>PCA:</a:t>
            </a:r>
            <a:r>
              <a:rPr dirty="0" spc="-285"/>
              <a:t> </a:t>
            </a:r>
            <a:r>
              <a:rPr dirty="0" spc="-325"/>
              <a:t>Covariance</a:t>
            </a:r>
            <a:r>
              <a:rPr dirty="0" spc="-285"/>
              <a:t> </a:t>
            </a:r>
            <a:r>
              <a:rPr dirty="0" spc="-33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675" y="1476307"/>
            <a:ext cx="412813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414270" algn="l"/>
                <a:tab pos="3454400" algn="l"/>
              </a:tabLst>
            </a:pPr>
            <a:r>
              <a:rPr dirty="0" sz="2400">
                <a:solidFill>
                  <a:srgbClr val="202122"/>
                </a:solidFill>
                <a:latin typeface="Arial MT"/>
                <a:cs typeface="Arial MT"/>
              </a:rPr>
              <a:t>a </a:t>
            </a:r>
            <a:r>
              <a:rPr dirty="0" sz="2400" spc="-5" b="1">
                <a:solidFill>
                  <a:srgbClr val="202122"/>
                </a:solidFill>
                <a:latin typeface="Arial"/>
                <a:cs typeface="Arial"/>
              </a:rPr>
              <a:t>covariance	matrix</a:t>
            </a:r>
            <a:r>
              <a:rPr dirty="0" sz="2400" spc="655" b="1">
                <a:solidFill>
                  <a:srgbClr val="202122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is </a:t>
            </a:r>
            <a:r>
              <a:rPr dirty="0" sz="240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th</a:t>
            </a:r>
            <a:r>
              <a:rPr dirty="0" sz="2400">
                <a:solidFill>
                  <a:srgbClr val="202122"/>
                </a:solidFill>
                <a:latin typeface="Arial MT"/>
                <a:cs typeface="Arial MT"/>
              </a:rPr>
              <a:t>e</a:t>
            </a:r>
            <a:r>
              <a:rPr dirty="0" sz="2400" spc="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u="heavy" sz="24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2"/>
              </a:rPr>
              <a:t>covariance</a:t>
            </a:r>
            <a:r>
              <a:rPr dirty="0" sz="2400" spc="-5">
                <a:solidFill>
                  <a:srgbClr val="0563C1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betwee</a:t>
            </a:r>
            <a:r>
              <a:rPr dirty="0" sz="2400">
                <a:solidFill>
                  <a:srgbClr val="202122"/>
                </a:solidFill>
                <a:latin typeface="Arial MT"/>
                <a:cs typeface="Arial MT"/>
              </a:rPr>
              <a:t>n	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each  given</a:t>
            </a:r>
            <a:r>
              <a:rPr dirty="0" sz="240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u="heavy" sz="24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3"/>
              </a:rPr>
              <a:t>random</a:t>
            </a:r>
            <a:r>
              <a:rPr dirty="0" u="heavy" sz="2400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dirty="0" u="heavy" sz="24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3"/>
              </a:rPr>
              <a:t>vector</a:t>
            </a:r>
            <a:r>
              <a:rPr dirty="0" sz="2400">
                <a:solidFill>
                  <a:srgbClr val="202122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5599" y="1476307"/>
            <a:ext cx="34886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0655" marR="5080" indent="-148590">
              <a:lnSpc>
                <a:spcPct val="100000"/>
              </a:lnSpc>
              <a:spcBef>
                <a:spcPts val="100"/>
              </a:spcBef>
              <a:tabLst>
                <a:tab pos="737235" algn="l"/>
                <a:tab pos="891540" algn="l"/>
                <a:tab pos="1369060" algn="l"/>
                <a:tab pos="2828290" algn="l"/>
                <a:tab pos="3305810" algn="l"/>
              </a:tabLst>
            </a:pPr>
            <a:r>
              <a:rPr dirty="0" sz="2400">
                <a:solidFill>
                  <a:srgbClr val="202122"/>
                </a:solidFill>
                <a:latin typeface="Arial MT"/>
                <a:cs typeface="Arial MT"/>
              </a:rPr>
              <a:t>a	square</a:t>
            </a:r>
            <a:r>
              <a:rPr dirty="0" sz="2400">
                <a:solidFill>
                  <a:srgbClr val="0563C1"/>
                </a:solidFill>
                <a:latin typeface="Arial MT"/>
                <a:cs typeface="Arial MT"/>
              </a:rPr>
              <a:t> </a:t>
            </a:r>
            <a:r>
              <a:rPr dirty="0" u="heavy" sz="24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4"/>
              </a:rPr>
              <a:t>matrix</a:t>
            </a:r>
            <a:r>
              <a:rPr dirty="0" sz="2400">
                <a:solidFill>
                  <a:srgbClr val="0563C1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giving </a:t>
            </a:r>
            <a:r>
              <a:rPr dirty="0" sz="2400" spc="-65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pai</a:t>
            </a:r>
            <a:r>
              <a:rPr dirty="0" sz="2400">
                <a:solidFill>
                  <a:srgbClr val="202122"/>
                </a:solidFill>
                <a:latin typeface="Arial MT"/>
                <a:cs typeface="Arial MT"/>
              </a:rPr>
              <a:t>r		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o</a:t>
            </a:r>
            <a:r>
              <a:rPr dirty="0" sz="2400">
                <a:solidFill>
                  <a:srgbClr val="202122"/>
                </a:solidFill>
                <a:latin typeface="Arial MT"/>
                <a:cs typeface="Arial MT"/>
              </a:rPr>
              <a:t>f	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element</a:t>
            </a:r>
            <a:r>
              <a:rPr dirty="0" sz="2400">
                <a:solidFill>
                  <a:srgbClr val="202122"/>
                </a:solidFill>
                <a:latin typeface="Arial MT"/>
                <a:cs typeface="Arial MT"/>
              </a:rPr>
              <a:t>s	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o</a:t>
            </a:r>
            <a:r>
              <a:rPr dirty="0" sz="2400">
                <a:solidFill>
                  <a:srgbClr val="202122"/>
                </a:solidFill>
                <a:latin typeface="Arial MT"/>
                <a:cs typeface="Arial MT"/>
              </a:rPr>
              <a:t>f	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7543" y="2939348"/>
            <a:ext cx="34309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is</a:t>
            </a:r>
            <a:r>
              <a:rPr dirty="0" sz="2400" spc="-2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u="heavy" sz="24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5"/>
              </a:rPr>
              <a:t>symmetric</a:t>
            </a:r>
            <a:r>
              <a:rPr dirty="0" sz="2400" spc="-35">
                <a:solidFill>
                  <a:srgbClr val="0563C1"/>
                </a:solidFill>
                <a:latin typeface="Arial MT"/>
                <a:cs typeface="Arial MT"/>
                <a:hlinkClick r:id="rId5"/>
              </a:rPr>
              <a:t> 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and</a:t>
            </a:r>
            <a:r>
              <a:rPr dirty="0" sz="2400" spc="-2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u="heavy" sz="24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6"/>
              </a:rPr>
              <a:t>positive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675" y="2939348"/>
            <a:ext cx="36417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324225" algn="l"/>
              </a:tabLst>
            </a:pP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Any </a:t>
            </a:r>
            <a:r>
              <a:rPr dirty="0" u="heavy" sz="24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2"/>
              </a:rPr>
              <a:t>covariance</a:t>
            </a:r>
            <a:r>
              <a:rPr dirty="0" sz="2400">
                <a:solidFill>
                  <a:srgbClr val="0563C1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2400">
                <a:solidFill>
                  <a:srgbClr val="202122"/>
                </a:solidFill>
                <a:latin typeface="Arial MT"/>
                <a:cs typeface="Arial MT"/>
              </a:rPr>
              <a:t>matrix </a:t>
            </a:r>
            <a:r>
              <a:rPr dirty="0" sz="2400" spc="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u="heavy" sz="24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6"/>
              </a:rPr>
              <a:t>semi-definite</a:t>
            </a:r>
            <a:r>
              <a:rPr dirty="0" sz="2400" spc="-5">
                <a:solidFill>
                  <a:srgbClr val="0563C1"/>
                </a:solidFill>
                <a:latin typeface="Arial MT"/>
                <a:cs typeface="Arial MT"/>
                <a:hlinkClick r:id="rId6"/>
              </a:rPr>
              <a:t> 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an</a:t>
            </a:r>
            <a:r>
              <a:rPr dirty="0" sz="2400">
                <a:solidFill>
                  <a:srgbClr val="202122"/>
                </a:solidFill>
                <a:latin typeface="Arial MT"/>
                <a:cs typeface="Arial MT"/>
              </a:rPr>
              <a:t>d	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its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5178" y="3305107"/>
            <a:ext cx="2829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4335" algn="l"/>
              </a:tabLst>
            </a:pPr>
            <a:r>
              <a:rPr dirty="0" sz="2400">
                <a:solidFill>
                  <a:srgbClr val="202122"/>
                </a:solidFill>
                <a:latin typeface="Arial MT"/>
                <a:cs typeface="Arial MT"/>
              </a:rPr>
              <a:t>main	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diagonal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675" y="3670867"/>
            <a:ext cx="77177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02122"/>
                </a:solidFill>
                <a:latin typeface="Arial MT"/>
                <a:cs typeface="Arial MT"/>
              </a:rPr>
              <a:t>contains</a:t>
            </a:r>
            <a:r>
              <a:rPr dirty="0" sz="240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u="heavy" sz="24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MT"/>
                <a:cs typeface="Arial MT"/>
                <a:hlinkClick r:id="rId7"/>
              </a:rPr>
              <a:t>variances</a:t>
            </a:r>
            <a:r>
              <a:rPr dirty="0" sz="2400" spc="-15">
                <a:solidFill>
                  <a:srgbClr val="0563C1"/>
                </a:solidFill>
                <a:latin typeface="Arial MT"/>
                <a:cs typeface="Arial MT"/>
                <a:hlinkClick r:id="rId7"/>
              </a:rPr>
              <a:t> </a:t>
            </a:r>
            <a:r>
              <a:rPr dirty="0" sz="2400">
                <a:solidFill>
                  <a:srgbClr val="202122"/>
                </a:solidFill>
                <a:latin typeface="Arial MT"/>
                <a:cs typeface="Arial MT"/>
              </a:rPr>
              <a:t>(i.e.,</a:t>
            </a:r>
            <a:r>
              <a:rPr dirty="0" sz="2400" spc="254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the</a:t>
            </a:r>
            <a:r>
              <a:rPr dirty="0" sz="2400" spc="254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02122"/>
                </a:solidFill>
                <a:latin typeface="Arial MT"/>
                <a:cs typeface="Arial MT"/>
              </a:rPr>
              <a:t>covariance</a:t>
            </a:r>
            <a:r>
              <a:rPr dirty="0" sz="2400" spc="254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of</a:t>
            </a:r>
            <a:r>
              <a:rPr dirty="0" sz="2400" spc="254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each</a:t>
            </a:r>
            <a:r>
              <a:rPr dirty="0" sz="2400" spc="26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element </a:t>
            </a:r>
            <a:r>
              <a:rPr dirty="0" sz="2400" spc="-655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with</a:t>
            </a:r>
            <a:r>
              <a:rPr dirty="0" sz="240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itself). </a:t>
            </a:r>
            <a:r>
              <a:rPr dirty="0" sz="2400">
                <a:solidFill>
                  <a:srgbClr val="202122"/>
                </a:solidFill>
                <a:latin typeface="Arial MT"/>
                <a:cs typeface="Arial MT"/>
              </a:rPr>
              <a:t>–</a:t>
            </a:r>
            <a:r>
              <a:rPr dirty="0" sz="2400" spc="-10">
                <a:solidFill>
                  <a:srgbClr val="202122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02122"/>
                </a:solidFill>
                <a:latin typeface="Arial MT"/>
                <a:cs typeface="Arial MT"/>
              </a:rPr>
              <a:t>source</a:t>
            </a:r>
            <a:r>
              <a:rPr dirty="0" sz="2400" spc="-5">
                <a:solidFill>
                  <a:srgbClr val="202122"/>
                </a:solidFill>
                <a:latin typeface="Arial MT"/>
                <a:cs typeface="Arial MT"/>
              </a:rPr>
              <a:t> Wikipedia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675" y="706140"/>
            <a:ext cx="4469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0"/>
              <a:t>PCA:</a:t>
            </a:r>
            <a:r>
              <a:rPr dirty="0" spc="-285"/>
              <a:t> </a:t>
            </a:r>
            <a:r>
              <a:rPr dirty="0" spc="-325"/>
              <a:t>Covariance</a:t>
            </a:r>
            <a:r>
              <a:rPr dirty="0" spc="-285"/>
              <a:t> </a:t>
            </a:r>
            <a:r>
              <a:rPr dirty="0" spc="-330"/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900" y="1421130"/>
          <a:ext cx="5568315" cy="321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315"/>
                <a:gridCol w="2774315"/>
              </a:tblGrid>
              <a:tr h="64007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3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Happiness</a:t>
                      </a:r>
                      <a:r>
                        <a:rPr dirty="0" sz="36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36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getting</a:t>
                      </a:r>
                      <a:r>
                        <a:rPr dirty="0" sz="3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fruits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400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3600" spc="-5">
                          <a:latin typeface="Calibri"/>
                          <a:cs typeface="Calibri"/>
                        </a:rPr>
                        <a:t>Apple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3600" spc="-5">
                          <a:latin typeface="Calibri"/>
                          <a:cs typeface="Calibri"/>
                        </a:rPr>
                        <a:t>Banana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6400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360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3600"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  <a:tr h="6400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3600">
                          <a:latin typeface="Calibri"/>
                          <a:cs typeface="Calibri"/>
                        </a:rPr>
                        <a:t>3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3600"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</a:tr>
              <a:tr h="6400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3600" spc="-5">
                          <a:latin typeface="Calibri"/>
                          <a:cs typeface="Calibri"/>
                        </a:rPr>
                        <a:t>-1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3600" spc="-5">
                          <a:latin typeface="Calibri"/>
                          <a:cs typeface="Calibri"/>
                        </a:rPr>
                        <a:t>-1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4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895340" y="2429193"/>
            <a:ext cx="2639060" cy="1196975"/>
            <a:chOff x="5895340" y="2429193"/>
            <a:chExt cx="2639060" cy="1196975"/>
          </a:xfrm>
        </p:grpSpPr>
        <p:sp>
          <p:nvSpPr>
            <p:cNvPr id="5" name="object 5"/>
            <p:cNvSpPr/>
            <p:nvPr/>
          </p:nvSpPr>
          <p:spPr>
            <a:xfrm>
              <a:off x="5914390" y="2448243"/>
              <a:ext cx="2600960" cy="1158875"/>
            </a:xfrm>
            <a:custGeom>
              <a:avLst/>
              <a:gdLst/>
              <a:ahLst/>
              <a:cxnLst/>
              <a:rect l="l" t="t" r="r" b="b"/>
              <a:pathLst>
                <a:path w="2600959" h="1158875">
                  <a:moveTo>
                    <a:pt x="193137" y="1158874"/>
                  </a:moveTo>
                  <a:lnTo>
                    <a:pt x="155549" y="1151285"/>
                  </a:lnTo>
                  <a:lnTo>
                    <a:pt x="124853" y="1130589"/>
                  </a:lnTo>
                  <a:lnTo>
                    <a:pt x="104157" y="1099894"/>
                  </a:lnTo>
                  <a:lnTo>
                    <a:pt x="96568" y="1062304"/>
                  </a:lnTo>
                  <a:lnTo>
                    <a:pt x="96568" y="676005"/>
                  </a:lnTo>
                  <a:lnTo>
                    <a:pt x="88980" y="638417"/>
                  </a:lnTo>
                  <a:lnTo>
                    <a:pt x="68284" y="607721"/>
                  </a:lnTo>
                  <a:lnTo>
                    <a:pt x="37588" y="587025"/>
                  </a:lnTo>
                  <a:lnTo>
                    <a:pt x="0" y="579436"/>
                  </a:lnTo>
                  <a:lnTo>
                    <a:pt x="37588" y="571848"/>
                  </a:lnTo>
                  <a:lnTo>
                    <a:pt x="68284" y="551152"/>
                  </a:lnTo>
                  <a:lnTo>
                    <a:pt x="88980" y="520456"/>
                  </a:lnTo>
                  <a:lnTo>
                    <a:pt x="96568" y="482867"/>
                  </a:lnTo>
                  <a:lnTo>
                    <a:pt x="96568" y="96568"/>
                  </a:lnTo>
                  <a:lnTo>
                    <a:pt x="104157" y="58979"/>
                  </a:lnTo>
                  <a:lnTo>
                    <a:pt x="124853" y="28284"/>
                  </a:lnTo>
                  <a:lnTo>
                    <a:pt x="155549" y="7588"/>
                  </a:lnTo>
                  <a:lnTo>
                    <a:pt x="193137" y="0"/>
                  </a:lnTo>
                </a:path>
                <a:path w="2600959" h="1158875">
                  <a:moveTo>
                    <a:pt x="2407821" y="0"/>
                  </a:moveTo>
                  <a:lnTo>
                    <a:pt x="2461398" y="16224"/>
                  </a:lnTo>
                  <a:lnTo>
                    <a:pt x="2497040" y="59613"/>
                  </a:lnTo>
                  <a:lnTo>
                    <a:pt x="2504391" y="96568"/>
                  </a:lnTo>
                  <a:lnTo>
                    <a:pt x="2504391" y="482867"/>
                  </a:lnTo>
                  <a:lnTo>
                    <a:pt x="2511980" y="520456"/>
                  </a:lnTo>
                  <a:lnTo>
                    <a:pt x="2532675" y="551152"/>
                  </a:lnTo>
                  <a:lnTo>
                    <a:pt x="2563371" y="571848"/>
                  </a:lnTo>
                  <a:lnTo>
                    <a:pt x="2600959" y="579436"/>
                  </a:lnTo>
                  <a:lnTo>
                    <a:pt x="2563371" y="587025"/>
                  </a:lnTo>
                  <a:lnTo>
                    <a:pt x="2532675" y="607721"/>
                  </a:lnTo>
                  <a:lnTo>
                    <a:pt x="2511980" y="638417"/>
                  </a:lnTo>
                  <a:lnTo>
                    <a:pt x="2504391" y="676005"/>
                  </a:lnTo>
                  <a:lnTo>
                    <a:pt x="2504391" y="1062304"/>
                  </a:lnTo>
                  <a:lnTo>
                    <a:pt x="2496802" y="1099894"/>
                  </a:lnTo>
                  <a:lnTo>
                    <a:pt x="2476106" y="1130589"/>
                  </a:lnTo>
                  <a:lnTo>
                    <a:pt x="2445410" y="1151285"/>
                  </a:lnTo>
                  <a:lnTo>
                    <a:pt x="2407821" y="1158874"/>
                  </a:lnTo>
                </a:path>
              </a:pathLst>
            </a:custGeom>
            <a:ln w="38099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14390" y="2448243"/>
              <a:ext cx="2601595" cy="1158875"/>
            </a:xfrm>
            <a:custGeom>
              <a:avLst/>
              <a:gdLst/>
              <a:ahLst/>
              <a:cxnLst/>
              <a:rect l="l" t="t" r="r" b="b"/>
              <a:pathLst>
                <a:path w="2601595" h="1158875">
                  <a:moveTo>
                    <a:pt x="1300479" y="0"/>
                  </a:moveTo>
                  <a:lnTo>
                    <a:pt x="1300479" y="1158874"/>
                  </a:lnTo>
                </a:path>
                <a:path w="2601595" h="1158875">
                  <a:moveTo>
                    <a:pt x="0" y="579436"/>
                  </a:moveTo>
                  <a:lnTo>
                    <a:pt x="2600999" y="579436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150730" y="2553499"/>
            <a:ext cx="9480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Cov(A,A)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0730" y="3087845"/>
            <a:ext cx="9366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Cov(B,A)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7895" y="2553147"/>
            <a:ext cx="9366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Cov(A,B)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7893" y="3155046"/>
            <a:ext cx="9245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Cov(B,B)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14635" y="5495369"/>
            <a:ext cx="193675" cy="1158875"/>
          </a:xfrm>
          <a:custGeom>
            <a:avLst/>
            <a:gdLst/>
            <a:ahLst/>
            <a:cxnLst/>
            <a:rect l="l" t="t" r="r" b="b"/>
            <a:pathLst>
              <a:path w="193675" h="1158875">
                <a:moveTo>
                  <a:pt x="193137" y="1158873"/>
                </a:moveTo>
                <a:lnTo>
                  <a:pt x="155549" y="1151284"/>
                </a:lnTo>
                <a:lnTo>
                  <a:pt x="124853" y="1130589"/>
                </a:lnTo>
                <a:lnTo>
                  <a:pt x="104157" y="1099893"/>
                </a:lnTo>
                <a:lnTo>
                  <a:pt x="96568" y="1062304"/>
                </a:lnTo>
                <a:lnTo>
                  <a:pt x="96568" y="676005"/>
                </a:lnTo>
                <a:lnTo>
                  <a:pt x="88980" y="638416"/>
                </a:lnTo>
                <a:lnTo>
                  <a:pt x="68284" y="607721"/>
                </a:lnTo>
                <a:lnTo>
                  <a:pt x="37589" y="587025"/>
                </a:lnTo>
                <a:lnTo>
                  <a:pt x="0" y="579436"/>
                </a:lnTo>
                <a:lnTo>
                  <a:pt x="37589" y="571847"/>
                </a:lnTo>
                <a:lnTo>
                  <a:pt x="68284" y="551152"/>
                </a:lnTo>
                <a:lnTo>
                  <a:pt x="88980" y="520456"/>
                </a:lnTo>
                <a:lnTo>
                  <a:pt x="96568" y="482867"/>
                </a:lnTo>
                <a:lnTo>
                  <a:pt x="96568" y="96568"/>
                </a:lnTo>
                <a:lnTo>
                  <a:pt x="104157" y="58979"/>
                </a:lnTo>
                <a:lnTo>
                  <a:pt x="124853" y="28284"/>
                </a:lnTo>
                <a:lnTo>
                  <a:pt x="155549" y="7588"/>
                </a:lnTo>
                <a:lnTo>
                  <a:pt x="193137" y="0"/>
                </a:lnTo>
              </a:path>
            </a:pathLst>
          </a:custGeom>
          <a:ln w="38099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22456" y="5495369"/>
            <a:ext cx="193675" cy="1158875"/>
          </a:xfrm>
          <a:custGeom>
            <a:avLst/>
            <a:gdLst/>
            <a:ahLst/>
            <a:cxnLst/>
            <a:rect l="l" t="t" r="r" b="b"/>
            <a:pathLst>
              <a:path w="193675" h="1158875">
                <a:moveTo>
                  <a:pt x="0" y="0"/>
                </a:moveTo>
                <a:lnTo>
                  <a:pt x="53576" y="16224"/>
                </a:lnTo>
                <a:lnTo>
                  <a:pt x="89217" y="59613"/>
                </a:lnTo>
                <a:lnTo>
                  <a:pt x="96568" y="96568"/>
                </a:lnTo>
                <a:lnTo>
                  <a:pt x="96568" y="482867"/>
                </a:lnTo>
                <a:lnTo>
                  <a:pt x="104157" y="520456"/>
                </a:lnTo>
                <a:lnTo>
                  <a:pt x="124853" y="551152"/>
                </a:lnTo>
                <a:lnTo>
                  <a:pt x="155549" y="571847"/>
                </a:lnTo>
                <a:lnTo>
                  <a:pt x="193137" y="579436"/>
                </a:lnTo>
                <a:lnTo>
                  <a:pt x="155549" y="587025"/>
                </a:lnTo>
                <a:lnTo>
                  <a:pt x="124853" y="607721"/>
                </a:lnTo>
                <a:lnTo>
                  <a:pt x="104157" y="638416"/>
                </a:lnTo>
                <a:lnTo>
                  <a:pt x="96568" y="676005"/>
                </a:lnTo>
                <a:lnTo>
                  <a:pt x="96568" y="1062304"/>
                </a:lnTo>
                <a:lnTo>
                  <a:pt x="88979" y="1099893"/>
                </a:lnTo>
                <a:lnTo>
                  <a:pt x="68284" y="1130589"/>
                </a:lnTo>
                <a:lnTo>
                  <a:pt x="37588" y="1151284"/>
                </a:lnTo>
                <a:lnTo>
                  <a:pt x="0" y="1158873"/>
                </a:lnTo>
              </a:path>
            </a:pathLst>
          </a:custGeom>
          <a:ln w="38099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750974" y="5493188"/>
            <a:ext cx="1543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59685" y="5445760"/>
            <a:ext cx="1543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50974" y="6203133"/>
            <a:ext cx="1543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90386" y="6203133"/>
            <a:ext cx="1543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274" y="5631715"/>
            <a:ext cx="446659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11111"/>
                </a:solidFill>
                <a:latin typeface="Times New Roman"/>
                <a:cs typeface="Times New Roman"/>
              </a:rPr>
              <a:t>It’s</a:t>
            </a:r>
            <a:r>
              <a:rPr dirty="0" sz="2400" spc="-15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111111"/>
                </a:solidFill>
                <a:latin typeface="Times New Roman"/>
                <a:cs typeface="Times New Roman"/>
              </a:rPr>
              <a:t>simple</a:t>
            </a:r>
            <a:r>
              <a:rPr dirty="0" sz="2400" spc="-15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dirty="0" sz="2400" spc="-2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111111"/>
                </a:solidFill>
                <a:latin typeface="Times New Roman"/>
                <a:cs typeface="Times New Roman"/>
              </a:rPr>
              <a:t>see</a:t>
            </a:r>
            <a:r>
              <a:rPr dirty="0" sz="2400" spc="-15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111111"/>
                </a:solidFill>
                <a:latin typeface="Times New Roman"/>
                <a:cs typeface="Times New Roman"/>
              </a:rPr>
              <a:t>that</a:t>
            </a:r>
            <a:r>
              <a:rPr dirty="0" sz="2400" spc="-2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dirty="0" sz="2400" spc="-15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111111"/>
                </a:solidFill>
                <a:latin typeface="Times New Roman"/>
                <a:cs typeface="Times New Roman"/>
              </a:rPr>
              <a:t>covariance </a:t>
            </a:r>
            <a:r>
              <a:rPr dirty="0" sz="2400" spc="-585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111111"/>
                </a:solidFill>
                <a:latin typeface="Times New Roman"/>
                <a:cs typeface="Times New Roman"/>
              </a:rPr>
              <a:t>matrix</a:t>
            </a:r>
            <a:r>
              <a:rPr dirty="0" sz="2400" spc="-1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111111"/>
                </a:solidFill>
                <a:latin typeface="Times New Roman"/>
                <a:cs typeface="Times New Roman"/>
              </a:rPr>
              <a:t>is</a:t>
            </a:r>
            <a:r>
              <a:rPr dirty="0" sz="2400" spc="-1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dirty="0" sz="2400" spc="-1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111111"/>
                </a:solidFill>
                <a:latin typeface="Times New Roman"/>
                <a:cs typeface="Times New Roman"/>
              </a:rPr>
              <a:t>square</a:t>
            </a:r>
            <a:r>
              <a:rPr dirty="0" sz="2400" spc="-1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111111"/>
                </a:solidFill>
                <a:latin typeface="Times New Roman"/>
                <a:cs typeface="Times New Roman"/>
              </a:rPr>
              <a:t>matrix</a:t>
            </a:r>
            <a:r>
              <a:rPr dirty="0" sz="2400" spc="-1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11111"/>
                </a:solidFill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111111"/>
                </a:solidFill>
                <a:latin typeface="Times New Roman"/>
                <a:cs typeface="Times New Roman"/>
              </a:rPr>
              <a:t>order</a:t>
            </a:r>
            <a:r>
              <a:rPr dirty="0" sz="2400" spc="-4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111111"/>
                </a:solidFill>
                <a:latin typeface="Times New Roman"/>
                <a:cs typeface="Times New Roman"/>
              </a:rPr>
              <a:t>num_features</a:t>
            </a:r>
            <a:r>
              <a:rPr dirty="0" sz="2400" spc="-5">
                <a:solidFill>
                  <a:srgbClr val="111111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7739" y="4741494"/>
            <a:ext cx="3857624" cy="73342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135" y="61145"/>
            <a:ext cx="62388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0"/>
              <a:t>PCA:</a:t>
            </a:r>
            <a:r>
              <a:rPr dirty="0" spc="-285"/>
              <a:t> </a:t>
            </a:r>
            <a:r>
              <a:rPr dirty="0" spc="-350"/>
              <a:t>Eigen</a:t>
            </a:r>
            <a:r>
              <a:rPr dirty="0" spc="-285"/>
              <a:t> </a:t>
            </a:r>
            <a:r>
              <a:rPr dirty="0" spc="-360"/>
              <a:t>Value</a:t>
            </a:r>
            <a:r>
              <a:rPr dirty="0" spc="-285"/>
              <a:t> </a:t>
            </a:r>
            <a:r>
              <a:rPr dirty="0" spc="-300"/>
              <a:t>Decomposition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52" y="635879"/>
            <a:ext cx="7886700" cy="132556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7307" y="2428293"/>
          <a:ext cx="4740275" cy="2922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3530"/>
                <a:gridCol w="1573530"/>
                <a:gridCol w="1573530"/>
              </a:tblGrid>
              <a:tr h="365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Ax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082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322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580" y="3470233"/>
            <a:ext cx="980102" cy="6004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35951" y="3074241"/>
            <a:ext cx="476249" cy="5619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35952" y="4578865"/>
            <a:ext cx="476249" cy="5891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87036" y="3048577"/>
            <a:ext cx="750048" cy="58589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207910" y="4595837"/>
            <a:ext cx="476250" cy="563880"/>
            <a:chOff x="4207910" y="4595837"/>
            <a:chExt cx="476250" cy="563880"/>
          </a:xfrm>
        </p:grpSpPr>
        <p:sp>
          <p:nvSpPr>
            <p:cNvPr id="10" name="object 10"/>
            <p:cNvSpPr/>
            <p:nvPr/>
          </p:nvSpPr>
          <p:spPr>
            <a:xfrm>
              <a:off x="4217435" y="4608914"/>
              <a:ext cx="457200" cy="541655"/>
            </a:xfrm>
            <a:custGeom>
              <a:avLst/>
              <a:gdLst/>
              <a:ahLst/>
              <a:cxnLst/>
              <a:rect l="l" t="t" r="r" b="b"/>
              <a:pathLst>
                <a:path w="457200" h="541654">
                  <a:moveTo>
                    <a:pt x="76201" y="541176"/>
                  </a:moveTo>
                  <a:lnTo>
                    <a:pt x="46540" y="535188"/>
                  </a:lnTo>
                  <a:lnTo>
                    <a:pt x="22318" y="518858"/>
                  </a:lnTo>
                  <a:lnTo>
                    <a:pt x="5988" y="494636"/>
                  </a:lnTo>
                  <a:lnTo>
                    <a:pt x="0" y="464975"/>
                  </a:lnTo>
                  <a:lnTo>
                    <a:pt x="0" y="76201"/>
                  </a:ln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</a:path>
                <a:path w="457200" h="541654">
                  <a:moveTo>
                    <a:pt x="380998" y="0"/>
                  </a:moveTo>
                  <a:lnTo>
                    <a:pt x="395934" y="1477"/>
                  </a:lnTo>
                  <a:lnTo>
                    <a:pt x="410159" y="5800"/>
                  </a:lnTo>
                  <a:lnTo>
                    <a:pt x="444397" y="33924"/>
                  </a:lnTo>
                  <a:lnTo>
                    <a:pt x="457199" y="76201"/>
                  </a:lnTo>
                  <a:lnTo>
                    <a:pt x="457199" y="464975"/>
                  </a:lnTo>
                  <a:lnTo>
                    <a:pt x="451211" y="494636"/>
                  </a:lnTo>
                  <a:lnTo>
                    <a:pt x="434881" y="518858"/>
                  </a:lnTo>
                  <a:lnTo>
                    <a:pt x="410659" y="535188"/>
                  </a:lnTo>
                  <a:lnTo>
                    <a:pt x="380998" y="54117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26767" y="4595837"/>
              <a:ext cx="363893" cy="55425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074667" y="1862154"/>
            <a:ext cx="6898640" cy="191262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400" spc="-5" b="1">
                <a:solidFill>
                  <a:srgbClr val="111111"/>
                </a:solidFill>
                <a:latin typeface="Times New Roman"/>
                <a:cs typeface="Times New Roman"/>
              </a:rPr>
              <a:t>Eigen</a:t>
            </a:r>
            <a:r>
              <a:rPr dirty="0" sz="2400" spc="-30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111111"/>
                </a:solidFill>
                <a:latin typeface="Times New Roman"/>
                <a:cs typeface="Times New Roman"/>
              </a:rPr>
              <a:t>values</a:t>
            </a:r>
            <a:r>
              <a:rPr dirty="0" sz="2400" spc="-20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dirty="0" sz="2400" spc="-25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111111"/>
                </a:solidFill>
                <a:latin typeface="Times New Roman"/>
                <a:cs typeface="Times New Roman"/>
              </a:rPr>
              <a:t>vectors</a:t>
            </a:r>
            <a:endParaRPr sz="2400">
              <a:latin typeface="Times New Roman"/>
              <a:cs typeface="Times New Roman"/>
            </a:endParaRPr>
          </a:p>
          <a:p>
            <a:pPr algn="just" marL="3242310" marR="5715">
              <a:lnSpc>
                <a:spcPct val="100000"/>
              </a:lnSpc>
              <a:spcBef>
                <a:spcPts val="505"/>
              </a:spcBef>
            </a:pPr>
            <a:r>
              <a:rPr dirty="0" sz="1800">
                <a:latin typeface="Verdana"/>
                <a:cs typeface="Verdana"/>
              </a:rPr>
              <a:t>A </a:t>
            </a:r>
            <a:r>
              <a:rPr dirty="0" sz="1800" spc="-5">
                <a:latin typeface="Verdana"/>
                <a:cs typeface="Verdana"/>
              </a:rPr>
              <a:t>vector which undergoes pure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scaling without any rotation is 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known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eigen</a:t>
            </a:r>
            <a:r>
              <a:rPr dirty="0" sz="1800" spc="-10" b="1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vector.</a:t>
            </a:r>
            <a:endParaRPr sz="1800">
              <a:latin typeface="Verdana"/>
              <a:cs typeface="Verdana"/>
            </a:endParaRPr>
          </a:p>
          <a:p>
            <a:pPr algn="just" marL="3242310" marR="508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Scaling factor (stretch ratio is 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known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eigen</a:t>
            </a:r>
            <a:r>
              <a:rPr dirty="0" sz="1800" spc="-10" b="1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values.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59605" y="3880022"/>
            <a:ext cx="1234440" cy="560705"/>
            <a:chOff x="5359605" y="3880022"/>
            <a:chExt cx="1234440" cy="56070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9605" y="3925478"/>
              <a:ext cx="1143517" cy="4674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126855" y="3889547"/>
              <a:ext cx="457200" cy="541655"/>
            </a:xfrm>
            <a:custGeom>
              <a:avLst/>
              <a:gdLst/>
              <a:ahLst/>
              <a:cxnLst/>
              <a:rect l="l" t="t" r="r" b="b"/>
              <a:pathLst>
                <a:path w="457200" h="541654">
                  <a:moveTo>
                    <a:pt x="76201" y="541176"/>
                  </a:moveTo>
                  <a:lnTo>
                    <a:pt x="46540" y="535188"/>
                  </a:lnTo>
                  <a:lnTo>
                    <a:pt x="22318" y="518857"/>
                  </a:lnTo>
                  <a:lnTo>
                    <a:pt x="5988" y="494636"/>
                  </a:lnTo>
                  <a:lnTo>
                    <a:pt x="0" y="464975"/>
                  </a:lnTo>
                  <a:lnTo>
                    <a:pt x="0" y="76201"/>
                  </a:ln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</a:path>
                <a:path w="457200" h="541654">
                  <a:moveTo>
                    <a:pt x="380998" y="0"/>
                  </a:moveTo>
                  <a:lnTo>
                    <a:pt x="395934" y="1477"/>
                  </a:lnTo>
                  <a:lnTo>
                    <a:pt x="410159" y="5800"/>
                  </a:lnTo>
                  <a:lnTo>
                    <a:pt x="444397" y="33925"/>
                  </a:lnTo>
                  <a:lnTo>
                    <a:pt x="457200" y="76201"/>
                  </a:lnTo>
                  <a:lnTo>
                    <a:pt x="457200" y="464975"/>
                  </a:lnTo>
                  <a:lnTo>
                    <a:pt x="451212" y="494636"/>
                  </a:lnTo>
                  <a:lnTo>
                    <a:pt x="434881" y="518857"/>
                  </a:lnTo>
                  <a:lnTo>
                    <a:pt x="410659" y="535188"/>
                  </a:lnTo>
                  <a:lnTo>
                    <a:pt x="380998" y="54117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5219126" y="4624261"/>
            <a:ext cx="1455420" cy="560705"/>
            <a:chOff x="5219126" y="4624261"/>
            <a:chExt cx="1455420" cy="56070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9126" y="4688250"/>
              <a:ext cx="1348702" cy="4601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207511" y="4633786"/>
              <a:ext cx="457200" cy="541655"/>
            </a:xfrm>
            <a:custGeom>
              <a:avLst/>
              <a:gdLst/>
              <a:ahLst/>
              <a:cxnLst/>
              <a:rect l="l" t="t" r="r" b="b"/>
              <a:pathLst>
                <a:path w="457200" h="541654">
                  <a:moveTo>
                    <a:pt x="76201" y="541176"/>
                  </a:moveTo>
                  <a:lnTo>
                    <a:pt x="46540" y="535188"/>
                  </a:lnTo>
                  <a:lnTo>
                    <a:pt x="22318" y="518858"/>
                  </a:lnTo>
                  <a:lnTo>
                    <a:pt x="5988" y="494636"/>
                  </a:lnTo>
                  <a:lnTo>
                    <a:pt x="0" y="464975"/>
                  </a:lnTo>
                  <a:lnTo>
                    <a:pt x="0" y="76201"/>
                  </a:lnTo>
                  <a:lnTo>
                    <a:pt x="5988" y="46540"/>
                  </a:lnTo>
                  <a:lnTo>
                    <a:pt x="22318" y="22318"/>
                  </a:lnTo>
                  <a:lnTo>
                    <a:pt x="46540" y="5988"/>
                  </a:lnTo>
                  <a:lnTo>
                    <a:pt x="76201" y="0"/>
                  </a:lnTo>
                </a:path>
                <a:path w="457200" h="541654">
                  <a:moveTo>
                    <a:pt x="380997" y="0"/>
                  </a:moveTo>
                  <a:lnTo>
                    <a:pt x="395933" y="1477"/>
                  </a:lnTo>
                  <a:lnTo>
                    <a:pt x="410159" y="5800"/>
                  </a:lnTo>
                  <a:lnTo>
                    <a:pt x="444397" y="33924"/>
                  </a:lnTo>
                  <a:lnTo>
                    <a:pt x="457199" y="76201"/>
                  </a:lnTo>
                  <a:lnTo>
                    <a:pt x="457199" y="464975"/>
                  </a:lnTo>
                  <a:lnTo>
                    <a:pt x="451211" y="494636"/>
                  </a:lnTo>
                  <a:lnTo>
                    <a:pt x="434880" y="518858"/>
                  </a:lnTo>
                  <a:lnTo>
                    <a:pt x="410659" y="535188"/>
                  </a:lnTo>
                  <a:lnTo>
                    <a:pt x="380997" y="54117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5257620" y="4159227"/>
            <a:ext cx="3886835" cy="1793875"/>
            <a:chOff x="5257620" y="4159227"/>
            <a:chExt cx="3886835" cy="1793875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7620" y="5368156"/>
              <a:ext cx="2356982" cy="58477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92756" y="4159227"/>
              <a:ext cx="2151242" cy="15696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211466"/>
            <a:ext cx="74041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55"/>
              <a:t>PCA:</a:t>
            </a:r>
            <a:r>
              <a:rPr dirty="0" sz="3200" spc="-250"/>
              <a:t> </a:t>
            </a:r>
            <a:r>
              <a:rPr dirty="0" sz="3200" spc="-310"/>
              <a:t>Eigen</a:t>
            </a:r>
            <a:r>
              <a:rPr dirty="0" sz="3200" spc="-250"/>
              <a:t> </a:t>
            </a:r>
            <a:r>
              <a:rPr dirty="0" sz="3200" spc="-320"/>
              <a:t>Value</a:t>
            </a:r>
            <a:r>
              <a:rPr dirty="0" sz="3200" spc="-250"/>
              <a:t> </a:t>
            </a:r>
            <a:r>
              <a:rPr dirty="0" sz="3200" spc="-270"/>
              <a:t>Decomposition</a:t>
            </a:r>
            <a:r>
              <a:rPr dirty="0" sz="3200" spc="-250"/>
              <a:t> </a:t>
            </a:r>
            <a:r>
              <a:rPr dirty="0" sz="3200" spc="-270"/>
              <a:t>(Optional)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386" y="936116"/>
            <a:ext cx="2356982" cy="70788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477311" y="1000966"/>
            <a:ext cx="193675" cy="1158875"/>
          </a:xfrm>
          <a:custGeom>
            <a:avLst/>
            <a:gdLst/>
            <a:ahLst/>
            <a:cxnLst/>
            <a:rect l="l" t="t" r="r" b="b"/>
            <a:pathLst>
              <a:path w="193675" h="1158875">
                <a:moveTo>
                  <a:pt x="193137" y="1158873"/>
                </a:moveTo>
                <a:lnTo>
                  <a:pt x="155548" y="1151285"/>
                </a:lnTo>
                <a:lnTo>
                  <a:pt x="124853" y="1130589"/>
                </a:lnTo>
                <a:lnTo>
                  <a:pt x="104157" y="1099894"/>
                </a:lnTo>
                <a:lnTo>
                  <a:pt x="96568" y="1062304"/>
                </a:lnTo>
                <a:lnTo>
                  <a:pt x="96568" y="676005"/>
                </a:lnTo>
                <a:lnTo>
                  <a:pt x="88979" y="638416"/>
                </a:lnTo>
                <a:lnTo>
                  <a:pt x="68284" y="607721"/>
                </a:lnTo>
                <a:lnTo>
                  <a:pt x="37589" y="587025"/>
                </a:lnTo>
                <a:lnTo>
                  <a:pt x="0" y="579436"/>
                </a:lnTo>
                <a:lnTo>
                  <a:pt x="37589" y="571848"/>
                </a:lnTo>
                <a:lnTo>
                  <a:pt x="68284" y="551152"/>
                </a:lnTo>
                <a:lnTo>
                  <a:pt x="88979" y="520457"/>
                </a:lnTo>
                <a:lnTo>
                  <a:pt x="96568" y="482867"/>
                </a:lnTo>
                <a:lnTo>
                  <a:pt x="96568" y="96568"/>
                </a:lnTo>
                <a:lnTo>
                  <a:pt x="104157" y="58979"/>
                </a:lnTo>
                <a:lnTo>
                  <a:pt x="124853" y="28284"/>
                </a:lnTo>
                <a:lnTo>
                  <a:pt x="155548" y="7588"/>
                </a:lnTo>
                <a:lnTo>
                  <a:pt x="193137" y="0"/>
                </a:lnTo>
              </a:path>
            </a:pathLst>
          </a:custGeom>
          <a:ln w="38099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85134" y="1000966"/>
            <a:ext cx="193675" cy="1158875"/>
          </a:xfrm>
          <a:custGeom>
            <a:avLst/>
            <a:gdLst/>
            <a:ahLst/>
            <a:cxnLst/>
            <a:rect l="l" t="t" r="r" b="b"/>
            <a:pathLst>
              <a:path w="193675" h="1158875">
                <a:moveTo>
                  <a:pt x="0" y="0"/>
                </a:moveTo>
                <a:lnTo>
                  <a:pt x="53576" y="16224"/>
                </a:lnTo>
                <a:lnTo>
                  <a:pt x="89217" y="59613"/>
                </a:lnTo>
                <a:lnTo>
                  <a:pt x="96568" y="96568"/>
                </a:lnTo>
                <a:lnTo>
                  <a:pt x="96568" y="482867"/>
                </a:lnTo>
                <a:lnTo>
                  <a:pt x="104157" y="520457"/>
                </a:lnTo>
                <a:lnTo>
                  <a:pt x="124852" y="551152"/>
                </a:lnTo>
                <a:lnTo>
                  <a:pt x="155548" y="571848"/>
                </a:lnTo>
                <a:lnTo>
                  <a:pt x="193137" y="579436"/>
                </a:lnTo>
                <a:lnTo>
                  <a:pt x="155548" y="587025"/>
                </a:lnTo>
                <a:lnTo>
                  <a:pt x="124852" y="607721"/>
                </a:lnTo>
                <a:lnTo>
                  <a:pt x="104157" y="638416"/>
                </a:lnTo>
                <a:lnTo>
                  <a:pt x="96568" y="676005"/>
                </a:lnTo>
                <a:lnTo>
                  <a:pt x="96568" y="1062304"/>
                </a:lnTo>
                <a:lnTo>
                  <a:pt x="88979" y="1099894"/>
                </a:lnTo>
                <a:lnTo>
                  <a:pt x="68284" y="1130589"/>
                </a:lnTo>
                <a:lnTo>
                  <a:pt x="37588" y="1151285"/>
                </a:lnTo>
                <a:lnTo>
                  <a:pt x="0" y="1158873"/>
                </a:lnTo>
              </a:path>
            </a:pathLst>
          </a:custGeom>
          <a:ln w="38099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13652" y="998785"/>
            <a:ext cx="1543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2363" y="951357"/>
            <a:ext cx="1543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3652" y="1708730"/>
            <a:ext cx="1543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2363" y="1708730"/>
            <a:ext cx="1543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0386" y="1101116"/>
            <a:ext cx="5520055" cy="2872105"/>
            <a:chOff x="340386" y="1101116"/>
            <a:chExt cx="5520055" cy="287210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3373" y="1101116"/>
              <a:ext cx="2356983" cy="70788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387" y="1893545"/>
              <a:ext cx="3247580" cy="70788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386" y="2601431"/>
              <a:ext cx="4166299" cy="7078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386" y="3265210"/>
              <a:ext cx="4166299" cy="70788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40884" y="4072880"/>
            <a:ext cx="830262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333333"/>
                </a:solidFill>
                <a:latin typeface="Arial MT"/>
                <a:cs typeface="Arial MT"/>
              </a:rPr>
              <a:t>This </a:t>
            </a:r>
            <a:r>
              <a:rPr dirty="0" sz="2000">
                <a:solidFill>
                  <a:srgbClr val="333333"/>
                </a:solidFill>
                <a:latin typeface="Arial MT"/>
                <a:cs typeface="Arial MT"/>
              </a:rPr>
              <a:t>represents a </a:t>
            </a:r>
            <a:r>
              <a:rPr dirty="0" sz="2000" spc="-5" b="1">
                <a:latin typeface="Arial"/>
                <a:cs typeface="Arial"/>
              </a:rPr>
              <a:t>homogeneous system of linear equations </a:t>
            </a:r>
            <a:r>
              <a:rPr dirty="0" sz="2000" spc="-5">
                <a:solidFill>
                  <a:srgbClr val="333333"/>
                </a:solidFill>
                <a:latin typeface="Arial MT"/>
                <a:cs typeface="Arial MT"/>
              </a:rPr>
              <a:t>and it has </a:t>
            </a:r>
            <a:r>
              <a:rPr dirty="0" sz="2000">
                <a:solidFill>
                  <a:srgbClr val="333333"/>
                </a:solidFill>
                <a:latin typeface="Arial MT"/>
                <a:cs typeface="Arial MT"/>
              </a:rPr>
              <a:t> a </a:t>
            </a:r>
            <a:r>
              <a:rPr dirty="0" sz="2000" spc="-5">
                <a:solidFill>
                  <a:srgbClr val="333333"/>
                </a:solidFill>
                <a:latin typeface="Arial MT"/>
                <a:cs typeface="Arial MT"/>
              </a:rPr>
              <a:t>non-trivial </a:t>
            </a:r>
            <a:r>
              <a:rPr dirty="0" sz="2000">
                <a:solidFill>
                  <a:srgbClr val="333333"/>
                </a:solidFill>
                <a:latin typeface="Arial MT"/>
                <a:cs typeface="Arial MT"/>
              </a:rPr>
              <a:t>solution </a:t>
            </a:r>
            <a:r>
              <a:rPr dirty="0" sz="2000" spc="-5">
                <a:solidFill>
                  <a:srgbClr val="333333"/>
                </a:solidFill>
                <a:latin typeface="Arial MT"/>
                <a:cs typeface="Arial MT"/>
              </a:rPr>
              <a:t>only when the determinant of the </a:t>
            </a:r>
            <a:r>
              <a:rPr dirty="0" sz="2000">
                <a:solidFill>
                  <a:srgbClr val="333333"/>
                </a:solidFill>
                <a:latin typeface="Arial MT"/>
                <a:cs typeface="Arial MT"/>
              </a:rPr>
              <a:t>coefficient matrix </a:t>
            </a:r>
            <a:r>
              <a:rPr dirty="0" sz="2000" spc="-5">
                <a:solidFill>
                  <a:srgbClr val="333333"/>
                </a:solidFill>
                <a:latin typeface="Arial MT"/>
                <a:cs typeface="Arial MT"/>
              </a:rPr>
              <a:t>is </a:t>
            </a:r>
            <a:r>
              <a:rPr dirty="0" sz="2000" spc="-5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333333"/>
                </a:solidFill>
                <a:latin typeface="Arial MT"/>
                <a:cs typeface="Arial MT"/>
              </a:rPr>
              <a:t>0.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3411" y="4855148"/>
            <a:ext cx="240855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333333"/>
                </a:solidFill>
                <a:latin typeface="Arial"/>
                <a:cs typeface="Arial"/>
              </a:rPr>
              <a:t>|A</a:t>
            </a:r>
            <a:r>
              <a:rPr dirty="0" sz="4000" spc="-3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dirty="0" sz="4000" spc="-3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333333"/>
                </a:solidFill>
                <a:latin typeface="Arial"/>
                <a:cs typeface="Arial"/>
              </a:rPr>
              <a:t>λI|</a:t>
            </a:r>
            <a:r>
              <a:rPr dirty="0" sz="400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dirty="0" sz="4000" spc="-4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333333"/>
                </a:solidFill>
                <a:latin typeface="Arial"/>
                <a:cs typeface="Arial"/>
              </a:rPr>
              <a:t>0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27981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0296" y="5051555"/>
            <a:ext cx="6466840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dirty="0" sz="2800" spc="685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11111"/>
                </a:solidFill>
                <a:latin typeface="Times New Roman"/>
                <a:cs typeface="Times New Roman"/>
              </a:rPr>
              <a:t>first</a:t>
            </a:r>
            <a:r>
              <a:rPr dirty="0" sz="2800" spc="705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11111"/>
                </a:solidFill>
                <a:latin typeface="Times New Roman"/>
                <a:cs typeface="Times New Roman"/>
              </a:rPr>
              <a:t>k</a:t>
            </a:r>
            <a:r>
              <a:rPr dirty="0" sz="2800" spc="705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111111"/>
                </a:solidFill>
                <a:latin typeface="Times New Roman"/>
                <a:cs typeface="Times New Roman"/>
              </a:rPr>
              <a:t>principal</a:t>
            </a:r>
            <a:r>
              <a:rPr dirty="0" sz="2800" spc="695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111111"/>
                </a:solidFill>
                <a:latin typeface="Times New Roman"/>
                <a:cs typeface="Times New Roman"/>
              </a:rPr>
              <a:t>components</a:t>
            </a:r>
            <a:r>
              <a:rPr dirty="0" sz="2800" spc="695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11111"/>
                </a:solidFill>
                <a:latin typeface="Times New Roman"/>
                <a:cs typeface="Times New Roman"/>
              </a:rPr>
              <a:t>are </a:t>
            </a:r>
            <a:r>
              <a:rPr dirty="0" sz="2800" spc="-685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11111"/>
                </a:solidFill>
                <a:latin typeface="Times New Roman"/>
                <a:cs typeface="Times New Roman"/>
              </a:rPr>
              <a:t>the </a:t>
            </a:r>
            <a:r>
              <a:rPr dirty="0" sz="2800" spc="-5" b="1" i="1">
                <a:solidFill>
                  <a:srgbClr val="111111"/>
                </a:solidFill>
                <a:latin typeface="Times New Roman"/>
                <a:cs typeface="Times New Roman"/>
              </a:rPr>
              <a:t>eigenvectors </a:t>
            </a:r>
            <a:r>
              <a:rPr dirty="0" sz="2800" spc="-5" b="1">
                <a:solidFill>
                  <a:srgbClr val="111111"/>
                </a:solidFill>
                <a:latin typeface="Times New Roman"/>
                <a:cs typeface="Times New Roman"/>
              </a:rPr>
              <a:t>corresponding</a:t>
            </a:r>
            <a:r>
              <a:rPr dirty="0" sz="2800" b="1">
                <a:solidFill>
                  <a:srgbClr val="111111"/>
                </a:solidFill>
                <a:latin typeface="Times New Roman"/>
                <a:cs typeface="Times New Roman"/>
              </a:rPr>
              <a:t> to</a:t>
            </a:r>
            <a:r>
              <a:rPr dirty="0" sz="2800" spc="5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11111"/>
                </a:solidFill>
                <a:latin typeface="Times New Roman"/>
                <a:cs typeface="Times New Roman"/>
              </a:rPr>
              <a:t>the </a:t>
            </a:r>
            <a:r>
              <a:rPr dirty="0" sz="2800" b="1" i="1">
                <a:solidFill>
                  <a:srgbClr val="111111"/>
                </a:solidFill>
                <a:latin typeface="Times New Roman"/>
                <a:cs typeface="Times New Roman"/>
              </a:rPr>
              <a:t>k </a:t>
            </a:r>
            <a:r>
              <a:rPr dirty="0" sz="2800" spc="5" b="1" i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111111"/>
                </a:solidFill>
                <a:latin typeface="Times New Roman"/>
                <a:cs typeface="Times New Roman"/>
              </a:rPr>
              <a:t>largest</a:t>
            </a:r>
            <a:r>
              <a:rPr dirty="0" sz="2800" spc="-10" b="1" i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111111"/>
                </a:solidFill>
                <a:latin typeface="Times New Roman"/>
                <a:cs typeface="Times New Roman"/>
              </a:rPr>
              <a:t>eigenvalues</a:t>
            </a:r>
            <a:r>
              <a:rPr dirty="0" sz="2800" b="1">
                <a:solidFill>
                  <a:srgbClr val="111111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273" y="3130351"/>
            <a:ext cx="7203231" cy="194450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752" y="637458"/>
            <a:ext cx="77419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85"/>
              <a:t>Principal</a:t>
            </a:r>
            <a:r>
              <a:rPr dirty="0" sz="4400" spc="-345"/>
              <a:t> </a:t>
            </a:r>
            <a:r>
              <a:rPr dirty="0" sz="4400" spc="-390"/>
              <a:t>Components</a:t>
            </a:r>
            <a:r>
              <a:rPr dirty="0" sz="4400" spc="-345"/>
              <a:t> </a:t>
            </a:r>
            <a:r>
              <a:rPr dirty="0" sz="4400" spc="-375"/>
              <a:t>Using</a:t>
            </a:r>
            <a:r>
              <a:rPr dirty="0" sz="4400" spc="-345"/>
              <a:t> </a:t>
            </a:r>
            <a:r>
              <a:rPr dirty="0" sz="4400" spc="-470"/>
              <a:t>SVD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4997" y="1802663"/>
            <a:ext cx="7673340" cy="21253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187960" marR="508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solidFill>
                  <a:srgbClr val="111111"/>
                </a:solidFill>
                <a:latin typeface="Times New Roman"/>
                <a:cs typeface="Times New Roman"/>
              </a:rPr>
              <a:t>Another matrix </a:t>
            </a:r>
            <a:r>
              <a:rPr dirty="0" sz="2800">
                <a:solidFill>
                  <a:srgbClr val="111111"/>
                </a:solidFill>
                <a:latin typeface="Times New Roman"/>
                <a:cs typeface="Times New Roman"/>
              </a:rPr>
              <a:t>factorization </a:t>
            </a:r>
            <a:r>
              <a:rPr dirty="0" sz="2800" spc="-5">
                <a:solidFill>
                  <a:srgbClr val="111111"/>
                </a:solidFill>
                <a:latin typeface="Times New Roman"/>
                <a:cs typeface="Times New Roman"/>
              </a:rPr>
              <a:t>technique that can </a:t>
            </a:r>
            <a:r>
              <a:rPr dirty="0" sz="2800">
                <a:solidFill>
                  <a:srgbClr val="111111"/>
                </a:solidFill>
                <a:latin typeface="Times New Roman"/>
                <a:cs typeface="Times New Roman"/>
              </a:rPr>
              <a:t>be </a:t>
            </a:r>
            <a:r>
              <a:rPr dirty="0" sz="2800" spc="5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111111"/>
                </a:solidFill>
                <a:latin typeface="Times New Roman"/>
                <a:cs typeface="Times New Roman"/>
              </a:rPr>
              <a:t>used </a:t>
            </a:r>
            <a:r>
              <a:rPr dirty="0" sz="2800" spc="-5">
                <a:solidFill>
                  <a:srgbClr val="111111"/>
                </a:solidFill>
                <a:latin typeface="Times New Roman"/>
                <a:cs typeface="Times New Roman"/>
              </a:rPr>
              <a:t>to compute </a:t>
            </a:r>
            <a:r>
              <a:rPr dirty="0" sz="2800">
                <a:solidFill>
                  <a:srgbClr val="111111"/>
                </a:solidFill>
                <a:latin typeface="Times New Roman"/>
                <a:cs typeface="Times New Roman"/>
              </a:rPr>
              <a:t>principal </a:t>
            </a:r>
            <a:r>
              <a:rPr dirty="0" sz="2800" spc="-5">
                <a:solidFill>
                  <a:srgbClr val="111111"/>
                </a:solidFill>
                <a:latin typeface="Times New Roman"/>
                <a:cs typeface="Times New Roman"/>
              </a:rPr>
              <a:t>components is </a:t>
            </a:r>
            <a:r>
              <a:rPr dirty="0" sz="2800" spc="-5" b="1">
                <a:solidFill>
                  <a:srgbClr val="111111"/>
                </a:solidFill>
                <a:latin typeface="Times New Roman"/>
                <a:cs typeface="Times New Roman"/>
              </a:rPr>
              <a:t>singular </a:t>
            </a:r>
            <a:r>
              <a:rPr dirty="0" sz="2800" b="1">
                <a:solidFill>
                  <a:srgbClr val="111111"/>
                </a:solidFill>
                <a:latin typeface="Times New Roman"/>
                <a:cs typeface="Times New Roman"/>
              </a:rPr>
              <a:t> value</a:t>
            </a:r>
            <a:r>
              <a:rPr dirty="0" sz="2800" spc="-5" b="1">
                <a:solidFill>
                  <a:srgbClr val="111111"/>
                </a:solidFill>
                <a:latin typeface="Times New Roman"/>
                <a:cs typeface="Times New Roman"/>
              </a:rPr>
              <a:t> decomposition </a:t>
            </a:r>
            <a:r>
              <a:rPr dirty="0" sz="2800" b="1">
                <a:solidFill>
                  <a:srgbClr val="111111"/>
                </a:solidFill>
                <a:latin typeface="Times New Roman"/>
                <a:cs typeface="Times New Roman"/>
              </a:rPr>
              <a:t>or</a:t>
            </a:r>
            <a:r>
              <a:rPr dirty="0" sz="2800" spc="-5" b="1">
                <a:solidFill>
                  <a:srgbClr val="111111"/>
                </a:solidFill>
                <a:latin typeface="Times New Roman"/>
                <a:cs typeface="Times New Roman"/>
              </a:rPr>
              <a:t> SVD.</a:t>
            </a:r>
            <a:endParaRPr sz="2800">
              <a:latin typeface="Times New Roman"/>
              <a:cs typeface="Times New Roman"/>
            </a:endParaRPr>
          </a:p>
          <a:p>
            <a:pPr marL="187960" indent="-17589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188595" algn="l"/>
              </a:tabLst>
            </a:pPr>
            <a:r>
              <a:rPr dirty="0" sz="2800" b="1">
                <a:solidFill>
                  <a:srgbClr val="111111"/>
                </a:solidFill>
                <a:latin typeface="Times New Roman"/>
                <a:cs typeface="Times New Roman"/>
              </a:rPr>
              <a:t>[U,S,V]</a:t>
            </a:r>
            <a:r>
              <a:rPr dirty="0" sz="2800" spc="-25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11111"/>
                </a:solidFill>
                <a:latin typeface="Times New Roman"/>
                <a:cs typeface="Times New Roman"/>
              </a:rPr>
              <a:t>=</a:t>
            </a:r>
            <a:r>
              <a:rPr dirty="0" sz="2800" spc="-25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111111"/>
                </a:solidFill>
                <a:latin typeface="Times New Roman"/>
                <a:cs typeface="Times New Roman"/>
              </a:rPr>
              <a:t>SVD</a:t>
            </a:r>
            <a:r>
              <a:rPr dirty="0" sz="2800" spc="-30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11111"/>
                </a:solidFill>
                <a:latin typeface="Times New Roman"/>
                <a:cs typeface="Times New Roman"/>
              </a:rPr>
              <a:t>(C)</a:t>
            </a:r>
            <a:endParaRPr sz="2800">
              <a:latin typeface="Times New Roman"/>
              <a:cs typeface="Times New Roman"/>
            </a:endParaRPr>
          </a:p>
          <a:p>
            <a:pPr lvl="1" marL="645160" indent="-18415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45795" algn="l"/>
              </a:tabLst>
            </a:pPr>
            <a:r>
              <a:rPr dirty="0" sz="2400" b="1">
                <a:solidFill>
                  <a:srgbClr val="111111"/>
                </a:solidFill>
                <a:latin typeface="Times New Roman"/>
                <a:cs typeface="Times New Roman"/>
              </a:rPr>
              <a:t>C</a:t>
            </a:r>
            <a:r>
              <a:rPr dirty="0" sz="2400" spc="-25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111111"/>
                </a:solidFill>
                <a:latin typeface="Times New Roman"/>
                <a:cs typeface="Times New Roman"/>
              </a:rPr>
              <a:t>is</a:t>
            </a:r>
            <a:r>
              <a:rPr dirty="0" sz="2400" spc="-20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111111"/>
                </a:solidFill>
                <a:latin typeface="Times New Roman"/>
                <a:cs typeface="Times New Roman"/>
              </a:rPr>
              <a:t>covariance</a:t>
            </a:r>
            <a:r>
              <a:rPr dirty="0" sz="2400" spc="-25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111111"/>
                </a:solidFill>
                <a:latin typeface="Times New Roman"/>
                <a:cs typeface="Times New Roman"/>
              </a:rPr>
              <a:t>matrix</a:t>
            </a:r>
            <a:r>
              <a:rPr dirty="0" sz="2400" spc="-15" b="1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111111"/>
                </a:solidFill>
                <a:latin typeface="Times New Roman"/>
                <a:cs typeface="Times New Roman"/>
              </a:rPr>
              <a:t>(nXn)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404" y="4771286"/>
            <a:ext cx="4951475" cy="10949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7" y="442836"/>
            <a:ext cx="85820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70"/>
              <a:t>BASIC</a:t>
            </a:r>
            <a:r>
              <a:rPr dirty="0" spc="-285"/>
              <a:t> </a:t>
            </a:r>
            <a:r>
              <a:rPr dirty="0" spc="-480"/>
              <a:t>TYPES</a:t>
            </a:r>
            <a:r>
              <a:rPr dirty="0" spc="-285"/>
              <a:t> </a:t>
            </a:r>
            <a:r>
              <a:rPr dirty="0" spc="-325"/>
              <a:t>OF</a:t>
            </a:r>
            <a:r>
              <a:rPr dirty="0" spc="-285"/>
              <a:t> </a:t>
            </a:r>
            <a:r>
              <a:rPr dirty="0" spc="-425"/>
              <a:t>DATA</a:t>
            </a:r>
            <a:r>
              <a:rPr dirty="0" spc="-285"/>
              <a:t> </a:t>
            </a:r>
            <a:r>
              <a:rPr dirty="0" spc="-710"/>
              <a:t>IN</a:t>
            </a:r>
            <a:r>
              <a:rPr dirty="0" spc="-285"/>
              <a:t> </a:t>
            </a:r>
            <a:r>
              <a:rPr dirty="0" spc="-480"/>
              <a:t>MACHINE</a:t>
            </a:r>
            <a:r>
              <a:rPr dirty="0" spc="-285"/>
              <a:t> </a:t>
            </a:r>
            <a:r>
              <a:rPr dirty="0" spc="-555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8887" y="1792557"/>
            <a:ext cx="3587115" cy="1980564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just" marL="207010" marR="8890" indent="-194945">
              <a:lnSpc>
                <a:spcPts val="1939"/>
              </a:lnSpc>
              <a:spcBef>
                <a:spcPts val="345"/>
              </a:spcBef>
              <a:buFont typeface="Arial MT"/>
              <a:buChar char="•"/>
              <a:tabLst>
                <a:tab pos="207645" algn="l"/>
              </a:tabLst>
            </a:pPr>
            <a:r>
              <a:rPr dirty="0" sz="1800" spc="-5">
                <a:latin typeface="Calibri"/>
                <a:cs typeface="Calibri"/>
              </a:rPr>
              <a:t>Qualitative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data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also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called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categorical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data.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Which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further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subdivided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into;</a:t>
            </a:r>
            <a:endParaRPr sz="1800">
              <a:latin typeface="Calibri"/>
              <a:cs typeface="Calibri"/>
            </a:endParaRPr>
          </a:p>
          <a:p>
            <a:pPr algn="just" lvl="1" marL="664210" indent="-19875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64845" algn="l"/>
              </a:tabLst>
            </a:pPr>
            <a:r>
              <a:rPr dirty="0" sz="1600" spc="-5">
                <a:latin typeface="Calibri"/>
                <a:cs typeface="Calibri"/>
              </a:rPr>
              <a:t>Nominal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  <a:p>
            <a:pPr algn="just" lvl="1" marL="664210" indent="-19875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64845" algn="l"/>
              </a:tabLst>
            </a:pPr>
            <a:r>
              <a:rPr dirty="0" sz="1600" spc="-5">
                <a:latin typeface="Calibri"/>
                <a:cs typeface="Calibri"/>
              </a:rPr>
              <a:t>Ordinal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  <a:p>
            <a:pPr algn="just" marL="207010" marR="5080" indent="-194945">
              <a:lnSpc>
                <a:spcPts val="1939"/>
              </a:lnSpc>
              <a:spcBef>
                <a:spcPts val="1030"/>
              </a:spcBef>
              <a:buFont typeface="Arial MT"/>
              <a:buChar char="•"/>
              <a:tabLst>
                <a:tab pos="207645" algn="l"/>
              </a:tabLst>
            </a:pPr>
            <a:r>
              <a:rPr dirty="0" sz="1800" spc="-5">
                <a:latin typeface="Calibri"/>
                <a:cs typeface="Calibri"/>
              </a:rPr>
              <a:t>Operations </a:t>
            </a:r>
            <a:r>
              <a:rPr dirty="0" sz="1800">
                <a:latin typeface="Calibri"/>
                <a:cs typeface="Calibri"/>
              </a:rPr>
              <a:t>allowed </a:t>
            </a:r>
            <a:r>
              <a:rPr dirty="0" sz="1800" spc="-5">
                <a:latin typeface="Calibri"/>
                <a:cs typeface="Calibri"/>
              </a:rPr>
              <a:t>in Nominal data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 b="1">
                <a:latin typeface="Calibri"/>
                <a:cs typeface="Calibri"/>
              </a:rPr>
              <a:t>Mode </a:t>
            </a:r>
            <a:r>
              <a:rPr dirty="0" sz="1800" spc="-5">
                <a:latin typeface="Calibri"/>
                <a:cs typeface="Calibri"/>
              </a:rPr>
              <a:t>only.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8887" y="3846909"/>
            <a:ext cx="1646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010" indent="-1949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  <a:tab pos="1148080" algn="l"/>
              </a:tabLst>
            </a:pPr>
            <a:r>
              <a:rPr dirty="0" sz="1800" spc="-5" b="1">
                <a:latin typeface="Calibri"/>
                <a:cs typeface="Calibri"/>
              </a:rPr>
              <a:t>Ordina</a:t>
            </a:r>
            <a:r>
              <a:rPr dirty="0" sz="1800" b="1">
                <a:latin typeface="Calibri"/>
                <a:cs typeface="Calibri"/>
              </a:rPr>
              <a:t>l	</a:t>
            </a:r>
            <a:r>
              <a:rPr dirty="0" sz="1800" spc="-5" b="1">
                <a:latin typeface="Calibri"/>
                <a:cs typeface="Calibri"/>
              </a:rPr>
              <a:t>data,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3220" y="4093797"/>
            <a:ext cx="1628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6830" algn="l"/>
              </a:tabLst>
            </a:pPr>
            <a:r>
              <a:rPr dirty="0" sz="1800" spc="-5">
                <a:latin typeface="Calibri"/>
                <a:cs typeface="Calibri"/>
              </a:rPr>
              <a:t>possessin</a:t>
            </a:r>
            <a:r>
              <a:rPr dirty="0" sz="1800">
                <a:latin typeface="Calibri"/>
                <a:cs typeface="Calibri"/>
              </a:rPr>
              <a:t>g	</a:t>
            </a:r>
            <a:r>
              <a:rPr dirty="0" sz="1800" spc="-5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8294" y="3846909"/>
            <a:ext cx="1725930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54635" marR="5080" indent="-242570">
              <a:lnSpc>
                <a:spcPts val="1939"/>
              </a:lnSpc>
              <a:spcBef>
                <a:spcPts val="345"/>
              </a:spcBef>
              <a:tabLst>
                <a:tab pos="420370" algn="l"/>
                <a:tab pos="1428115" algn="l"/>
                <a:tab pos="1522730" algn="l"/>
              </a:tabLst>
            </a:pPr>
            <a:r>
              <a:rPr dirty="0" sz="1800" spc="-5">
                <a:latin typeface="Calibri"/>
                <a:cs typeface="Calibri"/>
              </a:rPr>
              <a:t>in		</a:t>
            </a:r>
            <a:r>
              <a:rPr dirty="0" sz="1800">
                <a:latin typeface="Calibri"/>
                <a:cs typeface="Calibri"/>
              </a:rPr>
              <a:t>addition	</a:t>
            </a:r>
            <a:r>
              <a:rPr dirty="0" sz="1800" spc="-5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propertie</a:t>
            </a:r>
            <a:r>
              <a:rPr dirty="0" sz="1800">
                <a:latin typeface="Calibri"/>
                <a:cs typeface="Calibri"/>
              </a:rPr>
              <a:t>s		</a:t>
            </a:r>
            <a:r>
              <a:rPr dirty="0" sz="1800" spc="-5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8887" y="4340685"/>
            <a:ext cx="3589020" cy="220916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07010" marR="8890">
              <a:lnSpc>
                <a:spcPts val="1939"/>
              </a:lnSpc>
              <a:spcBef>
                <a:spcPts val="345"/>
              </a:spcBef>
            </a:pPr>
            <a:r>
              <a:rPr dirty="0" sz="1800" spc="-5">
                <a:latin typeface="Calibri"/>
                <a:cs typeface="Calibri"/>
              </a:rPr>
              <a:t>nominal</a:t>
            </a:r>
            <a:r>
              <a:rPr dirty="0" sz="1800" spc="1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data,</a:t>
            </a:r>
            <a:r>
              <a:rPr dirty="0" sz="1800" spc="1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 spc="1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1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1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naturally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ordered.</a:t>
            </a:r>
            <a:endParaRPr sz="1800">
              <a:latin typeface="Calibri"/>
              <a:cs typeface="Calibri"/>
            </a:endParaRPr>
          </a:p>
          <a:p>
            <a:pPr marL="207010" indent="-19494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07645" algn="l"/>
              </a:tabLst>
            </a:pPr>
            <a:r>
              <a:rPr dirty="0" sz="1800" spc="-5">
                <a:latin typeface="Calibri"/>
                <a:cs typeface="Calibri"/>
              </a:rPr>
              <a:t>Examples;</a:t>
            </a:r>
            <a:endParaRPr sz="1800">
              <a:latin typeface="Calibri"/>
              <a:cs typeface="Calibri"/>
            </a:endParaRPr>
          </a:p>
          <a:p>
            <a:pPr lvl="1" marL="664210" marR="5080" indent="-198120">
              <a:lnSpc>
                <a:spcPts val="1730"/>
              </a:lnSpc>
              <a:spcBef>
                <a:spcPts val="530"/>
              </a:spcBef>
              <a:buFont typeface="Arial MT"/>
              <a:buChar char="•"/>
              <a:tabLst>
                <a:tab pos="664845" algn="l"/>
                <a:tab pos="1807845" algn="l"/>
                <a:tab pos="3147060" algn="l"/>
              </a:tabLst>
            </a:pPr>
            <a:r>
              <a:rPr dirty="0" sz="1600" spc="-5">
                <a:latin typeface="Calibri"/>
                <a:cs typeface="Calibri"/>
              </a:rPr>
              <a:t>Custome</a:t>
            </a:r>
            <a:r>
              <a:rPr dirty="0" sz="1600">
                <a:latin typeface="Calibri"/>
                <a:cs typeface="Calibri"/>
              </a:rPr>
              <a:t>r	</a:t>
            </a:r>
            <a:r>
              <a:rPr dirty="0" sz="1600" spc="-5">
                <a:latin typeface="Calibri"/>
                <a:cs typeface="Calibri"/>
              </a:rPr>
              <a:t>satisfaction</a:t>
            </a:r>
            <a:r>
              <a:rPr dirty="0" sz="1600">
                <a:latin typeface="Calibri"/>
                <a:cs typeface="Calibri"/>
              </a:rPr>
              <a:t>:	</a:t>
            </a:r>
            <a:r>
              <a:rPr dirty="0" sz="1600" spc="-5">
                <a:latin typeface="Calibri"/>
                <a:cs typeface="Calibri"/>
              </a:rPr>
              <a:t>‘Very  </a:t>
            </a:r>
            <a:r>
              <a:rPr dirty="0" sz="1600" spc="-5">
                <a:latin typeface="Calibri"/>
                <a:cs typeface="Calibri"/>
              </a:rPr>
              <a:t>Happy’,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‘Happy’,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‘Unhappy’,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  <a:p>
            <a:pPr lvl="1" marL="664210" indent="-19875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64845" algn="l"/>
              </a:tabLst>
            </a:pPr>
            <a:r>
              <a:rPr dirty="0" sz="1600" spc="-5">
                <a:latin typeface="Calibri"/>
                <a:cs typeface="Calibri"/>
              </a:rPr>
              <a:t>Grades: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  <a:p>
            <a:pPr lvl="1" marL="664210" marR="6985" indent="-198120">
              <a:lnSpc>
                <a:spcPts val="1730"/>
              </a:lnSpc>
              <a:spcBef>
                <a:spcPts val="525"/>
              </a:spcBef>
              <a:buFont typeface="Arial MT"/>
              <a:buChar char="•"/>
              <a:tabLst>
                <a:tab pos="664845" algn="l"/>
              </a:tabLst>
            </a:pPr>
            <a:r>
              <a:rPr dirty="0" sz="1600" spc="-5">
                <a:latin typeface="Calibri"/>
                <a:cs typeface="Calibri"/>
              </a:rPr>
              <a:t>Hardness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Metal: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‘Very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Hard’,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‘Hard’,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‘Soft’,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167" y="2090583"/>
            <a:ext cx="4377426" cy="3570442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675" y="706140"/>
            <a:ext cx="34645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5"/>
              <a:t>PCA</a:t>
            </a:r>
            <a:r>
              <a:rPr dirty="0" spc="-285"/>
              <a:t> </a:t>
            </a:r>
            <a:r>
              <a:rPr dirty="0" spc="-290"/>
              <a:t>in</a:t>
            </a:r>
            <a:r>
              <a:rPr dirty="0" spc="-285"/>
              <a:t> </a:t>
            </a:r>
            <a:r>
              <a:rPr dirty="0" spc="-315"/>
              <a:t>scikit-learn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997" y="1770304"/>
            <a:ext cx="7089140" cy="400304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Steps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perform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PCA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scikit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learn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library</a:t>
            </a:r>
            <a:endParaRPr sz="28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Feature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Scaling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(Mean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normalization)</a:t>
            </a:r>
            <a:endParaRPr sz="2400">
              <a:latin typeface="Calibri"/>
              <a:cs typeface="Calibri"/>
            </a:endParaRPr>
          </a:p>
          <a:p>
            <a:pPr lvl="1" marL="645160" marR="5080" indent="-183515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Run PCA </a:t>
            </a:r>
            <a:r>
              <a:rPr dirty="0" sz="2400">
                <a:latin typeface="Calibri"/>
                <a:cs typeface="Calibri"/>
              </a:rPr>
              <a:t>algorithm </a:t>
            </a:r>
            <a:r>
              <a:rPr dirty="0" sz="2400" spc="-5">
                <a:latin typeface="Calibri"/>
                <a:cs typeface="Calibri"/>
              </a:rPr>
              <a:t>to fit data to obtain 2/3 new </a:t>
            </a:r>
            <a:r>
              <a:rPr dirty="0" sz="2400">
                <a:latin typeface="Calibri"/>
                <a:cs typeface="Calibri"/>
              </a:rPr>
              <a:t>axis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(principal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component)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from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original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data set</a:t>
            </a:r>
            <a:endParaRPr sz="2400">
              <a:latin typeface="Calibri"/>
              <a:cs typeface="Calibri"/>
            </a:endParaRPr>
          </a:p>
          <a:p>
            <a:pPr lvl="2" marL="1102360" marR="170815" indent="-190500">
              <a:lnSpc>
                <a:spcPts val="2160"/>
              </a:lnSpc>
              <a:spcBef>
                <a:spcPts val="505"/>
              </a:spcBef>
              <a:buFont typeface="Arial MT"/>
              <a:buChar char="•"/>
              <a:tabLst>
                <a:tab pos="1102995" algn="l"/>
              </a:tabLst>
            </a:pPr>
            <a:r>
              <a:rPr dirty="0" sz="2000" spc="-5">
                <a:latin typeface="Calibri"/>
                <a:cs typeface="Calibri"/>
              </a:rPr>
              <a:t>fit function in scikit learn </a:t>
            </a:r>
            <a:r>
              <a:rPr dirty="0" sz="2000">
                <a:latin typeface="Calibri"/>
                <a:cs typeface="Calibri"/>
              </a:rPr>
              <a:t>automatically </a:t>
            </a:r>
            <a:r>
              <a:rPr dirty="0" sz="2000" spc="-5">
                <a:latin typeface="Calibri"/>
                <a:cs typeface="Calibri"/>
              </a:rPr>
              <a:t>carries out mean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normalization</a:t>
            </a:r>
            <a:endParaRPr sz="2000">
              <a:latin typeface="Calibri"/>
              <a:cs typeface="Calibri"/>
            </a:endParaRPr>
          </a:p>
          <a:p>
            <a:pPr lvl="1" marL="645160" marR="5080" indent="-183515">
              <a:lnSpc>
                <a:spcPts val="2590"/>
              </a:lnSpc>
              <a:spcBef>
                <a:spcPts val="50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Examine variance by each principal component with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original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data set.</a:t>
            </a:r>
            <a:endParaRPr sz="2400">
              <a:latin typeface="Calibri"/>
              <a:cs typeface="Calibri"/>
            </a:endParaRPr>
          </a:p>
          <a:p>
            <a:pPr lvl="2" marL="1102360" indent="-1911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102995" algn="l"/>
              </a:tabLst>
            </a:pPr>
            <a:r>
              <a:rPr dirty="0" sz="2000" spc="-5">
                <a:latin typeface="Calibri"/>
                <a:cs typeface="Calibri"/>
              </a:rPr>
              <a:t>explained_variance_ration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function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scikit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learn</a:t>
            </a:r>
            <a:endParaRPr sz="20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Transform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(project)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data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new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axes.</a:t>
            </a:r>
            <a:endParaRPr sz="2400">
              <a:latin typeface="Calibri"/>
              <a:cs typeface="Calibri"/>
            </a:endParaRPr>
          </a:p>
          <a:p>
            <a:pPr lvl="2" marL="1102360" indent="-1911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1102995" algn="l"/>
              </a:tabLst>
            </a:pPr>
            <a:r>
              <a:rPr dirty="0" sz="2000" spc="-5">
                <a:latin typeface="Calibri"/>
                <a:cs typeface="Calibri"/>
              </a:rPr>
              <a:t>transform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675" y="637458"/>
            <a:ext cx="669670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70"/>
              <a:t>PCA</a:t>
            </a:r>
            <a:r>
              <a:rPr dirty="0" sz="4400" spc="-345"/>
              <a:t> </a:t>
            </a:r>
            <a:r>
              <a:rPr dirty="0" sz="4400" spc="-355"/>
              <a:t>in</a:t>
            </a:r>
            <a:r>
              <a:rPr dirty="0" sz="4400" spc="-345"/>
              <a:t> </a:t>
            </a:r>
            <a:r>
              <a:rPr dirty="0" sz="4400" spc="-385"/>
              <a:t>scikit-learn</a:t>
            </a:r>
            <a:r>
              <a:rPr dirty="0" sz="4400" spc="-345"/>
              <a:t> </a:t>
            </a:r>
            <a:r>
              <a:rPr dirty="0" sz="4400" spc="-495"/>
              <a:t>(Example)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06629" y="2760240"/>
            <a:ext cx="8382000" cy="3173730"/>
            <a:chOff x="306629" y="2760240"/>
            <a:chExt cx="8382000" cy="3173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5941" y="2760240"/>
              <a:ext cx="4862140" cy="31731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6629" y="5019098"/>
              <a:ext cx="7967345" cy="739140"/>
            </a:xfrm>
            <a:custGeom>
              <a:avLst/>
              <a:gdLst/>
              <a:ahLst/>
              <a:cxnLst/>
              <a:rect l="l" t="t" r="r" b="b"/>
              <a:pathLst>
                <a:path w="7967345" h="739139">
                  <a:moveTo>
                    <a:pt x="7966924" y="738663"/>
                  </a:moveTo>
                  <a:lnTo>
                    <a:pt x="0" y="738663"/>
                  </a:lnTo>
                  <a:lnTo>
                    <a:pt x="0" y="0"/>
                  </a:lnTo>
                  <a:lnTo>
                    <a:pt x="7966924" y="0"/>
                  </a:lnTo>
                  <a:lnTo>
                    <a:pt x="7966924" y="738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93930" y="1718335"/>
            <a:ext cx="8117840" cy="403669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648970" indent="-17589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649605" algn="l"/>
              </a:tabLst>
            </a:pPr>
            <a:r>
              <a:rPr dirty="0" sz="2800">
                <a:latin typeface="Calibri"/>
                <a:cs typeface="Calibri"/>
              </a:rPr>
              <a:t>X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np.array([[1,1],[2,1],[3,2],[-1,-1],[-2,-1],[-3,-2]])</a:t>
            </a:r>
            <a:endParaRPr sz="2800">
              <a:latin typeface="Calibri"/>
              <a:cs typeface="Calibri"/>
            </a:endParaRPr>
          </a:p>
          <a:p>
            <a:pPr marL="648970" indent="-17589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649605" algn="l"/>
              </a:tabLst>
            </a:pPr>
            <a:r>
              <a:rPr dirty="0" sz="2800" spc="-5">
                <a:latin typeface="Calibri"/>
                <a:cs typeface="Calibri"/>
              </a:rPr>
              <a:t>pca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PCA(n_components=1)</a:t>
            </a:r>
            <a:endParaRPr sz="2800">
              <a:latin typeface="Calibri"/>
              <a:cs typeface="Calibri"/>
            </a:endParaRPr>
          </a:p>
          <a:p>
            <a:pPr marL="648970" indent="-17589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649605" algn="l"/>
              </a:tabLst>
            </a:pPr>
            <a:r>
              <a:rPr dirty="0" sz="2800" spc="-5">
                <a:latin typeface="Calibri"/>
                <a:cs typeface="Calibri"/>
              </a:rPr>
              <a:t>pca.fit(X)</a:t>
            </a:r>
            <a:endParaRPr sz="2800">
              <a:latin typeface="Calibri"/>
              <a:cs typeface="Calibri"/>
            </a:endParaRPr>
          </a:p>
          <a:p>
            <a:pPr marL="648970" indent="-17589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649605" algn="l"/>
              </a:tabLst>
            </a:pPr>
            <a:r>
              <a:rPr dirty="0" sz="2800" spc="-5">
                <a:latin typeface="Calibri"/>
                <a:cs typeface="Calibri"/>
              </a:rPr>
              <a:t>pca.explained_variance_ratio_</a:t>
            </a:r>
            <a:endParaRPr sz="2800">
              <a:latin typeface="Calibri"/>
              <a:cs typeface="Calibri"/>
            </a:endParaRPr>
          </a:p>
          <a:p>
            <a:pPr lvl="1" marL="1106170" indent="-18351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1106805" algn="l"/>
              </a:tabLst>
            </a:pPr>
            <a:r>
              <a:rPr dirty="0" sz="2400" spc="-5" b="1">
                <a:latin typeface="Calibri"/>
                <a:cs typeface="Calibri"/>
              </a:rPr>
              <a:t>0.99244289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(High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Variance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100" b="1">
                <a:latin typeface="Calibri"/>
                <a:cs typeface="Calibri"/>
              </a:rPr>
              <a:t>?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99.24%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of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data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is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covered)</a:t>
            </a:r>
            <a:endParaRPr sz="2400">
              <a:latin typeface="Calibri"/>
              <a:cs typeface="Calibri"/>
            </a:endParaRPr>
          </a:p>
          <a:p>
            <a:pPr marL="648970" indent="-175895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649605" algn="l"/>
              </a:tabLst>
            </a:pPr>
            <a:r>
              <a:rPr dirty="0" sz="2800" spc="-5">
                <a:latin typeface="Calibri"/>
                <a:cs typeface="Calibri"/>
              </a:rPr>
              <a:t>new_axis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pca.transform(X)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dirty="0" sz="2400">
                <a:latin typeface="Courier New"/>
                <a:cs typeface="Courier New"/>
              </a:rPr>
              <a:t>[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1.38340578]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dirty="0" sz="2400" spc="-1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2.22189802]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dirty="0" sz="2400" spc="-1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3.6053038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[-1.38340578]</a:t>
            </a:r>
            <a:r>
              <a:rPr dirty="0" sz="24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[-2.22189802]</a:t>
            </a:r>
            <a:r>
              <a:rPr dirty="0" sz="2400" spc="-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[-3.6053038</a:t>
            </a:r>
            <a:r>
              <a:rPr dirty="0" sz="24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5" b="1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dirty="0" sz="2400" spc="5"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39" y="63153"/>
            <a:ext cx="720153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400"/>
              <a:t>Linear</a:t>
            </a:r>
            <a:r>
              <a:rPr dirty="0" sz="4000" spc="-315"/>
              <a:t> </a:t>
            </a:r>
            <a:r>
              <a:rPr dirty="0" sz="4000" spc="-330"/>
              <a:t>discriminant</a:t>
            </a:r>
            <a:r>
              <a:rPr dirty="0" sz="4000" spc="-315"/>
              <a:t> </a:t>
            </a:r>
            <a:r>
              <a:rPr dirty="0" sz="4000" spc="-365"/>
              <a:t>analysis</a:t>
            </a:r>
            <a:r>
              <a:rPr dirty="0" sz="4000" spc="-315"/>
              <a:t> </a:t>
            </a:r>
            <a:r>
              <a:rPr dirty="0" sz="4000" spc="-465"/>
              <a:t>(LDA)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1660" y="815561"/>
            <a:ext cx="8709025" cy="505777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187960" marR="17145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The objective of LDA is similar to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sense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5">
                <a:latin typeface="Calibri"/>
                <a:cs typeface="Calibri"/>
              </a:rPr>
              <a:t>it intends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 </a:t>
            </a:r>
            <a:r>
              <a:rPr dirty="0" sz="2800" spc="-10">
                <a:latin typeface="Calibri"/>
                <a:cs typeface="Calibri"/>
              </a:rPr>
              <a:t>transform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data set into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lower dimensional feature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space.</a:t>
            </a:r>
            <a:endParaRPr sz="2800">
              <a:latin typeface="Calibri"/>
              <a:cs typeface="Calibri"/>
            </a:endParaRPr>
          </a:p>
          <a:p>
            <a:pPr algn="just" marL="187960" marR="17780" indent="-17589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However,</a:t>
            </a:r>
            <a:r>
              <a:rPr dirty="0" sz="2800" spc="39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unlike</a:t>
            </a:r>
            <a:r>
              <a:rPr dirty="0" sz="2800" spc="39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PCA,</a:t>
            </a:r>
            <a:r>
              <a:rPr dirty="0" sz="2800" spc="3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39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focus</a:t>
            </a:r>
            <a:r>
              <a:rPr dirty="0" sz="2800" spc="39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39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LDA</a:t>
            </a:r>
            <a:r>
              <a:rPr dirty="0" sz="2800" spc="39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39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not</a:t>
            </a:r>
            <a:r>
              <a:rPr dirty="0" sz="2800" spc="39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39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capture </a:t>
            </a:r>
            <a:r>
              <a:rPr dirty="0" sz="2800" spc="-6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data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variability.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Instead,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LDA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focuses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on 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maximizing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class separability.</a:t>
            </a:r>
            <a:endParaRPr sz="2800">
              <a:latin typeface="Calibri"/>
              <a:cs typeface="Calibri"/>
            </a:endParaRPr>
          </a:p>
          <a:p>
            <a:pPr algn="just" marL="187960" marR="5080" indent="-17589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separating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features based on class separability so </a:t>
            </a:r>
            <a:r>
              <a:rPr dirty="0" sz="2800">
                <a:latin typeface="Calibri"/>
                <a:cs typeface="Calibri"/>
              </a:rPr>
              <a:t>as </a:t>
            </a:r>
            <a:r>
              <a:rPr dirty="0" sz="2800" spc="-5" b="1">
                <a:latin typeface="Calibri"/>
                <a:cs typeface="Calibri"/>
              </a:rPr>
              <a:t>to </a:t>
            </a:r>
            <a:r>
              <a:rPr dirty="0" sz="2800" spc="-6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avoid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over-fitting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of the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machine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learning model.</a:t>
            </a:r>
            <a:endParaRPr sz="2800">
              <a:latin typeface="Calibri"/>
              <a:cs typeface="Calibri"/>
            </a:endParaRPr>
          </a:p>
          <a:p>
            <a:pPr algn="just" marL="187960" marR="26670" indent="-17589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Unlike PCA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5">
                <a:latin typeface="Calibri"/>
                <a:cs typeface="Calibri"/>
              </a:rPr>
              <a:t>calculates eigenvalues of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covariance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matrix of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data set,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LDA calculates eigenvalues and 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eigenvectors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within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 a</a:t>
            </a:r>
            <a:r>
              <a:rPr dirty="0" sz="28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inter-class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scatter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 matrices</a:t>
            </a:r>
            <a:r>
              <a:rPr dirty="0" sz="2800" spc="-5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173" y="1345164"/>
            <a:ext cx="8096249" cy="3962399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39" y="63153"/>
            <a:ext cx="39014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360"/>
              <a:t>HOW</a:t>
            </a:r>
            <a:r>
              <a:rPr dirty="0" sz="4000" spc="-315"/>
              <a:t> </a:t>
            </a:r>
            <a:r>
              <a:rPr dirty="0" sz="4000" spc="-484"/>
              <a:t>LDA</a:t>
            </a:r>
            <a:r>
              <a:rPr dirty="0" sz="4000" spc="-315"/>
              <a:t> </a:t>
            </a:r>
            <a:r>
              <a:rPr dirty="0" sz="4000" spc="-480"/>
              <a:t>WORKS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1660" y="731233"/>
            <a:ext cx="8670290" cy="283781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algn="just" marL="187960" indent="-17589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Calculate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mean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vectors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for</a:t>
            </a:r>
            <a:r>
              <a:rPr dirty="0" sz="2800" spc="-10">
                <a:latin typeface="Calibri"/>
                <a:cs typeface="Calibri"/>
              </a:rPr>
              <a:t> 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individual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classes.</a:t>
            </a:r>
            <a:endParaRPr sz="2800">
              <a:latin typeface="Calibri"/>
              <a:cs typeface="Calibri"/>
            </a:endParaRPr>
          </a:p>
          <a:p>
            <a:pPr algn="just" marL="187960" indent="-17589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Calculate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intra-class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inter-class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scatter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matrices.</a:t>
            </a:r>
            <a:endParaRPr sz="2800">
              <a:latin typeface="Calibri"/>
              <a:cs typeface="Calibri"/>
            </a:endParaRPr>
          </a:p>
          <a:p>
            <a:pPr algn="just" marL="187960" marR="5080" indent="-175895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Calculate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eigenvalues</a:t>
            </a:r>
            <a:r>
              <a:rPr dirty="0" sz="2800">
                <a:latin typeface="Calibri"/>
                <a:cs typeface="Calibri"/>
              </a:rPr>
              <a:t> and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eigenvectors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40">
                <a:latin typeface="Calibri"/>
                <a:cs typeface="Calibri"/>
              </a:rPr>
              <a:t>S</a:t>
            </a:r>
            <a:r>
              <a:rPr dirty="0" sz="1600" spc="40">
                <a:latin typeface="Calibri"/>
                <a:cs typeface="Calibri"/>
              </a:rPr>
              <a:t>W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,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where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10">
                <a:latin typeface="Calibri"/>
                <a:cs typeface="Calibri"/>
              </a:rPr>
              <a:t>S</a:t>
            </a:r>
            <a:r>
              <a:rPr dirty="0" sz="1600" spc="10">
                <a:latin typeface="Calibri"/>
                <a:cs typeface="Calibri"/>
              </a:rPr>
              <a:t>W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intra-class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scatter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matrix</a:t>
            </a:r>
            <a:r>
              <a:rPr dirty="0" sz="2800">
                <a:latin typeface="Calibri"/>
                <a:cs typeface="Calibri"/>
              </a:rPr>
              <a:t> and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45">
                <a:latin typeface="Calibri"/>
                <a:cs typeface="Calibri"/>
              </a:rPr>
              <a:t>S</a:t>
            </a:r>
            <a:r>
              <a:rPr dirty="0" sz="1800" spc="45">
                <a:latin typeface="Calibri"/>
                <a:cs typeface="Calibri"/>
              </a:rPr>
              <a:t>B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inter-class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scatter matrix.</a:t>
            </a:r>
            <a:endParaRPr sz="2800">
              <a:latin typeface="Calibri"/>
              <a:cs typeface="Calibri"/>
            </a:endParaRPr>
          </a:p>
          <a:p>
            <a:pPr algn="just" marL="267970" indent="-255904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68605" algn="l"/>
              </a:tabLst>
            </a:pPr>
            <a:r>
              <a:rPr dirty="0" sz="2800" spc="-10">
                <a:latin typeface="Calibri"/>
                <a:cs typeface="Calibri"/>
              </a:rPr>
              <a:t>Identify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top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‘k’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eigenvectors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having</a:t>
            </a:r>
            <a:r>
              <a:rPr dirty="0" sz="2800" spc="-10">
                <a:latin typeface="Calibri"/>
                <a:cs typeface="Calibri"/>
              </a:rPr>
              <a:t> top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‘k’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eigenvalues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186" y="3915977"/>
            <a:ext cx="8643860" cy="210349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39" y="97494"/>
            <a:ext cx="81819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Compute</a:t>
            </a:r>
            <a:r>
              <a:rPr dirty="0" spc="-285"/>
              <a:t> </a:t>
            </a:r>
            <a:r>
              <a:rPr dirty="0" spc="-420"/>
              <a:t>mean</a:t>
            </a:r>
            <a:r>
              <a:rPr dirty="0" spc="-285"/>
              <a:t> </a:t>
            </a:r>
            <a:r>
              <a:rPr dirty="0" spc="-295"/>
              <a:t>vector</a:t>
            </a:r>
            <a:r>
              <a:rPr dirty="0" spc="-285"/>
              <a:t> </a:t>
            </a:r>
            <a:r>
              <a:rPr dirty="0" spc="-240"/>
              <a:t>for</a:t>
            </a:r>
            <a:r>
              <a:rPr dirty="0" spc="-285"/>
              <a:t> </a:t>
            </a:r>
            <a:r>
              <a:rPr dirty="0" spc="-365"/>
              <a:t>each</a:t>
            </a:r>
            <a:r>
              <a:rPr dirty="0" spc="-285"/>
              <a:t> </a:t>
            </a:r>
            <a:r>
              <a:rPr dirty="0" spc="-290"/>
              <a:t>class</a:t>
            </a:r>
            <a:r>
              <a:rPr dirty="0" spc="-285"/>
              <a:t> </a:t>
            </a:r>
            <a:r>
              <a:rPr dirty="0" spc="-325"/>
              <a:t>labels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44646"/>
            <a:ext cx="9143999" cy="17589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169" y="3454084"/>
            <a:ext cx="7018627" cy="2568162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39" y="63153"/>
            <a:ext cx="74193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335"/>
              <a:t>Calculate</a:t>
            </a:r>
            <a:r>
              <a:rPr dirty="0" sz="4000" spc="-315"/>
              <a:t> </a:t>
            </a:r>
            <a:r>
              <a:rPr dirty="0" sz="4000" spc="-355"/>
              <a:t>intra-class</a:t>
            </a:r>
            <a:r>
              <a:rPr dirty="0" sz="4000" spc="-315"/>
              <a:t> </a:t>
            </a:r>
            <a:r>
              <a:rPr dirty="0" sz="4000" spc="-305"/>
              <a:t>scatter</a:t>
            </a:r>
            <a:r>
              <a:rPr dirty="0" sz="4000" spc="-315"/>
              <a:t> </a:t>
            </a:r>
            <a:r>
              <a:rPr dirty="0" sz="4000" spc="-380"/>
              <a:t>matrix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0" y="866361"/>
            <a:ext cx="9144000" cy="5283200"/>
            <a:chOff x="0" y="866361"/>
            <a:chExt cx="9144000" cy="5283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3950" y="866361"/>
              <a:ext cx="2788213" cy="15589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0763" y="2720974"/>
              <a:ext cx="5563726" cy="13285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3534" y="4233765"/>
              <a:ext cx="4651160" cy="19151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59632"/>
              <a:ext cx="9143999" cy="42267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39" y="63153"/>
            <a:ext cx="74199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335"/>
              <a:t>Calculate</a:t>
            </a:r>
            <a:r>
              <a:rPr dirty="0" sz="4000" spc="-315"/>
              <a:t> </a:t>
            </a:r>
            <a:r>
              <a:rPr dirty="0" sz="4000" spc="-420"/>
              <a:t>Inter-class</a:t>
            </a:r>
            <a:r>
              <a:rPr dirty="0" sz="4000" spc="-315"/>
              <a:t> </a:t>
            </a:r>
            <a:r>
              <a:rPr dirty="0" sz="4000" spc="-305"/>
              <a:t>scatter</a:t>
            </a:r>
            <a:r>
              <a:rPr dirty="0" sz="4000" spc="-315"/>
              <a:t> </a:t>
            </a:r>
            <a:r>
              <a:rPr dirty="0" sz="4000" spc="-380"/>
              <a:t>matrix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9907" y="1480778"/>
            <a:ext cx="5399313" cy="1219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1391" y="2965774"/>
            <a:ext cx="3646138" cy="1501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8732" y="4837329"/>
            <a:ext cx="2930835" cy="146541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39" y="97494"/>
            <a:ext cx="75317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Calculate</a:t>
            </a:r>
            <a:r>
              <a:rPr dirty="0" spc="-285"/>
              <a:t> </a:t>
            </a:r>
            <a:r>
              <a:rPr dirty="0" spc="-350"/>
              <a:t>eigenvalues</a:t>
            </a:r>
            <a:r>
              <a:rPr dirty="0" spc="-285"/>
              <a:t> </a:t>
            </a:r>
            <a:r>
              <a:rPr dirty="0" spc="-395"/>
              <a:t>and</a:t>
            </a:r>
            <a:r>
              <a:rPr dirty="0" spc="-285"/>
              <a:t> </a:t>
            </a:r>
            <a:r>
              <a:rPr dirty="0" spc="-310"/>
              <a:t>eigenvectors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7894" y="1361879"/>
            <a:ext cx="4090336" cy="223109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39" y="63153"/>
            <a:ext cx="45237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09"/>
              <a:t>LBA</a:t>
            </a:r>
            <a:r>
              <a:rPr dirty="0" sz="4000" spc="-315"/>
              <a:t> </a:t>
            </a:r>
            <a:r>
              <a:rPr dirty="0" sz="4000" spc="-350"/>
              <a:t>using</a:t>
            </a:r>
            <a:r>
              <a:rPr dirty="0" sz="4000" spc="-315"/>
              <a:t> </a:t>
            </a:r>
            <a:r>
              <a:rPr dirty="0" sz="4000" spc="-270"/>
              <a:t>scikit</a:t>
            </a:r>
            <a:r>
              <a:rPr dirty="0" sz="4000" spc="-315"/>
              <a:t> </a:t>
            </a:r>
            <a:r>
              <a:rPr dirty="0" sz="4000" spc="-380"/>
              <a:t>learn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72841"/>
            <a:ext cx="9117799" cy="538657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05" y="0"/>
            <a:ext cx="73558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350"/>
              <a:t>Comparison</a:t>
            </a:r>
            <a:r>
              <a:rPr dirty="0" sz="4000" spc="-315"/>
              <a:t> </a:t>
            </a:r>
            <a:r>
              <a:rPr dirty="0" sz="4000" spc="-425"/>
              <a:t>between</a:t>
            </a:r>
            <a:r>
              <a:rPr dirty="0" sz="4000" spc="-315"/>
              <a:t> </a:t>
            </a:r>
            <a:r>
              <a:rPr dirty="0" sz="4000" spc="-425"/>
              <a:t>PCA</a:t>
            </a:r>
            <a:r>
              <a:rPr dirty="0" sz="4000" spc="-315"/>
              <a:t> </a:t>
            </a:r>
            <a:r>
              <a:rPr dirty="0" sz="4000" spc="-440"/>
              <a:t>and</a:t>
            </a:r>
            <a:r>
              <a:rPr dirty="0" sz="4000" spc="-315"/>
              <a:t> </a:t>
            </a:r>
            <a:r>
              <a:rPr dirty="0" sz="4000" spc="-405"/>
              <a:t>LCA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0" y="755781"/>
            <a:ext cx="8986520" cy="4139565"/>
            <a:chOff x="0" y="755781"/>
            <a:chExt cx="8986520" cy="41395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55781"/>
              <a:ext cx="4680615" cy="41390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7566" y="755781"/>
              <a:ext cx="4628852" cy="39468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78" y="637458"/>
            <a:ext cx="60960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95"/>
              <a:t>Qualitative</a:t>
            </a:r>
            <a:r>
              <a:rPr dirty="0" spc="-65"/>
              <a:t> </a:t>
            </a:r>
            <a:r>
              <a:rPr dirty="0" spc="-350"/>
              <a:t>data</a:t>
            </a:r>
            <a:r>
              <a:rPr dirty="0" spc="-65"/>
              <a:t> </a:t>
            </a:r>
            <a:r>
              <a:rPr dirty="0" sz="4400" spc="190" b="0">
                <a:solidFill>
                  <a:srgbClr val="000000"/>
                </a:solidFill>
                <a:latin typeface="Calibri"/>
                <a:cs typeface="Calibri"/>
              </a:rPr>
              <a:t>?</a:t>
            </a:r>
            <a:r>
              <a:rPr dirty="0" sz="4400" spc="-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295"/>
              <a:t>Ordinal</a:t>
            </a:r>
            <a:r>
              <a:rPr dirty="0" spc="-65"/>
              <a:t> </a:t>
            </a:r>
            <a:r>
              <a:rPr dirty="0" spc="-365"/>
              <a:t>Data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99" y="2123454"/>
            <a:ext cx="7124700" cy="2969260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algn="just" marL="177800" marR="5080" indent="-165735">
              <a:lnSpc>
                <a:spcPts val="3200"/>
              </a:lnSpc>
              <a:spcBef>
                <a:spcPts val="870"/>
              </a:spcBef>
              <a:buFont typeface="Arial MT"/>
              <a:buChar char="•"/>
              <a:tabLst>
                <a:tab pos="178435" algn="l"/>
              </a:tabLst>
            </a:pPr>
            <a:r>
              <a:rPr dirty="0" sz="3300" spc="5">
                <a:latin typeface="Calibri"/>
                <a:cs typeface="Calibri"/>
              </a:rPr>
              <a:t>Like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nominal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data,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basic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counting</a:t>
            </a:r>
            <a:r>
              <a:rPr dirty="0" sz="3300" spc="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is </a:t>
            </a:r>
            <a:r>
              <a:rPr dirty="0" sz="3300" spc="5">
                <a:latin typeface="Calibri"/>
                <a:cs typeface="Calibri"/>
              </a:rPr>
              <a:t> possible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for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ordinal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data.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Hence,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 </a:t>
            </a:r>
            <a:r>
              <a:rPr dirty="0" sz="3300" spc="5">
                <a:latin typeface="Calibri"/>
                <a:cs typeface="Calibri"/>
              </a:rPr>
              <a:t> </a:t>
            </a:r>
            <a:r>
              <a:rPr dirty="0" sz="3300" spc="10">
                <a:latin typeface="Calibri"/>
                <a:cs typeface="Calibri"/>
              </a:rPr>
              <a:t>mode</a:t>
            </a:r>
            <a:r>
              <a:rPr dirty="0" sz="3300" spc="48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can</a:t>
            </a:r>
            <a:r>
              <a:rPr dirty="0" sz="3300" spc="480">
                <a:latin typeface="Calibri"/>
                <a:cs typeface="Calibri"/>
              </a:rPr>
              <a:t> </a:t>
            </a:r>
            <a:r>
              <a:rPr dirty="0" sz="3300" spc="10">
                <a:latin typeface="Calibri"/>
                <a:cs typeface="Calibri"/>
              </a:rPr>
              <a:t>be</a:t>
            </a:r>
            <a:r>
              <a:rPr dirty="0" sz="3300" spc="48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identified.</a:t>
            </a:r>
            <a:r>
              <a:rPr dirty="0" sz="3300" spc="484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Since</a:t>
            </a:r>
            <a:r>
              <a:rPr dirty="0" sz="3300" spc="48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ordering </a:t>
            </a:r>
            <a:r>
              <a:rPr dirty="0" sz="3300" spc="-735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is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possible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in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case</a:t>
            </a:r>
            <a:r>
              <a:rPr dirty="0" sz="3300" spc="10">
                <a:latin typeface="Calibri"/>
                <a:cs typeface="Calibri"/>
              </a:rPr>
              <a:t> of</a:t>
            </a:r>
            <a:r>
              <a:rPr dirty="0" sz="3300" spc="77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ordinal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data, </a:t>
            </a:r>
            <a:r>
              <a:rPr dirty="0" sz="3300" spc="-735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median, </a:t>
            </a:r>
            <a:r>
              <a:rPr dirty="0" sz="3300" spc="15">
                <a:latin typeface="Calibri"/>
                <a:cs typeface="Calibri"/>
              </a:rPr>
              <a:t>and </a:t>
            </a:r>
            <a:r>
              <a:rPr dirty="0" sz="3300" spc="5">
                <a:latin typeface="Calibri"/>
                <a:cs typeface="Calibri"/>
              </a:rPr>
              <a:t>quartiles can </a:t>
            </a:r>
            <a:r>
              <a:rPr dirty="0" sz="3300" spc="10">
                <a:latin typeface="Calibri"/>
                <a:cs typeface="Calibri"/>
              </a:rPr>
              <a:t>be </a:t>
            </a:r>
            <a:r>
              <a:rPr dirty="0" sz="3300" spc="5">
                <a:latin typeface="Calibri"/>
                <a:cs typeface="Calibri"/>
              </a:rPr>
              <a:t>identified 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in</a:t>
            </a:r>
            <a:r>
              <a:rPr dirty="0" sz="3300" spc="10">
                <a:latin typeface="Calibri"/>
                <a:cs typeface="Calibri"/>
              </a:rPr>
              <a:t> addition.</a:t>
            </a:r>
            <a:r>
              <a:rPr dirty="0" sz="3300" spc="770">
                <a:latin typeface="Calibri"/>
                <a:cs typeface="Calibri"/>
              </a:rPr>
              <a:t> </a:t>
            </a:r>
            <a:r>
              <a:rPr dirty="0" sz="3300" spc="10">
                <a:latin typeface="Calibri"/>
                <a:cs typeface="Calibri"/>
              </a:rPr>
              <a:t>Mean</a:t>
            </a:r>
            <a:r>
              <a:rPr dirty="0" sz="3300" spc="770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can</a:t>
            </a:r>
            <a:r>
              <a:rPr dirty="0" sz="3300" spc="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still</a:t>
            </a:r>
            <a:r>
              <a:rPr dirty="0" sz="3300" spc="5">
                <a:latin typeface="Calibri"/>
                <a:cs typeface="Calibri"/>
              </a:rPr>
              <a:t> </a:t>
            </a:r>
            <a:r>
              <a:rPr dirty="0" sz="3300" spc="10">
                <a:latin typeface="Calibri"/>
                <a:cs typeface="Calibri"/>
              </a:rPr>
              <a:t>not</a:t>
            </a:r>
            <a:r>
              <a:rPr dirty="0" sz="3300" spc="770">
                <a:latin typeface="Calibri"/>
                <a:cs typeface="Calibri"/>
              </a:rPr>
              <a:t> </a:t>
            </a:r>
            <a:r>
              <a:rPr dirty="0" sz="3300" spc="10">
                <a:latin typeface="Calibri"/>
                <a:cs typeface="Calibri"/>
              </a:rPr>
              <a:t>be </a:t>
            </a:r>
            <a:r>
              <a:rPr dirty="0" sz="3300" spc="15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calculated.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722" y="136071"/>
            <a:ext cx="7326147" cy="66130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2338" y="739058"/>
            <a:ext cx="34194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95"/>
              <a:t>Quantitative</a:t>
            </a:r>
            <a:r>
              <a:rPr dirty="0" spc="-65"/>
              <a:t> </a:t>
            </a:r>
            <a:r>
              <a:rPr dirty="0" spc="-35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51" y="1446564"/>
            <a:ext cx="7689850" cy="442785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99390" marR="5715" indent="-187325">
              <a:lnSpc>
                <a:spcPct val="70700"/>
              </a:lnSpc>
              <a:spcBef>
                <a:spcPts val="875"/>
              </a:spcBef>
              <a:buFont typeface="Arial"/>
              <a:buChar char="•"/>
              <a:tabLst>
                <a:tab pos="200025" algn="l"/>
              </a:tabLst>
            </a:pPr>
            <a:r>
              <a:rPr dirty="0" sz="2150" b="1">
                <a:latin typeface="Calibri"/>
                <a:cs typeface="Calibri"/>
              </a:rPr>
              <a:t>Quantitative</a:t>
            </a:r>
            <a:r>
              <a:rPr dirty="0" sz="2150" spc="75" b="1">
                <a:latin typeface="Calibri"/>
                <a:cs typeface="Calibri"/>
              </a:rPr>
              <a:t> </a:t>
            </a:r>
            <a:r>
              <a:rPr dirty="0" sz="2150" spc="5" b="1">
                <a:latin typeface="Calibri"/>
                <a:cs typeface="Calibri"/>
              </a:rPr>
              <a:t>data</a:t>
            </a:r>
            <a:r>
              <a:rPr dirty="0" sz="2150" spc="85" b="1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(numeric</a:t>
            </a:r>
            <a:r>
              <a:rPr dirty="0" sz="2150" spc="8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data)</a:t>
            </a:r>
            <a:r>
              <a:rPr dirty="0" sz="2150" spc="8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relates</a:t>
            </a:r>
            <a:r>
              <a:rPr dirty="0" sz="2150" spc="7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to</a:t>
            </a:r>
            <a:r>
              <a:rPr dirty="0" sz="2150" spc="7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information</a:t>
            </a:r>
            <a:r>
              <a:rPr dirty="0" sz="2150" spc="8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about</a:t>
            </a:r>
            <a:r>
              <a:rPr dirty="0" sz="2150" spc="8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the </a:t>
            </a:r>
            <a:r>
              <a:rPr dirty="0" sz="2150" spc="-47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quantity </a:t>
            </a:r>
            <a:r>
              <a:rPr dirty="0" sz="2150" spc="5">
                <a:latin typeface="Calibri"/>
                <a:cs typeface="Calibri"/>
              </a:rPr>
              <a:t>of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10">
                <a:latin typeface="Calibri"/>
                <a:cs typeface="Calibri"/>
              </a:rPr>
              <a:t>an</a:t>
            </a:r>
            <a:r>
              <a:rPr dirty="0" sz="2150">
                <a:latin typeface="Calibri"/>
                <a:cs typeface="Calibri"/>
              </a:rPr>
              <a:t> object </a:t>
            </a:r>
            <a:r>
              <a:rPr dirty="0" sz="2150" spc="10">
                <a:latin typeface="Calibri"/>
                <a:cs typeface="Calibri"/>
              </a:rPr>
              <a:t>–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hence</a:t>
            </a:r>
            <a:r>
              <a:rPr dirty="0" sz="2150">
                <a:latin typeface="Calibri"/>
                <a:cs typeface="Calibri"/>
              </a:rPr>
              <a:t> it </a:t>
            </a:r>
            <a:r>
              <a:rPr dirty="0" sz="2150" spc="5">
                <a:latin typeface="Calibri"/>
                <a:cs typeface="Calibri"/>
              </a:rPr>
              <a:t>can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be</a:t>
            </a:r>
            <a:r>
              <a:rPr dirty="0" sz="2150">
                <a:latin typeface="Calibri"/>
                <a:cs typeface="Calibri"/>
              </a:rPr>
              <a:t> measured.</a:t>
            </a:r>
            <a:endParaRPr sz="2150">
              <a:latin typeface="Calibri"/>
              <a:cs typeface="Calibri"/>
            </a:endParaRPr>
          </a:p>
          <a:p>
            <a:pPr lvl="1" marL="656590" indent="-193675">
              <a:lnSpc>
                <a:spcPts val="2055"/>
              </a:lnSpc>
              <a:buFont typeface="Arial MT"/>
              <a:buChar char="•"/>
              <a:tabLst>
                <a:tab pos="657225" algn="l"/>
              </a:tabLst>
            </a:pPr>
            <a:r>
              <a:rPr dirty="0" sz="1850">
                <a:latin typeface="Calibri"/>
                <a:cs typeface="Calibri"/>
              </a:rPr>
              <a:t>Temperature</a:t>
            </a:r>
            <a:r>
              <a:rPr dirty="0" sz="1850" spc="-15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,</a:t>
            </a:r>
            <a:r>
              <a:rPr dirty="0" sz="1850" spc="-15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age,</a:t>
            </a:r>
            <a:r>
              <a:rPr dirty="0" sz="1850" spc="-1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etc.</a:t>
            </a:r>
            <a:endParaRPr sz="1850">
              <a:latin typeface="Calibri"/>
              <a:cs typeface="Calibri"/>
            </a:endParaRPr>
          </a:p>
          <a:p>
            <a:pPr marL="199390" indent="-187325">
              <a:lnSpc>
                <a:spcPts val="2495"/>
              </a:lnSpc>
              <a:spcBef>
                <a:spcPts val="250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There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are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two</a:t>
            </a:r>
            <a:r>
              <a:rPr dirty="0" sz="2150">
                <a:latin typeface="Calibri"/>
                <a:cs typeface="Calibri"/>
              </a:rPr>
              <a:t> types </a:t>
            </a:r>
            <a:r>
              <a:rPr dirty="0" sz="2150" spc="5">
                <a:latin typeface="Calibri"/>
                <a:cs typeface="Calibri"/>
              </a:rPr>
              <a:t>of</a:t>
            </a:r>
            <a:r>
              <a:rPr dirty="0" sz="2150">
                <a:latin typeface="Calibri"/>
                <a:cs typeface="Calibri"/>
              </a:rPr>
              <a:t> quantitative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data:</a:t>
            </a:r>
            <a:endParaRPr sz="2150">
              <a:latin typeface="Calibri"/>
              <a:cs typeface="Calibri"/>
            </a:endParaRPr>
          </a:p>
          <a:p>
            <a:pPr lvl="1" marL="656590" indent="-193675">
              <a:lnSpc>
                <a:spcPts val="2060"/>
              </a:lnSpc>
              <a:buFont typeface="Arial MT"/>
              <a:buChar char="•"/>
              <a:tabLst>
                <a:tab pos="657225" algn="l"/>
              </a:tabLst>
            </a:pPr>
            <a:r>
              <a:rPr dirty="0" sz="1850" spc="-5">
                <a:latin typeface="Calibri"/>
                <a:cs typeface="Calibri"/>
              </a:rPr>
              <a:t>Interval</a:t>
            </a:r>
            <a:r>
              <a:rPr dirty="0" sz="1850" spc="-25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data</a:t>
            </a:r>
            <a:endParaRPr sz="1850">
              <a:latin typeface="Calibri"/>
              <a:cs typeface="Calibri"/>
            </a:endParaRPr>
          </a:p>
          <a:p>
            <a:pPr lvl="1" marL="656590" indent="-193675">
              <a:lnSpc>
                <a:spcPts val="2140"/>
              </a:lnSpc>
              <a:buFont typeface="Arial MT"/>
              <a:buChar char="•"/>
              <a:tabLst>
                <a:tab pos="657225" algn="l"/>
              </a:tabLst>
            </a:pPr>
            <a:r>
              <a:rPr dirty="0" sz="1850">
                <a:latin typeface="Calibri"/>
                <a:cs typeface="Calibri"/>
              </a:rPr>
              <a:t>Ratio</a:t>
            </a:r>
            <a:r>
              <a:rPr dirty="0" sz="1850" spc="-40">
                <a:latin typeface="Calibri"/>
                <a:cs typeface="Calibri"/>
              </a:rPr>
              <a:t> </a:t>
            </a:r>
            <a:r>
              <a:rPr dirty="0" sz="1850" spc="-5">
                <a:latin typeface="Calibri"/>
                <a:cs typeface="Calibri"/>
              </a:rPr>
              <a:t>data</a:t>
            </a:r>
            <a:endParaRPr sz="1850">
              <a:latin typeface="Calibri"/>
              <a:cs typeface="Calibri"/>
            </a:endParaRPr>
          </a:p>
          <a:p>
            <a:pPr marL="199390" indent="-187325">
              <a:lnSpc>
                <a:spcPts val="2200"/>
              </a:lnSpc>
              <a:spcBef>
                <a:spcPts val="250"/>
              </a:spcBef>
              <a:buFont typeface="Arial MT"/>
              <a:buChar char="•"/>
              <a:tabLst>
                <a:tab pos="200025" algn="l"/>
                <a:tab pos="1184910" algn="l"/>
                <a:tab pos="1815464" algn="l"/>
                <a:tab pos="2115820" algn="l"/>
                <a:tab pos="3167380" algn="l"/>
                <a:tab pos="3797300" algn="l"/>
                <a:tab pos="4252595" algn="l"/>
                <a:tab pos="5056505" algn="l"/>
                <a:tab pos="5577205" algn="l"/>
                <a:tab pos="6200140" algn="l"/>
                <a:tab pos="6711315" algn="l"/>
                <a:tab pos="7470140" algn="l"/>
              </a:tabLst>
            </a:pPr>
            <a:r>
              <a:rPr dirty="0" sz="2150">
                <a:latin typeface="Calibri"/>
                <a:cs typeface="Calibri"/>
              </a:rPr>
              <a:t>Interval	</a:t>
            </a:r>
            <a:r>
              <a:rPr dirty="0" sz="2150" spc="5">
                <a:latin typeface="Calibri"/>
                <a:cs typeface="Calibri"/>
              </a:rPr>
              <a:t>data	</a:t>
            </a:r>
            <a:r>
              <a:rPr dirty="0" sz="2150">
                <a:latin typeface="Calibri"/>
                <a:cs typeface="Calibri"/>
              </a:rPr>
              <a:t>is	</a:t>
            </a:r>
            <a:r>
              <a:rPr dirty="0" sz="2150" spc="5">
                <a:latin typeface="Calibri"/>
                <a:cs typeface="Calibri"/>
              </a:rPr>
              <a:t>numeric	data	</a:t>
            </a:r>
            <a:r>
              <a:rPr dirty="0" sz="2150">
                <a:latin typeface="Calibri"/>
                <a:cs typeface="Calibri"/>
              </a:rPr>
              <a:t>for	</a:t>
            </a:r>
            <a:r>
              <a:rPr dirty="0" sz="2150" spc="5">
                <a:latin typeface="Calibri"/>
                <a:cs typeface="Calibri"/>
              </a:rPr>
              <a:t>which	</a:t>
            </a:r>
            <a:r>
              <a:rPr dirty="0" sz="2150" spc="5" b="1">
                <a:latin typeface="Calibri"/>
                <a:cs typeface="Calibri"/>
              </a:rPr>
              <a:t>not	only	the	order	</a:t>
            </a:r>
            <a:r>
              <a:rPr dirty="0" sz="2150" b="1">
                <a:latin typeface="Calibri"/>
                <a:cs typeface="Calibri"/>
              </a:rPr>
              <a:t>is</a:t>
            </a:r>
            <a:endParaRPr sz="2150">
              <a:latin typeface="Calibri"/>
              <a:cs typeface="Calibri"/>
            </a:endParaRPr>
          </a:p>
          <a:p>
            <a:pPr marL="199390" marR="10160">
              <a:lnSpc>
                <a:spcPct val="70700"/>
              </a:lnSpc>
              <a:spcBef>
                <a:spcPts val="380"/>
              </a:spcBef>
            </a:pPr>
            <a:r>
              <a:rPr dirty="0" sz="2150" spc="5" b="1">
                <a:latin typeface="Calibri"/>
                <a:cs typeface="Calibri"/>
              </a:rPr>
              <a:t>known,</a:t>
            </a:r>
            <a:r>
              <a:rPr dirty="0" sz="2150" spc="235" b="1">
                <a:latin typeface="Calibri"/>
                <a:cs typeface="Calibri"/>
              </a:rPr>
              <a:t> </a:t>
            </a:r>
            <a:r>
              <a:rPr dirty="0" sz="2150" spc="5" b="1">
                <a:latin typeface="Calibri"/>
                <a:cs typeface="Calibri"/>
              </a:rPr>
              <a:t>but</a:t>
            </a:r>
            <a:r>
              <a:rPr dirty="0" sz="2150" spc="245" b="1">
                <a:latin typeface="Calibri"/>
                <a:cs typeface="Calibri"/>
              </a:rPr>
              <a:t> </a:t>
            </a:r>
            <a:r>
              <a:rPr dirty="0" sz="2150" spc="5" b="1">
                <a:latin typeface="Calibri"/>
                <a:cs typeface="Calibri"/>
              </a:rPr>
              <a:t>the</a:t>
            </a:r>
            <a:r>
              <a:rPr dirty="0" sz="2150" spc="245" b="1">
                <a:latin typeface="Calibri"/>
                <a:cs typeface="Calibri"/>
              </a:rPr>
              <a:t> </a:t>
            </a:r>
            <a:r>
              <a:rPr dirty="0" sz="2150" b="1">
                <a:latin typeface="Calibri"/>
                <a:cs typeface="Calibri"/>
              </a:rPr>
              <a:t>exact</a:t>
            </a:r>
            <a:r>
              <a:rPr dirty="0" sz="2150" spc="245" b="1">
                <a:latin typeface="Calibri"/>
                <a:cs typeface="Calibri"/>
              </a:rPr>
              <a:t> </a:t>
            </a:r>
            <a:r>
              <a:rPr dirty="0" sz="2150" b="1">
                <a:latin typeface="Calibri"/>
                <a:cs typeface="Calibri"/>
              </a:rPr>
              <a:t>difference</a:t>
            </a:r>
            <a:r>
              <a:rPr dirty="0" sz="2150" spc="245" b="1">
                <a:latin typeface="Calibri"/>
                <a:cs typeface="Calibri"/>
              </a:rPr>
              <a:t> </a:t>
            </a:r>
            <a:r>
              <a:rPr dirty="0" sz="2150" spc="5" b="1">
                <a:latin typeface="Calibri"/>
                <a:cs typeface="Calibri"/>
              </a:rPr>
              <a:t>between</a:t>
            </a:r>
            <a:r>
              <a:rPr dirty="0" sz="2150" spc="245" b="1">
                <a:latin typeface="Calibri"/>
                <a:cs typeface="Calibri"/>
              </a:rPr>
              <a:t> </a:t>
            </a:r>
            <a:r>
              <a:rPr dirty="0" sz="2150" b="1">
                <a:latin typeface="Calibri"/>
                <a:cs typeface="Calibri"/>
              </a:rPr>
              <a:t>values</a:t>
            </a:r>
            <a:r>
              <a:rPr dirty="0" sz="2150" spc="245" b="1">
                <a:latin typeface="Calibri"/>
                <a:cs typeface="Calibri"/>
              </a:rPr>
              <a:t> </a:t>
            </a:r>
            <a:r>
              <a:rPr dirty="0" sz="2150" b="1">
                <a:latin typeface="Calibri"/>
                <a:cs typeface="Calibri"/>
              </a:rPr>
              <a:t>is</a:t>
            </a:r>
            <a:r>
              <a:rPr dirty="0" sz="2150" spc="245" b="1">
                <a:latin typeface="Calibri"/>
                <a:cs typeface="Calibri"/>
              </a:rPr>
              <a:t> </a:t>
            </a:r>
            <a:r>
              <a:rPr dirty="0" sz="2150" b="1">
                <a:latin typeface="Calibri"/>
                <a:cs typeface="Calibri"/>
              </a:rPr>
              <a:t>also</a:t>
            </a:r>
            <a:r>
              <a:rPr dirty="0" sz="2150" spc="245" b="1">
                <a:latin typeface="Calibri"/>
                <a:cs typeface="Calibri"/>
              </a:rPr>
              <a:t> </a:t>
            </a:r>
            <a:r>
              <a:rPr dirty="0" sz="2150" spc="25" b="1">
                <a:latin typeface="Calibri"/>
                <a:cs typeface="Calibri"/>
              </a:rPr>
              <a:t>known</a:t>
            </a:r>
            <a:r>
              <a:rPr dirty="0" sz="2150" spc="25">
                <a:latin typeface="Calibri"/>
                <a:cs typeface="Calibri"/>
              </a:rPr>
              <a:t>. </a:t>
            </a:r>
            <a:r>
              <a:rPr dirty="0" sz="2150" spc="-47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An</a:t>
            </a:r>
            <a:r>
              <a:rPr dirty="0" sz="2150">
                <a:latin typeface="Calibri"/>
                <a:cs typeface="Calibri"/>
              </a:rPr>
              <a:t> ideal </a:t>
            </a:r>
            <a:r>
              <a:rPr dirty="0" sz="2150" spc="5">
                <a:latin typeface="Calibri"/>
                <a:cs typeface="Calibri"/>
              </a:rPr>
              <a:t>example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of </a:t>
            </a:r>
            <a:r>
              <a:rPr dirty="0" sz="2150">
                <a:latin typeface="Calibri"/>
                <a:cs typeface="Calibri"/>
              </a:rPr>
              <a:t>interval </a:t>
            </a:r>
            <a:r>
              <a:rPr dirty="0" sz="2150" spc="5">
                <a:latin typeface="Calibri"/>
                <a:cs typeface="Calibri"/>
              </a:rPr>
              <a:t>data</a:t>
            </a:r>
            <a:r>
              <a:rPr dirty="0" sz="2150">
                <a:latin typeface="Calibri"/>
                <a:cs typeface="Calibri"/>
              </a:rPr>
              <a:t> is</a:t>
            </a:r>
            <a:r>
              <a:rPr dirty="0" sz="2150" spc="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Celsius temperature.</a:t>
            </a:r>
            <a:endParaRPr sz="2150">
              <a:latin typeface="Calibri"/>
              <a:cs typeface="Calibri"/>
            </a:endParaRPr>
          </a:p>
          <a:p>
            <a:pPr marL="199390" indent="-187325">
              <a:lnSpc>
                <a:spcPts val="2200"/>
              </a:lnSpc>
              <a:spcBef>
                <a:spcPts val="240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For</a:t>
            </a:r>
            <a:r>
              <a:rPr dirty="0" sz="2150" spc="34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interval</a:t>
            </a:r>
            <a:r>
              <a:rPr dirty="0" sz="2150" spc="34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data,</a:t>
            </a:r>
            <a:r>
              <a:rPr dirty="0" sz="2150" spc="34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mathematical</a:t>
            </a:r>
            <a:r>
              <a:rPr dirty="0" sz="2150" spc="34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operations</a:t>
            </a:r>
            <a:r>
              <a:rPr dirty="0" sz="2150" spc="34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such</a:t>
            </a:r>
            <a:r>
              <a:rPr dirty="0" sz="2150" spc="34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as</a:t>
            </a:r>
            <a:r>
              <a:rPr dirty="0" sz="2150" spc="3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addition</a:t>
            </a:r>
            <a:r>
              <a:rPr dirty="0" sz="2150" spc="345">
                <a:latin typeface="Calibri"/>
                <a:cs typeface="Calibri"/>
              </a:rPr>
              <a:t> </a:t>
            </a:r>
            <a:r>
              <a:rPr dirty="0" sz="2150" spc="10">
                <a:latin typeface="Calibri"/>
                <a:cs typeface="Calibri"/>
              </a:rPr>
              <a:t>and</a:t>
            </a:r>
            <a:endParaRPr sz="2150">
              <a:latin typeface="Calibri"/>
              <a:cs typeface="Calibri"/>
            </a:endParaRPr>
          </a:p>
          <a:p>
            <a:pPr marL="199390">
              <a:lnSpc>
                <a:spcPts val="1825"/>
              </a:lnSpc>
            </a:pPr>
            <a:r>
              <a:rPr dirty="0" sz="2150">
                <a:latin typeface="Calibri"/>
                <a:cs typeface="Calibri"/>
              </a:rPr>
              <a:t>subtraction</a:t>
            </a:r>
            <a:r>
              <a:rPr dirty="0" sz="2150" spc="459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are</a:t>
            </a:r>
            <a:r>
              <a:rPr dirty="0" sz="2150" spc="46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possible.</a:t>
            </a:r>
            <a:r>
              <a:rPr dirty="0" sz="2150" spc="459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For</a:t>
            </a:r>
            <a:r>
              <a:rPr dirty="0" sz="2150" spc="46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that</a:t>
            </a:r>
            <a:r>
              <a:rPr dirty="0" sz="2150" spc="45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reason,</a:t>
            </a:r>
            <a:r>
              <a:rPr dirty="0" sz="2150" spc="459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for</a:t>
            </a:r>
            <a:r>
              <a:rPr dirty="0" sz="2150" spc="46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interval</a:t>
            </a:r>
            <a:r>
              <a:rPr dirty="0" sz="2150" spc="459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data,</a:t>
            </a:r>
            <a:r>
              <a:rPr dirty="0" sz="2150" spc="46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the</a:t>
            </a:r>
            <a:endParaRPr sz="2150">
              <a:latin typeface="Calibri"/>
              <a:cs typeface="Calibri"/>
            </a:endParaRPr>
          </a:p>
          <a:p>
            <a:pPr marL="199390" marR="15240">
              <a:lnSpc>
                <a:spcPct val="70700"/>
              </a:lnSpc>
              <a:spcBef>
                <a:spcPts val="380"/>
              </a:spcBef>
            </a:pPr>
            <a:r>
              <a:rPr dirty="0" sz="2150">
                <a:latin typeface="Calibri"/>
                <a:cs typeface="Calibri"/>
              </a:rPr>
              <a:t>central</a:t>
            </a:r>
            <a:r>
              <a:rPr dirty="0" sz="2150" spc="40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tendency</a:t>
            </a:r>
            <a:r>
              <a:rPr dirty="0" sz="2150" spc="40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can</a:t>
            </a:r>
            <a:r>
              <a:rPr dirty="0" sz="2150" spc="40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be</a:t>
            </a:r>
            <a:r>
              <a:rPr dirty="0" sz="2150" spc="40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measured</a:t>
            </a:r>
            <a:r>
              <a:rPr dirty="0" sz="2150" spc="40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by</a:t>
            </a:r>
            <a:r>
              <a:rPr dirty="0" sz="2150" spc="40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mean,</a:t>
            </a:r>
            <a:r>
              <a:rPr dirty="0" sz="2150" spc="40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median,</a:t>
            </a:r>
            <a:r>
              <a:rPr dirty="0" sz="2150" spc="40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or</a:t>
            </a:r>
            <a:r>
              <a:rPr dirty="0" sz="2150" spc="40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mode. </a:t>
            </a:r>
            <a:r>
              <a:rPr dirty="0" sz="2150" spc="-47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Standard deviation </a:t>
            </a:r>
            <a:r>
              <a:rPr dirty="0" sz="2150" spc="5">
                <a:latin typeface="Calibri"/>
                <a:cs typeface="Calibri"/>
              </a:rPr>
              <a:t>can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also</a:t>
            </a:r>
            <a:r>
              <a:rPr dirty="0" sz="215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be</a:t>
            </a:r>
            <a:r>
              <a:rPr dirty="0" sz="2150">
                <a:latin typeface="Calibri"/>
                <a:cs typeface="Calibri"/>
              </a:rPr>
              <a:t> calculated.</a:t>
            </a:r>
            <a:endParaRPr sz="2150">
              <a:latin typeface="Calibri"/>
              <a:cs typeface="Calibri"/>
            </a:endParaRPr>
          </a:p>
          <a:p>
            <a:pPr marL="199390" indent="-187325">
              <a:lnSpc>
                <a:spcPts val="2200"/>
              </a:lnSpc>
              <a:spcBef>
                <a:spcPts val="240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2150" spc="5">
                <a:latin typeface="Calibri"/>
                <a:cs typeface="Calibri"/>
              </a:rPr>
              <a:t>However,</a:t>
            </a:r>
            <a:r>
              <a:rPr dirty="0" sz="2150" spc="12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interval</a:t>
            </a:r>
            <a:r>
              <a:rPr dirty="0" sz="2150" spc="12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data</a:t>
            </a:r>
            <a:r>
              <a:rPr dirty="0" sz="2150" spc="12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do</a:t>
            </a:r>
            <a:r>
              <a:rPr dirty="0" sz="2150" spc="12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not</a:t>
            </a:r>
            <a:r>
              <a:rPr dirty="0" sz="2150" spc="12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have</a:t>
            </a:r>
            <a:r>
              <a:rPr dirty="0" sz="2150" spc="12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something</a:t>
            </a:r>
            <a:r>
              <a:rPr dirty="0" sz="2150" spc="12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called</a:t>
            </a:r>
            <a:r>
              <a:rPr dirty="0" sz="2150" spc="12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a</a:t>
            </a:r>
            <a:r>
              <a:rPr dirty="0" sz="2150" spc="12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‘true</a:t>
            </a:r>
            <a:r>
              <a:rPr dirty="0" sz="2150" spc="12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zero’</a:t>
            </a:r>
            <a:endParaRPr sz="2150">
              <a:latin typeface="Calibri"/>
              <a:cs typeface="Calibri"/>
            </a:endParaRPr>
          </a:p>
          <a:p>
            <a:pPr marL="199390" marR="14604">
              <a:lnSpc>
                <a:spcPct val="70700"/>
              </a:lnSpc>
              <a:spcBef>
                <a:spcPts val="380"/>
              </a:spcBef>
            </a:pPr>
            <a:r>
              <a:rPr dirty="0" sz="2150">
                <a:latin typeface="Calibri"/>
                <a:cs typeface="Calibri"/>
              </a:rPr>
              <a:t>value.</a:t>
            </a:r>
            <a:r>
              <a:rPr dirty="0" sz="2150" spc="165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For</a:t>
            </a:r>
            <a:r>
              <a:rPr dirty="0" sz="2150" spc="16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example,</a:t>
            </a:r>
            <a:r>
              <a:rPr dirty="0" sz="2150" spc="17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there</a:t>
            </a:r>
            <a:r>
              <a:rPr dirty="0" sz="2150" spc="16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is</a:t>
            </a:r>
            <a:r>
              <a:rPr dirty="0" sz="2150" spc="16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nothing</a:t>
            </a:r>
            <a:r>
              <a:rPr dirty="0" sz="2150" spc="17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called</a:t>
            </a:r>
            <a:r>
              <a:rPr dirty="0" sz="2150" spc="16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‘0</a:t>
            </a:r>
            <a:r>
              <a:rPr dirty="0" sz="2150" spc="16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temperature’</a:t>
            </a:r>
            <a:r>
              <a:rPr dirty="0" sz="2150" spc="160">
                <a:latin typeface="Calibri"/>
                <a:cs typeface="Calibri"/>
              </a:rPr>
              <a:t> </a:t>
            </a:r>
            <a:r>
              <a:rPr dirty="0" sz="2150" spc="5">
                <a:latin typeface="Calibri"/>
                <a:cs typeface="Calibri"/>
              </a:rPr>
              <a:t>or</a:t>
            </a:r>
            <a:r>
              <a:rPr dirty="0" sz="2150" spc="17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‘no </a:t>
            </a:r>
            <a:r>
              <a:rPr dirty="0" sz="2150" spc="-47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temperature’.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6148" y="706140"/>
            <a:ext cx="5572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95"/>
              <a:t>Quantitative</a:t>
            </a:r>
            <a:r>
              <a:rPr dirty="0" spc="-285"/>
              <a:t> </a:t>
            </a:r>
            <a:r>
              <a:rPr dirty="0" spc="-350"/>
              <a:t>data</a:t>
            </a:r>
            <a:r>
              <a:rPr dirty="0" spc="420"/>
              <a:t> </a:t>
            </a:r>
            <a:r>
              <a:rPr dirty="0" spc="-350"/>
              <a:t>Ratio</a:t>
            </a:r>
            <a:r>
              <a:rPr dirty="0" spc="-285"/>
              <a:t> </a:t>
            </a:r>
            <a:r>
              <a:rPr dirty="0" spc="-365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275" y="2457898"/>
            <a:ext cx="7500620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10310" algn="l"/>
                <a:tab pos="1676400" algn="l"/>
                <a:tab pos="2586990" algn="l"/>
                <a:tab pos="3251200" algn="l"/>
                <a:tab pos="4538345" algn="l"/>
                <a:tab pos="4991735" algn="l"/>
                <a:tab pos="6458585" algn="l"/>
                <a:tab pos="7224395" algn="l"/>
              </a:tabLst>
            </a:pPr>
            <a:r>
              <a:rPr dirty="0" sz="2350" spc="10">
                <a:latin typeface="Calibri"/>
                <a:cs typeface="Calibri"/>
              </a:rPr>
              <a:t>median</a:t>
            </a:r>
            <a:r>
              <a:rPr dirty="0" sz="2350" spc="5">
                <a:latin typeface="Calibri"/>
                <a:cs typeface="Calibri"/>
              </a:rPr>
              <a:t>,</a:t>
            </a:r>
            <a:r>
              <a:rPr dirty="0" sz="2350">
                <a:latin typeface="Calibri"/>
                <a:cs typeface="Calibri"/>
              </a:rPr>
              <a:t>	</a:t>
            </a:r>
            <a:r>
              <a:rPr dirty="0" sz="2350" spc="10">
                <a:latin typeface="Calibri"/>
                <a:cs typeface="Calibri"/>
              </a:rPr>
              <a:t>o</a:t>
            </a:r>
            <a:r>
              <a:rPr dirty="0" sz="2350" spc="10">
                <a:latin typeface="Calibri"/>
                <a:cs typeface="Calibri"/>
              </a:rPr>
              <a:t>r</a:t>
            </a:r>
            <a:r>
              <a:rPr dirty="0" sz="2350">
                <a:latin typeface="Calibri"/>
                <a:cs typeface="Calibri"/>
              </a:rPr>
              <a:t>	</a:t>
            </a:r>
            <a:r>
              <a:rPr dirty="0" sz="2350" spc="10">
                <a:latin typeface="Calibri"/>
                <a:cs typeface="Calibri"/>
              </a:rPr>
              <a:t>mod</a:t>
            </a:r>
            <a:r>
              <a:rPr dirty="0" sz="2350" spc="10">
                <a:latin typeface="Calibri"/>
                <a:cs typeface="Calibri"/>
              </a:rPr>
              <a:t>e</a:t>
            </a:r>
            <a:r>
              <a:rPr dirty="0" sz="2350">
                <a:latin typeface="Calibri"/>
                <a:cs typeface="Calibri"/>
              </a:rPr>
              <a:t>	</a:t>
            </a:r>
            <a:r>
              <a:rPr dirty="0" sz="2350" spc="15">
                <a:latin typeface="Calibri"/>
                <a:cs typeface="Calibri"/>
              </a:rPr>
              <a:t>and</a:t>
            </a:r>
            <a:r>
              <a:rPr dirty="0" sz="2350">
                <a:latin typeface="Calibri"/>
                <a:cs typeface="Calibri"/>
              </a:rPr>
              <a:t>	</a:t>
            </a:r>
            <a:r>
              <a:rPr dirty="0" sz="2350" spc="10">
                <a:latin typeface="Calibri"/>
                <a:cs typeface="Calibri"/>
              </a:rPr>
              <a:t>method</a:t>
            </a:r>
            <a:r>
              <a:rPr dirty="0" sz="2350" spc="10">
                <a:latin typeface="Calibri"/>
                <a:cs typeface="Calibri"/>
              </a:rPr>
              <a:t>s</a:t>
            </a:r>
            <a:r>
              <a:rPr dirty="0" sz="2350">
                <a:latin typeface="Calibri"/>
                <a:cs typeface="Calibri"/>
              </a:rPr>
              <a:t>	</a:t>
            </a:r>
            <a:r>
              <a:rPr dirty="0" sz="2350" spc="10">
                <a:latin typeface="Calibri"/>
                <a:cs typeface="Calibri"/>
              </a:rPr>
              <a:t>o</a:t>
            </a:r>
            <a:r>
              <a:rPr dirty="0" sz="2350" spc="5">
                <a:latin typeface="Calibri"/>
                <a:cs typeface="Calibri"/>
              </a:rPr>
              <a:t>f</a:t>
            </a:r>
            <a:r>
              <a:rPr dirty="0" sz="2350">
                <a:latin typeface="Calibri"/>
                <a:cs typeface="Calibri"/>
              </a:rPr>
              <a:t>	</a:t>
            </a:r>
            <a:r>
              <a:rPr dirty="0" sz="2350" spc="5">
                <a:latin typeface="Calibri"/>
                <a:cs typeface="Calibri"/>
              </a:rPr>
              <a:t>dispersio</a:t>
            </a:r>
            <a:r>
              <a:rPr dirty="0" sz="2350" spc="15">
                <a:latin typeface="Calibri"/>
                <a:cs typeface="Calibri"/>
              </a:rPr>
              <a:t>n</a:t>
            </a:r>
            <a:r>
              <a:rPr dirty="0" sz="2350">
                <a:latin typeface="Calibri"/>
                <a:cs typeface="Calibri"/>
              </a:rPr>
              <a:t>	</a:t>
            </a:r>
            <a:r>
              <a:rPr dirty="0" sz="2350" spc="5">
                <a:latin typeface="Calibri"/>
                <a:cs typeface="Calibri"/>
              </a:rPr>
              <a:t>suc</a:t>
            </a:r>
            <a:r>
              <a:rPr dirty="0" sz="2350" spc="15">
                <a:latin typeface="Calibri"/>
                <a:cs typeface="Calibri"/>
              </a:rPr>
              <a:t>h</a:t>
            </a:r>
            <a:r>
              <a:rPr dirty="0" sz="2350">
                <a:latin typeface="Calibri"/>
                <a:cs typeface="Calibri"/>
              </a:rPr>
              <a:t>	</a:t>
            </a:r>
            <a:r>
              <a:rPr dirty="0" sz="2350" spc="10">
                <a:latin typeface="Calibri"/>
                <a:cs typeface="Calibri"/>
              </a:rPr>
              <a:t>as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275" y="2711796"/>
            <a:ext cx="7503159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5">
                <a:latin typeface="Calibri"/>
                <a:cs typeface="Calibri"/>
              </a:rPr>
              <a:t>standard</a:t>
            </a:r>
            <a:r>
              <a:rPr dirty="0" sz="2350" spc="459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deviation.</a:t>
            </a:r>
            <a:r>
              <a:rPr dirty="0" sz="2350" spc="459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Examples</a:t>
            </a:r>
            <a:r>
              <a:rPr dirty="0" sz="2350" spc="459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of</a:t>
            </a:r>
            <a:r>
              <a:rPr dirty="0" sz="2350" spc="459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ratio</a:t>
            </a:r>
            <a:r>
              <a:rPr dirty="0" sz="2350" spc="45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data</a:t>
            </a:r>
            <a:r>
              <a:rPr dirty="0" sz="2350" spc="459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include</a:t>
            </a:r>
            <a:r>
              <a:rPr dirty="0" sz="2350" spc="459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height,</a:t>
            </a:r>
            <a:endParaRPr sz="23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69463" y="1333304"/>
            <a:ext cx="6217285" cy="3146425"/>
            <a:chOff x="1369463" y="1333304"/>
            <a:chExt cx="6217285" cy="3146425"/>
          </a:xfrm>
        </p:grpSpPr>
        <p:sp>
          <p:nvSpPr>
            <p:cNvPr id="6" name="object 6"/>
            <p:cNvSpPr/>
            <p:nvPr/>
          </p:nvSpPr>
          <p:spPr>
            <a:xfrm>
              <a:off x="5512053" y="3980738"/>
              <a:ext cx="2068195" cy="492125"/>
            </a:xfrm>
            <a:custGeom>
              <a:avLst/>
              <a:gdLst/>
              <a:ahLst/>
              <a:cxnLst/>
              <a:rect l="l" t="t" r="r" b="b"/>
              <a:pathLst>
                <a:path w="2068195" h="492125">
                  <a:moveTo>
                    <a:pt x="1034059" y="0"/>
                  </a:moveTo>
                  <a:lnTo>
                    <a:pt x="1034059" y="335362"/>
                  </a:lnTo>
                  <a:lnTo>
                    <a:pt x="2068120" y="335362"/>
                  </a:lnTo>
                  <a:lnTo>
                    <a:pt x="2068120" y="492117"/>
                  </a:lnTo>
                </a:path>
                <a:path w="2068195" h="492125">
                  <a:moveTo>
                    <a:pt x="1034059" y="0"/>
                  </a:moveTo>
                  <a:lnTo>
                    <a:pt x="1034059" y="335362"/>
                  </a:lnTo>
                  <a:lnTo>
                    <a:pt x="0" y="335362"/>
                  </a:lnTo>
                  <a:lnTo>
                    <a:pt x="0" y="492117"/>
                  </a:lnTo>
                </a:path>
              </a:pathLst>
            </a:custGeom>
            <a:ln w="12699">
              <a:solidFill>
                <a:srgbClr val="3966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09874" y="2414136"/>
              <a:ext cx="4136390" cy="492125"/>
            </a:xfrm>
            <a:custGeom>
              <a:avLst/>
              <a:gdLst/>
              <a:ahLst/>
              <a:cxnLst/>
              <a:rect l="l" t="t" r="r" b="b"/>
              <a:pathLst>
                <a:path w="4136390" h="492125">
                  <a:moveTo>
                    <a:pt x="2068120" y="0"/>
                  </a:moveTo>
                  <a:lnTo>
                    <a:pt x="2068120" y="335361"/>
                  </a:lnTo>
                  <a:lnTo>
                    <a:pt x="4136239" y="335361"/>
                  </a:lnTo>
                  <a:lnTo>
                    <a:pt x="4136239" y="492117"/>
                  </a:lnTo>
                </a:path>
                <a:path w="4136390" h="492125">
                  <a:moveTo>
                    <a:pt x="2068120" y="0"/>
                  </a:moveTo>
                  <a:lnTo>
                    <a:pt x="2068120" y="335361"/>
                  </a:lnTo>
                  <a:lnTo>
                    <a:pt x="0" y="335361"/>
                  </a:lnTo>
                  <a:lnTo>
                    <a:pt x="0" y="492117"/>
                  </a:lnTo>
                </a:path>
              </a:pathLst>
            </a:custGeom>
            <a:ln w="12699">
              <a:solidFill>
                <a:srgbClr val="345A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31945" y="1339654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5">
                  <a:moveTo>
                    <a:pt x="1584649" y="1074481"/>
                  </a:move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8"/>
                  </a:ln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9"/>
                  </a:lnTo>
                  <a:lnTo>
                    <a:pt x="1660627" y="31470"/>
                  </a:lnTo>
                  <a:lnTo>
                    <a:pt x="1683918" y="66329"/>
                  </a:lnTo>
                  <a:lnTo>
                    <a:pt x="1692097" y="107448"/>
                  </a:lnTo>
                  <a:lnTo>
                    <a:pt x="1692097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31945" y="1339654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5">
                  <a:moveTo>
                    <a:pt x="0" y="107448"/>
                  </a:move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9"/>
                  </a:lnTo>
                  <a:lnTo>
                    <a:pt x="1660627" y="31470"/>
                  </a:lnTo>
                  <a:lnTo>
                    <a:pt x="1683918" y="66329"/>
                  </a:lnTo>
                  <a:lnTo>
                    <a:pt x="1692097" y="107448"/>
                  </a:lnTo>
                  <a:lnTo>
                    <a:pt x="1692097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8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19955" y="1518264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5">
                  <a:moveTo>
                    <a:pt x="1584649" y="1074481"/>
                  </a:move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8"/>
                  </a:ln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9"/>
                  </a:lnTo>
                  <a:lnTo>
                    <a:pt x="1660627" y="31470"/>
                  </a:lnTo>
                  <a:lnTo>
                    <a:pt x="1683919" y="66329"/>
                  </a:lnTo>
                  <a:lnTo>
                    <a:pt x="1692098" y="107448"/>
                  </a:lnTo>
                  <a:lnTo>
                    <a:pt x="1692098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19955" y="1518264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5">
                  <a:moveTo>
                    <a:pt x="0" y="107448"/>
                  </a:move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9"/>
                  </a:lnTo>
                  <a:lnTo>
                    <a:pt x="1660627" y="31470"/>
                  </a:lnTo>
                  <a:lnTo>
                    <a:pt x="1683919" y="66329"/>
                  </a:lnTo>
                  <a:lnTo>
                    <a:pt x="1692098" y="107448"/>
                  </a:lnTo>
                  <a:lnTo>
                    <a:pt x="1692098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8"/>
                  </a:lnTo>
                  <a:close/>
                </a:path>
              </a:pathLst>
            </a:custGeom>
            <a:ln w="12699">
              <a:solidFill>
                <a:srgbClr val="4372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75813" y="3980738"/>
              <a:ext cx="2068195" cy="492125"/>
            </a:xfrm>
            <a:custGeom>
              <a:avLst/>
              <a:gdLst/>
              <a:ahLst/>
              <a:cxnLst/>
              <a:rect l="l" t="t" r="r" b="b"/>
              <a:pathLst>
                <a:path w="2068195" h="492125">
                  <a:moveTo>
                    <a:pt x="1034060" y="0"/>
                  </a:moveTo>
                  <a:lnTo>
                    <a:pt x="1034060" y="335362"/>
                  </a:lnTo>
                  <a:lnTo>
                    <a:pt x="2068120" y="335362"/>
                  </a:lnTo>
                  <a:lnTo>
                    <a:pt x="2068120" y="492117"/>
                  </a:lnTo>
                </a:path>
                <a:path w="2068195" h="492125">
                  <a:moveTo>
                    <a:pt x="1034059" y="0"/>
                  </a:moveTo>
                  <a:lnTo>
                    <a:pt x="1034059" y="335362"/>
                  </a:lnTo>
                  <a:lnTo>
                    <a:pt x="0" y="335362"/>
                  </a:lnTo>
                  <a:lnTo>
                    <a:pt x="0" y="492117"/>
                  </a:lnTo>
                </a:path>
              </a:pathLst>
            </a:custGeom>
            <a:ln w="12699">
              <a:solidFill>
                <a:srgbClr val="3966B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34333" y="1315304"/>
            <a:ext cx="7706359" cy="127698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208279" marR="18415" indent="-183515">
              <a:lnSpc>
                <a:spcPct val="70900"/>
              </a:lnSpc>
              <a:spcBef>
                <a:spcPts val="950"/>
              </a:spcBef>
              <a:buFont typeface="Arial MT"/>
              <a:buChar char="•"/>
              <a:tabLst>
                <a:tab pos="208915" algn="l"/>
                <a:tab pos="5385435" algn="l"/>
              </a:tabLst>
            </a:pPr>
            <a:r>
              <a:rPr dirty="0" sz="2350" spc="5">
                <a:latin typeface="Calibri"/>
                <a:cs typeface="Calibri"/>
              </a:rPr>
              <a:t>Ratio</a:t>
            </a:r>
            <a:r>
              <a:rPr dirty="0" sz="2350" spc="48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data</a:t>
            </a:r>
            <a:r>
              <a:rPr dirty="0" sz="2350" spc="484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represents</a:t>
            </a:r>
            <a:r>
              <a:rPr dirty="0" sz="2350" spc="484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numeric</a:t>
            </a:r>
            <a:r>
              <a:rPr dirty="0" sz="2350" spc="484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data</a:t>
            </a:r>
            <a:r>
              <a:rPr dirty="0" sz="2350" spc="49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for	</a:t>
            </a:r>
            <a:r>
              <a:rPr dirty="0" sz="2350" spc="10">
                <a:latin typeface="Calibri"/>
                <a:cs typeface="Calibri"/>
              </a:rPr>
              <a:t>which</a:t>
            </a:r>
            <a:r>
              <a:rPr dirty="0" sz="2350" spc="434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exact</a:t>
            </a:r>
            <a:r>
              <a:rPr dirty="0" sz="2350" spc="434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value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can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be</a:t>
            </a:r>
            <a:r>
              <a:rPr dirty="0" sz="2350" spc="5">
                <a:latin typeface="Calibri"/>
                <a:cs typeface="Calibri"/>
              </a:rPr>
              <a:t> measured.</a:t>
            </a:r>
            <a:r>
              <a:rPr dirty="0" sz="2350" spc="50">
                <a:latin typeface="Calibri"/>
                <a:cs typeface="Calibri"/>
              </a:rPr>
              <a:t> </a:t>
            </a:r>
            <a:r>
              <a:rPr dirty="0" sz="2350" spc="5" b="1">
                <a:latin typeface="Calibri"/>
                <a:cs typeface="Calibri"/>
              </a:rPr>
              <a:t>Absolute</a:t>
            </a:r>
            <a:r>
              <a:rPr dirty="0" sz="2350" spc="10" b="1">
                <a:latin typeface="Calibri"/>
                <a:cs typeface="Calibri"/>
              </a:rPr>
              <a:t> </a:t>
            </a:r>
            <a:r>
              <a:rPr dirty="0" sz="2350" spc="5" b="1">
                <a:latin typeface="Calibri"/>
                <a:cs typeface="Calibri"/>
              </a:rPr>
              <a:t>zero is available for</a:t>
            </a:r>
            <a:r>
              <a:rPr dirty="0" sz="2350" spc="10" b="1">
                <a:latin typeface="Calibri"/>
                <a:cs typeface="Calibri"/>
              </a:rPr>
              <a:t> </a:t>
            </a:r>
            <a:r>
              <a:rPr dirty="0" sz="2350" spc="5" b="1">
                <a:latin typeface="Calibri"/>
                <a:cs typeface="Calibri"/>
              </a:rPr>
              <a:t>ratio data.</a:t>
            </a:r>
            <a:endParaRPr sz="2350">
              <a:latin typeface="Calibri"/>
              <a:cs typeface="Calibri"/>
            </a:endParaRPr>
          </a:p>
          <a:p>
            <a:pPr marL="208279" marR="17780" indent="-183515">
              <a:lnSpc>
                <a:spcPct val="70900"/>
              </a:lnSpc>
              <a:spcBef>
                <a:spcPts val="1000"/>
              </a:spcBef>
              <a:buFont typeface="Arial MT"/>
              <a:buChar char="•"/>
              <a:tabLst>
                <a:tab pos="208915" algn="l"/>
              </a:tabLst>
            </a:pPr>
            <a:r>
              <a:rPr dirty="0" sz="2350" spc="5">
                <a:latin typeface="Calibri"/>
                <a:cs typeface="Calibri"/>
              </a:rPr>
              <a:t>Also,</a:t>
            </a:r>
            <a:r>
              <a:rPr dirty="0" sz="2350" spc="38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these</a:t>
            </a:r>
            <a:r>
              <a:rPr dirty="0" sz="2350" spc="38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variables</a:t>
            </a:r>
            <a:r>
              <a:rPr dirty="0" sz="2350" spc="38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can</a:t>
            </a:r>
            <a:r>
              <a:rPr dirty="0" sz="2350" spc="-35">
                <a:latin typeface="Calibri"/>
                <a:cs typeface="Calibri"/>
              </a:rPr>
              <a:t> </a:t>
            </a:r>
            <a:r>
              <a:rPr dirty="0" baseline="27777" sz="3000" spc="-682">
                <a:latin typeface="Calibri"/>
                <a:cs typeface="Calibri"/>
              </a:rPr>
              <a:t>A</a:t>
            </a:r>
            <a:r>
              <a:rPr dirty="0" sz="2350" spc="-455">
                <a:latin typeface="Calibri"/>
                <a:cs typeface="Calibri"/>
              </a:rPr>
              <a:t>b</a:t>
            </a:r>
            <a:r>
              <a:rPr dirty="0" baseline="27777" sz="3000" spc="-682">
                <a:latin typeface="Calibri"/>
                <a:cs typeface="Calibri"/>
              </a:rPr>
              <a:t>t</a:t>
            </a:r>
            <a:r>
              <a:rPr dirty="0" sz="2350" spc="-455">
                <a:latin typeface="Calibri"/>
                <a:cs typeface="Calibri"/>
              </a:rPr>
              <a:t>e</a:t>
            </a:r>
            <a:r>
              <a:rPr dirty="0" baseline="27777" sz="3000" spc="-682">
                <a:latin typeface="Calibri"/>
                <a:cs typeface="Calibri"/>
              </a:rPr>
              <a:t>trib</a:t>
            </a:r>
            <a:r>
              <a:rPr dirty="0" sz="2350" spc="-455">
                <a:latin typeface="Calibri"/>
                <a:cs typeface="Calibri"/>
              </a:rPr>
              <a:t>a</a:t>
            </a:r>
            <a:r>
              <a:rPr dirty="0" baseline="27777" sz="3000" spc="-682">
                <a:latin typeface="Calibri"/>
                <a:cs typeface="Calibri"/>
              </a:rPr>
              <a:t>u</a:t>
            </a:r>
            <a:r>
              <a:rPr dirty="0" sz="2350" spc="-455">
                <a:latin typeface="Calibri"/>
                <a:cs typeface="Calibri"/>
              </a:rPr>
              <a:t>d</a:t>
            </a:r>
            <a:r>
              <a:rPr dirty="0" baseline="27777" sz="3000" spc="-682">
                <a:latin typeface="Calibri"/>
                <a:cs typeface="Calibri"/>
              </a:rPr>
              <a:t>t</a:t>
            </a:r>
            <a:r>
              <a:rPr dirty="0" sz="2350" spc="-455">
                <a:latin typeface="Calibri"/>
                <a:cs typeface="Calibri"/>
              </a:rPr>
              <a:t>d</a:t>
            </a:r>
            <a:r>
              <a:rPr dirty="0" baseline="27777" sz="3000" spc="-682">
                <a:latin typeface="Calibri"/>
                <a:cs typeface="Calibri"/>
              </a:rPr>
              <a:t>e</a:t>
            </a:r>
            <a:r>
              <a:rPr dirty="0" sz="2350" spc="-455">
                <a:latin typeface="Calibri"/>
                <a:cs typeface="Calibri"/>
              </a:rPr>
              <a:t>e</a:t>
            </a:r>
            <a:r>
              <a:rPr dirty="0" baseline="27777" sz="3000" spc="-682">
                <a:latin typeface="Calibri"/>
                <a:cs typeface="Calibri"/>
              </a:rPr>
              <a:t>s</a:t>
            </a:r>
            <a:r>
              <a:rPr dirty="0" baseline="27777" sz="3000" spc="-97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d,</a:t>
            </a:r>
            <a:r>
              <a:rPr dirty="0" sz="2350" spc="38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subtracted,</a:t>
            </a:r>
            <a:r>
              <a:rPr dirty="0" sz="2350" spc="38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multiplied, </a:t>
            </a:r>
            <a:r>
              <a:rPr dirty="0" sz="2350" spc="-5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or</a:t>
            </a:r>
            <a:r>
              <a:rPr dirty="0" sz="2350" spc="12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divided.</a:t>
            </a:r>
            <a:r>
              <a:rPr dirty="0" sz="2350" spc="12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The</a:t>
            </a:r>
            <a:r>
              <a:rPr dirty="0" sz="2350" spc="125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central</a:t>
            </a:r>
            <a:r>
              <a:rPr dirty="0" sz="2350" spc="12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tendency</a:t>
            </a:r>
            <a:r>
              <a:rPr dirty="0" sz="2350" spc="12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can</a:t>
            </a:r>
            <a:r>
              <a:rPr dirty="0" sz="2350" spc="12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be</a:t>
            </a:r>
            <a:r>
              <a:rPr dirty="0" sz="2350" spc="12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measured</a:t>
            </a:r>
            <a:r>
              <a:rPr dirty="0" sz="2350" spc="120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by</a:t>
            </a:r>
            <a:r>
              <a:rPr dirty="0" sz="2350" spc="12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mean,</a:t>
            </a:r>
            <a:endParaRPr sz="2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57474" y="2899905"/>
            <a:ext cx="1892935" cy="1266190"/>
            <a:chOff x="1557474" y="2899905"/>
            <a:chExt cx="1892935" cy="1266190"/>
          </a:xfrm>
        </p:grpSpPr>
        <p:sp>
          <p:nvSpPr>
            <p:cNvPr id="15" name="object 15"/>
            <p:cNvSpPr/>
            <p:nvPr/>
          </p:nvSpPr>
          <p:spPr>
            <a:xfrm>
              <a:off x="1563824" y="2906255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1584649" y="1074481"/>
                  </a:move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8"/>
                  </a:ln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8"/>
                  </a:lnTo>
                  <a:lnTo>
                    <a:pt x="1660627" y="31470"/>
                  </a:lnTo>
                  <a:lnTo>
                    <a:pt x="1683918" y="66329"/>
                  </a:lnTo>
                  <a:lnTo>
                    <a:pt x="1692097" y="107448"/>
                  </a:lnTo>
                  <a:lnTo>
                    <a:pt x="1692097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63824" y="2906255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0" y="107448"/>
                  </a:move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8"/>
                  </a:lnTo>
                  <a:lnTo>
                    <a:pt x="1660627" y="31470"/>
                  </a:lnTo>
                  <a:lnTo>
                    <a:pt x="1683918" y="66329"/>
                  </a:lnTo>
                  <a:lnTo>
                    <a:pt x="1692097" y="107448"/>
                  </a:lnTo>
                  <a:lnTo>
                    <a:pt x="1692097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8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51835" y="3084865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1584649" y="1074481"/>
                  </a:move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8"/>
                  </a:ln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8"/>
                  </a:lnTo>
                  <a:lnTo>
                    <a:pt x="1660626" y="31470"/>
                  </a:lnTo>
                  <a:lnTo>
                    <a:pt x="1683918" y="66329"/>
                  </a:lnTo>
                  <a:lnTo>
                    <a:pt x="1692097" y="107448"/>
                  </a:lnTo>
                  <a:lnTo>
                    <a:pt x="1692097" y="967033"/>
                  </a:lnTo>
                  <a:lnTo>
                    <a:pt x="1683653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51835" y="3084865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0" y="107448"/>
                  </a:move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8"/>
                  </a:lnTo>
                  <a:lnTo>
                    <a:pt x="1660626" y="31470"/>
                  </a:lnTo>
                  <a:lnTo>
                    <a:pt x="1683918" y="66329"/>
                  </a:lnTo>
                  <a:lnTo>
                    <a:pt x="1692097" y="107448"/>
                  </a:lnTo>
                  <a:lnTo>
                    <a:pt x="1692097" y="967033"/>
                  </a:lnTo>
                  <a:lnTo>
                    <a:pt x="1683653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8"/>
                  </a:lnTo>
                  <a:close/>
                </a:path>
              </a:pathLst>
            </a:custGeom>
            <a:ln w="12699">
              <a:solidFill>
                <a:srgbClr val="4372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30275" y="2965695"/>
            <a:ext cx="2902585" cy="939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715"/>
              </a:lnSpc>
              <a:spcBef>
                <a:spcPts val="130"/>
              </a:spcBef>
            </a:pPr>
            <a:r>
              <a:rPr dirty="0" sz="2350" spc="5">
                <a:latin typeface="Calibri"/>
                <a:cs typeface="Calibri"/>
              </a:rPr>
              <a:t>weight,</a:t>
            </a:r>
            <a:r>
              <a:rPr dirty="0" sz="2350" spc="-15">
                <a:latin typeface="Calibri"/>
                <a:cs typeface="Calibri"/>
              </a:rPr>
              <a:t> </a:t>
            </a:r>
            <a:r>
              <a:rPr dirty="0" sz="2350" spc="10">
                <a:latin typeface="Calibri"/>
                <a:cs typeface="Calibri"/>
              </a:rPr>
              <a:t>age,</a:t>
            </a:r>
            <a:r>
              <a:rPr dirty="0" sz="2350" spc="-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salary,</a:t>
            </a:r>
            <a:r>
              <a:rPr dirty="0" sz="2350" spc="-10">
                <a:latin typeface="Calibri"/>
                <a:cs typeface="Calibri"/>
              </a:rPr>
              <a:t> </a:t>
            </a:r>
            <a:r>
              <a:rPr dirty="0" sz="2350" spc="5">
                <a:latin typeface="Calibri"/>
                <a:cs typeface="Calibri"/>
              </a:rPr>
              <a:t>etc.</a:t>
            </a:r>
            <a:endParaRPr sz="2350">
              <a:latin typeface="Calibri"/>
              <a:cs typeface="Calibri"/>
            </a:endParaRPr>
          </a:p>
          <a:p>
            <a:pPr marL="1156970" marR="546100" indent="-173355">
              <a:lnSpc>
                <a:spcPts val="2160"/>
              </a:lnSpc>
              <a:spcBef>
                <a:spcPts val="165"/>
              </a:spcBef>
            </a:pPr>
            <a:r>
              <a:rPr dirty="0" sz="2000" spc="-5">
                <a:latin typeface="Calibri"/>
                <a:cs typeface="Calibri"/>
              </a:rPr>
              <a:t>Qualitative/C  </a:t>
            </a:r>
            <a:r>
              <a:rPr dirty="0" sz="2000">
                <a:latin typeface="Calibri"/>
                <a:cs typeface="Calibri"/>
              </a:rPr>
              <a:t>ategorical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3413" y="4466506"/>
            <a:ext cx="1892935" cy="1266190"/>
            <a:chOff x="523413" y="4466506"/>
            <a:chExt cx="1892935" cy="1266190"/>
          </a:xfrm>
        </p:grpSpPr>
        <p:sp>
          <p:nvSpPr>
            <p:cNvPr id="21" name="object 21"/>
            <p:cNvSpPr/>
            <p:nvPr/>
          </p:nvSpPr>
          <p:spPr>
            <a:xfrm>
              <a:off x="529763" y="4472856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1584649" y="1074481"/>
                  </a:move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7"/>
                  </a:ln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9"/>
                  </a:lnTo>
                  <a:lnTo>
                    <a:pt x="1660627" y="31470"/>
                  </a:lnTo>
                  <a:lnTo>
                    <a:pt x="1683918" y="66329"/>
                  </a:lnTo>
                  <a:lnTo>
                    <a:pt x="1692097" y="107447"/>
                  </a:lnTo>
                  <a:lnTo>
                    <a:pt x="1692097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29763" y="4472856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0" y="107447"/>
                  </a:move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9"/>
                  </a:lnTo>
                  <a:lnTo>
                    <a:pt x="1660627" y="31470"/>
                  </a:lnTo>
                  <a:lnTo>
                    <a:pt x="1683918" y="66329"/>
                  </a:lnTo>
                  <a:lnTo>
                    <a:pt x="1692097" y="107447"/>
                  </a:lnTo>
                  <a:lnTo>
                    <a:pt x="1692097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17774" y="4651467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1584649" y="1074481"/>
                  </a:move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7"/>
                  </a:ln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8"/>
                  </a:lnTo>
                  <a:lnTo>
                    <a:pt x="1660627" y="31470"/>
                  </a:lnTo>
                  <a:lnTo>
                    <a:pt x="1683918" y="66329"/>
                  </a:lnTo>
                  <a:lnTo>
                    <a:pt x="1692097" y="107447"/>
                  </a:lnTo>
                  <a:lnTo>
                    <a:pt x="1692097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17774" y="4651467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0" y="107447"/>
                  </a:move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8"/>
                  </a:lnTo>
                  <a:lnTo>
                    <a:pt x="1660627" y="31470"/>
                  </a:lnTo>
                  <a:lnTo>
                    <a:pt x="1683918" y="66329"/>
                  </a:lnTo>
                  <a:lnTo>
                    <a:pt x="1692097" y="107447"/>
                  </a:lnTo>
                  <a:lnTo>
                    <a:pt x="1692097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7"/>
                  </a:lnTo>
                  <a:close/>
                </a:path>
              </a:pathLst>
            </a:custGeom>
            <a:ln w="12699">
              <a:solidFill>
                <a:srgbClr val="4372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115041" y="5004305"/>
            <a:ext cx="8972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Nominal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591535" y="4466506"/>
            <a:ext cx="1892935" cy="1266190"/>
            <a:chOff x="2591535" y="4466506"/>
            <a:chExt cx="1892935" cy="1266190"/>
          </a:xfrm>
        </p:grpSpPr>
        <p:sp>
          <p:nvSpPr>
            <p:cNvPr id="27" name="object 27"/>
            <p:cNvSpPr/>
            <p:nvPr/>
          </p:nvSpPr>
          <p:spPr>
            <a:xfrm>
              <a:off x="2597885" y="4472856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1584649" y="1074481"/>
                  </a:move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7"/>
                  </a:lnTo>
                  <a:lnTo>
                    <a:pt x="8443" y="65624"/>
                  </a:lnTo>
                  <a:lnTo>
                    <a:pt x="31471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9"/>
                  </a:lnTo>
                  <a:lnTo>
                    <a:pt x="1660627" y="31470"/>
                  </a:lnTo>
                  <a:lnTo>
                    <a:pt x="1683918" y="66329"/>
                  </a:lnTo>
                  <a:lnTo>
                    <a:pt x="1692097" y="107447"/>
                  </a:lnTo>
                  <a:lnTo>
                    <a:pt x="1692097" y="967033"/>
                  </a:lnTo>
                  <a:lnTo>
                    <a:pt x="1683653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597885" y="4472856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0" y="107447"/>
                  </a:move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9"/>
                  </a:lnTo>
                  <a:lnTo>
                    <a:pt x="1660626" y="31470"/>
                  </a:lnTo>
                  <a:lnTo>
                    <a:pt x="1683918" y="66329"/>
                  </a:lnTo>
                  <a:lnTo>
                    <a:pt x="1692097" y="107447"/>
                  </a:lnTo>
                  <a:lnTo>
                    <a:pt x="1692097" y="967033"/>
                  </a:lnTo>
                  <a:lnTo>
                    <a:pt x="1683653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785895" y="4651467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1584649" y="1074481"/>
                  </a:move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7"/>
                  </a:lnTo>
                  <a:lnTo>
                    <a:pt x="8443" y="65624"/>
                  </a:lnTo>
                  <a:lnTo>
                    <a:pt x="31471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8"/>
                  </a:lnTo>
                  <a:lnTo>
                    <a:pt x="1660627" y="31470"/>
                  </a:lnTo>
                  <a:lnTo>
                    <a:pt x="1683918" y="66329"/>
                  </a:lnTo>
                  <a:lnTo>
                    <a:pt x="1692097" y="107447"/>
                  </a:lnTo>
                  <a:lnTo>
                    <a:pt x="1692097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785895" y="4651467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0" y="107447"/>
                  </a:move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8"/>
                  </a:lnTo>
                  <a:lnTo>
                    <a:pt x="1660627" y="31470"/>
                  </a:lnTo>
                  <a:lnTo>
                    <a:pt x="1683918" y="66329"/>
                  </a:lnTo>
                  <a:lnTo>
                    <a:pt x="1692097" y="107447"/>
                  </a:lnTo>
                  <a:lnTo>
                    <a:pt x="1692097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7"/>
                  </a:lnTo>
                  <a:close/>
                </a:path>
              </a:pathLst>
            </a:custGeom>
            <a:ln w="12699">
              <a:solidFill>
                <a:srgbClr val="4372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238455" y="5004305"/>
            <a:ext cx="787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Ordinal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693714" y="2899905"/>
            <a:ext cx="1892935" cy="1266190"/>
            <a:chOff x="5693714" y="2899905"/>
            <a:chExt cx="1892935" cy="1266190"/>
          </a:xfrm>
        </p:grpSpPr>
        <p:sp>
          <p:nvSpPr>
            <p:cNvPr id="33" name="object 33"/>
            <p:cNvSpPr/>
            <p:nvPr/>
          </p:nvSpPr>
          <p:spPr>
            <a:xfrm>
              <a:off x="5700064" y="2906255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1584649" y="1074481"/>
                  </a:move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8"/>
                  </a:ln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8"/>
                  </a:lnTo>
                  <a:lnTo>
                    <a:pt x="1660627" y="31470"/>
                  </a:lnTo>
                  <a:lnTo>
                    <a:pt x="1683919" y="66329"/>
                  </a:lnTo>
                  <a:lnTo>
                    <a:pt x="1692098" y="107448"/>
                  </a:lnTo>
                  <a:lnTo>
                    <a:pt x="1692098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700064" y="2906255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0" y="107448"/>
                  </a:move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8"/>
                  </a:lnTo>
                  <a:lnTo>
                    <a:pt x="1660627" y="31470"/>
                  </a:lnTo>
                  <a:lnTo>
                    <a:pt x="1683919" y="66329"/>
                  </a:lnTo>
                  <a:lnTo>
                    <a:pt x="1692098" y="107448"/>
                  </a:lnTo>
                  <a:lnTo>
                    <a:pt x="1692098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8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888076" y="3084865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1584649" y="1074481"/>
                  </a:moveTo>
                  <a:lnTo>
                    <a:pt x="107447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8"/>
                  </a:ln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7" y="0"/>
                  </a:lnTo>
                  <a:lnTo>
                    <a:pt x="1584649" y="0"/>
                  </a:lnTo>
                  <a:lnTo>
                    <a:pt x="1625767" y="8178"/>
                  </a:lnTo>
                  <a:lnTo>
                    <a:pt x="1660626" y="31470"/>
                  </a:lnTo>
                  <a:lnTo>
                    <a:pt x="1683918" y="66329"/>
                  </a:lnTo>
                  <a:lnTo>
                    <a:pt x="1692097" y="107448"/>
                  </a:lnTo>
                  <a:lnTo>
                    <a:pt x="1692097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888076" y="3084865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0" y="107448"/>
                  </a:move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7" y="0"/>
                  </a:lnTo>
                  <a:lnTo>
                    <a:pt x="1584649" y="0"/>
                  </a:lnTo>
                  <a:lnTo>
                    <a:pt x="1625767" y="8178"/>
                  </a:lnTo>
                  <a:lnTo>
                    <a:pt x="1660626" y="31470"/>
                  </a:lnTo>
                  <a:lnTo>
                    <a:pt x="1683918" y="66329"/>
                  </a:lnTo>
                  <a:lnTo>
                    <a:pt x="1692097" y="107448"/>
                  </a:lnTo>
                  <a:lnTo>
                    <a:pt x="1692097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lnTo>
                    <a:pt x="107447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8"/>
                  </a:lnTo>
                  <a:close/>
                </a:path>
              </a:pathLst>
            </a:custGeom>
            <a:ln w="12699">
              <a:solidFill>
                <a:srgbClr val="4372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6025615" y="3300543"/>
            <a:ext cx="1414780" cy="60452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77800" marR="5080" indent="-165735">
              <a:lnSpc>
                <a:spcPts val="2160"/>
              </a:lnSpc>
              <a:spcBef>
                <a:spcPts val="370"/>
              </a:spcBef>
            </a:pPr>
            <a:r>
              <a:rPr dirty="0" sz="2000" spc="-5">
                <a:latin typeface="Calibri"/>
                <a:cs typeface="Calibri"/>
              </a:rPr>
              <a:t>Quantitative/  </a:t>
            </a:r>
            <a:r>
              <a:rPr dirty="0" sz="2000" spc="-5">
                <a:latin typeface="Calibri"/>
                <a:cs typeface="Calibri"/>
              </a:rPr>
              <a:t>Numerical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659655" y="4466506"/>
            <a:ext cx="1892935" cy="1266190"/>
            <a:chOff x="4659655" y="4466506"/>
            <a:chExt cx="1892935" cy="1266190"/>
          </a:xfrm>
        </p:grpSpPr>
        <p:sp>
          <p:nvSpPr>
            <p:cNvPr id="39" name="object 39"/>
            <p:cNvSpPr/>
            <p:nvPr/>
          </p:nvSpPr>
          <p:spPr>
            <a:xfrm>
              <a:off x="4666005" y="4472856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1584649" y="1074481"/>
                  </a:moveTo>
                  <a:lnTo>
                    <a:pt x="107447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7"/>
                  </a:ln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7" y="0"/>
                  </a:lnTo>
                  <a:lnTo>
                    <a:pt x="1584649" y="0"/>
                  </a:lnTo>
                  <a:lnTo>
                    <a:pt x="1625768" y="8179"/>
                  </a:lnTo>
                  <a:lnTo>
                    <a:pt x="1660627" y="31470"/>
                  </a:lnTo>
                  <a:lnTo>
                    <a:pt x="1683918" y="66329"/>
                  </a:lnTo>
                  <a:lnTo>
                    <a:pt x="1692097" y="107447"/>
                  </a:lnTo>
                  <a:lnTo>
                    <a:pt x="1692097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666005" y="4472856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0" y="107447"/>
                  </a:move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7" y="0"/>
                  </a:lnTo>
                  <a:lnTo>
                    <a:pt x="1584649" y="0"/>
                  </a:lnTo>
                  <a:lnTo>
                    <a:pt x="1625768" y="8179"/>
                  </a:lnTo>
                  <a:lnTo>
                    <a:pt x="1660626" y="31470"/>
                  </a:lnTo>
                  <a:lnTo>
                    <a:pt x="1683918" y="66329"/>
                  </a:lnTo>
                  <a:lnTo>
                    <a:pt x="1692097" y="107447"/>
                  </a:lnTo>
                  <a:lnTo>
                    <a:pt x="1692097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lnTo>
                    <a:pt x="107447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854016" y="4651467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1584649" y="1074481"/>
                  </a:moveTo>
                  <a:lnTo>
                    <a:pt x="107447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7"/>
                  </a:ln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7" y="0"/>
                  </a:lnTo>
                  <a:lnTo>
                    <a:pt x="1584649" y="0"/>
                  </a:lnTo>
                  <a:lnTo>
                    <a:pt x="1625768" y="8178"/>
                  </a:lnTo>
                  <a:lnTo>
                    <a:pt x="1660627" y="31470"/>
                  </a:lnTo>
                  <a:lnTo>
                    <a:pt x="1683919" y="66329"/>
                  </a:lnTo>
                  <a:lnTo>
                    <a:pt x="1692097" y="107447"/>
                  </a:lnTo>
                  <a:lnTo>
                    <a:pt x="1692097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854016" y="4651467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0" y="107447"/>
                  </a:move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7" y="0"/>
                  </a:lnTo>
                  <a:lnTo>
                    <a:pt x="1584649" y="0"/>
                  </a:lnTo>
                  <a:lnTo>
                    <a:pt x="1625768" y="8178"/>
                  </a:lnTo>
                  <a:lnTo>
                    <a:pt x="1660626" y="31470"/>
                  </a:lnTo>
                  <a:lnTo>
                    <a:pt x="1683919" y="66329"/>
                  </a:lnTo>
                  <a:lnTo>
                    <a:pt x="1692097" y="107447"/>
                  </a:lnTo>
                  <a:lnTo>
                    <a:pt x="1692097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lnTo>
                    <a:pt x="107447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7"/>
                  </a:lnTo>
                  <a:close/>
                </a:path>
              </a:pathLst>
            </a:custGeom>
            <a:ln w="12699">
              <a:solidFill>
                <a:srgbClr val="4372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5291451" y="5004305"/>
            <a:ext cx="8159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Interval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727774" y="4466506"/>
            <a:ext cx="1892935" cy="1266190"/>
            <a:chOff x="6727774" y="4466506"/>
            <a:chExt cx="1892935" cy="1266190"/>
          </a:xfrm>
        </p:grpSpPr>
        <p:sp>
          <p:nvSpPr>
            <p:cNvPr id="45" name="object 45"/>
            <p:cNvSpPr/>
            <p:nvPr/>
          </p:nvSpPr>
          <p:spPr>
            <a:xfrm>
              <a:off x="6734124" y="4472856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1584649" y="1074481"/>
                  </a:move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7"/>
                  </a:lnTo>
                  <a:lnTo>
                    <a:pt x="8443" y="65624"/>
                  </a:lnTo>
                  <a:lnTo>
                    <a:pt x="31471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9"/>
                  </a:lnTo>
                  <a:lnTo>
                    <a:pt x="1660627" y="31470"/>
                  </a:lnTo>
                  <a:lnTo>
                    <a:pt x="1683918" y="66329"/>
                  </a:lnTo>
                  <a:lnTo>
                    <a:pt x="1692097" y="107447"/>
                  </a:lnTo>
                  <a:lnTo>
                    <a:pt x="1692097" y="967033"/>
                  </a:lnTo>
                  <a:lnTo>
                    <a:pt x="1683653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734124" y="4472856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0" y="107447"/>
                  </a:move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9"/>
                  </a:lnTo>
                  <a:lnTo>
                    <a:pt x="1660627" y="31470"/>
                  </a:lnTo>
                  <a:lnTo>
                    <a:pt x="1683918" y="66329"/>
                  </a:lnTo>
                  <a:lnTo>
                    <a:pt x="1692097" y="107447"/>
                  </a:lnTo>
                  <a:lnTo>
                    <a:pt x="1692097" y="967033"/>
                  </a:lnTo>
                  <a:lnTo>
                    <a:pt x="1683653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922135" y="4651467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1584649" y="1074481"/>
                  </a:move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7"/>
                  </a:lnTo>
                  <a:lnTo>
                    <a:pt x="8443" y="65624"/>
                  </a:lnTo>
                  <a:lnTo>
                    <a:pt x="31471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8"/>
                  </a:lnTo>
                  <a:lnTo>
                    <a:pt x="1660627" y="31470"/>
                  </a:lnTo>
                  <a:lnTo>
                    <a:pt x="1683919" y="66329"/>
                  </a:lnTo>
                  <a:lnTo>
                    <a:pt x="1692098" y="107447"/>
                  </a:lnTo>
                  <a:lnTo>
                    <a:pt x="1692098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922135" y="4651467"/>
              <a:ext cx="1692275" cy="1075055"/>
            </a:xfrm>
            <a:custGeom>
              <a:avLst/>
              <a:gdLst/>
              <a:ahLst/>
              <a:cxnLst/>
              <a:rect l="l" t="t" r="r" b="b"/>
              <a:pathLst>
                <a:path w="1692275" h="1075054">
                  <a:moveTo>
                    <a:pt x="0" y="107447"/>
                  </a:moveTo>
                  <a:lnTo>
                    <a:pt x="8443" y="65624"/>
                  </a:lnTo>
                  <a:lnTo>
                    <a:pt x="31470" y="31470"/>
                  </a:lnTo>
                  <a:lnTo>
                    <a:pt x="65624" y="8443"/>
                  </a:lnTo>
                  <a:lnTo>
                    <a:pt x="107448" y="0"/>
                  </a:lnTo>
                  <a:lnTo>
                    <a:pt x="1584649" y="0"/>
                  </a:lnTo>
                  <a:lnTo>
                    <a:pt x="1625768" y="8178"/>
                  </a:lnTo>
                  <a:lnTo>
                    <a:pt x="1660627" y="31470"/>
                  </a:lnTo>
                  <a:lnTo>
                    <a:pt x="1683919" y="66329"/>
                  </a:lnTo>
                  <a:lnTo>
                    <a:pt x="1692098" y="107447"/>
                  </a:lnTo>
                  <a:lnTo>
                    <a:pt x="1692098" y="967033"/>
                  </a:lnTo>
                  <a:lnTo>
                    <a:pt x="1683654" y="1008857"/>
                  </a:lnTo>
                  <a:lnTo>
                    <a:pt x="1660627" y="1043011"/>
                  </a:lnTo>
                  <a:lnTo>
                    <a:pt x="1626473" y="1066038"/>
                  </a:lnTo>
                  <a:lnTo>
                    <a:pt x="1584649" y="1074481"/>
                  </a:lnTo>
                  <a:lnTo>
                    <a:pt x="107448" y="1074481"/>
                  </a:lnTo>
                  <a:lnTo>
                    <a:pt x="65624" y="1066038"/>
                  </a:lnTo>
                  <a:lnTo>
                    <a:pt x="31470" y="1043011"/>
                  </a:lnTo>
                  <a:lnTo>
                    <a:pt x="8443" y="1008857"/>
                  </a:lnTo>
                  <a:lnTo>
                    <a:pt x="0" y="967033"/>
                  </a:lnTo>
                  <a:lnTo>
                    <a:pt x="0" y="107447"/>
                  </a:lnTo>
                  <a:close/>
                </a:path>
              </a:pathLst>
            </a:custGeom>
            <a:ln w="12699">
              <a:solidFill>
                <a:srgbClr val="4372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7487141" y="5004305"/>
            <a:ext cx="5613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Ratio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898" y="706140"/>
            <a:ext cx="54546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95"/>
              <a:t>Discrete</a:t>
            </a:r>
            <a:r>
              <a:rPr dirty="0" spc="-285"/>
              <a:t> </a:t>
            </a:r>
            <a:r>
              <a:rPr dirty="0" spc="-315"/>
              <a:t>Vs</a:t>
            </a:r>
            <a:r>
              <a:rPr dirty="0" spc="-285"/>
              <a:t> </a:t>
            </a:r>
            <a:r>
              <a:rPr dirty="0" spc="-300"/>
              <a:t>Continuous</a:t>
            </a:r>
            <a:r>
              <a:rPr dirty="0" spc="-285"/>
              <a:t> </a:t>
            </a:r>
            <a:r>
              <a:rPr dirty="0" spc="-35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997" y="1802663"/>
            <a:ext cx="7334250" cy="375856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7960" marR="15240" indent="-1758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Discrete </a:t>
            </a:r>
            <a:r>
              <a:rPr dirty="0" sz="2800">
                <a:latin typeface="Calibri"/>
                <a:cs typeface="Calibri"/>
              </a:rPr>
              <a:t>attributes: </a:t>
            </a:r>
            <a:r>
              <a:rPr dirty="0" sz="2800" spc="-5">
                <a:latin typeface="Calibri"/>
                <a:cs typeface="Calibri"/>
              </a:rPr>
              <a:t>Countable finite or Countably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infinite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values</a:t>
            </a:r>
            <a:endParaRPr sz="28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roll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number,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street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number,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pin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count,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rank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students</a:t>
            </a:r>
            <a:endParaRPr sz="2400">
              <a:latin typeface="Calibri"/>
              <a:cs typeface="Calibri"/>
            </a:endParaRPr>
          </a:p>
          <a:p>
            <a:pPr lvl="1" marL="645160" marR="1888489" indent="-183515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binary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attribute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include: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male/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female,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positive/negative,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yes/no,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etc</a:t>
            </a:r>
            <a:endParaRPr sz="24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188595" algn="l"/>
              </a:tabLst>
            </a:pPr>
            <a:r>
              <a:rPr dirty="0" sz="2800" spc="-5">
                <a:latin typeface="Calibri"/>
                <a:cs typeface="Calibri"/>
              </a:rPr>
              <a:t>Continuous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attributes: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Any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possible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real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numbers</a:t>
            </a:r>
            <a:endParaRPr sz="2800">
              <a:latin typeface="Calibri"/>
              <a:cs typeface="Calibri"/>
            </a:endParaRPr>
          </a:p>
          <a:p>
            <a:pPr lvl="1" marL="645160" indent="-18415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45795" algn="l"/>
              </a:tabLst>
            </a:pPr>
            <a:r>
              <a:rPr dirty="0" sz="2400" spc="-5">
                <a:latin typeface="Calibri"/>
                <a:cs typeface="Calibri"/>
              </a:rPr>
              <a:t>length,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height,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weight,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price,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187960" indent="-175895">
              <a:lnSpc>
                <a:spcPct val="100000"/>
              </a:lnSpc>
              <a:spcBef>
                <a:spcPts val="655"/>
              </a:spcBef>
              <a:buClr>
                <a:srgbClr val="000000"/>
              </a:buClr>
              <a:buFont typeface="Arial MT"/>
              <a:buChar char="•"/>
              <a:tabLst>
                <a:tab pos="188595" algn="l"/>
              </a:tabLst>
            </a:pPr>
            <a:r>
              <a:rPr dirty="0" u="heavy" sz="2800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http://archive.ics.uci.edu/datasets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2023-11-28T05:26:04Z</dcterms:created>
  <dcterms:modified xsi:type="dcterms:W3CDTF">2023-11-28T05:26:04Z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