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jpg" ContentType="image/jpg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362200" y="3648659"/>
            <a:ext cx="228600" cy="685800"/>
          </a:xfrm>
          <a:custGeom>
            <a:avLst/>
            <a:gdLst/>
            <a:ahLst/>
            <a:cxnLst/>
            <a:rect l="l" t="t" r="r" b="b"/>
            <a:pathLst>
              <a:path w="228600" h="685800">
                <a:moveTo>
                  <a:pt x="2285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228599" y="0"/>
                </a:lnTo>
                <a:lnTo>
                  <a:pt x="228599" y="685799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2590800" y="1626762"/>
            <a:ext cx="6934200" cy="1914525"/>
          </a:xfrm>
          <a:custGeom>
            <a:avLst/>
            <a:gdLst/>
            <a:ahLst/>
            <a:cxnLst/>
            <a:rect l="l" t="t" r="r" b="b"/>
            <a:pathLst>
              <a:path w="6934200" h="1914525">
                <a:moveTo>
                  <a:pt x="0" y="0"/>
                </a:moveTo>
                <a:lnTo>
                  <a:pt x="6934199" y="0"/>
                </a:lnTo>
                <a:lnTo>
                  <a:pt x="6934199" y="1913944"/>
                </a:lnTo>
                <a:lnTo>
                  <a:pt x="0" y="1913944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ED7D3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2362200" y="1626765"/>
            <a:ext cx="228600" cy="1914525"/>
          </a:xfrm>
          <a:custGeom>
            <a:avLst/>
            <a:gdLst/>
            <a:ahLst/>
            <a:cxnLst/>
            <a:rect l="l" t="t" r="r" b="b"/>
            <a:pathLst>
              <a:path w="228600" h="1914525">
                <a:moveTo>
                  <a:pt x="228599" y="1913944"/>
                </a:moveTo>
                <a:lnTo>
                  <a:pt x="0" y="1913944"/>
                </a:lnTo>
                <a:lnTo>
                  <a:pt x="0" y="0"/>
                </a:lnTo>
                <a:lnTo>
                  <a:pt x="228599" y="0"/>
                </a:lnTo>
                <a:lnTo>
                  <a:pt x="228599" y="1913944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2590800" y="3648657"/>
            <a:ext cx="6934200" cy="685800"/>
          </a:xfrm>
          <a:custGeom>
            <a:avLst/>
            <a:gdLst/>
            <a:ahLst/>
            <a:cxnLst/>
            <a:rect l="l" t="t" r="r" b="b"/>
            <a:pathLst>
              <a:path w="6934200" h="685800">
                <a:moveTo>
                  <a:pt x="0" y="0"/>
                </a:moveTo>
                <a:lnTo>
                  <a:pt x="6934199" y="0"/>
                </a:lnTo>
                <a:lnTo>
                  <a:pt x="6934199" y="685799"/>
                </a:lnTo>
                <a:lnTo>
                  <a:pt x="0" y="6857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ED7D3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00325" y="2570122"/>
            <a:ext cx="6915150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242424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242424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38200" y="365125"/>
            <a:ext cx="10515600" cy="1325880"/>
          </a:xfrm>
          <a:custGeom>
            <a:avLst/>
            <a:gdLst/>
            <a:ahLst/>
            <a:cxnLst/>
            <a:rect l="l" t="t" r="r" b="b"/>
            <a:pathLst>
              <a:path w="10515600" h="1325880">
                <a:moveTo>
                  <a:pt x="0" y="0"/>
                </a:moveTo>
                <a:lnTo>
                  <a:pt x="10515599" y="0"/>
                </a:lnTo>
                <a:lnTo>
                  <a:pt x="10515599" y="1325562"/>
                </a:lnTo>
                <a:lnTo>
                  <a:pt x="0" y="1325562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ED7D3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38200" y="365125"/>
            <a:ext cx="10515600" cy="1325880"/>
          </a:xfrm>
          <a:custGeom>
            <a:avLst/>
            <a:gdLst/>
            <a:ahLst/>
            <a:cxnLst/>
            <a:rect l="l" t="t" r="r" b="b"/>
            <a:pathLst>
              <a:path w="10515600" h="1325880">
                <a:moveTo>
                  <a:pt x="0" y="0"/>
                </a:moveTo>
                <a:lnTo>
                  <a:pt x="10515599" y="0"/>
                </a:lnTo>
                <a:lnTo>
                  <a:pt x="10515599" y="1325562"/>
                </a:lnTo>
                <a:lnTo>
                  <a:pt x="0" y="1325562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ED7D3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2219" y="362204"/>
            <a:ext cx="8806180" cy="15716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44220" y="2026787"/>
            <a:ext cx="11103558" cy="22440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242424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31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javatpoint.com/bayes-theorem-in-artifical-intelligence" TargetMode="Externa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jpg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Relationship Id="rId6" Type="http://schemas.openxmlformats.org/officeDocument/2006/relationships/image" Target="../media/image37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jpg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Relationship Id="rId6" Type="http://schemas.openxmlformats.org/officeDocument/2006/relationships/image" Target="../media/image37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Relationship Id="rId3" Type="http://schemas.openxmlformats.org/officeDocument/2006/relationships/image" Target="../media/image39.png"/><Relationship Id="rId4" Type="http://schemas.openxmlformats.org/officeDocument/2006/relationships/image" Target="../media/image40.pn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jpg"/><Relationship Id="rId3" Type="http://schemas.openxmlformats.org/officeDocument/2006/relationships/image" Target="../media/image42.jp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jpg"/><Relationship Id="rId3" Type="http://schemas.openxmlformats.org/officeDocument/2006/relationships/image" Target="../media/image44.jpg"/><Relationship Id="rId4" Type="http://schemas.openxmlformats.org/officeDocument/2006/relationships/image" Target="../media/image45.jpg"/><Relationship Id="rId5" Type="http://schemas.openxmlformats.org/officeDocument/2006/relationships/image" Target="../media/image46.jp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jpg"/><Relationship Id="rId3" Type="http://schemas.openxmlformats.org/officeDocument/2006/relationships/image" Target="../media/image48.png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jpg"/><Relationship Id="rId3" Type="http://schemas.openxmlformats.org/officeDocument/2006/relationships/image" Target="../media/image50.jpg"/><Relationship Id="rId4" Type="http://schemas.openxmlformats.org/officeDocument/2006/relationships/image" Target="../media/image51.jpg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2.jpg"/><Relationship Id="rId3" Type="http://schemas.openxmlformats.org/officeDocument/2006/relationships/image" Target="../media/image53.jpg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4.jpg"/><Relationship Id="rId3" Type="http://schemas.openxmlformats.org/officeDocument/2006/relationships/image" Target="../media/image55.jpg"/><Relationship Id="rId4" Type="http://schemas.openxmlformats.org/officeDocument/2006/relationships/image" Target="../media/image56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geeksforgeeks.org/central-limit-theorem/" TargetMode="External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7.jpg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8.jpg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9.jpg"/></Relationships>
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0.jpg"/></Relationships>
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1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2.jpg"/><Relationship Id="rId3" Type="http://schemas.openxmlformats.org/officeDocument/2006/relationships/image" Target="../media/image63.jpg"/></Relationships>

</file>

<file path=ppt/slides/_rels/slide4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4.jpg"/></Relationships>

</file>

<file path=ppt/slides/_rels/slide4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5.jpg"/><Relationship Id="rId3" Type="http://schemas.openxmlformats.org/officeDocument/2006/relationships/image" Target="../media/image66.jpg"/></Relationships>

</file>

<file path=ppt/slides/_rels/slide4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7.jpg"/><Relationship Id="rId3" Type="http://schemas.openxmlformats.org/officeDocument/2006/relationships/image" Target="../media/image68.jpg"/><Relationship Id="rId4" Type="http://schemas.openxmlformats.org/officeDocument/2006/relationships/image" Target="../media/image69.png"/></Relationships>

</file>

<file path=ppt/slides/_rels/slide4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0.jpg"/><Relationship Id="rId3" Type="http://schemas.openxmlformats.org/officeDocument/2006/relationships/image" Target="../media/image71.jpg"/><Relationship Id="rId4" Type="http://schemas.openxmlformats.org/officeDocument/2006/relationships/image" Target="../media/image72.png"/></Relationships>

</file>

<file path=ppt/slides/_rels/slide4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3.jpg"/><Relationship Id="rId3" Type="http://schemas.openxmlformats.org/officeDocument/2006/relationships/image" Target="../media/image70.jpg"/></Relationships>

</file>

<file path=ppt/slides/_rels/slide4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4.jpg"/><Relationship Id="rId3" Type="http://schemas.openxmlformats.org/officeDocument/2006/relationships/image" Target="../media/image70.jpg"/></Relationships>

</file>

<file path=ppt/slides/_rels/slide4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0.jpg"/><Relationship Id="rId3" Type="http://schemas.openxmlformats.org/officeDocument/2006/relationships/image" Target="../media/image71.jpg"/><Relationship Id="rId4" Type="http://schemas.openxmlformats.org/officeDocument/2006/relationships/image" Target="../media/image72.png"/><Relationship Id="rId5" Type="http://schemas.openxmlformats.org/officeDocument/2006/relationships/image" Target="../media/image75.png"/><Relationship Id="rId6" Type="http://schemas.openxmlformats.org/officeDocument/2006/relationships/image" Target="../media/image76.png"/></Relationships>

</file>

<file path=ppt/slides/_rels/slide4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7.jpg"/><Relationship Id="rId3" Type="http://schemas.openxmlformats.org/officeDocument/2006/relationships/image" Target="../media/image70.jpg"/><Relationship Id="rId4" Type="http://schemas.openxmlformats.org/officeDocument/2006/relationships/image" Target="../media/image78.png"/><Relationship Id="rId5" Type="http://schemas.openxmlformats.org/officeDocument/2006/relationships/image" Target="../media/image79.png"/></Relationships>

</file>

<file path=ppt/slides/_rels/slide4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0.jpg"/><Relationship Id="rId3" Type="http://schemas.openxmlformats.org/officeDocument/2006/relationships/image" Target="../media/image70.jpg"/><Relationship Id="rId4" Type="http://schemas.openxmlformats.org/officeDocument/2006/relationships/image" Target="../media/image78.png"/><Relationship Id="rId5" Type="http://schemas.openxmlformats.org/officeDocument/2006/relationships/image" Target="../media/image81.png"/><Relationship Id="rId6" Type="http://schemas.openxmlformats.org/officeDocument/2006/relationships/image" Target="../media/image82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jp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/Relationships>

</file>

<file path=ppt/slides/_rels/slide5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7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2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3594101" cy="6857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98334" y="612922"/>
            <a:ext cx="8240395" cy="10007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119879" algn="l"/>
              </a:tabLst>
            </a:pPr>
            <a:r>
              <a:rPr dirty="0" sz="6400" b="0">
                <a:solidFill>
                  <a:srgbClr val="8C1414"/>
                </a:solidFill>
                <a:latin typeface="Times New Roman"/>
                <a:cs typeface="Times New Roman"/>
              </a:rPr>
              <a:t>Concepts</a:t>
            </a:r>
            <a:r>
              <a:rPr dirty="0" sz="6400" spc="-50" b="0">
                <a:solidFill>
                  <a:srgbClr val="8C1414"/>
                </a:solidFill>
                <a:latin typeface="Times New Roman"/>
                <a:cs typeface="Times New Roman"/>
              </a:rPr>
              <a:t> </a:t>
            </a:r>
            <a:r>
              <a:rPr dirty="0" sz="6400" spc="-25" b="0">
                <a:solidFill>
                  <a:srgbClr val="8C1414"/>
                </a:solidFill>
                <a:latin typeface="Times New Roman"/>
                <a:cs typeface="Times New Roman"/>
              </a:rPr>
              <a:t>of</a:t>
            </a:r>
            <a:r>
              <a:rPr dirty="0" sz="6400" b="0">
                <a:solidFill>
                  <a:srgbClr val="8C1414"/>
                </a:solidFill>
                <a:latin typeface="Times New Roman"/>
                <a:cs typeface="Times New Roman"/>
              </a:rPr>
              <a:t>	</a:t>
            </a:r>
            <a:r>
              <a:rPr dirty="0" sz="6400" spc="-10" b="0">
                <a:solidFill>
                  <a:srgbClr val="8C1414"/>
                </a:solidFill>
                <a:latin typeface="Times New Roman"/>
                <a:cs typeface="Times New Roman"/>
              </a:rPr>
              <a:t>Probabilities</a:t>
            </a:r>
            <a:endParaRPr sz="6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/>
          <a:ln w="12699">
            <a:solidFill>
              <a:srgbClr val="ED7D31"/>
            </a:solidFill>
          </a:ln>
        </p:spPr>
        <p:txBody>
          <a:bodyPr wrap="square" lIns="0" tIns="285115" rIns="0" bIns="0" rtlCol="0" vert="horz">
            <a:spAutoFit/>
          </a:bodyPr>
          <a:lstStyle/>
          <a:p>
            <a:pPr marL="85725">
              <a:lnSpc>
                <a:spcPct val="100000"/>
              </a:lnSpc>
              <a:spcBef>
                <a:spcPts val="2245"/>
              </a:spcBef>
            </a:pPr>
            <a:r>
              <a:rPr dirty="0"/>
              <a:t>Bayes’</a:t>
            </a:r>
            <a:r>
              <a:rPr dirty="0" spc="-30"/>
              <a:t> </a:t>
            </a:r>
            <a:r>
              <a:rPr dirty="0" spc="-10"/>
              <a:t>Theorem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1104122" y="1898127"/>
            <a:ext cx="11088370" cy="4422775"/>
            <a:chOff x="1104122" y="1898127"/>
            <a:chExt cx="11088370" cy="4422775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4122" y="1898127"/>
              <a:ext cx="5677677" cy="4422748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61922" y="2246683"/>
              <a:ext cx="5830077" cy="1862817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6361922" y="2039243"/>
              <a:ext cx="5367020" cy="2026920"/>
            </a:xfrm>
            <a:custGeom>
              <a:avLst/>
              <a:gdLst/>
              <a:ahLst/>
              <a:cxnLst/>
              <a:rect l="l" t="t" r="r" b="b"/>
              <a:pathLst>
                <a:path w="5367020" h="2026920">
                  <a:moveTo>
                    <a:pt x="0" y="0"/>
                  </a:moveTo>
                  <a:lnTo>
                    <a:pt x="5366657" y="0"/>
                  </a:lnTo>
                  <a:lnTo>
                    <a:pt x="5366657" y="2026568"/>
                  </a:lnTo>
                  <a:lnTo>
                    <a:pt x="0" y="2026568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3594101" cy="6857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310015" y="1359371"/>
            <a:ext cx="6137275" cy="1000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94685" algn="l"/>
              </a:tabLst>
            </a:pPr>
            <a:r>
              <a:rPr dirty="0" sz="6400" spc="-10">
                <a:solidFill>
                  <a:srgbClr val="8C1414"/>
                </a:solidFill>
                <a:latin typeface="Times New Roman"/>
                <a:cs typeface="Times New Roman"/>
              </a:rPr>
              <a:t>Bayesian</a:t>
            </a:r>
            <a:r>
              <a:rPr dirty="0" sz="6400">
                <a:solidFill>
                  <a:srgbClr val="8C1414"/>
                </a:solidFill>
                <a:latin typeface="Times New Roman"/>
                <a:cs typeface="Times New Roman"/>
              </a:rPr>
              <a:t>	</a:t>
            </a:r>
            <a:r>
              <a:rPr dirty="0" sz="6400" spc="-10">
                <a:solidFill>
                  <a:srgbClr val="8C1414"/>
                </a:solidFill>
                <a:latin typeface="Times New Roman"/>
                <a:cs typeface="Times New Roman"/>
              </a:rPr>
              <a:t>Theorem</a:t>
            </a:r>
            <a:endParaRPr sz="64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4310015" y="2953326"/>
            <a:ext cx="5877560" cy="93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0" b="1">
                <a:solidFill>
                  <a:srgbClr val="585858"/>
                </a:solidFill>
                <a:latin typeface="Times New Roman"/>
                <a:cs typeface="Times New Roman"/>
              </a:rPr>
              <a:t>Generative</a:t>
            </a:r>
            <a:r>
              <a:rPr dirty="0" sz="6000" spc="-100" b="1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6000" spc="-10" b="1">
                <a:solidFill>
                  <a:srgbClr val="585858"/>
                </a:solidFill>
                <a:latin typeface="Times New Roman"/>
                <a:cs typeface="Times New Roman"/>
              </a:rPr>
              <a:t>Model</a:t>
            </a:r>
            <a:endParaRPr sz="6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5700"/>
              </a:lnSpc>
              <a:spcBef>
                <a:spcPts val="95"/>
              </a:spcBef>
            </a:pPr>
            <a:r>
              <a:rPr dirty="0" sz="4800" b="0">
                <a:solidFill>
                  <a:srgbClr val="8C1414"/>
                </a:solidFill>
                <a:latin typeface="Verdana"/>
                <a:cs typeface="Verdana"/>
              </a:rPr>
              <a:t>Discriminative</a:t>
            </a:r>
            <a:r>
              <a:rPr dirty="0" sz="4800" spc="-55" b="0">
                <a:solidFill>
                  <a:srgbClr val="8C1414"/>
                </a:solidFill>
                <a:latin typeface="Verdana"/>
                <a:cs typeface="Verdana"/>
              </a:rPr>
              <a:t> </a:t>
            </a:r>
            <a:r>
              <a:rPr dirty="0" sz="4800" b="0">
                <a:solidFill>
                  <a:srgbClr val="8C1414"/>
                </a:solidFill>
                <a:latin typeface="Verdana"/>
                <a:cs typeface="Verdana"/>
              </a:rPr>
              <a:t>vs</a:t>
            </a:r>
            <a:r>
              <a:rPr dirty="0" sz="4800" spc="-45" b="0">
                <a:solidFill>
                  <a:srgbClr val="8C1414"/>
                </a:solidFill>
                <a:latin typeface="Verdana"/>
                <a:cs typeface="Verdana"/>
              </a:rPr>
              <a:t> </a:t>
            </a:r>
            <a:r>
              <a:rPr dirty="0" sz="4800" spc="-10" b="0">
                <a:solidFill>
                  <a:srgbClr val="8C1414"/>
                </a:solidFill>
                <a:latin typeface="Verdana"/>
                <a:cs typeface="Verdana"/>
              </a:rPr>
              <a:t>Generative Model</a:t>
            </a:r>
            <a:endParaRPr sz="4800">
              <a:latin typeface="Verdana"/>
              <a:cs typeface="Verdana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1248161" y="1626902"/>
            <a:ext cx="5236845" cy="3162300"/>
            <a:chOff x="1248161" y="1626902"/>
            <a:chExt cx="5236845" cy="3162300"/>
          </a:xfrm>
        </p:grpSpPr>
        <p:sp>
          <p:nvSpPr>
            <p:cNvPr id="4" name="object 4" descr=""/>
            <p:cNvSpPr/>
            <p:nvPr/>
          </p:nvSpPr>
          <p:spPr>
            <a:xfrm>
              <a:off x="1310057" y="2261808"/>
              <a:ext cx="0" cy="2465070"/>
            </a:xfrm>
            <a:custGeom>
              <a:avLst/>
              <a:gdLst/>
              <a:ahLst/>
              <a:cxnLst/>
              <a:rect l="l" t="t" r="r" b="b"/>
              <a:pathLst>
                <a:path w="0" h="2465070">
                  <a:moveTo>
                    <a:pt x="0" y="2464954"/>
                  </a:moveTo>
                  <a:lnTo>
                    <a:pt x="0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8161" y="2167884"/>
              <a:ext cx="123793" cy="155820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1310057" y="4726763"/>
              <a:ext cx="4739640" cy="0"/>
            </a:xfrm>
            <a:custGeom>
              <a:avLst/>
              <a:gdLst/>
              <a:ahLst/>
              <a:cxnLst/>
              <a:rect l="l" t="t" r="r" b="b"/>
              <a:pathLst>
                <a:path w="4739640" h="0">
                  <a:moveTo>
                    <a:pt x="0" y="0"/>
                  </a:moveTo>
                  <a:lnTo>
                    <a:pt x="4739346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87507" y="4664866"/>
              <a:ext cx="155820" cy="123792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66465" y="2811495"/>
              <a:ext cx="161989" cy="208633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90669" y="2804557"/>
              <a:ext cx="161989" cy="208633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76537" y="2869029"/>
              <a:ext cx="161989" cy="208633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66465" y="3304467"/>
              <a:ext cx="161989" cy="208633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61258" y="2503778"/>
              <a:ext cx="161989" cy="208633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51182" y="2360717"/>
              <a:ext cx="161989" cy="208633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64021" y="3794721"/>
              <a:ext cx="161989" cy="208633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05671" y="3696754"/>
              <a:ext cx="161989" cy="208633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56380" y="4110615"/>
              <a:ext cx="161990" cy="208633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47320" y="3816505"/>
              <a:ext cx="161989" cy="208634"/>
            </a:xfrm>
            <a:prstGeom prst="rect">
              <a:avLst/>
            </a:prstGeom>
          </p:spPr>
        </p:pic>
        <p:pic>
          <p:nvPicPr>
            <p:cNvPr id="18" name="object 18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96610" y="3266586"/>
              <a:ext cx="161989" cy="208633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25484" y="4072526"/>
              <a:ext cx="161989" cy="208633"/>
            </a:xfrm>
            <a:prstGeom prst="rect">
              <a:avLst/>
            </a:prstGeom>
          </p:spPr>
        </p:pic>
        <p:pic>
          <p:nvPicPr>
            <p:cNvPr id="20" name="object 20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589376" y="3210887"/>
              <a:ext cx="161990" cy="208633"/>
            </a:xfrm>
            <a:prstGeom prst="rect">
              <a:avLst/>
            </a:prstGeom>
          </p:spPr>
        </p:pic>
        <p:sp>
          <p:nvSpPr>
            <p:cNvPr id="21" name="object 21" descr=""/>
            <p:cNvSpPr/>
            <p:nvPr/>
          </p:nvSpPr>
          <p:spPr>
            <a:xfrm>
              <a:off x="1511558" y="2875379"/>
              <a:ext cx="4964430" cy="1851660"/>
            </a:xfrm>
            <a:custGeom>
              <a:avLst/>
              <a:gdLst/>
              <a:ahLst/>
              <a:cxnLst/>
              <a:rect l="l" t="t" r="r" b="b"/>
              <a:pathLst>
                <a:path w="4964430" h="1851660">
                  <a:moveTo>
                    <a:pt x="0" y="1851383"/>
                  </a:moveTo>
                  <a:lnTo>
                    <a:pt x="4963885" y="435438"/>
                  </a:lnTo>
                </a:path>
                <a:path w="4964430" h="1851660">
                  <a:moveTo>
                    <a:pt x="0" y="1851383"/>
                  </a:moveTo>
                  <a:lnTo>
                    <a:pt x="4668417" y="0"/>
                  </a:lnTo>
                </a:path>
              </a:pathLst>
            </a:custGeom>
            <a:ln w="19049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1511558" y="1636427"/>
              <a:ext cx="3489960" cy="3047365"/>
            </a:xfrm>
            <a:custGeom>
              <a:avLst/>
              <a:gdLst/>
              <a:ahLst/>
              <a:cxnLst/>
              <a:rect l="l" t="t" r="r" b="b"/>
              <a:pathLst>
                <a:path w="3489960" h="3047365">
                  <a:moveTo>
                    <a:pt x="0" y="3046801"/>
                  </a:moveTo>
                  <a:lnTo>
                    <a:pt x="3489648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 descr=""/>
          <p:cNvSpPr txBox="1"/>
          <p:nvPr/>
        </p:nvSpPr>
        <p:spPr>
          <a:xfrm>
            <a:off x="818250" y="5280467"/>
            <a:ext cx="9169400" cy="1000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683895" algn="l"/>
                <a:tab pos="3612515" algn="l"/>
                <a:tab pos="5120005" algn="l"/>
                <a:tab pos="6830695" algn="l"/>
              </a:tabLst>
            </a:pPr>
            <a:r>
              <a:rPr dirty="0" sz="3200" spc="-50">
                <a:solidFill>
                  <a:srgbClr val="242424"/>
                </a:solidFill>
                <a:latin typeface="Arial MT"/>
                <a:cs typeface="Arial MT"/>
              </a:rPr>
              <a:t>A</a:t>
            </a:r>
            <a:r>
              <a:rPr dirty="0" sz="3200">
                <a:solidFill>
                  <a:srgbClr val="242424"/>
                </a:solidFill>
                <a:latin typeface="Arial MT"/>
                <a:cs typeface="Arial MT"/>
              </a:rPr>
              <a:t>	</a:t>
            </a:r>
            <a:r>
              <a:rPr dirty="0" sz="3200" spc="-10">
                <a:solidFill>
                  <a:srgbClr val="242424"/>
                </a:solidFill>
                <a:latin typeface="Arial MT"/>
                <a:cs typeface="Arial MT"/>
              </a:rPr>
              <a:t>Discriminative</a:t>
            </a:r>
            <a:r>
              <a:rPr dirty="0" sz="3200">
                <a:solidFill>
                  <a:srgbClr val="242424"/>
                </a:solidFill>
                <a:latin typeface="Arial MT"/>
                <a:cs typeface="Arial MT"/>
              </a:rPr>
              <a:t>	</a:t>
            </a:r>
            <a:r>
              <a:rPr dirty="0" sz="3200" spc="-10">
                <a:solidFill>
                  <a:srgbClr val="242424"/>
                </a:solidFill>
                <a:latin typeface="Arial MT"/>
                <a:cs typeface="Arial MT"/>
              </a:rPr>
              <a:t>model</a:t>
            </a:r>
            <a:r>
              <a:rPr dirty="0" sz="3200">
                <a:solidFill>
                  <a:srgbClr val="242424"/>
                </a:solidFill>
                <a:latin typeface="Arial MT"/>
                <a:cs typeface="Arial MT"/>
              </a:rPr>
              <a:t>	</a:t>
            </a:r>
            <a:r>
              <a:rPr dirty="0" sz="3200" spc="-10">
                <a:solidFill>
                  <a:srgbClr val="242424"/>
                </a:solidFill>
                <a:latin typeface="Arial MT"/>
                <a:cs typeface="Arial MT"/>
              </a:rPr>
              <a:t>models</a:t>
            </a:r>
            <a:r>
              <a:rPr dirty="0" sz="3200">
                <a:solidFill>
                  <a:srgbClr val="242424"/>
                </a:solidFill>
                <a:latin typeface="Arial MT"/>
                <a:cs typeface="Arial MT"/>
              </a:rPr>
              <a:t>	the </a:t>
            </a:r>
            <a:r>
              <a:rPr dirty="0" sz="3200" spc="-10" b="1">
                <a:solidFill>
                  <a:srgbClr val="242424"/>
                </a:solidFill>
                <a:latin typeface="Arial"/>
                <a:cs typeface="Arial"/>
              </a:rPr>
              <a:t>decision </a:t>
            </a:r>
            <a:r>
              <a:rPr dirty="0" sz="3200" b="1">
                <a:solidFill>
                  <a:srgbClr val="242424"/>
                </a:solidFill>
                <a:latin typeface="Arial"/>
                <a:cs typeface="Arial"/>
              </a:rPr>
              <a:t>boundary</a:t>
            </a:r>
            <a:r>
              <a:rPr dirty="0" sz="3200" spc="-40" b="1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dirty="0" sz="3200" b="1">
                <a:solidFill>
                  <a:srgbClr val="242424"/>
                </a:solidFill>
                <a:latin typeface="Arial"/>
                <a:cs typeface="Arial"/>
              </a:rPr>
              <a:t>between</a:t>
            </a:r>
            <a:r>
              <a:rPr dirty="0" sz="3200" spc="-35" b="1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dirty="0" sz="3200" b="1">
                <a:solidFill>
                  <a:srgbClr val="242424"/>
                </a:solidFill>
                <a:latin typeface="Arial"/>
                <a:cs typeface="Arial"/>
              </a:rPr>
              <a:t>the</a:t>
            </a:r>
            <a:r>
              <a:rPr dirty="0" sz="3200" spc="-30" b="1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dirty="0" sz="3200" spc="-10" b="1">
                <a:solidFill>
                  <a:srgbClr val="242424"/>
                </a:solidFill>
                <a:latin typeface="Arial"/>
                <a:cs typeface="Arial"/>
              </a:rPr>
              <a:t>classes</a:t>
            </a:r>
            <a:r>
              <a:rPr dirty="0" sz="3200" spc="-10">
                <a:solidFill>
                  <a:srgbClr val="242424"/>
                </a:solidFill>
                <a:latin typeface="Arial MT"/>
                <a:cs typeface="Arial MT"/>
              </a:rPr>
              <a:t>.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5700"/>
              </a:lnSpc>
              <a:spcBef>
                <a:spcPts val="95"/>
              </a:spcBef>
            </a:pPr>
            <a:r>
              <a:rPr dirty="0" sz="4800" b="0">
                <a:solidFill>
                  <a:srgbClr val="8C1414"/>
                </a:solidFill>
                <a:latin typeface="Verdana"/>
                <a:cs typeface="Verdana"/>
              </a:rPr>
              <a:t>Discriminative</a:t>
            </a:r>
            <a:r>
              <a:rPr dirty="0" sz="4800" spc="-55" b="0">
                <a:solidFill>
                  <a:srgbClr val="8C1414"/>
                </a:solidFill>
                <a:latin typeface="Verdana"/>
                <a:cs typeface="Verdana"/>
              </a:rPr>
              <a:t> </a:t>
            </a:r>
            <a:r>
              <a:rPr dirty="0" sz="4800" b="0">
                <a:solidFill>
                  <a:srgbClr val="8C1414"/>
                </a:solidFill>
                <a:latin typeface="Verdana"/>
                <a:cs typeface="Verdana"/>
              </a:rPr>
              <a:t>vs</a:t>
            </a:r>
            <a:r>
              <a:rPr dirty="0" sz="4800" spc="-45" b="0">
                <a:solidFill>
                  <a:srgbClr val="8C1414"/>
                </a:solidFill>
                <a:latin typeface="Verdana"/>
                <a:cs typeface="Verdana"/>
              </a:rPr>
              <a:t> </a:t>
            </a:r>
            <a:r>
              <a:rPr dirty="0" sz="4800" spc="-10" b="0">
                <a:solidFill>
                  <a:srgbClr val="8C1414"/>
                </a:solidFill>
                <a:latin typeface="Verdana"/>
                <a:cs typeface="Verdana"/>
              </a:rPr>
              <a:t>Generative Model</a:t>
            </a:r>
            <a:endParaRPr sz="4800">
              <a:latin typeface="Verdana"/>
              <a:cs typeface="Verdana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1248161" y="1833173"/>
            <a:ext cx="4895215" cy="2955925"/>
            <a:chOff x="1248161" y="1833173"/>
            <a:chExt cx="4895215" cy="2955925"/>
          </a:xfrm>
        </p:grpSpPr>
        <p:sp>
          <p:nvSpPr>
            <p:cNvPr id="4" name="object 4" descr=""/>
            <p:cNvSpPr/>
            <p:nvPr/>
          </p:nvSpPr>
          <p:spPr>
            <a:xfrm>
              <a:off x="1310057" y="2261808"/>
              <a:ext cx="0" cy="2465070"/>
            </a:xfrm>
            <a:custGeom>
              <a:avLst/>
              <a:gdLst/>
              <a:ahLst/>
              <a:cxnLst/>
              <a:rect l="l" t="t" r="r" b="b"/>
              <a:pathLst>
                <a:path w="0" h="2465070">
                  <a:moveTo>
                    <a:pt x="0" y="2464954"/>
                  </a:moveTo>
                  <a:lnTo>
                    <a:pt x="0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8161" y="2167884"/>
              <a:ext cx="123793" cy="155820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1310057" y="4726763"/>
              <a:ext cx="4739640" cy="0"/>
            </a:xfrm>
            <a:custGeom>
              <a:avLst/>
              <a:gdLst/>
              <a:ahLst/>
              <a:cxnLst/>
              <a:rect l="l" t="t" r="r" b="b"/>
              <a:pathLst>
                <a:path w="4739640" h="0">
                  <a:moveTo>
                    <a:pt x="0" y="0"/>
                  </a:moveTo>
                  <a:lnTo>
                    <a:pt x="4739346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87507" y="4664866"/>
              <a:ext cx="155820" cy="123792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03965" y="1833173"/>
              <a:ext cx="3692720" cy="2893071"/>
            </a:xfrm>
            <a:prstGeom prst="rect">
              <a:avLst/>
            </a:prstGeom>
          </p:spPr>
        </p:pic>
      </p:grpSp>
      <p:sp>
        <p:nvSpPr>
          <p:cNvPr id="9" name="object 9" descr=""/>
          <p:cNvSpPr txBox="1"/>
          <p:nvPr/>
        </p:nvSpPr>
        <p:spPr>
          <a:xfrm>
            <a:off x="818250" y="5280467"/>
            <a:ext cx="9270365" cy="1000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484505" algn="l"/>
                <a:tab pos="2785745" algn="l"/>
                <a:tab pos="4160520" algn="l"/>
                <a:tab pos="5896610" algn="l"/>
                <a:tab pos="7407909" algn="l"/>
                <a:tab pos="8173084" algn="l"/>
              </a:tabLst>
            </a:pPr>
            <a:r>
              <a:rPr dirty="0" sz="3200" spc="-50">
                <a:solidFill>
                  <a:srgbClr val="242424"/>
                </a:solidFill>
                <a:latin typeface="Arial MT"/>
                <a:cs typeface="Arial MT"/>
              </a:rPr>
              <a:t>A</a:t>
            </a:r>
            <a:r>
              <a:rPr dirty="0" sz="3200">
                <a:solidFill>
                  <a:srgbClr val="242424"/>
                </a:solidFill>
                <a:latin typeface="Arial MT"/>
                <a:cs typeface="Arial MT"/>
              </a:rPr>
              <a:t>	</a:t>
            </a:r>
            <a:r>
              <a:rPr dirty="0" sz="3200" spc="-10" b="1">
                <a:solidFill>
                  <a:srgbClr val="242424"/>
                </a:solidFill>
                <a:latin typeface="Arial"/>
                <a:cs typeface="Arial"/>
              </a:rPr>
              <a:t>Generative</a:t>
            </a:r>
            <a:r>
              <a:rPr dirty="0" sz="3200" b="1">
                <a:solidFill>
                  <a:srgbClr val="242424"/>
                </a:solidFill>
                <a:latin typeface="Arial"/>
                <a:cs typeface="Arial"/>
              </a:rPr>
              <a:t>	</a:t>
            </a:r>
            <a:r>
              <a:rPr dirty="0" sz="3200" spc="-10" b="1">
                <a:solidFill>
                  <a:srgbClr val="242424"/>
                </a:solidFill>
                <a:latin typeface="Arial"/>
                <a:cs typeface="Arial"/>
              </a:rPr>
              <a:t>Model</a:t>
            </a:r>
            <a:r>
              <a:rPr dirty="0" sz="3200" b="1">
                <a:solidFill>
                  <a:srgbClr val="242424"/>
                </a:solidFill>
                <a:latin typeface="Arial"/>
                <a:cs typeface="Arial"/>
              </a:rPr>
              <a:t>	</a:t>
            </a:r>
            <a:r>
              <a:rPr dirty="0" sz="3200" spc="-10">
                <a:solidFill>
                  <a:srgbClr val="242424"/>
                </a:solidFill>
                <a:latin typeface="Arial MT"/>
                <a:cs typeface="Arial MT"/>
              </a:rPr>
              <a:t>explicitly</a:t>
            </a:r>
            <a:r>
              <a:rPr dirty="0" sz="3200">
                <a:solidFill>
                  <a:srgbClr val="242424"/>
                </a:solidFill>
                <a:latin typeface="Arial MT"/>
                <a:cs typeface="Arial MT"/>
              </a:rPr>
              <a:t>	</a:t>
            </a:r>
            <a:r>
              <a:rPr dirty="0" sz="3200" spc="-10">
                <a:solidFill>
                  <a:srgbClr val="242424"/>
                </a:solidFill>
                <a:latin typeface="Arial MT"/>
                <a:cs typeface="Arial MT"/>
              </a:rPr>
              <a:t>models</a:t>
            </a:r>
            <a:r>
              <a:rPr dirty="0" sz="3200">
                <a:solidFill>
                  <a:srgbClr val="242424"/>
                </a:solidFill>
                <a:latin typeface="Arial MT"/>
                <a:cs typeface="Arial MT"/>
              </a:rPr>
              <a:t>	</a:t>
            </a:r>
            <a:r>
              <a:rPr dirty="0" sz="3200" spc="-25">
                <a:solidFill>
                  <a:srgbClr val="242424"/>
                </a:solidFill>
                <a:latin typeface="Arial MT"/>
                <a:cs typeface="Arial MT"/>
              </a:rPr>
              <a:t>the</a:t>
            </a:r>
            <a:r>
              <a:rPr dirty="0" sz="3200">
                <a:solidFill>
                  <a:srgbClr val="242424"/>
                </a:solidFill>
                <a:latin typeface="Arial MT"/>
                <a:cs typeface="Arial MT"/>
              </a:rPr>
              <a:t>	</a:t>
            </a:r>
            <a:r>
              <a:rPr dirty="0" sz="3200" spc="-10">
                <a:solidFill>
                  <a:srgbClr val="242424"/>
                </a:solidFill>
                <a:latin typeface="Arial MT"/>
                <a:cs typeface="Arial MT"/>
              </a:rPr>
              <a:t>actual </a:t>
            </a:r>
            <a:r>
              <a:rPr dirty="0" sz="3200">
                <a:solidFill>
                  <a:srgbClr val="242424"/>
                </a:solidFill>
                <a:latin typeface="Arial MT"/>
                <a:cs typeface="Arial MT"/>
              </a:rPr>
              <a:t>distribution</a:t>
            </a:r>
            <a:r>
              <a:rPr dirty="0" sz="3200" spc="-30">
                <a:solidFill>
                  <a:srgbClr val="242424"/>
                </a:solidFill>
                <a:latin typeface="Arial MT"/>
                <a:cs typeface="Arial MT"/>
              </a:rPr>
              <a:t> </a:t>
            </a:r>
            <a:r>
              <a:rPr dirty="0" sz="3200">
                <a:solidFill>
                  <a:srgbClr val="242424"/>
                </a:solidFill>
                <a:latin typeface="Arial MT"/>
                <a:cs typeface="Arial MT"/>
              </a:rPr>
              <a:t>of</a:t>
            </a:r>
            <a:r>
              <a:rPr dirty="0" sz="3200" spc="-35">
                <a:solidFill>
                  <a:srgbClr val="242424"/>
                </a:solidFill>
                <a:latin typeface="Arial MT"/>
                <a:cs typeface="Arial MT"/>
              </a:rPr>
              <a:t> </a:t>
            </a:r>
            <a:r>
              <a:rPr dirty="0" sz="3200">
                <a:solidFill>
                  <a:srgbClr val="242424"/>
                </a:solidFill>
                <a:latin typeface="Arial MT"/>
                <a:cs typeface="Arial MT"/>
              </a:rPr>
              <a:t>each</a:t>
            </a:r>
            <a:r>
              <a:rPr dirty="0" sz="3200" spc="-30">
                <a:solidFill>
                  <a:srgbClr val="242424"/>
                </a:solidFill>
                <a:latin typeface="Arial MT"/>
                <a:cs typeface="Arial MT"/>
              </a:rPr>
              <a:t> </a:t>
            </a:r>
            <a:r>
              <a:rPr dirty="0" sz="3200" spc="-10">
                <a:solidFill>
                  <a:srgbClr val="242424"/>
                </a:solidFill>
                <a:latin typeface="Arial MT"/>
                <a:cs typeface="Arial MT"/>
              </a:rPr>
              <a:t>class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5597084" y="1954217"/>
            <a:ext cx="6363335" cy="1671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 indent="127000">
              <a:lnSpc>
                <a:spcPct val="100000"/>
              </a:lnSpc>
              <a:spcBef>
                <a:spcPts val="100"/>
              </a:spcBef>
            </a:pPr>
            <a:r>
              <a:rPr dirty="0" sz="3600">
                <a:latin typeface="Calibri"/>
                <a:cs typeface="Calibri"/>
              </a:rPr>
              <a:t>In</a:t>
            </a:r>
            <a:r>
              <a:rPr dirty="0" sz="3600" spc="5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final</a:t>
            </a:r>
            <a:r>
              <a:rPr dirty="0" sz="3600" spc="5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both</a:t>
            </a:r>
            <a:r>
              <a:rPr dirty="0" sz="3600" spc="5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of</a:t>
            </a:r>
            <a:r>
              <a:rPr dirty="0" sz="3600" spc="5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them is</a:t>
            </a:r>
            <a:r>
              <a:rPr dirty="0" sz="3600" spc="5">
                <a:latin typeface="Calibri"/>
                <a:cs typeface="Calibri"/>
              </a:rPr>
              <a:t> </a:t>
            </a:r>
            <a:r>
              <a:rPr dirty="0" sz="3600" spc="-10">
                <a:latin typeface="Calibri"/>
                <a:cs typeface="Calibri"/>
              </a:rPr>
              <a:t>predicting </a:t>
            </a:r>
            <a:r>
              <a:rPr dirty="0" sz="3600">
                <a:latin typeface="Calibri"/>
                <a:cs typeface="Calibri"/>
              </a:rPr>
              <a:t>the</a:t>
            </a:r>
            <a:r>
              <a:rPr dirty="0" sz="3600" spc="770">
                <a:latin typeface="Calibri"/>
                <a:cs typeface="Calibri"/>
              </a:rPr>
              <a:t>    </a:t>
            </a:r>
            <a:r>
              <a:rPr dirty="0" sz="3600">
                <a:latin typeface="Calibri"/>
                <a:cs typeface="Calibri"/>
              </a:rPr>
              <a:t>conditional</a:t>
            </a:r>
            <a:r>
              <a:rPr dirty="0" sz="3600" spc="775">
                <a:latin typeface="Calibri"/>
                <a:cs typeface="Calibri"/>
              </a:rPr>
              <a:t>    </a:t>
            </a:r>
            <a:r>
              <a:rPr dirty="0" sz="3600" spc="-10">
                <a:latin typeface="Calibri"/>
                <a:cs typeface="Calibri"/>
              </a:rPr>
              <a:t>probability </a:t>
            </a:r>
            <a:r>
              <a:rPr dirty="0" sz="3600" b="1">
                <a:latin typeface="Calibri"/>
                <a:cs typeface="Calibri"/>
              </a:rPr>
              <a:t>P(Animal</a:t>
            </a:r>
            <a:r>
              <a:rPr dirty="0" sz="3600" spc="-100" b="1">
                <a:latin typeface="Calibri"/>
                <a:cs typeface="Calibri"/>
              </a:rPr>
              <a:t> </a:t>
            </a:r>
            <a:r>
              <a:rPr dirty="0" sz="3600" b="1">
                <a:latin typeface="Calibri"/>
                <a:cs typeface="Calibri"/>
              </a:rPr>
              <a:t>|</a:t>
            </a:r>
            <a:r>
              <a:rPr dirty="0" sz="3600" spc="-100" b="1">
                <a:latin typeface="Calibri"/>
                <a:cs typeface="Calibri"/>
              </a:rPr>
              <a:t> </a:t>
            </a:r>
            <a:r>
              <a:rPr dirty="0" sz="3600" spc="-10" b="1">
                <a:latin typeface="Calibri"/>
                <a:cs typeface="Calibri"/>
              </a:rPr>
              <a:t>Features)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5700"/>
              </a:lnSpc>
              <a:spcBef>
                <a:spcPts val="95"/>
              </a:spcBef>
            </a:pPr>
            <a:r>
              <a:rPr dirty="0" sz="4800" b="0">
                <a:solidFill>
                  <a:srgbClr val="8C1414"/>
                </a:solidFill>
                <a:latin typeface="Verdana"/>
                <a:cs typeface="Verdana"/>
              </a:rPr>
              <a:t>Discriminative</a:t>
            </a:r>
            <a:r>
              <a:rPr dirty="0" sz="4800" spc="-55" b="0">
                <a:solidFill>
                  <a:srgbClr val="8C1414"/>
                </a:solidFill>
                <a:latin typeface="Verdana"/>
                <a:cs typeface="Verdana"/>
              </a:rPr>
              <a:t> </a:t>
            </a:r>
            <a:r>
              <a:rPr dirty="0" sz="4800" b="0">
                <a:solidFill>
                  <a:srgbClr val="8C1414"/>
                </a:solidFill>
                <a:latin typeface="Verdana"/>
                <a:cs typeface="Verdana"/>
              </a:rPr>
              <a:t>vs</a:t>
            </a:r>
            <a:r>
              <a:rPr dirty="0" sz="4800" spc="-45" b="0">
                <a:solidFill>
                  <a:srgbClr val="8C1414"/>
                </a:solidFill>
                <a:latin typeface="Verdana"/>
                <a:cs typeface="Verdana"/>
              </a:rPr>
              <a:t> </a:t>
            </a:r>
            <a:r>
              <a:rPr dirty="0" sz="4800" spc="-10" b="0">
                <a:solidFill>
                  <a:srgbClr val="8C1414"/>
                </a:solidFill>
                <a:latin typeface="Verdana"/>
                <a:cs typeface="Verdana"/>
              </a:rPr>
              <a:t>Generative Model</a:t>
            </a:r>
            <a:endParaRPr sz="4800">
              <a:latin typeface="Verdana"/>
              <a:cs typeface="Verdana"/>
            </a:endParaRP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A</a:t>
            </a:r>
            <a:r>
              <a:rPr dirty="0" spc="-105"/>
              <a:t> </a:t>
            </a:r>
            <a:r>
              <a:rPr dirty="0"/>
              <a:t>Generative</a:t>
            </a:r>
            <a:r>
              <a:rPr dirty="0" spc="-105"/>
              <a:t> </a:t>
            </a:r>
            <a:r>
              <a:rPr dirty="0"/>
              <a:t>Model</a:t>
            </a:r>
            <a:r>
              <a:rPr dirty="0" spc="-100"/>
              <a:t> </a:t>
            </a:r>
            <a:r>
              <a:rPr dirty="0"/>
              <a:t>learns</a:t>
            </a:r>
            <a:r>
              <a:rPr dirty="0" spc="-100"/>
              <a:t> </a:t>
            </a:r>
            <a:r>
              <a:rPr dirty="0"/>
              <a:t>the</a:t>
            </a:r>
            <a:r>
              <a:rPr dirty="0" spc="-85"/>
              <a:t> </a:t>
            </a:r>
            <a:r>
              <a:rPr dirty="0" b="1">
                <a:latin typeface="Arial"/>
                <a:cs typeface="Arial"/>
              </a:rPr>
              <a:t>joint</a:t>
            </a:r>
            <a:r>
              <a:rPr dirty="0" spc="-105" b="1">
                <a:latin typeface="Arial"/>
                <a:cs typeface="Arial"/>
              </a:rPr>
              <a:t> </a:t>
            </a:r>
            <a:r>
              <a:rPr dirty="0" spc="-10" b="1">
                <a:latin typeface="Arial"/>
                <a:cs typeface="Arial"/>
              </a:rPr>
              <a:t>probability</a:t>
            </a:r>
            <a:r>
              <a:rPr dirty="0" spc="-100" b="1">
                <a:latin typeface="Arial"/>
                <a:cs typeface="Arial"/>
              </a:rPr>
              <a:t> </a:t>
            </a:r>
            <a:r>
              <a:rPr dirty="0" b="1">
                <a:latin typeface="Arial"/>
                <a:cs typeface="Arial"/>
              </a:rPr>
              <a:t>distribution</a:t>
            </a:r>
            <a:r>
              <a:rPr dirty="0" spc="-70" b="1">
                <a:latin typeface="Arial"/>
                <a:cs typeface="Arial"/>
              </a:rPr>
              <a:t> </a:t>
            </a:r>
            <a:r>
              <a:rPr dirty="0" b="1">
                <a:latin typeface="Arial"/>
                <a:cs typeface="Arial"/>
              </a:rPr>
              <a:t>p(x,y).</a:t>
            </a:r>
            <a:r>
              <a:rPr dirty="0" spc="-85" b="1">
                <a:latin typeface="Arial"/>
                <a:cs typeface="Arial"/>
              </a:rPr>
              <a:t> </a:t>
            </a:r>
            <a:r>
              <a:rPr dirty="0" spc="-25"/>
              <a:t>It </a:t>
            </a:r>
            <a:r>
              <a:rPr dirty="0"/>
              <a:t>predicts</a:t>
            </a:r>
            <a:r>
              <a:rPr dirty="0" spc="-95"/>
              <a:t> </a:t>
            </a:r>
            <a:r>
              <a:rPr dirty="0"/>
              <a:t>the</a:t>
            </a:r>
            <a:r>
              <a:rPr dirty="0" spc="-90"/>
              <a:t> </a:t>
            </a:r>
            <a:r>
              <a:rPr dirty="0"/>
              <a:t>conditional</a:t>
            </a:r>
            <a:r>
              <a:rPr dirty="0" spc="-90"/>
              <a:t> </a:t>
            </a:r>
            <a:r>
              <a:rPr dirty="0"/>
              <a:t>probability</a:t>
            </a:r>
            <a:r>
              <a:rPr dirty="0" spc="-90"/>
              <a:t> </a:t>
            </a:r>
            <a:r>
              <a:rPr dirty="0"/>
              <a:t>with</a:t>
            </a:r>
            <a:r>
              <a:rPr dirty="0" spc="-90"/>
              <a:t> </a:t>
            </a:r>
            <a:r>
              <a:rPr dirty="0"/>
              <a:t>the</a:t>
            </a:r>
            <a:r>
              <a:rPr dirty="0" spc="-90"/>
              <a:t> </a:t>
            </a:r>
            <a:r>
              <a:rPr dirty="0"/>
              <a:t>help</a:t>
            </a:r>
            <a:r>
              <a:rPr dirty="0" spc="-90"/>
              <a:t> </a:t>
            </a:r>
            <a:r>
              <a:rPr dirty="0"/>
              <a:t>of</a:t>
            </a:r>
            <a:r>
              <a:rPr dirty="0" spc="-70"/>
              <a:t> </a:t>
            </a:r>
            <a:r>
              <a:rPr dirty="0" b="1">
                <a:latin typeface="Arial"/>
                <a:cs typeface="Arial"/>
              </a:rPr>
              <a:t>Bayes</a:t>
            </a:r>
            <a:r>
              <a:rPr dirty="0" spc="-90" b="1">
                <a:latin typeface="Arial"/>
                <a:cs typeface="Arial"/>
              </a:rPr>
              <a:t> </a:t>
            </a:r>
            <a:r>
              <a:rPr dirty="0" spc="-10" b="1">
                <a:latin typeface="Arial"/>
                <a:cs typeface="Arial"/>
              </a:rPr>
              <a:t>Theorem</a:t>
            </a:r>
            <a:r>
              <a:rPr dirty="0" spc="-10"/>
              <a:t>.</a:t>
            </a:r>
          </a:p>
          <a:p>
            <a:pPr marL="12700">
              <a:lnSpc>
                <a:spcPct val="100000"/>
              </a:lnSpc>
              <a:spcBef>
                <a:spcPts val="2535"/>
              </a:spcBef>
            </a:pPr>
            <a:r>
              <a:rPr dirty="0" b="1">
                <a:latin typeface="Arial"/>
                <a:cs typeface="Arial"/>
              </a:rPr>
              <a:t>P(Y|X)</a:t>
            </a:r>
            <a:r>
              <a:rPr dirty="0" spc="-15" b="1">
                <a:latin typeface="Arial"/>
                <a:cs typeface="Arial"/>
              </a:rPr>
              <a:t> </a:t>
            </a:r>
            <a:r>
              <a:rPr dirty="0" b="1">
                <a:latin typeface="Arial"/>
                <a:cs typeface="Arial"/>
              </a:rPr>
              <a:t>=</a:t>
            </a:r>
            <a:r>
              <a:rPr dirty="0" spc="-20" b="1">
                <a:latin typeface="Arial"/>
                <a:cs typeface="Arial"/>
              </a:rPr>
              <a:t> </a:t>
            </a:r>
            <a:r>
              <a:rPr dirty="0" b="1">
                <a:latin typeface="Arial"/>
                <a:cs typeface="Arial"/>
              </a:rPr>
              <a:t>P(X|Y)*</a:t>
            </a:r>
            <a:r>
              <a:rPr dirty="0" spc="-15" b="1">
                <a:latin typeface="Arial"/>
                <a:cs typeface="Arial"/>
              </a:rPr>
              <a:t> </a:t>
            </a:r>
            <a:r>
              <a:rPr dirty="0" b="1">
                <a:latin typeface="Arial"/>
                <a:cs typeface="Arial"/>
              </a:rPr>
              <a:t>P(Y)</a:t>
            </a:r>
            <a:r>
              <a:rPr dirty="0" spc="-15" b="1">
                <a:latin typeface="Arial"/>
                <a:cs typeface="Arial"/>
              </a:rPr>
              <a:t> </a:t>
            </a:r>
            <a:r>
              <a:rPr dirty="0" b="1">
                <a:latin typeface="Arial"/>
                <a:cs typeface="Arial"/>
              </a:rPr>
              <a:t>/</a:t>
            </a:r>
            <a:r>
              <a:rPr dirty="0" spc="-15" b="1">
                <a:latin typeface="Arial"/>
                <a:cs typeface="Arial"/>
              </a:rPr>
              <a:t> </a:t>
            </a:r>
            <a:r>
              <a:rPr dirty="0" spc="-20" b="1">
                <a:latin typeface="Arial"/>
                <a:cs typeface="Arial"/>
              </a:rPr>
              <a:t>P(X)</a:t>
            </a:r>
          </a:p>
          <a:p>
            <a:pPr marL="12700">
              <a:lnSpc>
                <a:spcPct val="100000"/>
              </a:lnSpc>
              <a:spcBef>
                <a:spcPts val="1495"/>
              </a:spcBef>
            </a:pPr>
            <a:r>
              <a:rPr dirty="0" b="1">
                <a:latin typeface="Arial"/>
                <a:cs typeface="Arial"/>
              </a:rPr>
              <a:t>Posterior</a:t>
            </a:r>
            <a:r>
              <a:rPr dirty="0" spc="-60" b="1">
                <a:latin typeface="Arial"/>
                <a:cs typeface="Arial"/>
              </a:rPr>
              <a:t> </a:t>
            </a:r>
            <a:r>
              <a:rPr dirty="0" b="1">
                <a:latin typeface="Arial"/>
                <a:cs typeface="Arial"/>
              </a:rPr>
              <a:t>=</a:t>
            </a:r>
            <a:r>
              <a:rPr dirty="0" spc="-60" b="1">
                <a:latin typeface="Arial"/>
                <a:cs typeface="Arial"/>
              </a:rPr>
              <a:t> </a:t>
            </a:r>
            <a:r>
              <a:rPr dirty="0" b="1">
                <a:latin typeface="Arial"/>
                <a:cs typeface="Arial"/>
              </a:rPr>
              <a:t>(</a:t>
            </a:r>
            <a:r>
              <a:rPr dirty="0" spc="-55" b="1">
                <a:latin typeface="Arial"/>
                <a:cs typeface="Arial"/>
              </a:rPr>
              <a:t> </a:t>
            </a:r>
            <a:r>
              <a:rPr dirty="0" b="1">
                <a:latin typeface="Arial"/>
                <a:cs typeface="Arial"/>
              </a:rPr>
              <a:t>Likelihood</a:t>
            </a:r>
            <a:r>
              <a:rPr dirty="0" spc="-55" b="1">
                <a:latin typeface="Arial"/>
                <a:cs typeface="Arial"/>
              </a:rPr>
              <a:t> </a:t>
            </a:r>
            <a:r>
              <a:rPr dirty="0" b="1">
                <a:latin typeface="Arial"/>
                <a:cs typeface="Arial"/>
              </a:rPr>
              <a:t>*</a:t>
            </a:r>
            <a:r>
              <a:rPr dirty="0" spc="-55" b="1">
                <a:latin typeface="Arial"/>
                <a:cs typeface="Arial"/>
              </a:rPr>
              <a:t> </a:t>
            </a:r>
            <a:r>
              <a:rPr dirty="0" b="1">
                <a:latin typeface="Arial"/>
                <a:cs typeface="Arial"/>
              </a:rPr>
              <a:t>Prior</a:t>
            </a:r>
            <a:r>
              <a:rPr dirty="0" spc="-55" b="1">
                <a:latin typeface="Arial"/>
                <a:cs typeface="Arial"/>
              </a:rPr>
              <a:t> </a:t>
            </a:r>
            <a:r>
              <a:rPr dirty="0" b="1">
                <a:latin typeface="Arial"/>
                <a:cs typeface="Arial"/>
              </a:rPr>
              <a:t>)</a:t>
            </a:r>
            <a:r>
              <a:rPr dirty="0" spc="-55" b="1">
                <a:latin typeface="Arial"/>
                <a:cs typeface="Arial"/>
              </a:rPr>
              <a:t> </a:t>
            </a:r>
            <a:r>
              <a:rPr dirty="0" b="1">
                <a:latin typeface="Arial"/>
                <a:cs typeface="Arial"/>
              </a:rPr>
              <a:t>/</a:t>
            </a:r>
            <a:r>
              <a:rPr dirty="0" spc="-55" b="1">
                <a:latin typeface="Arial"/>
                <a:cs typeface="Arial"/>
              </a:rPr>
              <a:t> </a:t>
            </a:r>
            <a:r>
              <a:rPr dirty="0" spc="-10" b="1">
                <a:latin typeface="Arial"/>
                <a:cs typeface="Arial"/>
              </a:rPr>
              <a:t>Evidence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321011" y="4935363"/>
            <a:ext cx="527113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73045" algn="l"/>
                <a:tab pos="4289425" algn="l"/>
              </a:tabLst>
            </a:pPr>
            <a:r>
              <a:rPr dirty="0" sz="2800" spc="-10">
                <a:solidFill>
                  <a:srgbClr val="242424"/>
                </a:solidFill>
                <a:latin typeface="Arial MT"/>
                <a:cs typeface="Arial MT"/>
              </a:rPr>
              <a:t>Discriminative</a:t>
            </a:r>
            <a:r>
              <a:rPr dirty="0" sz="2800">
                <a:solidFill>
                  <a:srgbClr val="242424"/>
                </a:solidFill>
                <a:latin typeface="Arial MT"/>
                <a:cs typeface="Arial MT"/>
              </a:rPr>
              <a:t>	</a:t>
            </a:r>
            <a:r>
              <a:rPr dirty="0" sz="2800" spc="-10">
                <a:solidFill>
                  <a:srgbClr val="242424"/>
                </a:solidFill>
                <a:latin typeface="Arial MT"/>
                <a:cs typeface="Arial MT"/>
              </a:rPr>
              <a:t>model</a:t>
            </a:r>
            <a:r>
              <a:rPr dirty="0" sz="2800">
                <a:solidFill>
                  <a:srgbClr val="242424"/>
                </a:solidFill>
                <a:latin typeface="Arial MT"/>
                <a:cs typeface="Arial MT"/>
              </a:rPr>
              <a:t>	</a:t>
            </a:r>
            <a:r>
              <a:rPr dirty="0" sz="2800" spc="-10">
                <a:solidFill>
                  <a:srgbClr val="242424"/>
                </a:solidFill>
                <a:latin typeface="Arial MT"/>
                <a:cs typeface="Arial MT"/>
              </a:rPr>
              <a:t>learns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9151068" y="4935363"/>
            <a:ext cx="184277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10" b="1">
                <a:solidFill>
                  <a:srgbClr val="242424"/>
                </a:solidFill>
                <a:latin typeface="Arial"/>
                <a:cs typeface="Arial"/>
              </a:rPr>
              <a:t>probability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21011" y="5362083"/>
            <a:ext cx="312737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10" b="1">
                <a:solidFill>
                  <a:srgbClr val="242424"/>
                </a:solidFill>
                <a:latin typeface="Arial"/>
                <a:cs typeface="Arial"/>
              </a:rPr>
              <a:t>distribution</a:t>
            </a:r>
            <a:r>
              <a:rPr dirty="0" sz="2800" spc="-95" b="1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dirty="0" sz="2800" spc="-10" b="1">
                <a:solidFill>
                  <a:srgbClr val="242424"/>
                </a:solidFill>
                <a:latin typeface="Arial"/>
                <a:cs typeface="Arial"/>
              </a:rPr>
              <a:t>p(y|x)</a:t>
            </a:r>
            <a:r>
              <a:rPr dirty="0" sz="2800" spc="-10">
                <a:solidFill>
                  <a:srgbClr val="242424"/>
                </a:solidFill>
                <a:latin typeface="Arial MT"/>
                <a:cs typeface="Arial MT"/>
              </a:rPr>
              <a:t>.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321011" y="4935363"/>
            <a:ext cx="8307705" cy="1305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00"/>
              </a:spcBef>
            </a:pPr>
            <a:r>
              <a:rPr dirty="0" sz="2800">
                <a:solidFill>
                  <a:srgbClr val="242424"/>
                </a:solidFill>
                <a:latin typeface="Arial MT"/>
                <a:cs typeface="Arial MT"/>
              </a:rPr>
              <a:t>the</a:t>
            </a:r>
            <a:r>
              <a:rPr dirty="0" sz="2800" spc="-40">
                <a:solidFill>
                  <a:srgbClr val="242424"/>
                </a:solidFill>
                <a:latin typeface="Arial MT"/>
                <a:cs typeface="Arial MT"/>
              </a:rPr>
              <a:t> </a:t>
            </a:r>
            <a:r>
              <a:rPr dirty="0" sz="2800" spc="-10" b="1">
                <a:solidFill>
                  <a:srgbClr val="242424"/>
                </a:solidFill>
                <a:latin typeface="Arial"/>
                <a:cs typeface="Arial"/>
              </a:rPr>
              <a:t>conditional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40"/>
              </a:spcBef>
            </a:pP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1085215" algn="l"/>
                <a:tab pos="1722120" algn="l"/>
                <a:tab pos="2933065" algn="l"/>
                <a:tab pos="4420870" algn="l"/>
                <a:tab pos="5532755" algn="l"/>
                <a:tab pos="7317105" algn="l"/>
              </a:tabLst>
            </a:pPr>
            <a:r>
              <a:rPr dirty="0" sz="2800" spc="-20">
                <a:solidFill>
                  <a:srgbClr val="242424"/>
                </a:solidFill>
                <a:latin typeface="Arial MT"/>
                <a:cs typeface="Arial MT"/>
              </a:rPr>
              <a:t>Both</a:t>
            </a:r>
            <a:r>
              <a:rPr dirty="0" sz="2800">
                <a:solidFill>
                  <a:srgbClr val="242424"/>
                </a:solidFill>
                <a:latin typeface="Arial MT"/>
                <a:cs typeface="Arial MT"/>
              </a:rPr>
              <a:t>	</a:t>
            </a:r>
            <a:r>
              <a:rPr dirty="0" sz="2800" spc="-25">
                <a:solidFill>
                  <a:srgbClr val="242424"/>
                </a:solidFill>
                <a:latin typeface="Arial MT"/>
                <a:cs typeface="Arial MT"/>
              </a:rPr>
              <a:t>of</a:t>
            </a:r>
            <a:r>
              <a:rPr dirty="0" sz="2800">
                <a:solidFill>
                  <a:srgbClr val="242424"/>
                </a:solidFill>
                <a:latin typeface="Arial MT"/>
                <a:cs typeface="Arial MT"/>
              </a:rPr>
              <a:t>	</a:t>
            </a:r>
            <a:r>
              <a:rPr dirty="0" sz="2800" spc="-20">
                <a:solidFill>
                  <a:srgbClr val="242424"/>
                </a:solidFill>
                <a:latin typeface="Arial MT"/>
                <a:cs typeface="Arial MT"/>
              </a:rPr>
              <a:t>these</a:t>
            </a:r>
            <a:r>
              <a:rPr dirty="0" sz="2800">
                <a:solidFill>
                  <a:srgbClr val="242424"/>
                </a:solidFill>
                <a:latin typeface="Arial MT"/>
                <a:cs typeface="Arial MT"/>
              </a:rPr>
              <a:t>	</a:t>
            </a:r>
            <a:r>
              <a:rPr dirty="0" sz="2800" spc="-10">
                <a:solidFill>
                  <a:srgbClr val="242424"/>
                </a:solidFill>
                <a:latin typeface="Arial MT"/>
                <a:cs typeface="Arial MT"/>
              </a:rPr>
              <a:t>models</a:t>
            </a:r>
            <a:r>
              <a:rPr dirty="0" sz="2800">
                <a:solidFill>
                  <a:srgbClr val="242424"/>
                </a:solidFill>
                <a:latin typeface="Arial MT"/>
                <a:cs typeface="Arial MT"/>
              </a:rPr>
              <a:t>	</a:t>
            </a:r>
            <a:r>
              <a:rPr dirty="0" sz="2800" spc="-20">
                <a:solidFill>
                  <a:srgbClr val="242424"/>
                </a:solidFill>
                <a:latin typeface="Arial MT"/>
                <a:cs typeface="Arial MT"/>
              </a:rPr>
              <a:t>were</a:t>
            </a:r>
            <a:r>
              <a:rPr dirty="0" sz="2800">
                <a:solidFill>
                  <a:srgbClr val="242424"/>
                </a:solidFill>
                <a:latin typeface="Arial MT"/>
                <a:cs typeface="Arial MT"/>
              </a:rPr>
              <a:t>	</a:t>
            </a:r>
            <a:r>
              <a:rPr dirty="0" sz="2800" spc="-10">
                <a:solidFill>
                  <a:srgbClr val="242424"/>
                </a:solidFill>
                <a:latin typeface="Arial MT"/>
                <a:cs typeface="Arial MT"/>
              </a:rPr>
              <a:t>generally</a:t>
            </a:r>
            <a:r>
              <a:rPr dirty="0" sz="2800">
                <a:solidFill>
                  <a:srgbClr val="242424"/>
                </a:solidFill>
                <a:latin typeface="Arial MT"/>
                <a:cs typeface="Arial MT"/>
              </a:rPr>
              <a:t>	</a:t>
            </a:r>
            <a:r>
              <a:rPr dirty="0" sz="2800" spc="-20">
                <a:solidFill>
                  <a:srgbClr val="242424"/>
                </a:solidFill>
                <a:latin typeface="Arial MT"/>
                <a:cs typeface="Arial MT"/>
              </a:rPr>
              <a:t>used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8738356" y="5788803"/>
            <a:ext cx="228092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>
                <a:solidFill>
                  <a:srgbClr val="242424"/>
                </a:solidFill>
                <a:latin typeface="Arial MT"/>
                <a:cs typeface="Arial MT"/>
              </a:rPr>
              <a:t>in</a:t>
            </a:r>
            <a:r>
              <a:rPr dirty="0" sz="2800" spc="5">
                <a:solidFill>
                  <a:srgbClr val="242424"/>
                </a:solidFill>
                <a:latin typeface="Arial MT"/>
                <a:cs typeface="Arial MT"/>
              </a:rPr>
              <a:t> </a:t>
            </a:r>
            <a:r>
              <a:rPr dirty="0" sz="2800" spc="-10" b="1">
                <a:solidFill>
                  <a:srgbClr val="242424"/>
                </a:solidFill>
                <a:latin typeface="Arial"/>
                <a:cs typeface="Arial"/>
              </a:rPr>
              <a:t>supervised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321011" y="6215523"/>
            <a:ext cx="306578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b="1">
                <a:solidFill>
                  <a:srgbClr val="242424"/>
                </a:solidFill>
                <a:latin typeface="Arial"/>
                <a:cs typeface="Arial"/>
              </a:rPr>
              <a:t>learning</a:t>
            </a:r>
            <a:r>
              <a:rPr dirty="0" sz="2800" spc="-135" b="1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dirty="0" sz="2800" spc="-10">
                <a:solidFill>
                  <a:srgbClr val="242424"/>
                </a:solidFill>
                <a:latin typeface="Arial MT"/>
                <a:cs typeface="Arial MT"/>
              </a:rPr>
              <a:t>problems.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219" y="403657"/>
            <a:ext cx="1081278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b="0">
                <a:solidFill>
                  <a:srgbClr val="8C1414"/>
                </a:solidFill>
                <a:latin typeface="Verdana"/>
                <a:cs typeface="Verdana"/>
              </a:rPr>
              <a:t>Discriminative</a:t>
            </a:r>
            <a:r>
              <a:rPr dirty="0" sz="4800" spc="-140" b="0">
                <a:solidFill>
                  <a:srgbClr val="8C1414"/>
                </a:solidFill>
                <a:latin typeface="Verdana"/>
                <a:cs typeface="Verdana"/>
              </a:rPr>
              <a:t> </a:t>
            </a:r>
            <a:r>
              <a:rPr dirty="0" sz="4800" b="0">
                <a:solidFill>
                  <a:srgbClr val="8C1414"/>
                </a:solidFill>
                <a:latin typeface="Verdana"/>
                <a:cs typeface="Verdana"/>
              </a:rPr>
              <a:t>vs</a:t>
            </a:r>
            <a:r>
              <a:rPr dirty="0" sz="4800" spc="-135" b="0">
                <a:solidFill>
                  <a:srgbClr val="8C1414"/>
                </a:solidFill>
                <a:latin typeface="Verdana"/>
                <a:cs typeface="Verdana"/>
              </a:rPr>
              <a:t> </a:t>
            </a:r>
            <a:r>
              <a:rPr dirty="0" sz="4800" b="0">
                <a:solidFill>
                  <a:srgbClr val="8C1414"/>
                </a:solidFill>
                <a:latin typeface="Verdana"/>
                <a:cs typeface="Verdana"/>
              </a:rPr>
              <a:t>Generative</a:t>
            </a:r>
            <a:r>
              <a:rPr dirty="0" sz="4800" spc="-135" b="0">
                <a:solidFill>
                  <a:srgbClr val="8C1414"/>
                </a:solidFill>
                <a:latin typeface="Verdana"/>
                <a:cs typeface="Verdana"/>
              </a:rPr>
              <a:t> </a:t>
            </a:r>
            <a:r>
              <a:rPr dirty="0" sz="4800" spc="-10" b="0">
                <a:solidFill>
                  <a:srgbClr val="8C1414"/>
                </a:solidFill>
                <a:latin typeface="Verdana"/>
                <a:cs typeface="Verdana"/>
              </a:rPr>
              <a:t>Model</a:t>
            </a:r>
            <a:endParaRPr sz="4800">
              <a:latin typeface="Verdana"/>
              <a:cs typeface="Verdan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96533" y="1096653"/>
            <a:ext cx="9970135" cy="30740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100"/>
              </a:spcBef>
            </a:pPr>
            <a:r>
              <a:rPr dirty="0" sz="2800" spc="-10" b="1">
                <a:solidFill>
                  <a:srgbClr val="242424"/>
                </a:solidFill>
                <a:latin typeface="Arial"/>
                <a:cs typeface="Arial"/>
              </a:rPr>
              <a:t>Generative</a:t>
            </a:r>
            <a:r>
              <a:rPr dirty="0" sz="2800" spc="-95" b="1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dirty="0" sz="2800" spc="-10" b="1">
                <a:solidFill>
                  <a:srgbClr val="242424"/>
                </a:solidFill>
                <a:latin typeface="Arial"/>
                <a:cs typeface="Arial"/>
              </a:rPr>
              <a:t>classifiers</a:t>
            </a:r>
            <a:endParaRPr sz="2800">
              <a:latin typeface="Arial"/>
              <a:cs typeface="Arial"/>
            </a:endParaRPr>
          </a:p>
          <a:p>
            <a:pPr marL="136525" indent="-133350">
              <a:lnSpc>
                <a:spcPct val="100000"/>
              </a:lnSpc>
              <a:buSzPct val="96428"/>
              <a:buChar char="•"/>
              <a:tabLst>
                <a:tab pos="136525" algn="l"/>
              </a:tabLst>
            </a:pPr>
            <a:r>
              <a:rPr dirty="0" sz="2800">
                <a:solidFill>
                  <a:srgbClr val="242424"/>
                </a:solidFill>
                <a:latin typeface="Arial MT"/>
                <a:cs typeface="Arial MT"/>
              </a:rPr>
              <a:t>Assume</a:t>
            </a:r>
            <a:r>
              <a:rPr dirty="0" sz="2800" spc="-90">
                <a:solidFill>
                  <a:srgbClr val="242424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242424"/>
                </a:solidFill>
                <a:latin typeface="Arial MT"/>
                <a:cs typeface="Arial MT"/>
              </a:rPr>
              <a:t>some</a:t>
            </a:r>
            <a:r>
              <a:rPr dirty="0" sz="2800" spc="-85">
                <a:solidFill>
                  <a:srgbClr val="242424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242424"/>
                </a:solidFill>
                <a:latin typeface="Arial MT"/>
                <a:cs typeface="Arial MT"/>
              </a:rPr>
              <a:t>functional</a:t>
            </a:r>
            <a:r>
              <a:rPr dirty="0" sz="2800" spc="-85">
                <a:solidFill>
                  <a:srgbClr val="242424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242424"/>
                </a:solidFill>
                <a:latin typeface="Arial MT"/>
                <a:cs typeface="Arial MT"/>
              </a:rPr>
              <a:t>form</a:t>
            </a:r>
            <a:r>
              <a:rPr dirty="0" sz="2800" spc="-85">
                <a:solidFill>
                  <a:srgbClr val="242424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242424"/>
                </a:solidFill>
                <a:latin typeface="Arial MT"/>
                <a:cs typeface="Arial MT"/>
              </a:rPr>
              <a:t>for</a:t>
            </a:r>
            <a:r>
              <a:rPr dirty="0" sz="2800" spc="-70">
                <a:solidFill>
                  <a:srgbClr val="242424"/>
                </a:solidFill>
                <a:latin typeface="Arial MT"/>
                <a:cs typeface="Arial MT"/>
              </a:rPr>
              <a:t> </a:t>
            </a:r>
            <a:r>
              <a:rPr dirty="0" sz="2800" b="1">
                <a:solidFill>
                  <a:srgbClr val="242424"/>
                </a:solidFill>
                <a:latin typeface="Arial"/>
                <a:cs typeface="Arial"/>
              </a:rPr>
              <a:t>P(Y),</a:t>
            </a:r>
            <a:r>
              <a:rPr dirty="0" sz="2800" spc="-85" b="1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dirty="0" sz="2800" spc="-10" b="1">
                <a:solidFill>
                  <a:srgbClr val="242424"/>
                </a:solidFill>
                <a:latin typeface="Arial"/>
                <a:cs typeface="Arial"/>
              </a:rPr>
              <a:t>P(X|Y)</a:t>
            </a:r>
            <a:endParaRPr sz="2800">
              <a:latin typeface="Arial"/>
              <a:cs typeface="Arial"/>
            </a:endParaRPr>
          </a:p>
          <a:p>
            <a:pPr marL="136525" indent="-133350">
              <a:lnSpc>
                <a:spcPct val="100000"/>
              </a:lnSpc>
              <a:buSzPct val="96428"/>
              <a:buChar char="•"/>
              <a:tabLst>
                <a:tab pos="136525" algn="l"/>
              </a:tabLst>
            </a:pPr>
            <a:r>
              <a:rPr dirty="0" sz="2800">
                <a:solidFill>
                  <a:srgbClr val="242424"/>
                </a:solidFill>
                <a:latin typeface="Arial MT"/>
                <a:cs typeface="Arial MT"/>
              </a:rPr>
              <a:t>Estimate</a:t>
            </a:r>
            <a:r>
              <a:rPr dirty="0" sz="2800" spc="-85">
                <a:solidFill>
                  <a:srgbClr val="242424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242424"/>
                </a:solidFill>
                <a:latin typeface="Arial MT"/>
                <a:cs typeface="Arial MT"/>
              </a:rPr>
              <a:t>parameters</a:t>
            </a:r>
            <a:r>
              <a:rPr dirty="0" sz="2800" spc="-80">
                <a:solidFill>
                  <a:srgbClr val="242424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242424"/>
                </a:solidFill>
                <a:latin typeface="Arial MT"/>
                <a:cs typeface="Arial MT"/>
              </a:rPr>
              <a:t>of</a:t>
            </a:r>
            <a:r>
              <a:rPr dirty="0" sz="2800" spc="-75">
                <a:solidFill>
                  <a:srgbClr val="242424"/>
                </a:solidFill>
                <a:latin typeface="Arial MT"/>
                <a:cs typeface="Arial MT"/>
              </a:rPr>
              <a:t> </a:t>
            </a:r>
            <a:r>
              <a:rPr dirty="0" sz="2800" b="1">
                <a:solidFill>
                  <a:srgbClr val="242424"/>
                </a:solidFill>
                <a:latin typeface="Arial"/>
                <a:cs typeface="Arial"/>
              </a:rPr>
              <a:t>P(X|Y),</a:t>
            </a:r>
            <a:r>
              <a:rPr dirty="0" sz="2800" spc="-80" b="1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242424"/>
                </a:solidFill>
                <a:latin typeface="Arial"/>
                <a:cs typeface="Arial"/>
              </a:rPr>
              <a:t>P(Y)</a:t>
            </a:r>
            <a:r>
              <a:rPr dirty="0" sz="2800" spc="-70" b="1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242424"/>
                </a:solidFill>
                <a:latin typeface="Arial MT"/>
                <a:cs typeface="Arial MT"/>
              </a:rPr>
              <a:t>directly</a:t>
            </a:r>
            <a:r>
              <a:rPr dirty="0" sz="2800" spc="-80">
                <a:solidFill>
                  <a:srgbClr val="242424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242424"/>
                </a:solidFill>
                <a:latin typeface="Arial MT"/>
                <a:cs typeface="Arial MT"/>
              </a:rPr>
              <a:t>from</a:t>
            </a:r>
            <a:r>
              <a:rPr dirty="0" sz="2800" spc="-80">
                <a:solidFill>
                  <a:srgbClr val="242424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242424"/>
                </a:solidFill>
                <a:latin typeface="Arial MT"/>
                <a:cs typeface="Arial MT"/>
              </a:rPr>
              <a:t>training</a:t>
            </a:r>
            <a:r>
              <a:rPr dirty="0" sz="2800" spc="-85">
                <a:solidFill>
                  <a:srgbClr val="242424"/>
                </a:solidFill>
                <a:latin typeface="Arial MT"/>
                <a:cs typeface="Arial MT"/>
              </a:rPr>
              <a:t> </a:t>
            </a:r>
            <a:r>
              <a:rPr dirty="0" sz="2800" spc="-20">
                <a:solidFill>
                  <a:srgbClr val="242424"/>
                </a:solidFill>
                <a:latin typeface="Arial MT"/>
                <a:cs typeface="Arial MT"/>
              </a:rPr>
              <a:t>data</a:t>
            </a:r>
            <a:endParaRPr sz="2800">
              <a:latin typeface="Arial MT"/>
              <a:cs typeface="Arial MT"/>
            </a:endParaRPr>
          </a:p>
          <a:p>
            <a:pPr marL="136525" indent="-133350">
              <a:lnSpc>
                <a:spcPct val="100000"/>
              </a:lnSpc>
              <a:buSzPct val="96428"/>
              <a:buChar char="•"/>
              <a:tabLst>
                <a:tab pos="136525" algn="l"/>
              </a:tabLst>
            </a:pPr>
            <a:r>
              <a:rPr dirty="0" sz="2800">
                <a:solidFill>
                  <a:srgbClr val="242424"/>
                </a:solidFill>
                <a:latin typeface="Arial MT"/>
                <a:cs typeface="Arial MT"/>
              </a:rPr>
              <a:t>Use</a:t>
            </a:r>
            <a:r>
              <a:rPr dirty="0" sz="2800" spc="-70">
                <a:solidFill>
                  <a:srgbClr val="242424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242424"/>
                </a:solidFill>
                <a:latin typeface="Arial MT"/>
                <a:cs typeface="Arial MT"/>
              </a:rPr>
              <a:t>Bayes</a:t>
            </a:r>
            <a:r>
              <a:rPr dirty="0" sz="2800" spc="-70">
                <a:solidFill>
                  <a:srgbClr val="242424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242424"/>
                </a:solidFill>
                <a:latin typeface="Arial MT"/>
                <a:cs typeface="Arial MT"/>
              </a:rPr>
              <a:t>rule</a:t>
            </a:r>
            <a:r>
              <a:rPr dirty="0" sz="2800" spc="-70">
                <a:solidFill>
                  <a:srgbClr val="242424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242424"/>
                </a:solidFill>
                <a:latin typeface="Arial MT"/>
                <a:cs typeface="Arial MT"/>
              </a:rPr>
              <a:t>to</a:t>
            </a:r>
            <a:r>
              <a:rPr dirty="0" sz="2800" spc="-70">
                <a:solidFill>
                  <a:srgbClr val="242424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242424"/>
                </a:solidFill>
                <a:latin typeface="Arial MT"/>
                <a:cs typeface="Arial MT"/>
              </a:rPr>
              <a:t>calculate</a:t>
            </a:r>
            <a:r>
              <a:rPr dirty="0" sz="2800" spc="-55">
                <a:solidFill>
                  <a:srgbClr val="242424"/>
                </a:solidFill>
                <a:latin typeface="Arial MT"/>
                <a:cs typeface="Arial MT"/>
              </a:rPr>
              <a:t> </a:t>
            </a:r>
            <a:r>
              <a:rPr dirty="0" sz="2800" b="1">
                <a:solidFill>
                  <a:srgbClr val="242424"/>
                </a:solidFill>
                <a:latin typeface="Arial"/>
                <a:cs typeface="Arial"/>
              </a:rPr>
              <a:t>P(Y</a:t>
            </a:r>
            <a:r>
              <a:rPr dirty="0" sz="2800" spc="-75" b="1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dirty="0" sz="2800" spc="-25" b="1">
                <a:solidFill>
                  <a:srgbClr val="242424"/>
                </a:solidFill>
                <a:latin typeface="Arial"/>
                <a:cs typeface="Arial"/>
              </a:rPr>
              <a:t>|X)</a:t>
            </a:r>
            <a:endParaRPr sz="2800">
              <a:latin typeface="Arial"/>
              <a:cs typeface="Arial"/>
            </a:endParaRPr>
          </a:p>
          <a:p>
            <a:pPr marL="137160">
              <a:lnSpc>
                <a:spcPct val="100000"/>
              </a:lnSpc>
              <a:spcBef>
                <a:spcPts val="480"/>
              </a:spcBef>
            </a:pPr>
            <a:r>
              <a:rPr dirty="0" sz="2800" spc="-10" b="1">
                <a:solidFill>
                  <a:srgbClr val="242424"/>
                </a:solidFill>
                <a:latin typeface="Arial"/>
                <a:cs typeface="Arial"/>
              </a:rPr>
              <a:t>Discriminative</a:t>
            </a:r>
            <a:r>
              <a:rPr dirty="0" sz="2800" spc="-125" b="1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dirty="0" sz="2800" spc="-10" b="1">
                <a:solidFill>
                  <a:srgbClr val="242424"/>
                </a:solidFill>
                <a:latin typeface="Arial"/>
                <a:cs typeface="Arial"/>
              </a:rPr>
              <a:t>Classifiers</a:t>
            </a:r>
            <a:endParaRPr sz="2800">
              <a:latin typeface="Arial"/>
              <a:cs typeface="Arial"/>
            </a:endParaRPr>
          </a:p>
          <a:p>
            <a:pPr marL="136525" indent="-133350">
              <a:lnSpc>
                <a:spcPct val="100000"/>
              </a:lnSpc>
              <a:buSzPct val="96428"/>
              <a:buChar char="•"/>
              <a:tabLst>
                <a:tab pos="136525" algn="l"/>
              </a:tabLst>
            </a:pPr>
            <a:r>
              <a:rPr dirty="0" sz="2800">
                <a:solidFill>
                  <a:srgbClr val="242424"/>
                </a:solidFill>
                <a:latin typeface="Arial MT"/>
                <a:cs typeface="Arial MT"/>
              </a:rPr>
              <a:t>Assume</a:t>
            </a:r>
            <a:r>
              <a:rPr dirty="0" sz="2800" spc="-100">
                <a:solidFill>
                  <a:srgbClr val="242424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242424"/>
                </a:solidFill>
                <a:latin typeface="Arial MT"/>
                <a:cs typeface="Arial MT"/>
              </a:rPr>
              <a:t>some</a:t>
            </a:r>
            <a:r>
              <a:rPr dirty="0" sz="2800" spc="-95">
                <a:solidFill>
                  <a:srgbClr val="242424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242424"/>
                </a:solidFill>
                <a:latin typeface="Arial MT"/>
                <a:cs typeface="Arial MT"/>
              </a:rPr>
              <a:t>functional</a:t>
            </a:r>
            <a:r>
              <a:rPr dirty="0" sz="2800" spc="-100">
                <a:solidFill>
                  <a:srgbClr val="242424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242424"/>
                </a:solidFill>
                <a:latin typeface="Arial MT"/>
                <a:cs typeface="Arial MT"/>
              </a:rPr>
              <a:t>form</a:t>
            </a:r>
            <a:r>
              <a:rPr dirty="0" sz="2800" spc="-95">
                <a:solidFill>
                  <a:srgbClr val="242424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242424"/>
                </a:solidFill>
                <a:latin typeface="Arial MT"/>
                <a:cs typeface="Arial MT"/>
              </a:rPr>
              <a:t>for</a:t>
            </a:r>
            <a:r>
              <a:rPr dirty="0" sz="2800" spc="-85">
                <a:solidFill>
                  <a:srgbClr val="242424"/>
                </a:solidFill>
                <a:latin typeface="Arial MT"/>
                <a:cs typeface="Arial MT"/>
              </a:rPr>
              <a:t> </a:t>
            </a:r>
            <a:r>
              <a:rPr dirty="0" sz="2800" spc="-10" b="1">
                <a:solidFill>
                  <a:srgbClr val="242424"/>
                </a:solidFill>
                <a:latin typeface="Arial"/>
                <a:cs typeface="Arial"/>
              </a:rPr>
              <a:t>P(Y|X)</a:t>
            </a:r>
            <a:endParaRPr sz="2800">
              <a:latin typeface="Arial"/>
              <a:cs typeface="Arial"/>
            </a:endParaRPr>
          </a:p>
          <a:p>
            <a:pPr marL="136525" indent="-133350">
              <a:lnSpc>
                <a:spcPct val="100000"/>
              </a:lnSpc>
              <a:buSzPct val="96428"/>
              <a:buChar char="•"/>
              <a:tabLst>
                <a:tab pos="136525" algn="l"/>
              </a:tabLst>
            </a:pPr>
            <a:r>
              <a:rPr dirty="0" sz="2800">
                <a:solidFill>
                  <a:srgbClr val="242424"/>
                </a:solidFill>
                <a:latin typeface="Arial MT"/>
                <a:cs typeface="Arial MT"/>
              </a:rPr>
              <a:t>Estimate</a:t>
            </a:r>
            <a:r>
              <a:rPr dirty="0" sz="2800" spc="-90">
                <a:solidFill>
                  <a:srgbClr val="242424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242424"/>
                </a:solidFill>
                <a:latin typeface="Arial MT"/>
                <a:cs typeface="Arial MT"/>
              </a:rPr>
              <a:t>parameters</a:t>
            </a:r>
            <a:r>
              <a:rPr dirty="0" sz="2800" spc="-90">
                <a:solidFill>
                  <a:srgbClr val="242424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242424"/>
                </a:solidFill>
                <a:latin typeface="Arial MT"/>
                <a:cs typeface="Arial MT"/>
              </a:rPr>
              <a:t>of</a:t>
            </a:r>
            <a:r>
              <a:rPr dirty="0" sz="2800" spc="-80">
                <a:solidFill>
                  <a:srgbClr val="242424"/>
                </a:solidFill>
                <a:latin typeface="Arial MT"/>
                <a:cs typeface="Arial MT"/>
              </a:rPr>
              <a:t> </a:t>
            </a:r>
            <a:r>
              <a:rPr dirty="0" sz="2800" b="1">
                <a:solidFill>
                  <a:srgbClr val="242424"/>
                </a:solidFill>
                <a:latin typeface="Arial"/>
                <a:cs typeface="Arial"/>
              </a:rPr>
              <a:t>P(Y|X)</a:t>
            </a:r>
            <a:r>
              <a:rPr dirty="0" sz="2800" spc="-90" b="1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242424"/>
                </a:solidFill>
                <a:latin typeface="Arial MT"/>
                <a:cs typeface="Arial MT"/>
              </a:rPr>
              <a:t>directly</a:t>
            </a:r>
            <a:r>
              <a:rPr dirty="0" sz="2800" spc="-85">
                <a:solidFill>
                  <a:srgbClr val="242424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242424"/>
                </a:solidFill>
                <a:latin typeface="Arial MT"/>
                <a:cs typeface="Arial MT"/>
              </a:rPr>
              <a:t>from</a:t>
            </a:r>
            <a:r>
              <a:rPr dirty="0" sz="2800" spc="-90">
                <a:solidFill>
                  <a:srgbClr val="242424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242424"/>
                </a:solidFill>
                <a:latin typeface="Arial MT"/>
                <a:cs typeface="Arial MT"/>
              </a:rPr>
              <a:t>training</a:t>
            </a:r>
            <a:r>
              <a:rPr dirty="0" sz="2800" spc="-90">
                <a:solidFill>
                  <a:srgbClr val="242424"/>
                </a:solidFill>
                <a:latin typeface="Arial MT"/>
                <a:cs typeface="Arial MT"/>
              </a:rPr>
              <a:t> </a:t>
            </a:r>
            <a:r>
              <a:rPr dirty="0" sz="2800" spc="-20">
                <a:solidFill>
                  <a:srgbClr val="242424"/>
                </a:solidFill>
                <a:latin typeface="Arial MT"/>
                <a:cs typeface="Arial MT"/>
              </a:rPr>
              <a:t>data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06881" y="4343203"/>
            <a:ext cx="3282950" cy="2219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19380">
              <a:lnSpc>
                <a:spcPct val="100000"/>
              </a:lnSpc>
              <a:spcBef>
                <a:spcPts val="100"/>
              </a:spcBef>
            </a:pPr>
            <a:r>
              <a:rPr dirty="0" sz="2400" spc="-10" b="1">
                <a:solidFill>
                  <a:srgbClr val="242424"/>
                </a:solidFill>
                <a:latin typeface="Arial"/>
                <a:cs typeface="Arial"/>
              </a:rPr>
              <a:t>Generative</a:t>
            </a:r>
            <a:r>
              <a:rPr dirty="0" sz="2400" spc="-75" b="1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dirty="0" sz="2400" spc="-10" b="1">
                <a:solidFill>
                  <a:srgbClr val="242424"/>
                </a:solidFill>
                <a:latin typeface="Arial"/>
                <a:cs typeface="Arial"/>
              </a:rPr>
              <a:t>classifiers</a:t>
            </a:r>
            <a:endParaRPr sz="2400">
              <a:latin typeface="Arial"/>
              <a:cs typeface="Arial"/>
            </a:endParaRPr>
          </a:p>
          <a:p>
            <a:pPr marL="119380" indent="-114300">
              <a:lnSpc>
                <a:spcPct val="100000"/>
              </a:lnSpc>
              <a:buSzPct val="95833"/>
              <a:buChar char="•"/>
              <a:tabLst>
                <a:tab pos="119380" algn="l"/>
              </a:tabLst>
            </a:pPr>
            <a:r>
              <a:rPr dirty="0" sz="2400">
                <a:solidFill>
                  <a:srgbClr val="242424"/>
                </a:solidFill>
                <a:latin typeface="Arial MT"/>
                <a:cs typeface="Arial MT"/>
              </a:rPr>
              <a:t>Naïve</a:t>
            </a:r>
            <a:r>
              <a:rPr dirty="0" sz="2400" spc="-90">
                <a:solidFill>
                  <a:srgbClr val="242424"/>
                </a:solidFill>
                <a:latin typeface="Arial MT"/>
                <a:cs typeface="Arial MT"/>
              </a:rPr>
              <a:t> </a:t>
            </a:r>
            <a:r>
              <a:rPr dirty="0" sz="2400" spc="-10">
                <a:solidFill>
                  <a:srgbClr val="242424"/>
                </a:solidFill>
                <a:latin typeface="Arial MT"/>
                <a:cs typeface="Arial MT"/>
              </a:rPr>
              <a:t>Bayes</a:t>
            </a:r>
            <a:endParaRPr sz="2400">
              <a:latin typeface="Arial MT"/>
              <a:cs typeface="Arial MT"/>
            </a:endParaRPr>
          </a:p>
          <a:p>
            <a:pPr marL="119380" indent="-114300">
              <a:lnSpc>
                <a:spcPct val="100000"/>
              </a:lnSpc>
              <a:buSzPct val="95833"/>
              <a:buChar char="•"/>
              <a:tabLst>
                <a:tab pos="119380" algn="l"/>
              </a:tabLst>
            </a:pPr>
            <a:r>
              <a:rPr dirty="0" sz="2400">
                <a:solidFill>
                  <a:srgbClr val="242424"/>
                </a:solidFill>
                <a:latin typeface="Arial MT"/>
                <a:cs typeface="Arial MT"/>
              </a:rPr>
              <a:t>Bayesian</a:t>
            </a:r>
            <a:r>
              <a:rPr dirty="0" sz="2400" spc="-140">
                <a:solidFill>
                  <a:srgbClr val="242424"/>
                </a:solidFill>
                <a:latin typeface="Arial MT"/>
                <a:cs typeface="Arial MT"/>
              </a:rPr>
              <a:t> </a:t>
            </a:r>
            <a:r>
              <a:rPr dirty="0" sz="2400" spc="-10">
                <a:solidFill>
                  <a:srgbClr val="242424"/>
                </a:solidFill>
                <a:latin typeface="Arial MT"/>
                <a:cs typeface="Arial MT"/>
              </a:rPr>
              <a:t>networks</a:t>
            </a:r>
            <a:endParaRPr sz="2400">
              <a:latin typeface="Arial MT"/>
              <a:cs typeface="Arial MT"/>
            </a:endParaRPr>
          </a:p>
          <a:p>
            <a:pPr marL="119380" indent="-114300">
              <a:lnSpc>
                <a:spcPct val="100000"/>
              </a:lnSpc>
              <a:buSzPct val="95833"/>
              <a:buChar char="•"/>
              <a:tabLst>
                <a:tab pos="119380" algn="l"/>
              </a:tabLst>
            </a:pPr>
            <a:r>
              <a:rPr dirty="0" sz="2400">
                <a:solidFill>
                  <a:srgbClr val="242424"/>
                </a:solidFill>
                <a:latin typeface="Arial MT"/>
                <a:cs typeface="Arial MT"/>
              </a:rPr>
              <a:t>Markov</a:t>
            </a:r>
            <a:r>
              <a:rPr dirty="0" sz="2400" spc="-90">
                <a:solidFill>
                  <a:srgbClr val="242424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42424"/>
                </a:solidFill>
                <a:latin typeface="Arial MT"/>
                <a:cs typeface="Arial MT"/>
              </a:rPr>
              <a:t>random</a:t>
            </a:r>
            <a:r>
              <a:rPr dirty="0" sz="2400" spc="-85">
                <a:solidFill>
                  <a:srgbClr val="242424"/>
                </a:solidFill>
                <a:latin typeface="Arial MT"/>
                <a:cs typeface="Arial MT"/>
              </a:rPr>
              <a:t> </a:t>
            </a:r>
            <a:r>
              <a:rPr dirty="0" sz="2400" spc="-10">
                <a:solidFill>
                  <a:srgbClr val="242424"/>
                </a:solidFill>
                <a:latin typeface="Arial MT"/>
                <a:cs typeface="Arial MT"/>
              </a:rPr>
              <a:t>fields</a:t>
            </a:r>
            <a:endParaRPr sz="2400">
              <a:latin typeface="Arial MT"/>
              <a:cs typeface="Arial MT"/>
            </a:endParaRPr>
          </a:p>
          <a:p>
            <a:pPr marL="119380" marR="38735" indent="-114935">
              <a:lnSpc>
                <a:spcPct val="100000"/>
              </a:lnSpc>
              <a:buSzPct val="95833"/>
              <a:buChar char="•"/>
              <a:tabLst>
                <a:tab pos="119380" algn="l"/>
              </a:tabLst>
            </a:pPr>
            <a:r>
              <a:rPr dirty="0" sz="2400">
                <a:solidFill>
                  <a:srgbClr val="242424"/>
                </a:solidFill>
                <a:latin typeface="Arial MT"/>
                <a:cs typeface="Arial MT"/>
              </a:rPr>
              <a:t>Hidden</a:t>
            </a:r>
            <a:r>
              <a:rPr dirty="0" sz="2400" spc="-105">
                <a:solidFill>
                  <a:srgbClr val="242424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42424"/>
                </a:solidFill>
                <a:latin typeface="Arial MT"/>
                <a:cs typeface="Arial MT"/>
              </a:rPr>
              <a:t>Markov</a:t>
            </a:r>
            <a:r>
              <a:rPr dirty="0" sz="2400" spc="-95">
                <a:solidFill>
                  <a:srgbClr val="242424"/>
                </a:solidFill>
                <a:latin typeface="Arial MT"/>
                <a:cs typeface="Arial MT"/>
              </a:rPr>
              <a:t> </a:t>
            </a:r>
            <a:r>
              <a:rPr dirty="0" sz="2400" spc="-10">
                <a:solidFill>
                  <a:srgbClr val="242424"/>
                </a:solidFill>
                <a:latin typeface="Arial MT"/>
                <a:cs typeface="Arial MT"/>
              </a:rPr>
              <a:t>Models (HMM)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4823792" y="4341172"/>
            <a:ext cx="4477385" cy="2159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100"/>
              </a:spcBef>
            </a:pPr>
            <a:r>
              <a:rPr dirty="0" sz="2800" spc="-10" b="1">
                <a:solidFill>
                  <a:srgbClr val="242424"/>
                </a:solidFill>
                <a:latin typeface="Arial"/>
                <a:cs typeface="Arial"/>
              </a:rPr>
              <a:t>Discriminative</a:t>
            </a:r>
            <a:r>
              <a:rPr dirty="0" sz="2800" spc="-125" b="1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dirty="0" sz="2800" spc="-10" b="1">
                <a:solidFill>
                  <a:srgbClr val="242424"/>
                </a:solidFill>
                <a:latin typeface="Arial"/>
                <a:cs typeface="Arial"/>
              </a:rPr>
              <a:t>Classifiers</a:t>
            </a:r>
            <a:endParaRPr sz="2800">
              <a:latin typeface="Arial"/>
              <a:cs typeface="Arial"/>
            </a:endParaRPr>
          </a:p>
          <a:p>
            <a:pPr marL="136525" indent="-133350">
              <a:lnSpc>
                <a:spcPct val="100000"/>
              </a:lnSpc>
              <a:buSzPct val="96428"/>
              <a:buChar char="•"/>
              <a:tabLst>
                <a:tab pos="136525" algn="l"/>
              </a:tabLst>
            </a:pPr>
            <a:r>
              <a:rPr dirty="0" sz="2800">
                <a:solidFill>
                  <a:srgbClr val="242424"/>
                </a:solidFill>
                <a:latin typeface="Arial MT"/>
                <a:cs typeface="Arial MT"/>
              </a:rPr>
              <a:t>Logistic</a:t>
            </a:r>
            <a:r>
              <a:rPr dirty="0" sz="2800" spc="-105">
                <a:solidFill>
                  <a:srgbClr val="242424"/>
                </a:solidFill>
                <a:latin typeface="Arial MT"/>
                <a:cs typeface="Arial MT"/>
              </a:rPr>
              <a:t> </a:t>
            </a:r>
            <a:r>
              <a:rPr dirty="0" sz="2800" spc="-10">
                <a:solidFill>
                  <a:srgbClr val="242424"/>
                </a:solidFill>
                <a:latin typeface="Arial MT"/>
                <a:cs typeface="Arial MT"/>
              </a:rPr>
              <a:t>regression</a:t>
            </a:r>
            <a:endParaRPr sz="2800">
              <a:latin typeface="Arial MT"/>
              <a:cs typeface="Arial MT"/>
            </a:endParaRPr>
          </a:p>
          <a:p>
            <a:pPr marL="136525" indent="-133350">
              <a:lnSpc>
                <a:spcPct val="100000"/>
              </a:lnSpc>
              <a:buSzPct val="96428"/>
              <a:buChar char="•"/>
              <a:tabLst>
                <a:tab pos="136525" algn="l"/>
              </a:tabLst>
            </a:pPr>
            <a:r>
              <a:rPr dirty="0" sz="2800">
                <a:solidFill>
                  <a:srgbClr val="242424"/>
                </a:solidFill>
                <a:latin typeface="Arial MT"/>
                <a:cs typeface="Arial MT"/>
              </a:rPr>
              <a:t>Scalar</a:t>
            </a:r>
            <a:r>
              <a:rPr dirty="0" sz="2800" spc="-90">
                <a:solidFill>
                  <a:srgbClr val="242424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242424"/>
                </a:solidFill>
                <a:latin typeface="Arial MT"/>
                <a:cs typeface="Arial MT"/>
              </a:rPr>
              <a:t>Vector</a:t>
            </a:r>
            <a:r>
              <a:rPr dirty="0" sz="2800" spc="-85">
                <a:solidFill>
                  <a:srgbClr val="242424"/>
                </a:solidFill>
                <a:latin typeface="Arial MT"/>
                <a:cs typeface="Arial MT"/>
              </a:rPr>
              <a:t> </a:t>
            </a:r>
            <a:r>
              <a:rPr dirty="0" sz="2800" spc="-10">
                <a:solidFill>
                  <a:srgbClr val="242424"/>
                </a:solidFill>
                <a:latin typeface="Arial MT"/>
                <a:cs typeface="Arial MT"/>
              </a:rPr>
              <a:t>Machine</a:t>
            </a:r>
            <a:endParaRPr sz="2800">
              <a:latin typeface="Arial MT"/>
              <a:cs typeface="Arial MT"/>
            </a:endParaRPr>
          </a:p>
          <a:p>
            <a:pPr marL="136525" indent="-133350">
              <a:lnSpc>
                <a:spcPct val="100000"/>
              </a:lnSpc>
              <a:buSzPct val="96428"/>
              <a:buChar char="•"/>
              <a:tabLst>
                <a:tab pos="136525" algn="l"/>
              </a:tabLst>
            </a:pPr>
            <a:r>
              <a:rPr dirty="0" sz="2800">
                <a:solidFill>
                  <a:srgbClr val="242424"/>
                </a:solidFill>
                <a:latin typeface="Arial MT"/>
                <a:cs typeface="Arial MT"/>
              </a:rPr>
              <a:t>Traditional</a:t>
            </a:r>
            <a:r>
              <a:rPr dirty="0" sz="2800" spc="-150">
                <a:solidFill>
                  <a:srgbClr val="242424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242424"/>
                </a:solidFill>
                <a:latin typeface="Arial MT"/>
                <a:cs typeface="Arial MT"/>
              </a:rPr>
              <a:t>neural</a:t>
            </a:r>
            <a:r>
              <a:rPr dirty="0" sz="2800" spc="-145">
                <a:solidFill>
                  <a:srgbClr val="242424"/>
                </a:solidFill>
                <a:latin typeface="Arial MT"/>
                <a:cs typeface="Arial MT"/>
              </a:rPr>
              <a:t> </a:t>
            </a:r>
            <a:r>
              <a:rPr dirty="0" sz="2800" spc="-10">
                <a:solidFill>
                  <a:srgbClr val="242424"/>
                </a:solidFill>
                <a:latin typeface="Arial MT"/>
                <a:cs typeface="Arial MT"/>
              </a:rPr>
              <a:t>networks</a:t>
            </a:r>
            <a:endParaRPr sz="2800">
              <a:latin typeface="Arial MT"/>
              <a:cs typeface="Arial MT"/>
            </a:endParaRPr>
          </a:p>
          <a:p>
            <a:pPr marL="136525" indent="-133350">
              <a:lnSpc>
                <a:spcPct val="100000"/>
              </a:lnSpc>
              <a:buSzPct val="96428"/>
              <a:buChar char="•"/>
              <a:tabLst>
                <a:tab pos="136525" algn="l"/>
              </a:tabLst>
            </a:pPr>
            <a:r>
              <a:rPr dirty="0" sz="2800">
                <a:solidFill>
                  <a:srgbClr val="242424"/>
                </a:solidFill>
                <a:latin typeface="Arial MT"/>
                <a:cs typeface="Arial MT"/>
              </a:rPr>
              <a:t>Nearest</a:t>
            </a:r>
            <a:r>
              <a:rPr dirty="0" sz="2800" spc="-135">
                <a:solidFill>
                  <a:srgbClr val="242424"/>
                </a:solidFill>
                <a:latin typeface="Arial MT"/>
                <a:cs typeface="Arial MT"/>
              </a:rPr>
              <a:t> </a:t>
            </a:r>
            <a:r>
              <a:rPr dirty="0" sz="2800" spc="-10">
                <a:solidFill>
                  <a:srgbClr val="242424"/>
                </a:solidFill>
                <a:latin typeface="Arial MT"/>
                <a:cs typeface="Arial MT"/>
              </a:rPr>
              <a:t>neighbour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219" y="403657"/>
            <a:ext cx="1031367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b="0">
                <a:solidFill>
                  <a:srgbClr val="8C1414"/>
                </a:solidFill>
                <a:latin typeface="Verdana"/>
                <a:cs typeface="Verdana"/>
              </a:rPr>
              <a:t>Application</a:t>
            </a:r>
            <a:r>
              <a:rPr dirty="0" sz="4800" spc="-50" b="0">
                <a:solidFill>
                  <a:srgbClr val="8C1414"/>
                </a:solidFill>
                <a:latin typeface="Verdana"/>
                <a:cs typeface="Verdana"/>
              </a:rPr>
              <a:t> </a:t>
            </a:r>
            <a:r>
              <a:rPr dirty="0" sz="4800" b="0">
                <a:solidFill>
                  <a:srgbClr val="8C1414"/>
                </a:solidFill>
                <a:latin typeface="Verdana"/>
                <a:cs typeface="Verdana"/>
              </a:rPr>
              <a:t>of</a:t>
            </a:r>
            <a:r>
              <a:rPr dirty="0" sz="4800" spc="-40" b="0">
                <a:solidFill>
                  <a:srgbClr val="8C1414"/>
                </a:solidFill>
                <a:latin typeface="Verdana"/>
                <a:cs typeface="Verdana"/>
              </a:rPr>
              <a:t> </a:t>
            </a:r>
            <a:r>
              <a:rPr dirty="0" sz="4800" b="0">
                <a:solidFill>
                  <a:srgbClr val="8C1414"/>
                </a:solidFill>
                <a:latin typeface="Verdana"/>
                <a:cs typeface="Verdana"/>
              </a:rPr>
              <a:t>Bayesian</a:t>
            </a:r>
            <a:r>
              <a:rPr dirty="0" sz="4800" spc="-40" b="0">
                <a:solidFill>
                  <a:srgbClr val="8C1414"/>
                </a:solidFill>
                <a:latin typeface="Verdana"/>
                <a:cs typeface="Verdana"/>
              </a:rPr>
              <a:t> </a:t>
            </a:r>
            <a:r>
              <a:rPr dirty="0" sz="4800" spc="-10" b="0">
                <a:solidFill>
                  <a:srgbClr val="8C1414"/>
                </a:solidFill>
                <a:latin typeface="Verdana"/>
                <a:cs typeface="Verdana"/>
              </a:rPr>
              <a:t>classifiers</a:t>
            </a:r>
            <a:endParaRPr sz="4800">
              <a:latin typeface="Verdana"/>
              <a:cs typeface="Verdan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19450" y="1448606"/>
            <a:ext cx="10373360" cy="4963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514350" marR="8255" indent="-502284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515620" algn="l"/>
              </a:tabLst>
            </a:pPr>
            <a:r>
              <a:rPr dirty="0" sz="3600" spc="-10">
                <a:latin typeface="Calibri"/>
                <a:cs typeface="Calibri"/>
              </a:rPr>
              <a:t>Text-</a:t>
            </a:r>
            <a:r>
              <a:rPr dirty="0" sz="3600">
                <a:latin typeface="Calibri"/>
                <a:cs typeface="Calibri"/>
              </a:rPr>
              <a:t>based</a:t>
            </a:r>
            <a:r>
              <a:rPr dirty="0" sz="3600" spc="455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classification</a:t>
            </a:r>
            <a:r>
              <a:rPr dirty="0" sz="3600" spc="455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such</a:t>
            </a:r>
            <a:r>
              <a:rPr dirty="0" sz="3600" spc="459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as</a:t>
            </a:r>
            <a:r>
              <a:rPr dirty="0" sz="3600" spc="459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spam</a:t>
            </a:r>
            <a:r>
              <a:rPr dirty="0" sz="3600" spc="459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or</a:t>
            </a:r>
            <a:r>
              <a:rPr dirty="0" sz="3600" spc="455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junk</a:t>
            </a:r>
            <a:r>
              <a:rPr dirty="0" sz="3600" spc="459">
                <a:latin typeface="Calibri"/>
                <a:cs typeface="Calibri"/>
              </a:rPr>
              <a:t> </a:t>
            </a:r>
            <a:r>
              <a:rPr dirty="0" sz="3600" spc="-20">
                <a:latin typeface="Calibri"/>
                <a:cs typeface="Calibri"/>
              </a:rPr>
              <a:t>mail </a:t>
            </a:r>
            <a:r>
              <a:rPr dirty="0" sz="3600" spc="-20">
                <a:latin typeface="Calibri"/>
                <a:cs typeface="Calibri"/>
              </a:rPr>
              <a:t>	</a:t>
            </a:r>
            <a:r>
              <a:rPr dirty="0" sz="3600">
                <a:latin typeface="Calibri"/>
                <a:cs typeface="Calibri"/>
              </a:rPr>
              <a:t>filtering,</a:t>
            </a:r>
            <a:r>
              <a:rPr dirty="0" sz="3600" spc="705">
                <a:latin typeface="Calibri"/>
                <a:cs typeface="Calibri"/>
              </a:rPr>
              <a:t>    </a:t>
            </a:r>
            <a:r>
              <a:rPr dirty="0" sz="3600">
                <a:latin typeface="Calibri"/>
                <a:cs typeface="Calibri"/>
              </a:rPr>
              <a:t>author</a:t>
            </a:r>
            <a:r>
              <a:rPr dirty="0" sz="3600" spc="710">
                <a:latin typeface="Calibri"/>
                <a:cs typeface="Calibri"/>
              </a:rPr>
              <a:t>    </a:t>
            </a:r>
            <a:r>
              <a:rPr dirty="0" sz="3600">
                <a:latin typeface="Calibri"/>
                <a:cs typeface="Calibri"/>
              </a:rPr>
              <a:t>identification,</a:t>
            </a:r>
            <a:r>
              <a:rPr dirty="0" sz="3600" spc="710">
                <a:latin typeface="Calibri"/>
                <a:cs typeface="Calibri"/>
              </a:rPr>
              <a:t>    </a:t>
            </a:r>
            <a:r>
              <a:rPr dirty="0" sz="3600">
                <a:latin typeface="Calibri"/>
                <a:cs typeface="Calibri"/>
              </a:rPr>
              <a:t>or</a:t>
            </a:r>
            <a:r>
              <a:rPr dirty="0" sz="3600" spc="710">
                <a:latin typeface="Calibri"/>
                <a:cs typeface="Calibri"/>
              </a:rPr>
              <a:t>    </a:t>
            </a:r>
            <a:r>
              <a:rPr dirty="0" sz="3600" spc="-10">
                <a:latin typeface="Calibri"/>
                <a:cs typeface="Calibri"/>
              </a:rPr>
              <a:t>topic 	categorization</a:t>
            </a:r>
            <a:endParaRPr sz="3600">
              <a:latin typeface="Calibri"/>
              <a:cs typeface="Calibri"/>
            </a:endParaRPr>
          </a:p>
          <a:p>
            <a:pPr algn="just" marL="514350" marR="5080" indent="-502284">
              <a:lnSpc>
                <a:spcPct val="100000"/>
              </a:lnSpc>
              <a:buFont typeface="Arial MT"/>
              <a:buChar char="•"/>
              <a:tabLst>
                <a:tab pos="515620" algn="l"/>
              </a:tabLst>
            </a:pPr>
            <a:r>
              <a:rPr dirty="0" sz="3600">
                <a:latin typeface="Calibri"/>
                <a:cs typeface="Calibri"/>
              </a:rPr>
              <a:t>Medical</a:t>
            </a:r>
            <a:r>
              <a:rPr dirty="0" sz="3600" spc="595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diagnosis</a:t>
            </a:r>
            <a:r>
              <a:rPr dirty="0" sz="3600" spc="595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such</a:t>
            </a:r>
            <a:r>
              <a:rPr dirty="0" sz="3600" spc="595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as</a:t>
            </a:r>
            <a:r>
              <a:rPr dirty="0" sz="3600" spc="595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given</a:t>
            </a:r>
            <a:r>
              <a:rPr dirty="0" sz="3600" spc="595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the</a:t>
            </a:r>
            <a:r>
              <a:rPr dirty="0" sz="3600" spc="595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presence</a:t>
            </a:r>
            <a:r>
              <a:rPr dirty="0" sz="3600" spc="595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of</a:t>
            </a:r>
            <a:r>
              <a:rPr dirty="0" sz="3600" spc="595">
                <a:latin typeface="Calibri"/>
                <a:cs typeface="Calibri"/>
              </a:rPr>
              <a:t> </a:t>
            </a:r>
            <a:r>
              <a:rPr dirty="0" sz="3600" spc="-50">
                <a:latin typeface="Calibri"/>
                <a:cs typeface="Calibri"/>
              </a:rPr>
              <a:t>a </a:t>
            </a:r>
            <a:r>
              <a:rPr dirty="0" sz="3600" spc="-50">
                <a:latin typeface="Calibri"/>
                <a:cs typeface="Calibri"/>
              </a:rPr>
              <a:t>	</a:t>
            </a:r>
            <a:r>
              <a:rPr dirty="0" sz="3600">
                <a:latin typeface="Calibri"/>
                <a:cs typeface="Calibri"/>
              </a:rPr>
              <a:t>set</a:t>
            </a:r>
            <a:r>
              <a:rPr dirty="0" sz="3600" spc="710">
                <a:latin typeface="Calibri"/>
                <a:cs typeface="Calibri"/>
              </a:rPr>
              <a:t>  </a:t>
            </a:r>
            <a:r>
              <a:rPr dirty="0" sz="3600">
                <a:latin typeface="Calibri"/>
                <a:cs typeface="Calibri"/>
              </a:rPr>
              <a:t>of</a:t>
            </a:r>
            <a:r>
              <a:rPr dirty="0" sz="3600" spc="710">
                <a:latin typeface="Calibri"/>
                <a:cs typeface="Calibri"/>
              </a:rPr>
              <a:t>  </a:t>
            </a:r>
            <a:r>
              <a:rPr dirty="0" sz="3600">
                <a:latin typeface="Calibri"/>
                <a:cs typeface="Calibri"/>
              </a:rPr>
              <a:t>observed</a:t>
            </a:r>
            <a:r>
              <a:rPr dirty="0" sz="3600" spc="710">
                <a:latin typeface="Calibri"/>
                <a:cs typeface="Calibri"/>
              </a:rPr>
              <a:t>  </a:t>
            </a:r>
            <a:r>
              <a:rPr dirty="0" sz="3600">
                <a:latin typeface="Calibri"/>
                <a:cs typeface="Calibri"/>
              </a:rPr>
              <a:t>symptoms</a:t>
            </a:r>
            <a:r>
              <a:rPr dirty="0" sz="3600" spc="710">
                <a:latin typeface="Calibri"/>
                <a:cs typeface="Calibri"/>
              </a:rPr>
              <a:t>  </a:t>
            </a:r>
            <a:r>
              <a:rPr dirty="0" sz="3600">
                <a:latin typeface="Calibri"/>
                <a:cs typeface="Calibri"/>
              </a:rPr>
              <a:t>during</a:t>
            </a:r>
            <a:r>
              <a:rPr dirty="0" sz="3600" spc="710">
                <a:latin typeface="Calibri"/>
                <a:cs typeface="Calibri"/>
              </a:rPr>
              <a:t>  </a:t>
            </a:r>
            <a:r>
              <a:rPr dirty="0" sz="3600">
                <a:latin typeface="Calibri"/>
                <a:cs typeface="Calibri"/>
              </a:rPr>
              <a:t>a</a:t>
            </a:r>
            <a:r>
              <a:rPr dirty="0" sz="3600" spc="710">
                <a:latin typeface="Calibri"/>
                <a:cs typeface="Calibri"/>
              </a:rPr>
              <a:t>  </a:t>
            </a:r>
            <a:r>
              <a:rPr dirty="0" sz="3600" spc="-10">
                <a:latin typeface="Calibri"/>
                <a:cs typeface="Calibri"/>
              </a:rPr>
              <a:t>disease, </a:t>
            </a:r>
            <a:r>
              <a:rPr dirty="0" sz="3600" spc="-10">
                <a:latin typeface="Calibri"/>
                <a:cs typeface="Calibri"/>
              </a:rPr>
              <a:t>	</a:t>
            </a:r>
            <a:r>
              <a:rPr dirty="0" sz="3600">
                <a:latin typeface="Calibri"/>
                <a:cs typeface="Calibri"/>
              </a:rPr>
              <a:t>identifying</a:t>
            </a:r>
            <a:r>
              <a:rPr dirty="0" sz="3600" spc="875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the</a:t>
            </a:r>
            <a:r>
              <a:rPr dirty="0" sz="3600" spc="880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probability</a:t>
            </a:r>
            <a:r>
              <a:rPr dirty="0" sz="3600" spc="880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of</a:t>
            </a:r>
            <a:r>
              <a:rPr dirty="0" sz="3600" spc="875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new</a:t>
            </a:r>
            <a:r>
              <a:rPr dirty="0" sz="3600" spc="880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patients</a:t>
            </a:r>
            <a:r>
              <a:rPr dirty="0" sz="3600" spc="880">
                <a:latin typeface="Calibri"/>
                <a:cs typeface="Calibri"/>
              </a:rPr>
              <a:t> </a:t>
            </a:r>
            <a:r>
              <a:rPr dirty="0" sz="3600" spc="-10">
                <a:latin typeface="Calibri"/>
                <a:cs typeface="Calibri"/>
              </a:rPr>
              <a:t>having </a:t>
            </a:r>
            <a:r>
              <a:rPr dirty="0" sz="3600" spc="-10">
                <a:latin typeface="Calibri"/>
                <a:cs typeface="Calibri"/>
              </a:rPr>
              <a:t>	</a:t>
            </a:r>
            <a:r>
              <a:rPr dirty="0" sz="3600">
                <a:latin typeface="Calibri"/>
                <a:cs typeface="Calibri"/>
              </a:rPr>
              <a:t>the</a:t>
            </a:r>
            <a:r>
              <a:rPr dirty="0" sz="3600" spc="-15">
                <a:latin typeface="Calibri"/>
                <a:cs typeface="Calibri"/>
              </a:rPr>
              <a:t> </a:t>
            </a:r>
            <a:r>
              <a:rPr dirty="0" sz="3600" spc="-10">
                <a:latin typeface="Calibri"/>
                <a:cs typeface="Calibri"/>
              </a:rPr>
              <a:t>disease</a:t>
            </a:r>
            <a:endParaRPr sz="3600">
              <a:latin typeface="Calibri"/>
              <a:cs typeface="Calibri"/>
            </a:endParaRPr>
          </a:p>
          <a:p>
            <a:pPr algn="just" marL="514350" marR="9525" indent="-502284">
              <a:lnSpc>
                <a:spcPct val="100000"/>
              </a:lnSpc>
              <a:buFont typeface="Arial MT"/>
              <a:buChar char="•"/>
              <a:tabLst>
                <a:tab pos="515620" algn="l"/>
              </a:tabLst>
            </a:pPr>
            <a:r>
              <a:rPr dirty="0" sz="3600">
                <a:latin typeface="Calibri"/>
                <a:cs typeface="Calibri"/>
              </a:rPr>
              <a:t>Network</a:t>
            </a:r>
            <a:r>
              <a:rPr dirty="0" sz="3600" spc="490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security</a:t>
            </a:r>
            <a:r>
              <a:rPr dirty="0" sz="3600" spc="495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such</a:t>
            </a:r>
            <a:r>
              <a:rPr dirty="0" sz="3600" spc="495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as</a:t>
            </a:r>
            <a:r>
              <a:rPr dirty="0" sz="3600" spc="495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detecting</a:t>
            </a:r>
            <a:r>
              <a:rPr dirty="0" sz="3600" spc="490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illegal</a:t>
            </a:r>
            <a:r>
              <a:rPr dirty="0" sz="3600" spc="495">
                <a:latin typeface="Calibri"/>
                <a:cs typeface="Calibri"/>
              </a:rPr>
              <a:t> </a:t>
            </a:r>
            <a:r>
              <a:rPr dirty="0" sz="3600" spc="-10">
                <a:latin typeface="Calibri"/>
                <a:cs typeface="Calibri"/>
              </a:rPr>
              <a:t>intrusion </a:t>
            </a:r>
            <a:r>
              <a:rPr dirty="0" sz="3600" spc="-10">
                <a:latin typeface="Calibri"/>
                <a:cs typeface="Calibri"/>
              </a:rPr>
              <a:t>	</a:t>
            </a:r>
            <a:r>
              <a:rPr dirty="0" sz="3600">
                <a:latin typeface="Calibri"/>
                <a:cs typeface="Calibri"/>
              </a:rPr>
              <a:t>or</a:t>
            </a:r>
            <a:r>
              <a:rPr dirty="0" sz="3600" spc="-35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anomaly</a:t>
            </a:r>
            <a:r>
              <a:rPr dirty="0" sz="3600" spc="-25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in</a:t>
            </a:r>
            <a:r>
              <a:rPr dirty="0" sz="3600" spc="-25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computer</a:t>
            </a:r>
            <a:r>
              <a:rPr dirty="0" sz="3600" spc="-20">
                <a:latin typeface="Calibri"/>
                <a:cs typeface="Calibri"/>
              </a:rPr>
              <a:t> </a:t>
            </a:r>
            <a:r>
              <a:rPr dirty="0" sz="3600" spc="-10">
                <a:latin typeface="Calibri"/>
                <a:cs typeface="Calibri"/>
              </a:rPr>
              <a:t>networks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219" y="403657"/>
            <a:ext cx="696404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b="0">
                <a:solidFill>
                  <a:srgbClr val="8C1414"/>
                </a:solidFill>
                <a:latin typeface="Verdana"/>
                <a:cs typeface="Verdana"/>
              </a:rPr>
              <a:t>Naïve</a:t>
            </a:r>
            <a:r>
              <a:rPr dirty="0" sz="4800" spc="-30" b="0">
                <a:solidFill>
                  <a:srgbClr val="8C1414"/>
                </a:solidFill>
                <a:latin typeface="Verdana"/>
                <a:cs typeface="Verdana"/>
              </a:rPr>
              <a:t> </a:t>
            </a:r>
            <a:r>
              <a:rPr dirty="0" sz="4800" b="0">
                <a:solidFill>
                  <a:srgbClr val="8C1414"/>
                </a:solidFill>
                <a:latin typeface="Verdana"/>
                <a:cs typeface="Verdana"/>
              </a:rPr>
              <a:t>Bayes</a:t>
            </a:r>
            <a:r>
              <a:rPr dirty="0" sz="4800" spc="-30" b="0">
                <a:solidFill>
                  <a:srgbClr val="8C1414"/>
                </a:solidFill>
                <a:latin typeface="Verdana"/>
                <a:cs typeface="Verdana"/>
              </a:rPr>
              <a:t> </a:t>
            </a:r>
            <a:r>
              <a:rPr dirty="0" sz="4800" spc="-10" b="0">
                <a:solidFill>
                  <a:srgbClr val="8C1414"/>
                </a:solidFill>
                <a:latin typeface="Verdana"/>
                <a:cs typeface="Verdana"/>
              </a:rPr>
              <a:t>Algorithm</a:t>
            </a:r>
            <a:endParaRPr sz="4800">
              <a:latin typeface="Verdana"/>
              <a:cs typeface="Verdan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54337" y="1480346"/>
            <a:ext cx="10513060" cy="38531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9715" marR="11430" indent="-24765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59715" algn="l"/>
                <a:tab pos="1151890" algn="l"/>
                <a:tab pos="2089785" algn="l"/>
                <a:tab pos="3488054" algn="l"/>
                <a:tab pos="3868420" algn="l"/>
                <a:tab pos="4199255" algn="l"/>
                <a:tab pos="5751195" algn="l"/>
                <a:tab pos="6961505" algn="l"/>
                <a:tab pos="8451215" algn="l"/>
                <a:tab pos="9360535" algn="l"/>
                <a:tab pos="9740900" algn="l"/>
              </a:tabLst>
            </a:pPr>
            <a:r>
              <a:rPr dirty="0" sz="2000" spc="-10">
                <a:latin typeface="Verdana"/>
                <a:cs typeface="Verdana"/>
              </a:rPr>
              <a:t>Naïve</a:t>
            </a:r>
            <a:r>
              <a:rPr dirty="0" sz="2000">
                <a:latin typeface="Verdana"/>
                <a:cs typeface="Verdana"/>
              </a:rPr>
              <a:t>	</a:t>
            </a:r>
            <a:r>
              <a:rPr dirty="0" sz="2000" spc="-10">
                <a:latin typeface="Verdana"/>
                <a:cs typeface="Verdana"/>
              </a:rPr>
              <a:t>Bayes</a:t>
            </a:r>
            <a:r>
              <a:rPr dirty="0" sz="2000">
                <a:latin typeface="Verdana"/>
                <a:cs typeface="Verdana"/>
              </a:rPr>
              <a:t>	</a:t>
            </a:r>
            <a:r>
              <a:rPr dirty="0" sz="2000" spc="-10">
                <a:latin typeface="Verdana"/>
                <a:cs typeface="Verdana"/>
              </a:rPr>
              <a:t>algorithm</a:t>
            </a:r>
            <a:r>
              <a:rPr dirty="0" sz="2000">
                <a:latin typeface="Verdana"/>
                <a:cs typeface="Verdana"/>
              </a:rPr>
              <a:t>	</a:t>
            </a:r>
            <a:r>
              <a:rPr dirty="0" sz="2000" spc="-25">
                <a:latin typeface="Verdana"/>
                <a:cs typeface="Verdana"/>
              </a:rPr>
              <a:t>is</a:t>
            </a:r>
            <a:r>
              <a:rPr dirty="0" sz="2000">
                <a:latin typeface="Verdana"/>
                <a:cs typeface="Verdana"/>
              </a:rPr>
              <a:t>	</a:t>
            </a:r>
            <a:r>
              <a:rPr dirty="0" sz="2000" spc="-50">
                <a:latin typeface="Verdana"/>
                <a:cs typeface="Verdana"/>
              </a:rPr>
              <a:t>a</a:t>
            </a:r>
            <a:r>
              <a:rPr dirty="0" sz="2000">
                <a:latin typeface="Verdana"/>
                <a:cs typeface="Verdana"/>
              </a:rPr>
              <a:t>	</a:t>
            </a:r>
            <a:r>
              <a:rPr dirty="0" sz="2000" spc="-10">
                <a:latin typeface="Verdana"/>
                <a:cs typeface="Verdana"/>
              </a:rPr>
              <a:t>supervised</a:t>
            </a:r>
            <a:r>
              <a:rPr dirty="0" sz="2000">
                <a:latin typeface="Verdana"/>
                <a:cs typeface="Verdana"/>
              </a:rPr>
              <a:t>	</a:t>
            </a:r>
            <a:r>
              <a:rPr dirty="0" sz="2000" spc="-10">
                <a:latin typeface="Verdana"/>
                <a:cs typeface="Verdana"/>
              </a:rPr>
              <a:t>learning</a:t>
            </a:r>
            <a:r>
              <a:rPr dirty="0" sz="2000">
                <a:latin typeface="Verdana"/>
                <a:cs typeface="Verdana"/>
              </a:rPr>
              <a:t>	</a:t>
            </a:r>
            <a:r>
              <a:rPr dirty="0" sz="2000" spc="-10">
                <a:latin typeface="Verdana"/>
                <a:cs typeface="Verdana"/>
              </a:rPr>
              <a:t>algorithm,</a:t>
            </a:r>
            <a:r>
              <a:rPr dirty="0" sz="2000">
                <a:latin typeface="Verdana"/>
                <a:cs typeface="Verdana"/>
              </a:rPr>
              <a:t>	</a:t>
            </a:r>
            <a:r>
              <a:rPr dirty="0" sz="2000" spc="-10">
                <a:latin typeface="Verdana"/>
                <a:cs typeface="Verdana"/>
              </a:rPr>
              <a:t>which</a:t>
            </a:r>
            <a:r>
              <a:rPr dirty="0" sz="2000">
                <a:latin typeface="Verdana"/>
                <a:cs typeface="Verdana"/>
              </a:rPr>
              <a:t>	</a:t>
            </a:r>
            <a:r>
              <a:rPr dirty="0" sz="2000" spc="-25">
                <a:latin typeface="Verdana"/>
                <a:cs typeface="Verdana"/>
              </a:rPr>
              <a:t>is</a:t>
            </a:r>
            <a:r>
              <a:rPr dirty="0" sz="2000">
                <a:latin typeface="Verdana"/>
                <a:cs typeface="Verdana"/>
              </a:rPr>
              <a:t>	</a:t>
            </a:r>
            <a:r>
              <a:rPr dirty="0" sz="2000" spc="-10">
                <a:latin typeface="Verdana"/>
                <a:cs typeface="Verdana"/>
              </a:rPr>
              <a:t>based </a:t>
            </a:r>
            <a:r>
              <a:rPr dirty="0" sz="2000">
                <a:latin typeface="Verdana"/>
                <a:cs typeface="Verdana"/>
              </a:rPr>
              <a:t>on</a:t>
            </a:r>
            <a:r>
              <a:rPr dirty="0" sz="2000" spc="-35">
                <a:latin typeface="Verdana"/>
                <a:cs typeface="Verdana"/>
              </a:rPr>
              <a:t> </a:t>
            </a:r>
            <a:r>
              <a:rPr dirty="0" sz="2000" b="1">
                <a:latin typeface="Verdana"/>
                <a:cs typeface="Verdana"/>
              </a:rPr>
              <a:t>Bayes</a:t>
            </a:r>
            <a:r>
              <a:rPr dirty="0" sz="2000" spc="-35" b="1">
                <a:latin typeface="Verdana"/>
                <a:cs typeface="Verdana"/>
              </a:rPr>
              <a:t> </a:t>
            </a:r>
            <a:r>
              <a:rPr dirty="0" sz="2000" b="1">
                <a:latin typeface="Verdana"/>
                <a:cs typeface="Verdana"/>
              </a:rPr>
              <a:t>theorem</a:t>
            </a:r>
            <a:r>
              <a:rPr dirty="0" sz="2000" spc="-20" b="1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and</a:t>
            </a:r>
            <a:r>
              <a:rPr dirty="0" sz="2000" spc="-3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used</a:t>
            </a:r>
            <a:r>
              <a:rPr dirty="0" sz="2000" spc="-3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for</a:t>
            </a:r>
            <a:r>
              <a:rPr dirty="0" sz="2000" spc="-4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solving</a:t>
            </a:r>
            <a:r>
              <a:rPr dirty="0" sz="2000" spc="-3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classification</a:t>
            </a:r>
            <a:r>
              <a:rPr dirty="0" sz="2000" spc="-40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problems.</a:t>
            </a:r>
            <a:endParaRPr sz="2000">
              <a:latin typeface="Verdana"/>
              <a:cs typeface="Verdana"/>
            </a:endParaRPr>
          </a:p>
          <a:p>
            <a:pPr marL="259715" marR="16510" indent="-247650">
              <a:lnSpc>
                <a:spcPct val="100000"/>
              </a:lnSpc>
              <a:buFont typeface="Arial MT"/>
              <a:buChar char="•"/>
              <a:tabLst>
                <a:tab pos="259715" algn="l"/>
                <a:tab pos="633095" algn="l"/>
                <a:tab pos="1001394" algn="l"/>
                <a:tab pos="1320165" algn="l"/>
                <a:tab pos="3016250" algn="l"/>
                <a:tab pos="4380865" algn="l"/>
                <a:tab pos="5277485" algn="l"/>
                <a:tab pos="6286500" algn="l"/>
                <a:tab pos="6622415" algn="l"/>
                <a:tab pos="7797800" algn="l"/>
                <a:tab pos="8278495" algn="l"/>
                <a:tab pos="8856345" algn="l"/>
                <a:tab pos="9666605" algn="l"/>
                <a:tab pos="10076180" algn="l"/>
              </a:tabLst>
            </a:pPr>
            <a:r>
              <a:rPr dirty="0" sz="2000" spc="-25">
                <a:latin typeface="Verdana"/>
                <a:cs typeface="Verdana"/>
              </a:rPr>
              <a:t>It</a:t>
            </a:r>
            <a:r>
              <a:rPr dirty="0" sz="2000">
                <a:latin typeface="Verdana"/>
                <a:cs typeface="Verdana"/>
              </a:rPr>
              <a:t>	</a:t>
            </a:r>
            <a:r>
              <a:rPr dirty="0" sz="2000" spc="-25">
                <a:latin typeface="Verdana"/>
                <a:cs typeface="Verdana"/>
              </a:rPr>
              <a:t>is</a:t>
            </a:r>
            <a:r>
              <a:rPr dirty="0" sz="2000">
                <a:latin typeface="Verdana"/>
                <a:cs typeface="Verdana"/>
              </a:rPr>
              <a:t>	</a:t>
            </a:r>
            <a:r>
              <a:rPr dirty="0" sz="2000" spc="-50">
                <a:latin typeface="Verdana"/>
                <a:cs typeface="Verdana"/>
              </a:rPr>
              <a:t>a</a:t>
            </a:r>
            <a:r>
              <a:rPr dirty="0" sz="2000">
                <a:latin typeface="Verdana"/>
                <a:cs typeface="Verdana"/>
              </a:rPr>
              <a:t>	</a:t>
            </a:r>
            <a:r>
              <a:rPr dirty="0" sz="2000" spc="-10">
                <a:latin typeface="Verdana"/>
                <a:cs typeface="Verdana"/>
              </a:rPr>
              <a:t>probabilistic</a:t>
            </a:r>
            <a:r>
              <a:rPr dirty="0" sz="2000">
                <a:latin typeface="Verdana"/>
                <a:cs typeface="Verdana"/>
              </a:rPr>
              <a:t>	</a:t>
            </a:r>
            <a:r>
              <a:rPr dirty="0" sz="2000" spc="-10">
                <a:latin typeface="Verdana"/>
                <a:cs typeface="Verdana"/>
              </a:rPr>
              <a:t>classifier,</a:t>
            </a:r>
            <a:r>
              <a:rPr dirty="0" sz="2000">
                <a:latin typeface="Verdana"/>
                <a:cs typeface="Verdana"/>
              </a:rPr>
              <a:t>	</a:t>
            </a:r>
            <a:r>
              <a:rPr dirty="0" sz="2000" spc="-10">
                <a:latin typeface="Verdana"/>
                <a:cs typeface="Verdana"/>
              </a:rPr>
              <a:t>which</a:t>
            </a:r>
            <a:r>
              <a:rPr dirty="0" sz="2000">
                <a:latin typeface="Verdana"/>
                <a:cs typeface="Verdana"/>
              </a:rPr>
              <a:t>	</a:t>
            </a:r>
            <a:r>
              <a:rPr dirty="0" sz="2000" spc="-10">
                <a:latin typeface="Verdana"/>
                <a:cs typeface="Verdana"/>
              </a:rPr>
              <a:t>means</a:t>
            </a:r>
            <a:r>
              <a:rPr dirty="0" sz="2000">
                <a:latin typeface="Verdana"/>
                <a:cs typeface="Verdana"/>
              </a:rPr>
              <a:t>	</a:t>
            </a:r>
            <a:r>
              <a:rPr dirty="0" sz="2000" spc="-25">
                <a:latin typeface="Verdana"/>
                <a:cs typeface="Verdana"/>
              </a:rPr>
              <a:t>it</a:t>
            </a:r>
            <a:r>
              <a:rPr dirty="0" sz="2000">
                <a:latin typeface="Verdana"/>
                <a:cs typeface="Verdana"/>
              </a:rPr>
              <a:t>	</a:t>
            </a:r>
            <a:r>
              <a:rPr dirty="0" sz="2000" spc="-10">
                <a:latin typeface="Verdana"/>
                <a:cs typeface="Verdana"/>
              </a:rPr>
              <a:t>predicts</a:t>
            </a:r>
            <a:r>
              <a:rPr dirty="0" sz="2000">
                <a:latin typeface="Verdana"/>
                <a:cs typeface="Verdana"/>
              </a:rPr>
              <a:t>	</a:t>
            </a:r>
            <a:r>
              <a:rPr dirty="0" sz="2000" spc="-25">
                <a:latin typeface="Verdana"/>
                <a:cs typeface="Verdana"/>
              </a:rPr>
              <a:t>on</a:t>
            </a:r>
            <a:r>
              <a:rPr dirty="0" sz="2000">
                <a:latin typeface="Verdana"/>
                <a:cs typeface="Verdana"/>
              </a:rPr>
              <a:t>	</a:t>
            </a:r>
            <a:r>
              <a:rPr dirty="0" sz="2000" spc="-25">
                <a:latin typeface="Verdana"/>
                <a:cs typeface="Verdana"/>
              </a:rPr>
              <a:t>the</a:t>
            </a:r>
            <a:r>
              <a:rPr dirty="0" sz="2000">
                <a:latin typeface="Verdana"/>
                <a:cs typeface="Verdana"/>
              </a:rPr>
              <a:t>	</a:t>
            </a:r>
            <a:r>
              <a:rPr dirty="0" sz="2000" spc="-10">
                <a:latin typeface="Verdana"/>
                <a:cs typeface="Verdana"/>
              </a:rPr>
              <a:t>basis</a:t>
            </a:r>
            <a:r>
              <a:rPr dirty="0" sz="2000">
                <a:latin typeface="Verdana"/>
                <a:cs typeface="Verdana"/>
              </a:rPr>
              <a:t>	</a:t>
            </a:r>
            <a:r>
              <a:rPr dirty="0" sz="2000" spc="-25">
                <a:latin typeface="Verdana"/>
                <a:cs typeface="Verdana"/>
              </a:rPr>
              <a:t>of</a:t>
            </a:r>
            <a:r>
              <a:rPr dirty="0" sz="2000">
                <a:latin typeface="Verdana"/>
                <a:cs typeface="Verdana"/>
              </a:rPr>
              <a:t>	</a:t>
            </a:r>
            <a:r>
              <a:rPr dirty="0" sz="2000" spc="-25">
                <a:latin typeface="Verdana"/>
                <a:cs typeface="Verdana"/>
              </a:rPr>
              <a:t>the </a:t>
            </a:r>
            <a:r>
              <a:rPr dirty="0" sz="2000">
                <a:latin typeface="Verdana"/>
                <a:cs typeface="Verdana"/>
              </a:rPr>
              <a:t>probability</a:t>
            </a:r>
            <a:r>
              <a:rPr dirty="0" sz="2000" spc="-6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of</a:t>
            </a:r>
            <a:r>
              <a:rPr dirty="0" sz="2000" spc="-6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an</a:t>
            </a:r>
            <a:r>
              <a:rPr dirty="0" sz="2000" spc="-60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object.</a:t>
            </a:r>
            <a:endParaRPr sz="2000">
              <a:latin typeface="Verdana"/>
              <a:cs typeface="Verdana"/>
            </a:endParaRPr>
          </a:p>
          <a:p>
            <a:pPr marL="259715" marR="17145" indent="-247650">
              <a:lnSpc>
                <a:spcPct val="100000"/>
              </a:lnSpc>
              <a:buFont typeface="Arial"/>
              <a:buChar char="•"/>
              <a:tabLst>
                <a:tab pos="259715" algn="l"/>
              </a:tabLst>
            </a:pPr>
            <a:r>
              <a:rPr dirty="0" sz="2000" b="1">
                <a:latin typeface="Verdana"/>
                <a:cs typeface="Verdana"/>
              </a:rPr>
              <a:t>Naïve:</a:t>
            </a:r>
            <a:r>
              <a:rPr dirty="0" sz="2000" spc="85" b="1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The</a:t>
            </a:r>
            <a:r>
              <a:rPr dirty="0" sz="2000" spc="6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occurrence</a:t>
            </a:r>
            <a:r>
              <a:rPr dirty="0" sz="2000" spc="6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of</a:t>
            </a:r>
            <a:r>
              <a:rPr dirty="0" sz="2000" spc="6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a</a:t>
            </a:r>
            <a:r>
              <a:rPr dirty="0" sz="2000" spc="6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certain</a:t>
            </a:r>
            <a:r>
              <a:rPr dirty="0" sz="2000" spc="6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feature</a:t>
            </a:r>
            <a:r>
              <a:rPr dirty="0" sz="2000" spc="6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is</a:t>
            </a:r>
            <a:r>
              <a:rPr dirty="0" sz="2000" spc="6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independent</a:t>
            </a:r>
            <a:r>
              <a:rPr dirty="0" sz="2000" spc="6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of</a:t>
            </a:r>
            <a:r>
              <a:rPr dirty="0" sz="2000" spc="6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the</a:t>
            </a:r>
            <a:r>
              <a:rPr dirty="0" sz="2000" spc="6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occurrence</a:t>
            </a:r>
            <a:r>
              <a:rPr dirty="0" sz="2000" spc="65">
                <a:latin typeface="Verdana"/>
                <a:cs typeface="Verdana"/>
              </a:rPr>
              <a:t> </a:t>
            </a:r>
            <a:r>
              <a:rPr dirty="0" sz="2000" spc="-25">
                <a:latin typeface="Verdana"/>
                <a:cs typeface="Verdana"/>
              </a:rPr>
              <a:t>of </a:t>
            </a:r>
            <a:r>
              <a:rPr dirty="0" sz="2000">
                <a:latin typeface="Verdana"/>
                <a:cs typeface="Verdana"/>
              </a:rPr>
              <a:t>other</a:t>
            </a:r>
            <a:r>
              <a:rPr dirty="0" sz="2000" spc="-25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features.</a:t>
            </a:r>
            <a:endParaRPr sz="2000">
              <a:latin typeface="Verdana"/>
              <a:cs typeface="Verdana"/>
            </a:endParaRPr>
          </a:p>
          <a:p>
            <a:pPr marL="259715" marR="5080" indent="-247650">
              <a:lnSpc>
                <a:spcPct val="100000"/>
              </a:lnSpc>
              <a:buFont typeface="Arial MT"/>
              <a:buChar char="•"/>
              <a:tabLst>
                <a:tab pos="259715" algn="l"/>
                <a:tab pos="1337310" algn="l"/>
                <a:tab pos="1745614" algn="l"/>
                <a:tab pos="2148840" algn="l"/>
                <a:tab pos="3083560" algn="l"/>
                <a:tab pos="4044315" algn="l"/>
                <a:tab pos="5283835" algn="l"/>
                <a:tab pos="5654675" algn="l"/>
                <a:tab pos="6924675" algn="l"/>
                <a:tab pos="7440930" algn="l"/>
                <a:tab pos="8053705" algn="l"/>
                <a:tab pos="9331960" algn="l"/>
              </a:tabLst>
            </a:pPr>
            <a:r>
              <a:rPr dirty="0" sz="2000" spc="-10">
                <a:latin typeface="Verdana"/>
                <a:cs typeface="Verdana"/>
              </a:rPr>
              <a:t>Bayes:</a:t>
            </a:r>
            <a:r>
              <a:rPr dirty="0" sz="2000">
                <a:latin typeface="Verdana"/>
                <a:cs typeface="Verdana"/>
              </a:rPr>
              <a:t>	</a:t>
            </a:r>
            <a:r>
              <a:rPr dirty="0" sz="2000" spc="-25">
                <a:latin typeface="Verdana"/>
                <a:cs typeface="Verdana"/>
              </a:rPr>
              <a:t>It</a:t>
            </a:r>
            <a:r>
              <a:rPr dirty="0" sz="2000">
                <a:latin typeface="Verdana"/>
                <a:cs typeface="Verdana"/>
              </a:rPr>
              <a:t>	</a:t>
            </a:r>
            <a:r>
              <a:rPr dirty="0" sz="2000" spc="-25">
                <a:latin typeface="Verdana"/>
                <a:cs typeface="Verdana"/>
              </a:rPr>
              <a:t>is</a:t>
            </a:r>
            <a:r>
              <a:rPr dirty="0" sz="2000">
                <a:latin typeface="Verdana"/>
                <a:cs typeface="Verdana"/>
              </a:rPr>
              <a:t>	</a:t>
            </a:r>
            <a:r>
              <a:rPr dirty="0" sz="2000" spc="-10">
                <a:latin typeface="Verdana"/>
                <a:cs typeface="Verdana"/>
              </a:rPr>
              <a:t>called</a:t>
            </a:r>
            <a:r>
              <a:rPr dirty="0" sz="2000">
                <a:latin typeface="Verdana"/>
                <a:cs typeface="Verdana"/>
              </a:rPr>
              <a:t>	</a:t>
            </a:r>
            <a:r>
              <a:rPr dirty="0" sz="2000" spc="-10">
                <a:latin typeface="Verdana"/>
                <a:cs typeface="Verdana"/>
              </a:rPr>
              <a:t>Bayes</a:t>
            </a:r>
            <a:r>
              <a:rPr dirty="0" sz="2000">
                <a:latin typeface="Verdana"/>
                <a:cs typeface="Verdana"/>
              </a:rPr>
              <a:t>	</a:t>
            </a:r>
            <a:r>
              <a:rPr dirty="0" sz="2000" spc="-10">
                <a:latin typeface="Verdana"/>
                <a:cs typeface="Verdana"/>
              </a:rPr>
              <a:t>because</a:t>
            </a:r>
            <a:r>
              <a:rPr dirty="0" sz="2000">
                <a:latin typeface="Verdana"/>
                <a:cs typeface="Verdana"/>
              </a:rPr>
              <a:t>	</a:t>
            </a:r>
            <a:r>
              <a:rPr dirty="0" sz="2000" spc="-25">
                <a:latin typeface="Verdana"/>
                <a:cs typeface="Verdana"/>
              </a:rPr>
              <a:t>it</a:t>
            </a:r>
            <a:r>
              <a:rPr dirty="0" sz="2000">
                <a:latin typeface="Verdana"/>
                <a:cs typeface="Verdana"/>
              </a:rPr>
              <a:t>	</a:t>
            </a:r>
            <a:r>
              <a:rPr dirty="0" sz="2000" spc="-10">
                <a:latin typeface="Verdana"/>
                <a:cs typeface="Verdana"/>
              </a:rPr>
              <a:t>depends</a:t>
            </a:r>
            <a:r>
              <a:rPr dirty="0" sz="2000">
                <a:latin typeface="Verdana"/>
                <a:cs typeface="Verdana"/>
              </a:rPr>
              <a:t>	</a:t>
            </a:r>
            <a:r>
              <a:rPr dirty="0" sz="2000" spc="-25">
                <a:latin typeface="Verdana"/>
                <a:cs typeface="Verdana"/>
              </a:rPr>
              <a:t>on</a:t>
            </a:r>
            <a:r>
              <a:rPr dirty="0" sz="2000">
                <a:latin typeface="Verdana"/>
                <a:cs typeface="Verdana"/>
              </a:rPr>
              <a:t>	</a:t>
            </a:r>
            <a:r>
              <a:rPr dirty="0" sz="2000" spc="-25">
                <a:latin typeface="Verdana"/>
                <a:cs typeface="Verdana"/>
              </a:rPr>
              <a:t>the</a:t>
            </a:r>
            <a:r>
              <a:rPr dirty="0" sz="2000">
                <a:latin typeface="Verdana"/>
                <a:cs typeface="Verdana"/>
              </a:rPr>
              <a:t>	</a:t>
            </a:r>
            <a:r>
              <a:rPr dirty="0" sz="2000" spc="-10">
                <a:latin typeface="Verdana"/>
                <a:cs typeface="Verdana"/>
              </a:rPr>
              <a:t>principle</a:t>
            </a:r>
            <a:r>
              <a:rPr dirty="0" sz="2000">
                <a:latin typeface="Verdana"/>
                <a:cs typeface="Verdana"/>
              </a:rPr>
              <a:t>	of</a:t>
            </a:r>
            <a:r>
              <a:rPr dirty="0" sz="2000" spc="40">
                <a:latin typeface="Verdana"/>
                <a:cs typeface="Verdana"/>
              </a:rPr>
              <a:t> </a:t>
            </a:r>
            <a:r>
              <a:rPr dirty="0" u="heavy" sz="2000" spc="-1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Verdana"/>
                <a:cs typeface="Verdana"/>
                <a:hlinkClick r:id="rId2"/>
              </a:rPr>
              <a:t>Bayes'</a:t>
            </a:r>
            <a:r>
              <a:rPr dirty="0" sz="2000" spc="-10">
                <a:solidFill>
                  <a:srgbClr val="0563C1"/>
                </a:solidFill>
                <a:latin typeface="Verdana"/>
                <a:cs typeface="Verdana"/>
              </a:rPr>
              <a:t> </a:t>
            </a:r>
            <a:r>
              <a:rPr dirty="0" u="heavy" sz="2000" spc="-1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Verdana"/>
                <a:cs typeface="Verdana"/>
                <a:hlinkClick r:id="rId2"/>
              </a:rPr>
              <a:t>Theorem</a:t>
            </a:r>
            <a:r>
              <a:rPr dirty="0" sz="2000" spc="-10">
                <a:solidFill>
                  <a:srgbClr val="0070C0"/>
                </a:solidFill>
                <a:latin typeface="Verdana"/>
                <a:cs typeface="Verdana"/>
              </a:rPr>
              <a:t>.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90"/>
              </a:spcBef>
            </a:pPr>
            <a:endParaRPr sz="2000">
              <a:latin typeface="Verdana"/>
              <a:cs typeface="Verdana"/>
            </a:endParaRPr>
          </a:p>
          <a:p>
            <a:pPr marL="860425">
              <a:lnSpc>
                <a:spcPct val="100000"/>
              </a:lnSpc>
            </a:pPr>
            <a:r>
              <a:rPr dirty="0" sz="2800" b="1">
                <a:solidFill>
                  <a:srgbClr val="242424"/>
                </a:solidFill>
                <a:latin typeface="Arial"/>
                <a:cs typeface="Arial"/>
              </a:rPr>
              <a:t>P(Y|X)</a:t>
            </a:r>
            <a:r>
              <a:rPr dirty="0" sz="2800" spc="-15" b="1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242424"/>
                </a:solidFill>
                <a:latin typeface="Arial"/>
                <a:cs typeface="Arial"/>
              </a:rPr>
              <a:t>=</a:t>
            </a:r>
            <a:r>
              <a:rPr dirty="0" sz="2800" spc="-20" b="1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242424"/>
                </a:solidFill>
                <a:latin typeface="Arial"/>
                <a:cs typeface="Arial"/>
              </a:rPr>
              <a:t>P(X|Y)*</a:t>
            </a:r>
            <a:r>
              <a:rPr dirty="0" sz="2800" spc="-15" b="1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242424"/>
                </a:solidFill>
                <a:latin typeface="Arial"/>
                <a:cs typeface="Arial"/>
              </a:rPr>
              <a:t>P(Y)</a:t>
            </a:r>
            <a:r>
              <a:rPr dirty="0" sz="2800" spc="-15" b="1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242424"/>
                </a:solidFill>
                <a:latin typeface="Arial"/>
                <a:cs typeface="Arial"/>
              </a:rPr>
              <a:t>/</a:t>
            </a:r>
            <a:r>
              <a:rPr dirty="0" sz="2800" spc="-15" b="1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dirty="0" sz="2800" spc="-20" b="1">
                <a:solidFill>
                  <a:srgbClr val="242424"/>
                </a:solidFill>
                <a:latin typeface="Arial"/>
                <a:cs typeface="Arial"/>
              </a:rPr>
              <a:t>P(X)</a:t>
            </a:r>
            <a:endParaRPr sz="2800">
              <a:latin typeface="Arial"/>
              <a:cs typeface="Arial"/>
            </a:endParaRPr>
          </a:p>
          <a:p>
            <a:pPr marL="860425">
              <a:lnSpc>
                <a:spcPct val="100000"/>
              </a:lnSpc>
              <a:spcBef>
                <a:spcPts val="1495"/>
              </a:spcBef>
            </a:pPr>
            <a:r>
              <a:rPr dirty="0" sz="2800" b="1">
                <a:solidFill>
                  <a:srgbClr val="242424"/>
                </a:solidFill>
                <a:latin typeface="Arial"/>
                <a:cs typeface="Arial"/>
              </a:rPr>
              <a:t>Posterior</a:t>
            </a:r>
            <a:r>
              <a:rPr dirty="0" sz="2800" spc="-60" b="1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242424"/>
                </a:solidFill>
                <a:latin typeface="Arial"/>
                <a:cs typeface="Arial"/>
              </a:rPr>
              <a:t>=</a:t>
            </a:r>
            <a:r>
              <a:rPr dirty="0" sz="2800" spc="-60" b="1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242424"/>
                </a:solidFill>
                <a:latin typeface="Arial"/>
                <a:cs typeface="Arial"/>
              </a:rPr>
              <a:t>(</a:t>
            </a:r>
            <a:r>
              <a:rPr dirty="0" sz="2800" spc="-55" b="1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242424"/>
                </a:solidFill>
                <a:latin typeface="Arial"/>
                <a:cs typeface="Arial"/>
              </a:rPr>
              <a:t>Likelihood</a:t>
            </a:r>
            <a:r>
              <a:rPr dirty="0" sz="2800" spc="-55" b="1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242424"/>
                </a:solidFill>
                <a:latin typeface="Arial"/>
                <a:cs typeface="Arial"/>
              </a:rPr>
              <a:t>*</a:t>
            </a:r>
            <a:r>
              <a:rPr dirty="0" sz="2800" spc="-55" b="1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242424"/>
                </a:solidFill>
                <a:latin typeface="Arial"/>
                <a:cs typeface="Arial"/>
              </a:rPr>
              <a:t>Prior</a:t>
            </a:r>
            <a:r>
              <a:rPr dirty="0" sz="2800" spc="-55" b="1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242424"/>
                </a:solidFill>
                <a:latin typeface="Arial"/>
                <a:cs typeface="Arial"/>
              </a:rPr>
              <a:t>)</a:t>
            </a:r>
            <a:r>
              <a:rPr dirty="0" sz="2800" spc="-55" b="1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242424"/>
                </a:solidFill>
                <a:latin typeface="Arial"/>
                <a:cs typeface="Arial"/>
              </a:rPr>
              <a:t>/</a:t>
            </a:r>
            <a:r>
              <a:rPr dirty="0" sz="2800" spc="-55" b="1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dirty="0" sz="2800" spc="-10" b="1">
                <a:solidFill>
                  <a:srgbClr val="242424"/>
                </a:solidFill>
                <a:latin typeface="Arial"/>
                <a:cs typeface="Arial"/>
              </a:rPr>
              <a:t>Evidence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219" y="403657"/>
            <a:ext cx="696404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b="0">
                <a:solidFill>
                  <a:srgbClr val="8C1414"/>
                </a:solidFill>
                <a:latin typeface="Verdana"/>
                <a:cs typeface="Verdana"/>
              </a:rPr>
              <a:t>Naïve</a:t>
            </a:r>
            <a:r>
              <a:rPr dirty="0" sz="4800" spc="-30" b="0">
                <a:solidFill>
                  <a:srgbClr val="8C1414"/>
                </a:solidFill>
                <a:latin typeface="Verdana"/>
                <a:cs typeface="Verdana"/>
              </a:rPr>
              <a:t> </a:t>
            </a:r>
            <a:r>
              <a:rPr dirty="0" sz="4800" b="0">
                <a:solidFill>
                  <a:srgbClr val="8C1414"/>
                </a:solidFill>
                <a:latin typeface="Verdana"/>
                <a:cs typeface="Verdana"/>
              </a:rPr>
              <a:t>Bayes</a:t>
            </a:r>
            <a:r>
              <a:rPr dirty="0" sz="4800" spc="-30" b="0">
                <a:solidFill>
                  <a:srgbClr val="8C1414"/>
                </a:solidFill>
                <a:latin typeface="Verdana"/>
                <a:cs typeface="Verdana"/>
              </a:rPr>
              <a:t> </a:t>
            </a:r>
            <a:r>
              <a:rPr dirty="0" sz="4800" spc="-10" b="0">
                <a:solidFill>
                  <a:srgbClr val="8C1414"/>
                </a:solidFill>
                <a:latin typeface="Verdana"/>
                <a:cs typeface="Verdana"/>
              </a:rPr>
              <a:t>Algorithm</a:t>
            </a:r>
            <a:endParaRPr sz="4800">
              <a:latin typeface="Verdana"/>
              <a:cs typeface="Verdana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5275023" y="2106427"/>
            <a:ext cx="634365" cy="523240"/>
            <a:chOff x="5275023" y="2106427"/>
            <a:chExt cx="634365" cy="523240"/>
          </a:xfrm>
        </p:grpSpPr>
        <p:sp>
          <p:nvSpPr>
            <p:cNvPr id="4" name="object 4" descr=""/>
            <p:cNvSpPr/>
            <p:nvPr/>
          </p:nvSpPr>
          <p:spPr>
            <a:xfrm>
              <a:off x="5281373" y="2112777"/>
              <a:ext cx="621665" cy="510540"/>
            </a:xfrm>
            <a:custGeom>
              <a:avLst/>
              <a:gdLst/>
              <a:ahLst/>
              <a:cxnLst/>
              <a:rect l="l" t="t" r="r" b="b"/>
              <a:pathLst>
                <a:path w="621664" h="510539">
                  <a:moveTo>
                    <a:pt x="523654" y="510352"/>
                  </a:moveTo>
                  <a:lnTo>
                    <a:pt x="310773" y="358767"/>
                  </a:lnTo>
                  <a:lnTo>
                    <a:pt x="97892" y="510352"/>
                  </a:lnTo>
                  <a:lnTo>
                    <a:pt x="0" y="372875"/>
                  </a:lnTo>
                  <a:lnTo>
                    <a:pt x="165293" y="255176"/>
                  </a:lnTo>
                  <a:lnTo>
                    <a:pt x="0" y="137476"/>
                  </a:lnTo>
                  <a:lnTo>
                    <a:pt x="97892" y="0"/>
                  </a:lnTo>
                  <a:lnTo>
                    <a:pt x="310773" y="151585"/>
                  </a:lnTo>
                  <a:lnTo>
                    <a:pt x="523654" y="0"/>
                  </a:lnTo>
                  <a:lnTo>
                    <a:pt x="621546" y="137476"/>
                  </a:lnTo>
                  <a:lnTo>
                    <a:pt x="456253" y="255176"/>
                  </a:lnTo>
                  <a:lnTo>
                    <a:pt x="621546" y="372875"/>
                  </a:lnTo>
                  <a:lnTo>
                    <a:pt x="523654" y="510352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5281373" y="2112777"/>
              <a:ext cx="621665" cy="510540"/>
            </a:xfrm>
            <a:custGeom>
              <a:avLst/>
              <a:gdLst/>
              <a:ahLst/>
              <a:cxnLst/>
              <a:rect l="l" t="t" r="r" b="b"/>
              <a:pathLst>
                <a:path w="621664" h="510539">
                  <a:moveTo>
                    <a:pt x="0" y="137476"/>
                  </a:moveTo>
                  <a:lnTo>
                    <a:pt x="97892" y="0"/>
                  </a:lnTo>
                  <a:lnTo>
                    <a:pt x="310773" y="151585"/>
                  </a:lnTo>
                  <a:lnTo>
                    <a:pt x="523654" y="0"/>
                  </a:lnTo>
                  <a:lnTo>
                    <a:pt x="621546" y="137476"/>
                  </a:lnTo>
                  <a:lnTo>
                    <a:pt x="456253" y="255176"/>
                  </a:lnTo>
                  <a:lnTo>
                    <a:pt x="621546" y="372875"/>
                  </a:lnTo>
                  <a:lnTo>
                    <a:pt x="523654" y="510352"/>
                  </a:lnTo>
                  <a:lnTo>
                    <a:pt x="310773" y="358767"/>
                  </a:lnTo>
                  <a:lnTo>
                    <a:pt x="97892" y="510352"/>
                  </a:lnTo>
                  <a:lnTo>
                    <a:pt x="0" y="372875"/>
                  </a:lnTo>
                  <a:lnTo>
                    <a:pt x="165293" y="255176"/>
                  </a:lnTo>
                  <a:lnTo>
                    <a:pt x="0" y="137476"/>
                  </a:lnTo>
                  <a:close/>
                </a:path>
              </a:pathLst>
            </a:custGeom>
            <a:ln w="12699">
              <a:solidFill>
                <a:srgbClr val="1B305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 descr=""/>
          <p:cNvGrpSpPr/>
          <p:nvPr/>
        </p:nvGrpSpPr>
        <p:grpSpPr>
          <a:xfrm>
            <a:off x="5275023" y="1475615"/>
            <a:ext cx="634365" cy="523240"/>
            <a:chOff x="5275023" y="1475615"/>
            <a:chExt cx="634365" cy="523240"/>
          </a:xfrm>
        </p:grpSpPr>
        <p:sp>
          <p:nvSpPr>
            <p:cNvPr id="7" name="object 7" descr=""/>
            <p:cNvSpPr/>
            <p:nvPr/>
          </p:nvSpPr>
          <p:spPr>
            <a:xfrm>
              <a:off x="5281373" y="1481965"/>
              <a:ext cx="621665" cy="510540"/>
            </a:xfrm>
            <a:custGeom>
              <a:avLst/>
              <a:gdLst/>
              <a:ahLst/>
              <a:cxnLst/>
              <a:rect l="l" t="t" r="r" b="b"/>
              <a:pathLst>
                <a:path w="621664" h="510539">
                  <a:moveTo>
                    <a:pt x="523654" y="510352"/>
                  </a:moveTo>
                  <a:lnTo>
                    <a:pt x="310773" y="358767"/>
                  </a:lnTo>
                  <a:lnTo>
                    <a:pt x="97892" y="510352"/>
                  </a:lnTo>
                  <a:lnTo>
                    <a:pt x="0" y="372875"/>
                  </a:lnTo>
                  <a:lnTo>
                    <a:pt x="165293" y="255176"/>
                  </a:lnTo>
                  <a:lnTo>
                    <a:pt x="0" y="137476"/>
                  </a:lnTo>
                  <a:lnTo>
                    <a:pt x="97892" y="0"/>
                  </a:lnTo>
                  <a:lnTo>
                    <a:pt x="310773" y="151585"/>
                  </a:lnTo>
                  <a:lnTo>
                    <a:pt x="523654" y="0"/>
                  </a:lnTo>
                  <a:lnTo>
                    <a:pt x="621546" y="137476"/>
                  </a:lnTo>
                  <a:lnTo>
                    <a:pt x="456253" y="255176"/>
                  </a:lnTo>
                  <a:lnTo>
                    <a:pt x="621546" y="372875"/>
                  </a:lnTo>
                  <a:lnTo>
                    <a:pt x="523654" y="510352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5281373" y="1481965"/>
              <a:ext cx="621665" cy="510540"/>
            </a:xfrm>
            <a:custGeom>
              <a:avLst/>
              <a:gdLst/>
              <a:ahLst/>
              <a:cxnLst/>
              <a:rect l="l" t="t" r="r" b="b"/>
              <a:pathLst>
                <a:path w="621664" h="510539">
                  <a:moveTo>
                    <a:pt x="0" y="137476"/>
                  </a:moveTo>
                  <a:lnTo>
                    <a:pt x="97892" y="0"/>
                  </a:lnTo>
                  <a:lnTo>
                    <a:pt x="310773" y="151585"/>
                  </a:lnTo>
                  <a:lnTo>
                    <a:pt x="523654" y="0"/>
                  </a:lnTo>
                  <a:lnTo>
                    <a:pt x="621546" y="137476"/>
                  </a:lnTo>
                  <a:lnTo>
                    <a:pt x="456253" y="255176"/>
                  </a:lnTo>
                  <a:lnTo>
                    <a:pt x="621546" y="372875"/>
                  </a:lnTo>
                  <a:lnTo>
                    <a:pt x="523654" y="510352"/>
                  </a:lnTo>
                  <a:lnTo>
                    <a:pt x="310773" y="358767"/>
                  </a:lnTo>
                  <a:lnTo>
                    <a:pt x="97892" y="510352"/>
                  </a:lnTo>
                  <a:lnTo>
                    <a:pt x="0" y="372875"/>
                  </a:lnTo>
                  <a:lnTo>
                    <a:pt x="165293" y="255176"/>
                  </a:lnTo>
                  <a:lnTo>
                    <a:pt x="0" y="137476"/>
                  </a:lnTo>
                  <a:close/>
                </a:path>
              </a:pathLst>
            </a:custGeom>
            <a:ln w="12699">
              <a:solidFill>
                <a:srgbClr val="1B305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487459" y="1261763"/>
            <a:ext cx="10255885" cy="5344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21310" marR="4255770">
              <a:lnSpc>
                <a:spcPct val="150300"/>
              </a:lnSpc>
              <a:spcBef>
                <a:spcPts val="100"/>
              </a:spcBef>
            </a:pPr>
            <a:r>
              <a:rPr dirty="0" sz="2800" b="1">
                <a:solidFill>
                  <a:srgbClr val="242424"/>
                </a:solidFill>
                <a:latin typeface="Arial"/>
                <a:cs typeface="Arial"/>
              </a:rPr>
              <a:t>P(Y=1|X)</a:t>
            </a:r>
            <a:r>
              <a:rPr dirty="0" sz="2800" spc="-85" b="1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242424"/>
                </a:solidFill>
                <a:latin typeface="Arial"/>
                <a:cs typeface="Arial"/>
              </a:rPr>
              <a:t>=</a:t>
            </a:r>
            <a:r>
              <a:rPr dirty="0" sz="2800" spc="-85" b="1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242424"/>
                </a:solidFill>
                <a:latin typeface="Arial"/>
                <a:cs typeface="Arial"/>
              </a:rPr>
              <a:t>P(X|Y=1)*</a:t>
            </a:r>
            <a:r>
              <a:rPr dirty="0" sz="2800" spc="-85" b="1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242424"/>
                </a:solidFill>
                <a:latin typeface="Arial"/>
                <a:cs typeface="Arial"/>
              </a:rPr>
              <a:t>P(Y=1)</a:t>
            </a:r>
            <a:r>
              <a:rPr dirty="0" sz="2800" spc="-80" b="1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242424"/>
                </a:solidFill>
                <a:latin typeface="Arial"/>
                <a:cs typeface="Arial"/>
              </a:rPr>
              <a:t>/</a:t>
            </a:r>
            <a:r>
              <a:rPr dirty="0" sz="2800" spc="-80" b="1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dirty="0" sz="2800" spc="-20" b="1">
                <a:solidFill>
                  <a:srgbClr val="242424"/>
                </a:solidFill>
                <a:latin typeface="Arial"/>
                <a:cs typeface="Arial"/>
              </a:rPr>
              <a:t>P(X) </a:t>
            </a:r>
            <a:r>
              <a:rPr dirty="0" sz="2800" b="1">
                <a:solidFill>
                  <a:srgbClr val="242424"/>
                </a:solidFill>
                <a:latin typeface="Arial"/>
                <a:cs typeface="Arial"/>
              </a:rPr>
              <a:t>P(Y=0|X)</a:t>
            </a:r>
            <a:r>
              <a:rPr dirty="0" sz="2800" spc="-85" b="1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242424"/>
                </a:solidFill>
                <a:latin typeface="Arial"/>
                <a:cs typeface="Arial"/>
              </a:rPr>
              <a:t>=</a:t>
            </a:r>
            <a:r>
              <a:rPr dirty="0" sz="2800" spc="-85" b="1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242424"/>
                </a:solidFill>
                <a:latin typeface="Arial"/>
                <a:cs typeface="Arial"/>
              </a:rPr>
              <a:t>P(X|Y=0)*</a:t>
            </a:r>
            <a:r>
              <a:rPr dirty="0" sz="2800" spc="-85" b="1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242424"/>
                </a:solidFill>
                <a:latin typeface="Arial"/>
                <a:cs typeface="Arial"/>
              </a:rPr>
              <a:t>P(Y=0)</a:t>
            </a:r>
            <a:r>
              <a:rPr dirty="0" sz="2800" spc="-80" b="1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242424"/>
                </a:solidFill>
                <a:latin typeface="Arial"/>
                <a:cs typeface="Arial"/>
              </a:rPr>
              <a:t>/</a:t>
            </a:r>
            <a:r>
              <a:rPr dirty="0" sz="2800" spc="-80" b="1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dirty="0" sz="2800" spc="-20" b="1">
                <a:solidFill>
                  <a:srgbClr val="242424"/>
                </a:solidFill>
                <a:latin typeface="Arial"/>
                <a:cs typeface="Arial"/>
              </a:rPr>
              <a:t>P(X)</a:t>
            </a:r>
            <a:endParaRPr sz="2800">
              <a:latin typeface="Arial"/>
              <a:cs typeface="Arial"/>
            </a:endParaRPr>
          </a:p>
          <a:p>
            <a:pPr marL="321310" marR="57785">
              <a:lnSpc>
                <a:spcPct val="100000"/>
              </a:lnSpc>
              <a:spcBef>
                <a:spcPts val="2005"/>
              </a:spcBef>
            </a:pPr>
            <a:r>
              <a:rPr dirty="0" sz="1800">
                <a:latin typeface="Verdana"/>
                <a:cs typeface="Verdana"/>
              </a:rPr>
              <a:t>By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changing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class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label,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there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is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no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change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on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denominator.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So,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we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can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eliminate </a:t>
            </a:r>
            <a:r>
              <a:rPr dirty="0" sz="1800">
                <a:latin typeface="Verdana"/>
                <a:cs typeface="Verdana"/>
              </a:rPr>
              <a:t>calculation</a:t>
            </a:r>
            <a:r>
              <a:rPr dirty="0" sz="1800" spc="-7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of</a:t>
            </a:r>
            <a:r>
              <a:rPr dirty="0" sz="1800" spc="-6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Evidence</a:t>
            </a:r>
            <a:r>
              <a:rPr dirty="0" sz="1800" spc="-6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(P(X))</a:t>
            </a:r>
            <a:r>
              <a:rPr dirty="0" sz="1800" spc="-6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in</a:t>
            </a:r>
            <a:r>
              <a:rPr dirty="0" sz="1800" spc="-6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-6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Naïve</a:t>
            </a:r>
            <a:r>
              <a:rPr dirty="0" sz="1800" spc="-65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Bayes.</a:t>
            </a:r>
            <a:endParaRPr sz="1800">
              <a:latin typeface="Verdana"/>
              <a:cs typeface="Verdana"/>
            </a:endParaRPr>
          </a:p>
          <a:p>
            <a:pPr marL="202565">
              <a:lnSpc>
                <a:spcPct val="100000"/>
              </a:lnSpc>
              <a:spcBef>
                <a:spcPts val="1935"/>
              </a:spcBef>
            </a:pPr>
            <a:r>
              <a:rPr dirty="0" sz="2800" b="1">
                <a:solidFill>
                  <a:srgbClr val="242424"/>
                </a:solidFill>
                <a:latin typeface="Arial"/>
                <a:cs typeface="Arial"/>
              </a:rPr>
              <a:t>P(Y|X)</a:t>
            </a:r>
            <a:r>
              <a:rPr dirty="0" sz="2800" spc="-25" b="1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242424"/>
                </a:solidFill>
                <a:latin typeface="Arial"/>
                <a:cs typeface="Arial"/>
              </a:rPr>
              <a:t>=</a:t>
            </a:r>
            <a:r>
              <a:rPr dirty="0" sz="2800" spc="-25" b="1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242424"/>
                </a:solidFill>
                <a:latin typeface="Arial"/>
                <a:cs typeface="Arial"/>
              </a:rPr>
              <a:t>P(X|Y)*</a:t>
            </a:r>
            <a:r>
              <a:rPr dirty="0" sz="2800" spc="-20" b="1">
                <a:solidFill>
                  <a:srgbClr val="242424"/>
                </a:solidFill>
                <a:latin typeface="Arial"/>
                <a:cs typeface="Arial"/>
              </a:rPr>
              <a:t> P(Y)</a:t>
            </a:r>
            <a:endParaRPr sz="2800">
              <a:latin typeface="Arial"/>
              <a:cs typeface="Arial"/>
            </a:endParaRPr>
          </a:p>
          <a:p>
            <a:pPr algn="just" marL="137795" marR="5080">
              <a:lnSpc>
                <a:spcPct val="100000"/>
              </a:lnSpc>
              <a:spcBef>
                <a:spcPts val="1500"/>
              </a:spcBef>
            </a:pPr>
            <a:r>
              <a:rPr dirty="0" sz="1800">
                <a:latin typeface="Verdana"/>
                <a:cs typeface="Verdana"/>
              </a:rPr>
              <a:t>One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assumption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in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Naïve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Bayes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is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all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features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are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independent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and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contribute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 spc="-20">
                <a:latin typeface="Verdana"/>
                <a:cs typeface="Verdana"/>
              </a:rPr>
              <a:t>same </a:t>
            </a:r>
            <a:r>
              <a:rPr dirty="0" sz="1800">
                <a:latin typeface="Verdana"/>
                <a:cs typeface="Verdana"/>
              </a:rPr>
              <a:t>to</a:t>
            </a:r>
            <a:r>
              <a:rPr dirty="0" sz="1800" spc="-5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-5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class</a:t>
            </a:r>
            <a:r>
              <a:rPr dirty="0" sz="1800" spc="-5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label.</a:t>
            </a:r>
            <a:r>
              <a:rPr dirty="0" sz="1800" spc="-5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So,</a:t>
            </a:r>
            <a:r>
              <a:rPr dirty="0" sz="1800" spc="-5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considering</a:t>
            </a:r>
            <a:r>
              <a:rPr dirty="0" sz="1800" spc="-5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this,</a:t>
            </a:r>
            <a:r>
              <a:rPr dirty="0" sz="1800" spc="-5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above</a:t>
            </a:r>
            <a:r>
              <a:rPr dirty="0" sz="1800" spc="-5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equation</a:t>
            </a:r>
            <a:r>
              <a:rPr dirty="0" sz="1800" spc="-5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can</a:t>
            </a:r>
            <a:r>
              <a:rPr dirty="0" sz="1800" spc="-5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be</a:t>
            </a:r>
            <a:r>
              <a:rPr dirty="0" sz="1800" spc="-55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re-</a:t>
            </a:r>
            <a:r>
              <a:rPr dirty="0" sz="1800">
                <a:latin typeface="Verdana"/>
                <a:cs typeface="Verdana"/>
              </a:rPr>
              <a:t>write</a:t>
            </a:r>
            <a:r>
              <a:rPr dirty="0" sz="1800" spc="-5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as</a:t>
            </a:r>
            <a:r>
              <a:rPr dirty="0" sz="1800" spc="-5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considering</a:t>
            </a:r>
            <a:r>
              <a:rPr dirty="0" sz="1800" spc="-50">
                <a:latin typeface="Verdana"/>
                <a:cs typeface="Verdana"/>
              </a:rPr>
              <a:t> 4 </a:t>
            </a:r>
            <a:r>
              <a:rPr dirty="0" sz="1800">
                <a:latin typeface="Verdana"/>
                <a:cs typeface="Verdana"/>
              </a:rPr>
              <a:t>features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i.e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X=[x1,x2,x3,x4];</a:t>
            </a:r>
            <a:endParaRPr sz="1800">
              <a:latin typeface="Verdana"/>
              <a:cs typeface="Verdana"/>
            </a:endParaRPr>
          </a:p>
          <a:p>
            <a:pPr marL="137795">
              <a:lnSpc>
                <a:spcPct val="100000"/>
              </a:lnSpc>
              <a:spcBef>
                <a:spcPts val="944"/>
              </a:spcBef>
            </a:pPr>
            <a:r>
              <a:rPr dirty="0" sz="2800" b="1">
                <a:solidFill>
                  <a:srgbClr val="242424"/>
                </a:solidFill>
                <a:latin typeface="Arial"/>
                <a:cs typeface="Arial"/>
              </a:rPr>
              <a:t>P(Y|X)</a:t>
            </a:r>
            <a:r>
              <a:rPr dirty="0" sz="2800" spc="-80" b="1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242424"/>
                </a:solidFill>
                <a:latin typeface="Arial"/>
                <a:cs typeface="Arial"/>
              </a:rPr>
              <a:t>=</a:t>
            </a:r>
            <a:r>
              <a:rPr dirty="0" sz="2800" spc="-85" b="1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242424"/>
                </a:solidFill>
                <a:latin typeface="Arial"/>
                <a:cs typeface="Arial"/>
              </a:rPr>
              <a:t>P(X1|Y)</a:t>
            </a:r>
            <a:r>
              <a:rPr dirty="0" sz="2800" spc="-80" b="1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242424"/>
                </a:solidFill>
                <a:latin typeface="Arial"/>
                <a:cs typeface="Arial"/>
              </a:rPr>
              <a:t>*P(X2|Y)*</a:t>
            </a:r>
            <a:r>
              <a:rPr dirty="0" sz="2800" spc="-75" b="1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242424"/>
                </a:solidFill>
                <a:latin typeface="Arial"/>
                <a:cs typeface="Arial"/>
              </a:rPr>
              <a:t>P(X3|Y)*</a:t>
            </a:r>
            <a:r>
              <a:rPr dirty="0" sz="2800" spc="-80" b="1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242424"/>
                </a:solidFill>
                <a:latin typeface="Arial"/>
                <a:cs typeface="Arial"/>
              </a:rPr>
              <a:t>P(X4|Y)*</a:t>
            </a:r>
            <a:r>
              <a:rPr dirty="0" sz="2800" spc="-80" b="1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dirty="0" sz="2800" spc="-20" b="1">
                <a:solidFill>
                  <a:srgbClr val="242424"/>
                </a:solidFill>
                <a:latin typeface="Arial"/>
                <a:cs typeface="Arial"/>
              </a:rPr>
              <a:t>P(Y)</a:t>
            </a:r>
            <a:endParaRPr sz="2800">
              <a:latin typeface="Arial"/>
              <a:cs typeface="Arial"/>
            </a:endParaRPr>
          </a:p>
          <a:p>
            <a:pPr marL="309245" indent="-296545">
              <a:lnSpc>
                <a:spcPct val="100000"/>
              </a:lnSpc>
              <a:spcBef>
                <a:spcPts val="2115"/>
              </a:spcBef>
              <a:buFont typeface="Arial MT"/>
              <a:buChar char="•"/>
              <a:tabLst>
                <a:tab pos="309245" algn="l"/>
              </a:tabLst>
            </a:pPr>
            <a:r>
              <a:rPr dirty="0" sz="2400">
                <a:solidFill>
                  <a:srgbClr val="101010"/>
                </a:solidFill>
                <a:latin typeface="Verdana"/>
                <a:cs typeface="Verdana"/>
              </a:rPr>
              <a:t>Class</a:t>
            </a:r>
            <a:r>
              <a:rPr dirty="0" sz="2400" spc="-50">
                <a:solidFill>
                  <a:srgbClr val="101010"/>
                </a:solidFill>
                <a:latin typeface="Verdana"/>
                <a:cs typeface="Verdana"/>
              </a:rPr>
              <a:t> </a:t>
            </a:r>
            <a:r>
              <a:rPr dirty="0" sz="2400">
                <a:solidFill>
                  <a:srgbClr val="101010"/>
                </a:solidFill>
                <a:latin typeface="Verdana"/>
                <a:cs typeface="Verdana"/>
              </a:rPr>
              <a:t>assignment</a:t>
            </a:r>
            <a:r>
              <a:rPr dirty="0" sz="2400" spc="-50">
                <a:solidFill>
                  <a:srgbClr val="101010"/>
                </a:solidFill>
                <a:latin typeface="Verdana"/>
                <a:cs typeface="Verdana"/>
              </a:rPr>
              <a:t> </a:t>
            </a:r>
            <a:r>
              <a:rPr dirty="0" sz="2400">
                <a:solidFill>
                  <a:srgbClr val="101010"/>
                </a:solidFill>
                <a:latin typeface="Verdana"/>
                <a:cs typeface="Verdana"/>
              </a:rPr>
              <a:t>is</a:t>
            </a:r>
            <a:r>
              <a:rPr dirty="0" sz="2400" spc="-50">
                <a:solidFill>
                  <a:srgbClr val="101010"/>
                </a:solidFill>
                <a:latin typeface="Verdana"/>
                <a:cs typeface="Verdana"/>
              </a:rPr>
              <a:t> </a:t>
            </a:r>
            <a:r>
              <a:rPr dirty="0" sz="2400">
                <a:solidFill>
                  <a:srgbClr val="101010"/>
                </a:solidFill>
                <a:latin typeface="Verdana"/>
                <a:cs typeface="Verdana"/>
              </a:rPr>
              <a:t>selected</a:t>
            </a:r>
            <a:r>
              <a:rPr dirty="0" sz="2400" spc="-45">
                <a:solidFill>
                  <a:srgbClr val="101010"/>
                </a:solidFill>
                <a:latin typeface="Verdana"/>
                <a:cs typeface="Verdana"/>
              </a:rPr>
              <a:t> </a:t>
            </a:r>
            <a:r>
              <a:rPr dirty="0" sz="2400">
                <a:solidFill>
                  <a:srgbClr val="101010"/>
                </a:solidFill>
                <a:latin typeface="Verdana"/>
                <a:cs typeface="Verdana"/>
              </a:rPr>
              <a:t>based</a:t>
            </a:r>
            <a:r>
              <a:rPr dirty="0" sz="2400" spc="-50">
                <a:solidFill>
                  <a:srgbClr val="101010"/>
                </a:solidFill>
                <a:latin typeface="Verdana"/>
                <a:cs typeface="Verdana"/>
              </a:rPr>
              <a:t> </a:t>
            </a:r>
            <a:r>
              <a:rPr dirty="0" sz="2400">
                <a:solidFill>
                  <a:srgbClr val="101010"/>
                </a:solidFill>
                <a:latin typeface="Verdana"/>
                <a:cs typeface="Verdana"/>
              </a:rPr>
              <a:t>on</a:t>
            </a:r>
            <a:r>
              <a:rPr dirty="0" sz="2400" spc="-20">
                <a:solidFill>
                  <a:srgbClr val="101010"/>
                </a:solidFill>
                <a:latin typeface="Verdana"/>
                <a:cs typeface="Verdana"/>
              </a:rPr>
              <a:t> </a:t>
            </a:r>
            <a:r>
              <a:rPr dirty="0" sz="2400" b="1" i="1">
                <a:solidFill>
                  <a:srgbClr val="101010"/>
                </a:solidFill>
                <a:latin typeface="Verdana"/>
                <a:cs typeface="Verdana"/>
              </a:rPr>
              <a:t>maximum</a:t>
            </a:r>
            <a:r>
              <a:rPr dirty="0" sz="2400" spc="-50" b="1" i="1">
                <a:solidFill>
                  <a:srgbClr val="101010"/>
                </a:solidFill>
                <a:latin typeface="Verdana"/>
                <a:cs typeface="Verdana"/>
              </a:rPr>
              <a:t> </a:t>
            </a:r>
            <a:r>
              <a:rPr dirty="0" sz="2400" b="1" i="1">
                <a:solidFill>
                  <a:srgbClr val="101010"/>
                </a:solidFill>
                <a:latin typeface="Verdana"/>
                <a:cs typeface="Verdana"/>
              </a:rPr>
              <a:t>a</a:t>
            </a:r>
            <a:r>
              <a:rPr dirty="0" sz="2400" spc="-45" b="1" i="1">
                <a:solidFill>
                  <a:srgbClr val="101010"/>
                </a:solidFill>
                <a:latin typeface="Verdana"/>
                <a:cs typeface="Verdana"/>
              </a:rPr>
              <a:t> </a:t>
            </a:r>
            <a:r>
              <a:rPr dirty="0" sz="2400" spc="-10" b="1" i="1">
                <a:solidFill>
                  <a:srgbClr val="101010"/>
                </a:solidFill>
                <a:latin typeface="Verdana"/>
                <a:cs typeface="Verdana"/>
              </a:rPr>
              <a:t>posteriori</a:t>
            </a:r>
            <a:endParaRPr sz="2400">
              <a:latin typeface="Verdana"/>
              <a:cs typeface="Verdana"/>
            </a:endParaRPr>
          </a:p>
          <a:p>
            <a:pPr marL="309245">
              <a:lnSpc>
                <a:spcPct val="100000"/>
              </a:lnSpc>
            </a:pPr>
            <a:r>
              <a:rPr dirty="0" sz="2400" b="1">
                <a:solidFill>
                  <a:srgbClr val="101010"/>
                </a:solidFill>
                <a:latin typeface="Verdana"/>
                <a:cs typeface="Verdana"/>
              </a:rPr>
              <a:t>(MAP)</a:t>
            </a:r>
            <a:r>
              <a:rPr dirty="0" sz="2400" spc="-20" b="1">
                <a:solidFill>
                  <a:srgbClr val="101010"/>
                </a:solidFill>
                <a:latin typeface="Verdana"/>
                <a:cs typeface="Verdana"/>
              </a:rPr>
              <a:t> </a:t>
            </a:r>
            <a:r>
              <a:rPr dirty="0" sz="2400" spc="-20">
                <a:solidFill>
                  <a:srgbClr val="101010"/>
                </a:solidFill>
                <a:latin typeface="Verdana"/>
                <a:cs typeface="Verdana"/>
              </a:rPr>
              <a:t>rule</a:t>
            </a:r>
            <a:endParaRPr sz="2400">
              <a:latin typeface="Verdana"/>
              <a:cs typeface="Verdana"/>
            </a:endParaRPr>
          </a:p>
        </p:txBody>
      </p:sp>
      <p:pic>
        <p:nvPicPr>
          <p:cNvPr id="10" name="object 10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71993" y="1465697"/>
            <a:ext cx="4838938" cy="74443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81134"/>
            <a:ext cx="5116748" cy="418605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0779" y="-33020"/>
            <a:ext cx="9511665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b="0">
                <a:latin typeface="Times New Roman"/>
                <a:cs typeface="Times New Roman"/>
              </a:rPr>
              <a:t>Example:</a:t>
            </a:r>
            <a:r>
              <a:rPr dirty="0" sz="4000" spc="-55" b="0">
                <a:latin typeface="Times New Roman"/>
                <a:cs typeface="Times New Roman"/>
              </a:rPr>
              <a:t> </a:t>
            </a:r>
            <a:r>
              <a:rPr dirty="0" sz="4000" b="0">
                <a:latin typeface="Times New Roman"/>
                <a:cs typeface="Times New Roman"/>
              </a:rPr>
              <a:t>Training</a:t>
            </a:r>
            <a:r>
              <a:rPr dirty="0" sz="4000" spc="-50" b="0">
                <a:latin typeface="Times New Roman"/>
                <a:cs typeface="Times New Roman"/>
              </a:rPr>
              <a:t> </a:t>
            </a:r>
            <a:r>
              <a:rPr dirty="0" sz="4000" b="0">
                <a:latin typeface="Times New Roman"/>
                <a:cs typeface="Times New Roman"/>
              </a:rPr>
              <a:t>Naïve</a:t>
            </a:r>
            <a:r>
              <a:rPr dirty="0" sz="4000" spc="-50" b="0">
                <a:latin typeface="Times New Roman"/>
                <a:cs typeface="Times New Roman"/>
              </a:rPr>
              <a:t> </a:t>
            </a:r>
            <a:r>
              <a:rPr dirty="0" sz="4000" b="0">
                <a:latin typeface="Times New Roman"/>
                <a:cs typeface="Times New Roman"/>
              </a:rPr>
              <a:t>Bayes</a:t>
            </a:r>
            <a:r>
              <a:rPr dirty="0" sz="4000" spc="-55" b="0">
                <a:latin typeface="Times New Roman"/>
                <a:cs typeface="Times New Roman"/>
              </a:rPr>
              <a:t> </a:t>
            </a:r>
            <a:r>
              <a:rPr dirty="0" sz="4000" b="0">
                <a:latin typeface="Times New Roman"/>
                <a:cs typeface="Times New Roman"/>
              </a:rPr>
              <a:t>Tennis</a:t>
            </a:r>
            <a:r>
              <a:rPr dirty="0" sz="4000" spc="-50" b="0">
                <a:latin typeface="Times New Roman"/>
                <a:cs typeface="Times New Roman"/>
              </a:rPr>
              <a:t> </a:t>
            </a:r>
            <a:r>
              <a:rPr dirty="0" sz="4000" spc="-10" b="0">
                <a:latin typeface="Times New Roman"/>
                <a:cs typeface="Times New Roman"/>
              </a:rPr>
              <a:t>Model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129625" y="531089"/>
            <a:ext cx="6701155" cy="14566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901065" marR="3068320" indent="26670">
              <a:lnSpc>
                <a:spcPct val="124500"/>
              </a:lnSpc>
              <a:spcBef>
                <a:spcPts val="95"/>
              </a:spcBef>
            </a:pPr>
            <a:r>
              <a:rPr dirty="0" sz="2650">
                <a:latin typeface="Times New Roman"/>
                <a:cs typeface="Times New Roman"/>
              </a:rPr>
              <a:t>P(Play=Yes) = </a:t>
            </a:r>
            <a:r>
              <a:rPr dirty="0" sz="2650" spc="-20">
                <a:latin typeface="Times New Roman"/>
                <a:cs typeface="Times New Roman"/>
              </a:rPr>
              <a:t>9/14 </a:t>
            </a:r>
            <a:r>
              <a:rPr dirty="0" sz="2650">
                <a:latin typeface="Times New Roman"/>
                <a:cs typeface="Times New Roman"/>
              </a:rPr>
              <a:t>P(Play=No) = </a:t>
            </a:r>
            <a:r>
              <a:rPr dirty="0" sz="2650" spc="-20">
                <a:latin typeface="Times New Roman"/>
                <a:cs typeface="Times New Roman"/>
              </a:rPr>
              <a:t>5/14</a:t>
            </a:r>
            <a:endParaRPr sz="2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dirty="0" sz="2400">
                <a:solidFill>
                  <a:srgbClr val="101010"/>
                </a:solidFill>
                <a:latin typeface="Times New Roman"/>
                <a:cs typeface="Times New Roman"/>
              </a:rPr>
              <a:t>Create</a:t>
            </a:r>
            <a:r>
              <a:rPr dirty="0" sz="2400" spc="-15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101010"/>
                </a:solidFill>
                <a:latin typeface="Times New Roman"/>
                <a:cs typeface="Times New Roman"/>
              </a:rPr>
              <a:t>probability</a:t>
            </a:r>
            <a:r>
              <a:rPr dirty="0" sz="2400" spc="-5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101010"/>
                </a:solidFill>
                <a:latin typeface="Times New Roman"/>
                <a:cs typeface="Times New Roman"/>
              </a:rPr>
              <a:t>lookup</a:t>
            </a:r>
            <a:r>
              <a:rPr dirty="0" sz="2400" spc="-1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101010"/>
                </a:solidFill>
                <a:latin typeface="Times New Roman"/>
                <a:cs typeface="Times New Roman"/>
              </a:rPr>
              <a:t>tables</a:t>
            </a:r>
            <a:r>
              <a:rPr dirty="0" sz="2400" spc="-1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101010"/>
                </a:solidFill>
                <a:latin typeface="Times New Roman"/>
                <a:cs typeface="Times New Roman"/>
              </a:rPr>
              <a:t>based</a:t>
            </a:r>
            <a:r>
              <a:rPr dirty="0" sz="2400" spc="-1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101010"/>
                </a:solidFill>
                <a:latin typeface="Times New Roman"/>
                <a:cs typeface="Times New Roman"/>
              </a:rPr>
              <a:t>on</a:t>
            </a:r>
            <a:r>
              <a:rPr dirty="0" sz="2400" spc="-5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101010"/>
                </a:solidFill>
                <a:latin typeface="Times New Roman"/>
                <a:cs typeface="Times New Roman"/>
              </a:rPr>
              <a:t>training</a:t>
            </a:r>
            <a:r>
              <a:rPr dirty="0" sz="2400" spc="-5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dirty="0" sz="2400" spc="-20">
                <a:solidFill>
                  <a:srgbClr val="101010"/>
                </a:solidFill>
                <a:latin typeface="Times New Roman"/>
                <a:cs typeface="Times New Roman"/>
              </a:rPr>
              <a:t>data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4925069" y="2002950"/>
            <a:ext cx="7094220" cy="2630805"/>
            <a:chOff x="4925069" y="2002950"/>
            <a:chExt cx="7094220" cy="2630805"/>
          </a:xfrm>
        </p:grpSpPr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43359" y="2002950"/>
              <a:ext cx="3395765" cy="1542421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82378" y="2021239"/>
              <a:ext cx="3755460" cy="1505842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25069" y="3462776"/>
              <a:ext cx="3414055" cy="1170532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257703" y="3462776"/>
              <a:ext cx="3761557" cy="1170532"/>
            </a:xfrm>
            <a:prstGeom prst="rect">
              <a:avLst/>
            </a:prstGeom>
          </p:spPr>
        </p:pic>
      </p:grpSp>
      <p:sp>
        <p:nvSpPr>
          <p:cNvPr id="10" name="object 10" descr=""/>
          <p:cNvSpPr txBox="1"/>
          <p:nvPr/>
        </p:nvSpPr>
        <p:spPr>
          <a:xfrm>
            <a:off x="73025" y="6202488"/>
            <a:ext cx="11767185" cy="695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200">
                <a:solidFill>
                  <a:srgbClr val="101010"/>
                </a:solidFill>
                <a:latin typeface="Times New Roman"/>
                <a:cs typeface="Times New Roman"/>
              </a:rPr>
              <a:t>P(Y=Yes|(Sunny,</a:t>
            </a:r>
            <a:r>
              <a:rPr dirty="0" sz="2200" spc="-2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101010"/>
                </a:solidFill>
                <a:latin typeface="Times New Roman"/>
                <a:cs typeface="Times New Roman"/>
              </a:rPr>
              <a:t>Cool,</a:t>
            </a:r>
            <a:r>
              <a:rPr dirty="0" sz="2200" spc="-15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101010"/>
                </a:solidFill>
                <a:latin typeface="Times New Roman"/>
                <a:cs typeface="Times New Roman"/>
              </a:rPr>
              <a:t>High,</a:t>
            </a:r>
            <a:r>
              <a:rPr dirty="0" sz="2200" spc="-2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101010"/>
                </a:solidFill>
                <a:latin typeface="Times New Roman"/>
                <a:cs typeface="Times New Roman"/>
              </a:rPr>
              <a:t>Strong))</a:t>
            </a:r>
            <a:r>
              <a:rPr dirty="0" sz="2200" spc="-15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101010"/>
                </a:solidFill>
                <a:latin typeface="Times New Roman"/>
                <a:cs typeface="Times New Roman"/>
              </a:rPr>
              <a:t>=</a:t>
            </a:r>
            <a:r>
              <a:rPr dirty="0" sz="2200" spc="-2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101010"/>
                </a:solidFill>
                <a:latin typeface="Times New Roman"/>
                <a:cs typeface="Times New Roman"/>
              </a:rPr>
              <a:t>P(Sunny|Y=Yes)</a:t>
            </a:r>
            <a:r>
              <a:rPr dirty="0" sz="2200" spc="-2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101010"/>
                </a:solidFill>
                <a:latin typeface="Times New Roman"/>
                <a:cs typeface="Times New Roman"/>
              </a:rPr>
              <a:t>*P(Cool|Yes)*</a:t>
            </a:r>
            <a:r>
              <a:rPr dirty="0" sz="2200" spc="-15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101010"/>
                </a:solidFill>
                <a:latin typeface="Times New Roman"/>
                <a:cs typeface="Times New Roman"/>
              </a:rPr>
              <a:t>P(High|Yes)*</a:t>
            </a:r>
            <a:r>
              <a:rPr dirty="0" sz="2200" spc="-15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101010"/>
                </a:solidFill>
                <a:latin typeface="Times New Roman"/>
                <a:cs typeface="Times New Roman"/>
              </a:rPr>
              <a:t>P(Strong</a:t>
            </a:r>
            <a:r>
              <a:rPr dirty="0" sz="2200" spc="-2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dirty="0" sz="2200" spc="-10">
                <a:solidFill>
                  <a:srgbClr val="101010"/>
                </a:solidFill>
                <a:latin typeface="Times New Roman"/>
                <a:cs typeface="Times New Roman"/>
              </a:rPr>
              <a:t>|Yes)* </a:t>
            </a:r>
            <a:r>
              <a:rPr dirty="0" sz="2200" spc="-20">
                <a:solidFill>
                  <a:srgbClr val="101010"/>
                </a:solidFill>
                <a:latin typeface="Times New Roman"/>
                <a:cs typeface="Times New Roman"/>
              </a:rPr>
              <a:t>P(Y)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332430" y="4913853"/>
            <a:ext cx="7722870" cy="9321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0005" marR="5080" indent="-27940">
              <a:lnSpc>
                <a:spcPct val="135200"/>
              </a:lnSpc>
              <a:spcBef>
                <a:spcPts val="100"/>
              </a:spcBef>
            </a:pPr>
            <a:r>
              <a:rPr dirty="0" sz="2200">
                <a:solidFill>
                  <a:srgbClr val="101010"/>
                </a:solidFill>
                <a:latin typeface="Times New Roman"/>
                <a:cs typeface="Times New Roman"/>
              </a:rPr>
              <a:t>P(Y=Yes|(Sunny,</a:t>
            </a:r>
            <a:r>
              <a:rPr dirty="0" sz="2200" spc="-15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101010"/>
                </a:solidFill>
                <a:latin typeface="Times New Roman"/>
                <a:cs typeface="Times New Roman"/>
              </a:rPr>
              <a:t>Cool,</a:t>
            </a:r>
            <a:r>
              <a:rPr dirty="0" sz="2200" spc="-15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101010"/>
                </a:solidFill>
                <a:latin typeface="Times New Roman"/>
                <a:cs typeface="Times New Roman"/>
              </a:rPr>
              <a:t>High,</a:t>
            </a:r>
            <a:r>
              <a:rPr dirty="0" sz="2200" spc="-15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101010"/>
                </a:solidFill>
                <a:latin typeface="Times New Roman"/>
                <a:cs typeface="Times New Roman"/>
              </a:rPr>
              <a:t>Strong))</a:t>
            </a:r>
            <a:r>
              <a:rPr dirty="0" sz="2200" spc="-15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101010"/>
                </a:solidFill>
                <a:latin typeface="Times New Roman"/>
                <a:cs typeface="Times New Roman"/>
              </a:rPr>
              <a:t>=</a:t>
            </a:r>
            <a:r>
              <a:rPr dirty="0" sz="2200" spc="-2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101010"/>
                </a:solidFill>
                <a:latin typeface="Times New Roman"/>
                <a:cs typeface="Times New Roman"/>
              </a:rPr>
              <a:t>2/9</a:t>
            </a:r>
            <a:r>
              <a:rPr dirty="0" sz="2200" spc="-15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101010"/>
                </a:solidFill>
                <a:latin typeface="Times New Roman"/>
                <a:cs typeface="Times New Roman"/>
              </a:rPr>
              <a:t>*</a:t>
            </a:r>
            <a:r>
              <a:rPr dirty="0" sz="2200" spc="-15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101010"/>
                </a:solidFill>
                <a:latin typeface="Times New Roman"/>
                <a:cs typeface="Times New Roman"/>
              </a:rPr>
              <a:t>3/9</a:t>
            </a:r>
            <a:r>
              <a:rPr dirty="0" sz="2200" spc="-1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101010"/>
                </a:solidFill>
                <a:latin typeface="Times New Roman"/>
                <a:cs typeface="Times New Roman"/>
              </a:rPr>
              <a:t>*</a:t>
            </a:r>
            <a:r>
              <a:rPr dirty="0" sz="2200" spc="-15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101010"/>
                </a:solidFill>
                <a:latin typeface="Times New Roman"/>
                <a:cs typeface="Times New Roman"/>
              </a:rPr>
              <a:t>3/9</a:t>
            </a:r>
            <a:r>
              <a:rPr dirty="0" sz="2200" spc="-15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101010"/>
                </a:solidFill>
                <a:latin typeface="Times New Roman"/>
                <a:cs typeface="Times New Roman"/>
              </a:rPr>
              <a:t>*</a:t>
            </a:r>
            <a:r>
              <a:rPr dirty="0" sz="2200" spc="-15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101010"/>
                </a:solidFill>
                <a:latin typeface="Times New Roman"/>
                <a:cs typeface="Times New Roman"/>
              </a:rPr>
              <a:t>3/9</a:t>
            </a:r>
            <a:r>
              <a:rPr dirty="0" sz="2200" spc="-15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101010"/>
                </a:solidFill>
                <a:latin typeface="Times New Roman"/>
                <a:cs typeface="Times New Roman"/>
              </a:rPr>
              <a:t>*</a:t>
            </a:r>
            <a:r>
              <a:rPr dirty="0" sz="2200" spc="-15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dirty="0" sz="2200" spc="-20">
                <a:solidFill>
                  <a:srgbClr val="101010"/>
                </a:solidFill>
                <a:latin typeface="Times New Roman"/>
                <a:cs typeface="Times New Roman"/>
              </a:rPr>
              <a:t>9/14 </a:t>
            </a:r>
            <a:r>
              <a:rPr dirty="0" sz="2200" spc="-10">
                <a:solidFill>
                  <a:srgbClr val="101010"/>
                </a:solidFill>
                <a:latin typeface="Times New Roman"/>
                <a:cs typeface="Times New Roman"/>
              </a:rPr>
              <a:t>P(Y=No|(Sunny,</a:t>
            </a:r>
            <a:r>
              <a:rPr dirty="0" sz="2200" spc="-15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101010"/>
                </a:solidFill>
                <a:latin typeface="Times New Roman"/>
                <a:cs typeface="Times New Roman"/>
              </a:rPr>
              <a:t>Cool,</a:t>
            </a:r>
            <a:r>
              <a:rPr dirty="0" sz="2200" spc="-15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101010"/>
                </a:solidFill>
                <a:latin typeface="Times New Roman"/>
                <a:cs typeface="Times New Roman"/>
              </a:rPr>
              <a:t>High,</a:t>
            </a:r>
            <a:r>
              <a:rPr dirty="0" sz="2200" spc="-15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101010"/>
                </a:solidFill>
                <a:latin typeface="Times New Roman"/>
                <a:cs typeface="Times New Roman"/>
              </a:rPr>
              <a:t>Strong))</a:t>
            </a:r>
            <a:r>
              <a:rPr dirty="0" sz="2200" spc="-15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101010"/>
                </a:solidFill>
                <a:latin typeface="Times New Roman"/>
                <a:cs typeface="Times New Roman"/>
              </a:rPr>
              <a:t>=</a:t>
            </a:r>
            <a:r>
              <a:rPr dirty="0" sz="2200" spc="-2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101010"/>
                </a:solidFill>
                <a:latin typeface="Times New Roman"/>
                <a:cs typeface="Times New Roman"/>
              </a:rPr>
              <a:t>3/5</a:t>
            </a:r>
            <a:r>
              <a:rPr dirty="0" sz="2200" spc="-15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101010"/>
                </a:solidFill>
                <a:latin typeface="Times New Roman"/>
                <a:cs typeface="Times New Roman"/>
              </a:rPr>
              <a:t>*</a:t>
            </a:r>
            <a:r>
              <a:rPr dirty="0" sz="2200" spc="-15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101010"/>
                </a:solidFill>
                <a:latin typeface="Times New Roman"/>
                <a:cs typeface="Times New Roman"/>
              </a:rPr>
              <a:t>1/5</a:t>
            </a:r>
            <a:r>
              <a:rPr dirty="0" sz="2200" spc="-15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101010"/>
                </a:solidFill>
                <a:latin typeface="Times New Roman"/>
                <a:cs typeface="Times New Roman"/>
              </a:rPr>
              <a:t>*</a:t>
            </a:r>
            <a:r>
              <a:rPr dirty="0" sz="2200" spc="-15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101010"/>
                </a:solidFill>
                <a:latin typeface="Times New Roman"/>
                <a:cs typeface="Times New Roman"/>
              </a:rPr>
              <a:t>4/5</a:t>
            </a:r>
            <a:r>
              <a:rPr dirty="0" sz="2200" spc="-15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101010"/>
                </a:solidFill>
                <a:latin typeface="Times New Roman"/>
                <a:cs typeface="Times New Roman"/>
              </a:rPr>
              <a:t>*</a:t>
            </a:r>
            <a:r>
              <a:rPr dirty="0" sz="2200" spc="-15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101010"/>
                </a:solidFill>
                <a:latin typeface="Times New Roman"/>
                <a:cs typeface="Times New Roman"/>
              </a:rPr>
              <a:t>3/5</a:t>
            </a:r>
            <a:r>
              <a:rPr dirty="0" sz="2200" spc="-15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101010"/>
                </a:solidFill>
                <a:latin typeface="Times New Roman"/>
                <a:cs typeface="Times New Roman"/>
              </a:rPr>
              <a:t>*</a:t>
            </a:r>
            <a:r>
              <a:rPr dirty="0" sz="2200" spc="-15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dirty="0" sz="2200" spc="-20">
                <a:solidFill>
                  <a:srgbClr val="101010"/>
                </a:solidFill>
                <a:latin typeface="Times New Roman"/>
                <a:cs typeface="Times New Roman"/>
              </a:rPr>
              <a:t>5/14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8330727" y="4934139"/>
            <a:ext cx="953135" cy="920115"/>
          </a:xfrm>
          <a:prstGeom prst="rect">
            <a:avLst/>
          </a:prstGeom>
        </p:spPr>
        <p:txBody>
          <a:bodyPr wrap="square" lIns="0" tIns="1244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dirty="0" sz="2200" spc="-10" b="1">
                <a:solidFill>
                  <a:srgbClr val="101010"/>
                </a:solidFill>
                <a:latin typeface="Times New Roman"/>
                <a:cs typeface="Times New Roman"/>
              </a:rPr>
              <a:t>=0.0053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dirty="0" sz="2200" spc="-10" b="1">
                <a:solidFill>
                  <a:srgbClr val="101010"/>
                </a:solidFill>
                <a:latin typeface="Times New Roman"/>
                <a:cs typeface="Times New Roman"/>
              </a:rPr>
              <a:t>=0.0206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/>
          <a:ln w="12699">
            <a:solidFill>
              <a:srgbClr val="ED7D31"/>
            </a:solidFill>
          </a:ln>
        </p:spPr>
        <p:txBody>
          <a:bodyPr wrap="square" lIns="0" tIns="285115" rIns="0" bIns="0" rtlCol="0" vert="horz">
            <a:spAutoFit/>
          </a:bodyPr>
          <a:lstStyle/>
          <a:p>
            <a:pPr marL="85725">
              <a:lnSpc>
                <a:spcPct val="100000"/>
              </a:lnSpc>
              <a:spcBef>
                <a:spcPts val="2245"/>
              </a:spcBef>
            </a:pPr>
            <a:r>
              <a:rPr dirty="0" spc="-10"/>
              <a:t>Outline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838200" y="1825625"/>
            <a:ext cx="10515600" cy="4351655"/>
          </a:xfrm>
          <a:prstGeom prst="rect">
            <a:avLst/>
          </a:prstGeom>
          <a:ln w="12699">
            <a:solidFill>
              <a:srgbClr val="ED7D31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313055" indent="-174625">
              <a:lnSpc>
                <a:spcPts val="3279"/>
              </a:lnSpc>
              <a:buFont typeface="Arial MT"/>
              <a:buChar char="•"/>
              <a:tabLst>
                <a:tab pos="313055" algn="l"/>
              </a:tabLst>
            </a:pPr>
            <a:r>
              <a:rPr dirty="0" sz="2800">
                <a:latin typeface="Calibri"/>
                <a:cs typeface="Calibri"/>
              </a:rPr>
              <a:t>Conditional,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Joint,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Marginal</a:t>
            </a:r>
            <a:r>
              <a:rPr dirty="0" sz="2800" spc="-4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Probabilities</a:t>
            </a:r>
            <a:endParaRPr sz="2800">
              <a:latin typeface="Calibri"/>
              <a:cs typeface="Calibri"/>
            </a:endParaRPr>
          </a:p>
          <a:p>
            <a:pPr marL="313055" indent="-174625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313055" algn="l"/>
              </a:tabLst>
            </a:pPr>
            <a:r>
              <a:rPr dirty="0" sz="2800">
                <a:latin typeface="Calibri"/>
                <a:cs typeface="Calibri"/>
              </a:rPr>
              <a:t>Sum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Rule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and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Product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Rule</a:t>
            </a:r>
            <a:endParaRPr sz="2800">
              <a:latin typeface="Calibri"/>
              <a:cs typeface="Calibri"/>
            </a:endParaRPr>
          </a:p>
          <a:p>
            <a:pPr marL="313055" indent="-174625">
              <a:lnSpc>
                <a:spcPct val="100000"/>
              </a:lnSpc>
              <a:spcBef>
                <a:spcPts val="665"/>
              </a:spcBef>
              <a:buFont typeface="Arial MT"/>
              <a:buChar char="•"/>
              <a:tabLst>
                <a:tab pos="313055" algn="l"/>
              </a:tabLst>
            </a:pPr>
            <a:r>
              <a:rPr dirty="0" sz="2800">
                <a:latin typeface="Calibri"/>
                <a:cs typeface="Calibri"/>
              </a:rPr>
              <a:t>Bayes’</a:t>
            </a:r>
            <a:r>
              <a:rPr dirty="0" sz="2800" spc="-3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Theorem</a:t>
            </a:r>
            <a:endParaRPr sz="2800">
              <a:latin typeface="Calibri"/>
              <a:cs typeface="Calibri"/>
            </a:endParaRPr>
          </a:p>
          <a:p>
            <a:pPr marL="313055" indent="-174625">
              <a:lnSpc>
                <a:spcPct val="100000"/>
              </a:lnSpc>
              <a:spcBef>
                <a:spcPts val="665"/>
              </a:spcBef>
              <a:buFont typeface="Arial MT"/>
              <a:buChar char="•"/>
              <a:tabLst>
                <a:tab pos="313055" algn="l"/>
              </a:tabLst>
            </a:pPr>
            <a:r>
              <a:rPr dirty="0" sz="2800">
                <a:latin typeface="Calibri"/>
                <a:cs typeface="Calibri"/>
              </a:rPr>
              <a:t>Probability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Distribution</a:t>
            </a:r>
            <a:endParaRPr sz="2800">
              <a:latin typeface="Calibri"/>
              <a:cs typeface="Calibri"/>
            </a:endParaRPr>
          </a:p>
          <a:p>
            <a:pPr lvl="1" marL="769620" indent="-181610">
              <a:lnSpc>
                <a:spcPct val="100000"/>
              </a:lnSpc>
              <a:spcBef>
                <a:spcPts val="220"/>
              </a:spcBef>
              <a:buFont typeface="Arial MT"/>
              <a:buChar char="•"/>
              <a:tabLst>
                <a:tab pos="769620" algn="l"/>
              </a:tabLst>
            </a:pPr>
            <a:r>
              <a:rPr dirty="0" sz="2400">
                <a:latin typeface="Calibri"/>
                <a:cs typeface="Calibri"/>
              </a:rPr>
              <a:t>Bernoulli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Distribution</a:t>
            </a:r>
            <a:endParaRPr sz="2400">
              <a:latin typeface="Calibri"/>
              <a:cs typeface="Calibri"/>
            </a:endParaRPr>
          </a:p>
          <a:p>
            <a:pPr lvl="1" marL="769620" indent="-181610">
              <a:lnSpc>
                <a:spcPct val="100000"/>
              </a:lnSpc>
              <a:spcBef>
                <a:spcPts val="210"/>
              </a:spcBef>
              <a:buFont typeface="Arial MT"/>
              <a:buChar char="•"/>
              <a:tabLst>
                <a:tab pos="769620" algn="l"/>
              </a:tabLst>
            </a:pPr>
            <a:r>
              <a:rPr dirty="0" sz="2400">
                <a:latin typeface="Calibri"/>
                <a:cs typeface="Calibri"/>
              </a:rPr>
              <a:t>Normal/Gaussian</a:t>
            </a:r>
            <a:r>
              <a:rPr dirty="0" sz="2400" spc="-8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Distribution</a:t>
            </a:r>
            <a:endParaRPr sz="2400">
              <a:latin typeface="Calibri"/>
              <a:cs typeface="Calibri"/>
            </a:endParaRPr>
          </a:p>
          <a:p>
            <a:pPr lvl="1" marL="769620" indent="-181610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769620" algn="l"/>
              </a:tabLst>
            </a:pPr>
            <a:r>
              <a:rPr dirty="0" sz="2400">
                <a:latin typeface="Calibri"/>
                <a:cs typeface="Calibri"/>
              </a:rPr>
              <a:t>Central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Limit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Theory</a:t>
            </a:r>
            <a:endParaRPr sz="2400">
              <a:latin typeface="Calibri"/>
              <a:cs typeface="Calibri"/>
            </a:endParaRPr>
          </a:p>
          <a:p>
            <a:pPr marL="313055" indent="-174625">
              <a:lnSpc>
                <a:spcPct val="100000"/>
              </a:lnSpc>
              <a:spcBef>
                <a:spcPts val="655"/>
              </a:spcBef>
              <a:buFont typeface="Arial MT"/>
              <a:buChar char="•"/>
              <a:tabLst>
                <a:tab pos="313055" algn="l"/>
              </a:tabLst>
            </a:pPr>
            <a:r>
              <a:rPr dirty="0" sz="2800">
                <a:latin typeface="Calibri"/>
                <a:cs typeface="Calibri"/>
              </a:rPr>
              <a:t>Monte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Carlo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Approximation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81134"/>
            <a:ext cx="5116748" cy="418605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0779" y="-33020"/>
            <a:ext cx="9511665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b="0">
                <a:latin typeface="Times New Roman"/>
                <a:cs typeface="Times New Roman"/>
              </a:rPr>
              <a:t>Example:</a:t>
            </a:r>
            <a:r>
              <a:rPr dirty="0" sz="4000" spc="-55" b="0">
                <a:latin typeface="Times New Roman"/>
                <a:cs typeface="Times New Roman"/>
              </a:rPr>
              <a:t> </a:t>
            </a:r>
            <a:r>
              <a:rPr dirty="0" sz="4000" b="0">
                <a:latin typeface="Times New Roman"/>
                <a:cs typeface="Times New Roman"/>
              </a:rPr>
              <a:t>Training</a:t>
            </a:r>
            <a:r>
              <a:rPr dirty="0" sz="4000" spc="-50" b="0">
                <a:latin typeface="Times New Roman"/>
                <a:cs typeface="Times New Roman"/>
              </a:rPr>
              <a:t> </a:t>
            </a:r>
            <a:r>
              <a:rPr dirty="0" sz="4000" b="0">
                <a:latin typeface="Times New Roman"/>
                <a:cs typeface="Times New Roman"/>
              </a:rPr>
              <a:t>Naïve</a:t>
            </a:r>
            <a:r>
              <a:rPr dirty="0" sz="4000" spc="-50" b="0">
                <a:latin typeface="Times New Roman"/>
                <a:cs typeface="Times New Roman"/>
              </a:rPr>
              <a:t> </a:t>
            </a:r>
            <a:r>
              <a:rPr dirty="0" sz="4000" b="0">
                <a:latin typeface="Times New Roman"/>
                <a:cs typeface="Times New Roman"/>
              </a:rPr>
              <a:t>Bayes</a:t>
            </a:r>
            <a:r>
              <a:rPr dirty="0" sz="4000" spc="-55" b="0">
                <a:latin typeface="Times New Roman"/>
                <a:cs typeface="Times New Roman"/>
              </a:rPr>
              <a:t> </a:t>
            </a:r>
            <a:r>
              <a:rPr dirty="0" sz="4000" b="0">
                <a:latin typeface="Times New Roman"/>
                <a:cs typeface="Times New Roman"/>
              </a:rPr>
              <a:t>Tennis</a:t>
            </a:r>
            <a:r>
              <a:rPr dirty="0" sz="4000" spc="-50" b="0">
                <a:latin typeface="Times New Roman"/>
                <a:cs typeface="Times New Roman"/>
              </a:rPr>
              <a:t> </a:t>
            </a:r>
            <a:r>
              <a:rPr dirty="0" sz="4000" spc="-10" b="0">
                <a:latin typeface="Times New Roman"/>
                <a:cs typeface="Times New Roman"/>
              </a:rPr>
              <a:t>Model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129625" y="531089"/>
            <a:ext cx="6701155" cy="14566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901065" marR="3068320" indent="26670">
              <a:lnSpc>
                <a:spcPct val="124500"/>
              </a:lnSpc>
              <a:spcBef>
                <a:spcPts val="95"/>
              </a:spcBef>
            </a:pPr>
            <a:r>
              <a:rPr dirty="0" sz="2650">
                <a:latin typeface="Times New Roman"/>
                <a:cs typeface="Times New Roman"/>
              </a:rPr>
              <a:t>P(Play=Yes) = </a:t>
            </a:r>
            <a:r>
              <a:rPr dirty="0" sz="2650" spc="-20">
                <a:latin typeface="Times New Roman"/>
                <a:cs typeface="Times New Roman"/>
              </a:rPr>
              <a:t>9/14 </a:t>
            </a:r>
            <a:r>
              <a:rPr dirty="0" sz="2650">
                <a:latin typeface="Times New Roman"/>
                <a:cs typeface="Times New Roman"/>
              </a:rPr>
              <a:t>P(Play=No) = </a:t>
            </a:r>
            <a:r>
              <a:rPr dirty="0" sz="2650" spc="-20">
                <a:latin typeface="Times New Roman"/>
                <a:cs typeface="Times New Roman"/>
              </a:rPr>
              <a:t>5/14</a:t>
            </a:r>
            <a:endParaRPr sz="2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dirty="0" sz="2400">
                <a:solidFill>
                  <a:srgbClr val="101010"/>
                </a:solidFill>
                <a:latin typeface="Times New Roman"/>
                <a:cs typeface="Times New Roman"/>
              </a:rPr>
              <a:t>Create</a:t>
            </a:r>
            <a:r>
              <a:rPr dirty="0" sz="2400" spc="-15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101010"/>
                </a:solidFill>
                <a:latin typeface="Times New Roman"/>
                <a:cs typeface="Times New Roman"/>
              </a:rPr>
              <a:t>probability</a:t>
            </a:r>
            <a:r>
              <a:rPr dirty="0" sz="2400" spc="-5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101010"/>
                </a:solidFill>
                <a:latin typeface="Times New Roman"/>
                <a:cs typeface="Times New Roman"/>
              </a:rPr>
              <a:t>lookup</a:t>
            </a:r>
            <a:r>
              <a:rPr dirty="0" sz="2400" spc="-1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101010"/>
                </a:solidFill>
                <a:latin typeface="Times New Roman"/>
                <a:cs typeface="Times New Roman"/>
              </a:rPr>
              <a:t>tables</a:t>
            </a:r>
            <a:r>
              <a:rPr dirty="0" sz="2400" spc="-1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101010"/>
                </a:solidFill>
                <a:latin typeface="Times New Roman"/>
                <a:cs typeface="Times New Roman"/>
              </a:rPr>
              <a:t>based</a:t>
            </a:r>
            <a:r>
              <a:rPr dirty="0" sz="2400" spc="-1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101010"/>
                </a:solidFill>
                <a:latin typeface="Times New Roman"/>
                <a:cs typeface="Times New Roman"/>
              </a:rPr>
              <a:t>on</a:t>
            </a:r>
            <a:r>
              <a:rPr dirty="0" sz="2400" spc="-5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101010"/>
                </a:solidFill>
                <a:latin typeface="Times New Roman"/>
                <a:cs typeface="Times New Roman"/>
              </a:rPr>
              <a:t>training</a:t>
            </a:r>
            <a:r>
              <a:rPr dirty="0" sz="2400" spc="-5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dirty="0" sz="2400" spc="-20">
                <a:solidFill>
                  <a:srgbClr val="101010"/>
                </a:solidFill>
                <a:latin typeface="Times New Roman"/>
                <a:cs typeface="Times New Roman"/>
              </a:rPr>
              <a:t>data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4925069" y="2002950"/>
            <a:ext cx="7094220" cy="2630805"/>
            <a:chOff x="4925069" y="2002950"/>
            <a:chExt cx="7094220" cy="2630805"/>
          </a:xfrm>
        </p:grpSpPr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43359" y="2002950"/>
              <a:ext cx="3395765" cy="1542421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82378" y="2021239"/>
              <a:ext cx="3755460" cy="1505842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25069" y="3462776"/>
              <a:ext cx="3414055" cy="1170532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257703" y="3462776"/>
              <a:ext cx="3761557" cy="1170532"/>
            </a:xfrm>
            <a:prstGeom prst="rect">
              <a:avLst/>
            </a:prstGeom>
          </p:spPr>
        </p:pic>
      </p:grpSp>
      <p:sp>
        <p:nvSpPr>
          <p:cNvPr id="10" name="object 10" descr=""/>
          <p:cNvSpPr txBox="1"/>
          <p:nvPr/>
        </p:nvSpPr>
        <p:spPr>
          <a:xfrm>
            <a:off x="604561" y="4953291"/>
            <a:ext cx="5184140" cy="13303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b="1">
                <a:solidFill>
                  <a:srgbClr val="FF0000"/>
                </a:solidFill>
                <a:latin typeface="Times New Roman"/>
                <a:cs typeface="Times New Roman"/>
              </a:rPr>
              <a:t>P(Y=Yes|(D9))</a:t>
            </a:r>
            <a:r>
              <a:rPr dirty="0" sz="2200" spc="-7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200" b="1">
                <a:solidFill>
                  <a:srgbClr val="FF0000"/>
                </a:solidFill>
                <a:latin typeface="Times New Roman"/>
                <a:cs typeface="Times New Roman"/>
              </a:rPr>
              <a:t>=</a:t>
            </a:r>
            <a:r>
              <a:rPr dirty="0" sz="2200" spc="-7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200" spc="-50" b="1">
                <a:solidFill>
                  <a:srgbClr val="FF0000"/>
                </a:solidFill>
                <a:latin typeface="Times New Roman"/>
                <a:cs typeface="Times New Roman"/>
              </a:rPr>
              <a:t>?</a:t>
            </a:r>
            <a:endParaRPr sz="2200">
              <a:latin typeface="Times New Roman"/>
              <a:cs typeface="Times New Roman"/>
            </a:endParaRPr>
          </a:p>
          <a:p>
            <a:pPr marL="112395" marR="5080">
              <a:lnSpc>
                <a:spcPct val="127099"/>
              </a:lnSpc>
              <a:spcBef>
                <a:spcPts val="925"/>
              </a:spcBef>
            </a:pPr>
            <a:r>
              <a:rPr dirty="0" sz="2200">
                <a:solidFill>
                  <a:srgbClr val="101010"/>
                </a:solidFill>
                <a:latin typeface="Times New Roman"/>
                <a:cs typeface="Times New Roman"/>
              </a:rPr>
              <a:t>P(Y=Yes|(D9))</a:t>
            </a:r>
            <a:r>
              <a:rPr dirty="0" sz="2200" spc="-25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101010"/>
                </a:solidFill>
                <a:latin typeface="Times New Roman"/>
                <a:cs typeface="Times New Roman"/>
              </a:rPr>
              <a:t>=</a:t>
            </a:r>
            <a:r>
              <a:rPr dirty="0" sz="2200" spc="-3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101010"/>
                </a:solidFill>
                <a:latin typeface="Times New Roman"/>
                <a:cs typeface="Times New Roman"/>
              </a:rPr>
              <a:t>2/9</a:t>
            </a:r>
            <a:r>
              <a:rPr dirty="0" sz="2200" spc="-25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101010"/>
                </a:solidFill>
                <a:latin typeface="Times New Roman"/>
                <a:cs typeface="Times New Roman"/>
              </a:rPr>
              <a:t>*</a:t>
            </a:r>
            <a:r>
              <a:rPr dirty="0" sz="2200" spc="-25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101010"/>
                </a:solidFill>
                <a:latin typeface="Times New Roman"/>
                <a:cs typeface="Times New Roman"/>
              </a:rPr>
              <a:t>3/9</a:t>
            </a:r>
            <a:r>
              <a:rPr dirty="0" sz="2200" spc="-25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101010"/>
                </a:solidFill>
                <a:latin typeface="Times New Roman"/>
                <a:cs typeface="Times New Roman"/>
              </a:rPr>
              <a:t>*</a:t>
            </a:r>
            <a:r>
              <a:rPr dirty="0" sz="2200" spc="-25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101010"/>
                </a:solidFill>
                <a:latin typeface="Times New Roman"/>
                <a:cs typeface="Times New Roman"/>
              </a:rPr>
              <a:t>6/9</a:t>
            </a:r>
            <a:r>
              <a:rPr dirty="0" sz="2200" spc="-25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101010"/>
                </a:solidFill>
                <a:latin typeface="Times New Roman"/>
                <a:cs typeface="Times New Roman"/>
              </a:rPr>
              <a:t>*</a:t>
            </a:r>
            <a:r>
              <a:rPr dirty="0" sz="2200" spc="-25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101010"/>
                </a:solidFill>
                <a:latin typeface="Times New Roman"/>
                <a:cs typeface="Times New Roman"/>
              </a:rPr>
              <a:t>6/9</a:t>
            </a:r>
            <a:r>
              <a:rPr dirty="0" sz="2200" spc="-25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101010"/>
                </a:solidFill>
                <a:latin typeface="Times New Roman"/>
                <a:cs typeface="Times New Roman"/>
              </a:rPr>
              <a:t>*</a:t>
            </a:r>
            <a:r>
              <a:rPr dirty="0" sz="2200" spc="-25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dirty="0" sz="2200" spc="-20">
                <a:solidFill>
                  <a:srgbClr val="101010"/>
                </a:solidFill>
                <a:latin typeface="Times New Roman"/>
                <a:cs typeface="Times New Roman"/>
              </a:rPr>
              <a:t>9/14 </a:t>
            </a:r>
            <a:r>
              <a:rPr dirty="0" sz="2200">
                <a:solidFill>
                  <a:srgbClr val="101010"/>
                </a:solidFill>
                <a:latin typeface="Times New Roman"/>
                <a:cs typeface="Times New Roman"/>
              </a:rPr>
              <a:t>P(Y=No|(D9))</a:t>
            </a:r>
            <a:r>
              <a:rPr dirty="0" sz="2200" spc="-25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101010"/>
                </a:solidFill>
                <a:latin typeface="Times New Roman"/>
                <a:cs typeface="Times New Roman"/>
              </a:rPr>
              <a:t>=</a:t>
            </a:r>
            <a:r>
              <a:rPr dirty="0" sz="2200" spc="-3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101010"/>
                </a:solidFill>
                <a:latin typeface="Times New Roman"/>
                <a:cs typeface="Times New Roman"/>
              </a:rPr>
              <a:t>3/5</a:t>
            </a:r>
            <a:r>
              <a:rPr dirty="0" sz="2200" spc="-25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101010"/>
                </a:solidFill>
                <a:latin typeface="Times New Roman"/>
                <a:cs typeface="Times New Roman"/>
              </a:rPr>
              <a:t>*</a:t>
            </a:r>
            <a:r>
              <a:rPr dirty="0" sz="2200" spc="-25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101010"/>
                </a:solidFill>
                <a:latin typeface="Times New Roman"/>
                <a:cs typeface="Times New Roman"/>
              </a:rPr>
              <a:t>1/5</a:t>
            </a:r>
            <a:r>
              <a:rPr dirty="0" sz="2200" spc="-25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101010"/>
                </a:solidFill>
                <a:latin typeface="Times New Roman"/>
                <a:cs typeface="Times New Roman"/>
              </a:rPr>
              <a:t>*</a:t>
            </a:r>
            <a:r>
              <a:rPr dirty="0" sz="2200" spc="-20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101010"/>
                </a:solidFill>
                <a:latin typeface="Times New Roman"/>
                <a:cs typeface="Times New Roman"/>
              </a:rPr>
              <a:t>1/5</a:t>
            </a:r>
            <a:r>
              <a:rPr dirty="0" sz="2200" spc="-25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101010"/>
                </a:solidFill>
                <a:latin typeface="Times New Roman"/>
                <a:cs typeface="Times New Roman"/>
              </a:rPr>
              <a:t>*</a:t>
            </a:r>
            <a:r>
              <a:rPr dirty="0" sz="2200" spc="-25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101010"/>
                </a:solidFill>
                <a:latin typeface="Times New Roman"/>
                <a:cs typeface="Times New Roman"/>
              </a:rPr>
              <a:t>2/5</a:t>
            </a:r>
            <a:r>
              <a:rPr dirty="0" sz="2200" spc="-25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101010"/>
                </a:solidFill>
                <a:latin typeface="Times New Roman"/>
                <a:cs typeface="Times New Roman"/>
              </a:rPr>
              <a:t>*</a:t>
            </a:r>
            <a:r>
              <a:rPr dirty="0" sz="2200" spc="-25">
                <a:solidFill>
                  <a:srgbClr val="101010"/>
                </a:solidFill>
                <a:latin typeface="Times New Roman"/>
                <a:cs typeface="Times New Roman"/>
              </a:rPr>
              <a:t> </a:t>
            </a:r>
            <a:r>
              <a:rPr dirty="0" sz="2200" spc="-20">
                <a:solidFill>
                  <a:srgbClr val="101010"/>
                </a:solidFill>
                <a:latin typeface="Times New Roman"/>
                <a:cs typeface="Times New Roman"/>
              </a:rPr>
              <a:t>5/14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6382281" y="5359805"/>
            <a:ext cx="813435" cy="935990"/>
          </a:xfrm>
          <a:prstGeom prst="rect">
            <a:avLst/>
          </a:prstGeom>
        </p:spPr>
        <p:txBody>
          <a:bodyPr wrap="square" lIns="0" tIns="132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dirty="0" sz="2200" spc="-10" b="1">
                <a:solidFill>
                  <a:srgbClr val="101010"/>
                </a:solidFill>
                <a:latin typeface="Times New Roman"/>
                <a:cs typeface="Times New Roman"/>
              </a:rPr>
              <a:t>=0.021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45"/>
              </a:spcBef>
            </a:pPr>
            <a:r>
              <a:rPr dirty="0" sz="2200" spc="-10" b="1">
                <a:solidFill>
                  <a:srgbClr val="101010"/>
                </a:solidFill>
                <a:latin typeface="Times New Roman"/>
                <a:cs typeface="Times New Roman"/>
              </a:rPr>
              <a:t>=0.003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5176" y="279179"/>
            <a:ext cx="299656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b="0">
                <a:latin typeface="Times New Roman"/>
                <a:cs typeface="Times New Roman"/>
              </a:rPr>
              <a:t>Laplace</a:t>
            </a:r>
            <a:r>
              <a:rPr dirty="0" sz="3000" spc="-135" b="0">
                <a:latin typeface="Times New Roman"/>
                <a:cs typeface="Times New Roman"/>
              </a:rPr>
              <a:t> </a:t>
            </a:r>
            <a:r>
              <a:rPr dirty="0" sz="3000" spc="-10" b="0">
                <a:latin typeface="Times New Roman"/>
                <a:cs typeface="Times New Roman"/>
              </a:rPr>
              <a:t>Smoothing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324601" y="1356214"/>
            <a:ext cx="4688205" cy="9391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16865" marR="5080" indent="-3048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16865" algn="l"/>
                <a:tab pos="1878964" algn="l"/>
                <a:tab pos="3458845" algn="l"/>
                <a:tab pos="4269105" algn="l"/>
              </a:tabLst>
            </a:pPr>
            <a:r>
              <a:rPr dirty="0" sz="2000" spc="-10" b="1">
                <a:solidFill>
                  <a:srgbClr val="101010"/>
                </a:solidFill>
                <a:latin typeface="Verdana"/>
                <a:cs typeface="Verdana"/>
              </a:rPr>
              <a:t>Problem:</a:t>
            </a:r>
            <a:r>
              <a:rPr dirty="0" sz="2000" b="1">
                <a:solidFill>
                  <a:srgbClr val="101010"/>
                </a:solidFill>
                <a:latin typeface="Verdana"/>
                <a:cs typeface="Verdana"/>
              </a:rPr>
              <a:t>	</a:t>
            </a:r>
            <a:r>
              <a:rPr dirty="0" sz="2000" spc="-10">
                <a:solidFill>
                  <a:srgbClr val="101010"/>
                </a:solidFill>
                <a:latin typeface="Verdana"/>
                <a:cs typeface="Verdana"/>
              </a:rPr>
              <a:t>categories</a:t>
            </a:r>
            <a:r>
              <a:rPr dirty="0" sz="2000">
                <a:solidFill>
                  <a:srgbClr val="101010"/>
                </a:solidFill>
                <a:latin typeface="Verdana"/>
                <a:cs typeface="Verdana"/>
              </a:rPr>
              <a:t>	</a:t>
            </a:r>
            <a:r>
              <a:rPr dirty="0" sz="2000" spc="-20">
                <a:solidFill>
                  <a:srgbClr val="101010"/>
                </a:solidFill>
                <a:latin typeface="Verdana"/>
                <a:cs typeface="Verdana"/>
              </a:rPr>
              <a:t>with</a:t>
            </a:r>
            <a:r>
              <a:rPr dirty="0" sz="2000">
                <a:solidFill>
                  <a:srgbClr val="101010"/>
                </a:solidFill>
                <a:latin typeface="Verdana"/>
                <a:cs typeface="Verdana"/>
              </a:rPr>
              <a:t>	</a:t>
            </a:r>
            <a:r>
              <a:rPr dirty="0" sz="2000" spc="-25">
                <a:solidFill>
                  <a:srgbClr val="101010"/>
                </a:solidFill>
                <a:latin typeface="Verdana"/>
                <a:cs typeface="Verdana"/>
              </a:rPr>
              <a:t>no </a:t>
            </a:r>
            <a:r>
              <a:rPr dirty="0" sz="2000">
                <a:solidFill>
                  <a:srgbClr val="101010"/>
                </a:solidFill>
                <a:latin typeface="Verdana"/>
                <a:cs typeface="Verdana"/>
              </a:rPr>
              <a:t>entries</a:t>
            </a:r>
            <a:r>
              <a:rPr dirty="0" sz="2000" spc="70">
                <a:solidFill>
                  <a:srgbClr val="101010"/>
                </a:solidFill>
                <a:latin typeface="Verdana"/>
                <a:cs typeface="Verdana"/>
              </a:rPr>
              <a:t> </a:t>
            </a:r>
            <a:r>
              <a:rPr dirty="0" sz="2000">
                <a:solidFill>
                  <a:srgbClr val="101010"/>
                </a:solidFill>
                <a:latin typeface="Verdana"/>
                <a:cs typeface="Verdana"/>
              </a:rPr>
              <a:t>result</a:t>
            </a:r>
            <a:r>
              <a:rPr dirty="0" sz="2000" spc="75">
                <a:solidFill>
                  <a:srgbClr val="101010"/>
                </a:solidFill>
                <a:latin typeface="Verdana"/>
                <a:cs typeface="Verdana"/>
              </a:rPr>
              <a:t> </a:t>
            </a:r>
            <a:r>
              <a:rPr dirty="0" sz="2000">
                <a:solidFill>
                  <a:srgbClr val="101010"/>
                </a:solidFill>
                <a:latin typeface="Verdana"/>
                <a:cs typeface="Verdana"/>
              </a:rPr>
              <a:t>in</a:t>
            </a:r>
            <a:r>
              <a:rPr dirty="0" sz="2000" spc="75">
                <a:solidFill>
                  <a:srgbClr val="101010"/>
                </a:solidFill>
                <a:latin typeface="Verdana"/>
                <a:cs typeface="Verdana"/>
              </a:rPr>
              <a:t> </a:t>
            </a:r>
            <a:r>
              <a:rPr dirty="0" sz="2000">
                <a:solidFill>
                  <a:srgbClr val="101010"/>
                </a:solidFill>
                <a:latin typeface="Verdana"/>
                <a:cs typeface="Verdana"/>
              </a:rPr>
              <a:t>a</a:t>
            </a:r>
            <a:r>
              <a:rPr dirty="0" sz="2000" spc="70">
                <a:solidFill>
                  <a:srgbClr val="101010"/>
                </a:solidFill>
                <a:latin typeface="Verdana"/>
                <a:cs typeface="Verdana"/>
              </a:rPr>
              <a:t> </a:t>
            </a:r>
            <a:r>
              <a:rPr dirty="0" sz="2000">
                <a:solidFill>
                  <a:srgbClr val="101010"/>
                </a:solidFill>
                <a:latin typeface="Verdana"/>
                <a:cs typeface="Verdana"/>
              </a:rPr>
              <a:t>value</a:t>
            </a:r>
            <a:r>
              <a:rPr dirty="0" sz="2000" spc="75">
                <a:solidFill>
                  <a:srgbClr val="101010"/>
                </a:solidFill>
                <a:latin typeface="Verdana"/>
                <a:cs typeface="Verdana"/>
              </a:rPr>
              <a:t> </a:t>
            </a:r>
            <a:r>
              <a:rPr dirty="0" sz="2000">
                <a:solidFill>
                  <a:srgbClr val="101010"/>
                </a:solidFill>
                <a:latin typeface="Verdana"/>
                <a:cs typeface="Verdana"/>
              </a:rPr>
              <a:t>of</a:t>
            </a:r>
            <a:r>
              <a:rPr dirty="0" sz="2000" spc="75">
                <a:solidFill>
                  <a:srgbClr val="101010"/>
                </a:solidFill>
                <a:latin typeface="Verdana"/>
                <a:cs typeface="Verdana"/>
              </a:rPr>
              <a:t> </a:t>
            </a:r>
            <a:r>
              <a:rPr dirty="0" sz="2000">
                <a:solidFill>
                  <a:srgbClr val="101010"/>
                </a:solidFill>
                <a:latin typeface="Verdana"/>
                <a:cs typeface="Verdana"/>
              </a:rPr>
              <a:t>"0"</a:t>
            </a:r>
            <a:r>
              <a:rPr dirty="0" sz="2000" spc="75">
                <a:solidFill>
                  <a:srgbClr val="101010"/>
                </a:solidFill>
                <a:latin typeface="Verdana"/>
                <a:cs typeface="Verdana"/>
              </a:rPr>
              <a:t> </a:t>
            </a:r>
            <a:r>
              <a:rPr dirty="0" sz="2000" spc="-25">
                <a:solidFill>
                  <a:srgbClr val="101010"/>
                </a:solidFill>
                <a:latin typeface="Verdana"/>
                <a:cs typeface="Verdana"/>
              </a:rPr>
              <a:t>for </a:t>
            </a:r>
            <a:r>
              <a:rPr dirty="0" sz="2000">
                <a:solidFill>
                  <a:srgbClr val="101010"/>
                </a:solidFill>
                <a:latin typeface="Verdana"/>
                <a:cs typeface="Verdana"/>
              </a:rPr>
              <a:t>conditional</a:t>
            </a:r>
            <a:r>
              <a:rPr dirty="0" sz="2000" spc="-165">
                <a:solidFill>
                  <a:srgbClr val="101010"/>
                </a:solidFill>
                <a:latin typeface="Verdana"/>
                <a:cs typeface="Verdana"/>
              </a:rPr>
              <a:t> </a:t>
            </a:r>
            <a:r>
              <a:rPr dirty="0" sz="2000" spc="-10">
                <a:solidFill>
                  <a:srgbClr val="101010"/>
                </a:solidFill>
                <a:latin typeface="Verdana"/>
                <a:cs typeface="Verdana"/>
              </a:rPr>
              <a:t>probability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24601" y="2878741"/>
            <a:ext cx="4688840" cy="9391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313690" marR="5080" indent="-30162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16865" algn="l"/>
              </a:tabLst>
            </a:pPr>
            <a:r>
              <a:rPr dirty="0" sz="2000" b="1">
                <a:solidFill>
                  <a:srgbClr val="101010"/>
                </a:solidFill>
                <a:latin typeface="Verdana"/>
                <a:cs typeface="Verdana"/>
              </a:rPr>
              <a:t>Solution:</a:t>
            </a:r>
            <a:r>
              <a:rPr dirty="0" sz="2000" spc="425" b="1">
                <a:solidFill>
                  <a:srgbClr val="101010"/>
                </a:solidFill>
                <a:latin typeface="Verdana"/>
                <a:cs typeface="Verdana"/>
              </a:rPr>
              <a:t> </a:t>
            </a:r>
            <a:r>
              <a:rPr dirty="0" sz="2000">
                <a:solidFill>
                  <a:srgbClr val="101010"/>
                </a:solidFill>
                <a:latin typeface="Verdana"/>
                <a:cs typeface="Verdana"/>
              </a:rPr>
              <a:t>add</a:t>
            </a:r>
            <a:r>
              <a:rPr dirty="0" sz="2000" spc="409">
                <a:solidFill>
                  <a:srgbClr val="101010"/>
                </a:solidFill>
                <a:latin typeface="Verdana"/>
                <a:cs typeface="Verdana"/>
              </a:rPr>
              <a:t> </a:t>
            </a:r>
            <a:r>
              <a:rPr dirty="0" sz="2000">
                <a:solidFill>
                  <a:srgbClr val="101010"/>
                </a:solidFill>
                <a:latin typeface="Verdana"/>
                <a:cs typeface="Verdana"/>
              </a:rPr>
              <a:t>"1"</a:t>
            </a:r>
            <a:r>
              <a:rPr dirty="0" sz="2000" spc="405">
                <a:solidFill>
                  <a:srgbClr val="101010"/>
                </a:solidFill>
                <a:latin typeface="Verdana"/>
                <a:cs typeface="Verdana"/>
              </a:rPr>
              <a:t> </a:t>
            </a:r>
            <a:r>
              <a:rPr dirty="0" sz="2000">
                <a:solidFill>
                  <a:srgbClr val="101010"/>
                </a:solidFill>
                <a:latin typeface="Verdana"/>
                <a:cs typeface="Verdana"/>
              </a:rPr>
              <a:t>to</a:t>
            </a:r>
            <a:r>
              <a:rPr dirty="0" sz="2000" spc="405">
                <a:solidFill>
                  <a:srgbClr val="101010"/>
                </a:solidFill>
                <a:latin typeface="Verdana"/>
                <a:cs typeface="Verdana"/>
              </a:rPr>
              <a:t> </a:t>
            </a:r>
            <a:r>
              <a:rPr dirty="0" sz="2000" spc="-10">
                <a:solidFill>
                  <a:srgbClr val="101010"/>
                </a:solidFill>
                <a:latin typeface="Verdana"/>
                <a:cs typeface="Verdana"/>
              </a:rPr>
              <a:t>numerator </a:t>
            </a:r>
            <a:r>
              <a:rPr dirty="0" sz="2000" spc="-10">
                <a:solidFill>
                  <a:srgbClr val="101010"/>
                </a:solidFill>
                <a:latin typeface="Verdana"/>
                <a:cs typeface="Verdana"/>
              </a:rPr>
              <a:t>	</a:t>
            </a:r>
            <a:r>
              <a:rPr dirty="0" sz="2000">
                <a:solidFill>
                  <a:srgbClr val="101010"/>
                </a:solidFill>
                <a:latin typeface="Verdana"/>
                <a:cs typeface="Verdana"/>
              </a:rPr>
              <a:t>and</a:t>
            </a:r>
            <a:r>
              <a:rPr dirty="0" sz="2000" spc="340">
                <a:solidFill>
                  <a:srgbClr val="101010"/>
                </a:solidFill>
                <a:latin typeface="Verdana"/>
                <a:cs typeface="Verdana"/>
              </a:rPr>
              <a:t>   </a:t>
            </a:r>
            <a:r>
              <a:rPr dirty="0" sz="2000">
                <a:solidFill>
                  <a:srgbClr val="101010"/>
                </a:solidFill>
                <a:latin typeface="Verdana"/>
                <a:cs typeface="Verdana"/>
              </a:rPr>
              <a:t>denominator</a:t>
            </a:r>
            <a:r>
              <a:rPr dirty="0" sz="2000" spc="340">
                <a:solidFill>
                  <a:srgbClr val="101010"/>
                </a:solidFill>
                <a:latin typeface="Verdana"/>
                <a:cs typeface="Verdana"/>
              </a:rPr>
              <a:t>   </a:t>
            </a:r>
            <a:r>
              <a:rPr dirty="0" sz="2000">
                <a:solidFill>
                  <a:srgbClr val="101010"/>
                </a:solidFill>
                <a:latin typeface="Verdana"/>
                <a:cs typeface="Verdana"/>
              </a:rPr>
              <a:t>of</a:t>
            </a:r>
            <a:r>
              <a:rPr dirty="0" sz="2000" spc="340">
                <a:solidFill>
                  <a:srgbClr val="101010"/>
                </a:solidFill>
                <a:latin typeface="Verdana"/>
                <a:cs typeface="Verdana"/>
              </a:rPr>
              <a:t>   </a:t>
            </a:r>
            <a:r>
              <a:rPr dirty="0" sz="2000" spc="-10">
                <a:solidFill>
                  <a:srgbClr val="101010"/>
                </a:solidFill>
                <a:latin typeface="Verdana"/>
                <a:cs typeface="Verdana"/>
              </a:rPr>
              <a:t>empty 	categories</a:t>
            </a:r>
            <a:endParaRPr sz="2000">
              <a:latin typeface="Verdana"/>
              <a:cs typeface="Verdana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29829" y="1444379"/>
            <a:ext cx="4717530" cy="369331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7645702" y="910668"/>
            <a:ext cx="279400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50" b="1">
                <a:solidFill>
                  <a:srgbClr val="C00000"/>
                </a:solidFill>
                <a:latin typeface="Times New Roman"/>
                <a:cs typeface="Times New Roman"/>
              </a:rPr>
              <a:t>0</a:t>
            </a:r>
            <a:endParaRPr sz="4000">
              <a:latin typeface="Times New Roman"/>
              <a:cs typeface="Times New Roman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94465" y="2749007"/>
            <a:ext cx="4152894" cy="759374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94465" y="3839033"/>
            <a:ext cx="4152894" cy="782264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954327" y="1246642"/>
            <a:ext cx="2922270" cy="568325"/>
          </a:xfrm>
          <a:custGeom>
            <a:avLst/>
            <a:gdLst/>
            <a:ahLst/>
            <a:cxnLst/>
            <a:rect l="l" t="t" r="r" b="b"/>
            <a:pathLst>
              <a:path w="2922270" h="568325">
                <a:moveTo>
                  <a:pt x="2826999" y="568035"/>
                </a:moveTo>
                <a:lnTo>
                  <a:pt x="94674" y="568035"/>
                </a:lnTo>
                <a:lnTo>
                  <a:pt x="57822" y="560595"/>
                </a:lnTo>
                <a:lnTo>
                  <a:pt x="27729" y="540306"/>
                </a:lnTo>
                <a:lnTo>
                  <a:pt x="7439" y="510213"/>
                </a:lnTo>
                <a:lnTo>
                  <a:pt x="0" y="473361"/>
                </a:lnTo>
                <a:lnTo>
                  <a:pt x="0" y="94674"/>
                </a:lnTo>
                <a:lnTo>
                  <a:pt x="7439" y="57822"/>
                </a:lnTo>
                <a:lnTo>
                  <a:pt x="27729" y="27729"/>
                </a:lnTo>
                <a:lnTo>
                  <a:pt x="57822" y="7439"/>
                </a:lnTo>
                <a:lnTo>
                  <a:pt x="94674" y="0"/>
                </a:lnTo>
                <a:lnTo>
                  <a:pt x="2826999" y="0"/>
                </a:lnTo>
                <a:lnTo>
                  <a:pt x="2879524" y="15906"/>
                </a:lnTo>
                <a:lnTo>
                  <a:pt x="2914467" y="58444"/>
                </a:lnTo>
                <a:lnTo>
                  <a:pt x="2921674" y="94674"/>
                </a:lnTo>
                <a:lnTo>
                  <a:pt x="2921674" y="473361"/>
                </a:lnTo>
                <a:lnTo>
                  <a:pt x="2914234" y="510213"/>
                </a:lnTo>
                <a:lnTo>
                  <a:pt x="2893944" y="540306"/>
                </a:lnTo>
                <a:lnTo>
                  <a:pt x="2863851" y="560595"/>
                </a:lnTo>
                <a:lnTo>
                  <a:pt x="2826999" y="568035"/>
                </a:lnTo>
                <a:close/>
              </a:path>
            </a:pathLst>
          </a:custGeom>
          <a:solidFill>
            <a:srgbClr val="C00000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1293109" y="1339145"/>
            <a:ext cx="2242185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>
                <a:solidFill>
                  <a:srgbClr val="FFFFFF"/>
                </a:solidFill>
                <a:latin typeface="Times New Roman"/>
                <a:cs typeface="Times New Roman"/>
              </a:rPr>
              <a:t>Naïve</a:t>
            </a:r>
            <a:r>
              <a:rPr dirty="0" sz="22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FFFFFF"/>
                </a:solidFill>
                <a:latin typeface="Times New Roman"/>
                <a:cs typeface="Times New Roman"/>
              </a:rPr>
              <a:t>Bayes</a:t>
            </a:r>
            <a:r>
              <a:rPr dirty="0" sz="22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Times New Roman"/>
                <a:cs typeface="Times New Roman"/>
              </a:rPr>
              <a:t>Model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4239490" y="1246642"/>
            <a:ext cx="2922270" cy="568325"/>
          </a:xfrm>
          <a:custGeom>
            <a:avLst/>
            <a:gdLst/>
            <a:ahLst/>
            <a:cxnLst/>
            <a:rect l="l" t="t" r="r" b="b"/>
            <a:pathLst>
              <a:path w="2922270" h="568325">
                <a:moveTo>
                  <a:pt x="2826998" y="568035"/>
                </a:moveTo>
                <a:lnTo>
                  <a:pt x="94674" y="568035"/>
                </a:lnTo>
                <a:lnTo>
                  <a:pt x="57823" y="560595"/>
                </a:lnTo>
                <a:lnTo>
                  <a:pt x="27729" y="540306"/>
                </a:lnTo>
                <a:lnTo>
                  <a:pt x="7440" y="510213"/>
                </a:lnTo>
                <a:lnTo>
                  <a:pt x="0" y="473361"/>
                </a:lnTo>
                <a:lnTo>
                  <a:pt x="0" y="94674"/>
                </a:lnTo>
                <a:lnTo>
                  <a:pt x="7440" y="57822"/>
                </a:lnTo>
                <a:lnTo>
                  <a:pt x="27729" y="27729"/>
                </a:lnTo>
                <a:lnTo>
                  <a:pt x="57823" y="7439"/>
                </a:lnTo>
                <a:lnTo>
                  <a:pt x="94674" y="0"/>
                </a:lnTo>
                <a:lnTo>
                  <a:pt x="2826998" y="0"/>
                </a:lnTo>
                <a:lnTo>
                  <a:pt x="2879525" y="15906"/>
                </a:lnTo>
                <a:lnTo>
                  <a:pt x="2914467" y="58444"/>
                </a:lnTo>
                <a:lnTo>
                  <a:pt x="2921673" y="94674"/>
                </a:lnTo>
                <a:lnTo>
                  <a:pt x="2921673" y="473361"/>
                </a:lnTo>
                <a:lnTo>
                  <a:pt x="2914233" y="510213"/>
                </a:lnTo>
                <a:lnTo>
                  <a:pt x="2893944" y="540306"/>
                </a:lnTo>
                <a:lnTo>
                  <a:pt x="2863850" y="560595"/>
                </a:lnTo>
                <a:lnTo>
                  <a:pt x="2826998" y="568035"/>
                </a:lnTo>
                <a:close/>
              </a:path>
            </a:pathLst>
          </a:custGeom>
          <a:solidFill>
            <a:srgbClr val="C00000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5102054" y="1339145"/>
            <a:ext cx="1195070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>
                <a:solidFill>
                  <a:srgbClr val="FFFFFF"/>
                </a:solidFill>
                <a:latin typeface="Times New Roman"/>
                <a:cs typeface="Times New Roman"/>
              </a:rPr>
              <a:t>Data</a:t>
            </a:r>
            <a:r>
              <a:rPr dirty="0" sz="2200" spc="-20">
                <a:solidFill>
                  <a:srgbClr val="FFFFFF"/>
                </a:solidFill>
                <a:latin typeface="Times New Roman"/>
                <a:cs typeface="Times New Roman"/>
              </a:rPr>
              <a:t> Type</a:t>
            </a:r>
            <a:endParaRPr sz="2200">
              <a:latin typeface="Times New Roman"/>
              <a:cs typeface="Times New Roman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1191489" y="1893573"/>
            <a:ext cx="6096000" cy="2351405"/>
            <a:chOff x="1191489" y="1893573"/>
            <a:chExt cx="6096000" cy="2351405"/>
          </a:xfrm>
        </p:grpSpPr>
        <p:sp>
          <p:nvSpPr>
            <p:cNvPr id="7" name="object 7" descr=""/>
            <p:cNvSpPr/>
            <p:nvPr/>
          </p:nvSpPr>
          <p:spPr>
            <a:xfrm>
              <a:off x="1191489" y="1893573"/>
              <a:ext cx="6096000" cy="2351405"/>
            </a:xfrm>
            <a:custGeom>
              <a:avLst/>
              <a:gdLst/>
              <a:ahLst/>
              <a:cxnLst/>
              <a:rect l="l" t="t" r="r" b="b"/>
              <a:pathLst>
                <a:path w="6096000" h="2351404">
                  <a:moveTo>
                    <a:pt x="6095999" y="2351249"/>
                  </a:moveTo>
                  <a:lnTo>
                    <a:pt x="0" y="2351249"/>
                  </a:lnTo>
                  <a:lnTo>
                    <a:pt x="0" y="0"/>
                  </a:lnTo>
                  <a:lnTo>
                    <a:pt x="6095999" y="0"/>
                  </a:lnTo>
                  <a:lnTo>
                    <a:pt x="6095999" y="2351249"/>
                  </a:lnTo>
                  <a:close/>
                </a:path>
              </a:pathLst>
            </a:custGeom>
            <a:solidFill>
              <a:srgbClr val="E7EB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191488" y="1893582"/>
              <a:ext cx="6096000" cy="784225"/>
            </a:xfrm>
            <a:custGeom>
              <a:avLst/>
              <a:gdLst/>
              <a:ahLst/>
              <a:cxnLst/>
              <a:rect l="l" t="t" r="r" b="b"/>
              <a:pathLst>
                <a:path w="6096000" h="784225">
                  <a:moveTo>
                    <a:pt x="6096000" y="0"/>
                  </a:moveTo>
                  <a:lnTo>
                    <a:pt x="3048000" y="0"/>
                  </a:lnTo>
                  <a:lnTo>
                    <a:pt x="0" y="0"/>
                  </a:lnTo>
                  <a:lnTo>
                    <a:pt x="0" y="783742"/>
                  </a:lnTo>
                  <a:lnTo>
                    <a:pt x="3048000" y="783742"/>
                  </a:lnTo>
                  <a:lnTo>
                    <a:pt x="6096000" y="783742"/>
                  </a:lnTo>
                  <a:lnTo>
                    <a:pt x="6096000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191488" y="2677324"/>
              <a:ext cx="6096000" cy="784225"/>
            </a:xfrm>
            <a:custGeom>
              <a:avLst/>
              <a:gdLst/>
              <a:ahLst/>
              <a:cxnLst/>
              <a:rect l="l" t="t" r="r" b="b"/>
              <a:pathLst>
                <a:path w="6096000" h="784225">
                  <a:moveTo>
                    <a:pt x="6096000" y="0"/>
                  </a:moveTo>
                  <a:lnTo>
                    <a:pt x="3048000" y="0"/>
                  </a:lnTo>
                  <a:lnTo>
                    <a:pt x="0" y="0"/>
                  </a:lnTo>
                  <a:lnTo>
                    <a:pt x="0" y="783755"/>
                  </a:lnTo>
                  <a:lnTo>
                    <a:pt x="3048000" y="783755"/>
                  </a:lnTo>
                  <a:lnTo>
                    <a:pt x="6096000" y="783755"/>
                  </a:lnTo>
                  <a:lnTo>
                    <a:pt x="6096000" y="0"/>
                  </a:lnTo>
                  <a:close/>
                </a:path>
              </a:pathLst>
            </a:custGeom>
            <a:solidFill>
              <a:srgbClr val="CDD4E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1277214" y="1906782"/>
            <a:ext cx="11620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Times New Roman"/>
                <a:cs typeface="Times New Roman"/>
              </a:rPr>
              <a:t>Bernoulli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4325215" y="1906782"/>
            <a:ext cx="15621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Binary </a:t>
            </a:r>
            <a:r>
              <a:rPr dirty="0" sz="2400" spc="-10">
                <a:latin typeface="Times New Roman"/>
                <a:cs typeface="Times New Roman"/>
              </a:rPr>
              <a:t>(T/F)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1277214" y="2690532"/>
            <a:ext cx="15341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Times New Roman"/>
                <a:cs typeface="Times New Roman"/>
              </a:rPr>
              <a:t>Multinomial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4325215" y="2690532"/>
            <a:ext cx="24987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Discrete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(e.g.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count)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1277214" y="3474282"/>
            <a:ext cx="11303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Times New Roman"/>
                <a:cs typeface="Times New Roman"/>
              </a:rPr>
              <a:t>Gaussian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4325215" y="3474282"/>
            <a:ext cx="14179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Times New Roman"/>
                <a:cs typeface="Times New Roman"/>
              </a:rPr>
              <a:t>Continuous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395176" y="274099"/>
            <a:ext cx="4636770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>
                <a:latin typeface="Times New Roman"/>
                <a:cs typeface="Times New Roman"/>
              </a:rPr>
              <a:t>Types</a:t>
            </a:r>
            <a:r>
              <a:rPr dirty="0" sz="4000" spc="-75">
                <a:latin typeface="Times New Roman"/>
                <a:cs typeface="Times New Roman"/>
              </a:rPr>
              <a:t> </a:t>
            </a:r>
            <a:r>
              <a:rPr dirty="0" sz="4000">
                <a:latin typeface="Times New Roman"/>
                <a:cs typeface="Times New Roman"/>
              </a:rPr>
              <a:t>of</a:t>
            </a:r>
            <a:r>
              <a:rPr dirty="0" sz="4000" spc="-60">
                <a:latin typeface="Times New Roman"/>
                <a:cs typeface="Times New Roman"/>
              </a:rPr>
              <a:t> </a:t>
            </a:r>
            <a:r>
              <a:rPr dirty="0" sz="4000">
                <a:latin typeface="Times New Roman"/>
                <a:cs typeface="Times New Roman"/>
              </a:rPr>
              <a:t>Naïve</a:t>
            </a:r>
            <a:r>
              <a:rPr dirty="0" sz="4000" spc="-65">
                <a:latin typeface="Times New Roman"/>
                <a:cs typeface="Times New Roman"/>
              </a:rPr>
              <a:t> </a:t>
            </a:r>
            <a:r>
              <a:rPr dirty="0" sz="4000" spc="-10">
                <a:latin typeface="Times New Roman"/>
                <a:cs typeface="Times New Roman"/>
              </a:rPr>
              <a:t>Bayes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3594101" cy="6857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686717" y="1485830"/>
            <a:ext cx="7769859" cy="1000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27779" algn="l"/>
              </a:tabLst>
            </a:pPr>
            <a:r>
              <a:rPr dirty="0" sz="6400" spc="-10">
                <a:solidFill>
                  <a:srgbClr val="8C1414"/>
                </a:solidFill>
                <a:latin typeface="Times New Roman"/>
                <a:cs typeface="Times New Roman"/>
              </a:rPr>
              <a:t>Probability</a:t>
            </a:r>
            <a:r>
              <a:rPr dirty="0" sz="6400">
                <a:solidFill>
                  <a:srgbClr val="8C1414"/>
                </a:solidFill>
                <a:latin typeface="Times New Roman"/>
                <a:cs typeface="Times New Roman"/>
              </a:rPr>
              <a:t>	</a:t>
            </a:r>
            <a:r>
              <a:rPr dirty="0" sz="6400" spc="-10">
                <a:solidFill>
                  <a:srgbClr val="8C1414"/>
                </a:solidFill>
                <a:latin typeface="Times New Roman"/>
                <a:cs typeface="Times New Roman"/>
              </a:rPr>
              <a:t>Distribution</a:t>
            </a:r>
            <a:endParaRPr sz="64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920909" y="2803001"/>
            <a:ext cx="6823075" cy="16935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4400"/>
              </a:lnSpc>
              <a:spcBef>
                <a:spcPts val="95"/>
              </a:spcBef>
              <a:tabLst>
                <a:tab pos="2402205" algn="l"/>
                <a:tab pos="4591050" algn="l"/>
              </a:tabLst>
            </a:pPr>
            <a:r>
              <a:rPr dirty="0" sz="4400" spc="-10">
                <a:latin typeface="Times New Roman"/>
                <a:cs typeface="Times New Roman"/>
              </a:rPr>
              <a:t>Bernoulli,</a:t>
            </a:r>
            <a:r>
              <a:rPr dirty="0" sz="4400">
                <a:latin typeface="Times New Roman"/>
                <a:cs typeface="Times New Roman"/>
              </a:rPr>
              <a:t>	</a:t>
            </a:r>
            <a:r>
              <a:rPr dirty="0" sz="4400" spc="-10">
                <a:latin typeface="Times New Roman"/>
                <a:cs typeface="Times New Roman"/>
              </a:rPr>
              <a:t>Gaussian</a:t>
            </a:r>
            <a:r>
              <a:rPr dirty="0" sz="4400">
                <a:latin typeface="Times New Roman"/>
                <a:cs typeface="Times New Roman"/>
              </a:rPr>
              <a:t>	</a:t>
            </a:r>
            <a:r>
              <a:rPr dirty="0" sz="4400" spc="-10">
                <a:latin typeface="Times New Roman"/>
                <a:cs typeface="Times New Roman"/>
              </a:rPr>
              <a:t>(Normal), </a:t>
            </a:r>
            <a:r>
              <a:rPr dirty="0" sz="4400">
                <a:latin typeface="Times New Roman"/>
                <a:cs typeface="Times New Roman"/>
              </a:rPr>
              <a:t>Central</a:t>
            </a:r>
            <a:r>
              <a:rPr dirty="0" sz="4400" spc="-80">
                <a:latin typeface="Times New Roman"/>
                <a:cs typeface="Times New Roman"/>
              </a:rPr>
              <a:t> </a:t>
            </a:r>
            <a:r>
              <a:rPr dirty="0" sz="4400">
                <a:latin typeface="Times New Roman"/>
                <a:cs typeface="Times New Roman"/>
              </a:rPr>
              <a:t>Limit</a:t>
            </a:r>
            <a:r>
              <a:rPr dirty="0" sz="4400" spc="-80">
                <a:latin typeface="Times New Roman"/>
                <a:cs typeface="Times New Roman"/>
              </a:rPr>
              <a:t> </a:t>
            </a:r>
            <a:r>
              <a:rPr dirty="0" sz="4400" spc="-10">
                <a:latin typeface="Times New Roman"/>
                <a:cs typeface="Times New Roman"/>
              </a:rPr>
              <a:t>Theory</a:t>
            </a:r>
            <a:endParaRPr sz="4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/>
          <a:ln w="12699">
            <a:solidFill>
              <a:srgbClr val="ED7D31"/>
            </a:solidFill>
          </a:ln>
        </p:spPr>
        <p:txBody>
          <a:bodyPr wrap="square" lIns="0" tIns="285115" rIns="0" bIns="0" rtlCol="0" vert="horz">
            <a:spAutoFit/>
          </a:bodyPr>
          <a:lstStyle/>
          <a:p>
            <a:pPr marL="85725">
              <a:lnSpc>
                <a:spcPct val="100000"/>
              </a:lnSpc>
              <a:spcBef>
                <a:spcPts val="2245"/>
              </a:spcBef>
            </a:pPr>
            <a:r>
              <a:rPr dirty="0"/>
              <a:t>Binary</a:t>
            </a:r>
            <a:r>
              <a:rPr dirty="0" spc="-40"/>
              <a:t> </a:t>
            </a:r>
            <a:r>
              <a:rPr dirty="0"/>
              <a:t>Variables</a:t>
            </a:r>
            <a:r>
              <a:rPr dirty="0" spc="-35"/>
              <a:t> </a:t>
            </a:r>
            <a:r>
              <a:rPr dirty="0" spc="-25"/>
              <a:t>(1)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838200" y="1825625"/>
            <a:ext cx="10515600" cy="4351655"/>
          </a:xfrm>
          <a:prstGeom prst="rect">
            <a:avLst/>
          </a:prstGeom>
          <a:ln w="12699">
            <a:solidFill>
              <a:srgbClr val="ED7D31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313055" indent="-174625">
              <a:lnSpc>
                <a:spcPts val="3279"/>
              </a:lnSpc>
              <a:buFont typeface="Arial MT"/>
              <a:buChar char="•"/>
              <a:tabLst>
                <a:tab pos="313055" algn="l"/>
              </a:tabLst>
            </a:pPr>
            <a:r>
              <a:rPr dirty="0" sz="2800">
                <a:latin typeface="Calibri"/>
                <a:cs typeface="Calibri"/>
              </a:rPr>
              <a:t>Coin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flipping: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heads=1,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tails=0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875"/>
              </a:spcBef>
              <a:buFont typeface="Arial MT"/>
              <a:buChar char="•"/>
            </a:pPr>
            <a:endParaRPr sz="2800">
              <a:latin typeface="Calibri"/>
              <a:cs typeface="Calibri"/>
            </a:endParaRPr>
          </a:p>
          <a:p>
            <a:pPr marL="313055" indent="-174625">
              <a:lnSpc>
                <a:spcPct val="100000"/>
              </a:lnSpc>
              <a:buFont typeface="Arial MT"/>
              <a:buChar char="•"/>
              <a:tabLst>
                <a:tab pos="313055" algn="l"/>
              </a:tabLst>
            </a:pPr>
            <a:r>
              <a:rPr dirty="0" sz="2800">
                <a:latin typeface="Calibri"/>
                <a:cs typeface="Calibri"/>
              </a:rPr>
              <a:t>Bernoulli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Distribution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19528" y="2474444"/>
            <a:ext cx="4001996" cy="649768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83029" y="4290644"/>
            <a:ext cx="4424167" cy="1441206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/>
          <a:ln w="12699">
            <a:solidFill>
              <a:srgbClr val="ED7D31"/>
            </a:solidFill>
          </a:ln>
        </p:spPr>
        <p:txBody>
          <a:bodyPr wrap="square" lIns="0" tIns="285115" rIns="0" bIns="0" rtlCol="0" vert="horz">
            <a:spAutoFit/>
          </a:bodyPr>
          <a:lstStyle/>
          <a:p>
            <a:pPr marL="85725">
              <a:lnSpc>
                <a:spcPct val="100000"/>
              </a:lnSpc>
              <a:spcBef>
                <a:spcPts val="2245"/>
              </a:spcBef>
            </a:pPr>
            <a:r>
              <a:rPr dirty="0"/>
              <a:t>Parameter</a:t>
            </a:r>
            <a:r>
              <a:rPr dirty="0" spc="-60"/>
              <a:t> </a:t>
            </a:r>
            <a:r>
              <a:rPr dirty="0"/>
              <a:t>Estimation</a:t>
            </a:r>
            <a:r>
              <a:rPr dirty="0" spc="-45"/>
              <a:t> </a:t>
            </a:r>
            <a:r>
              <a:rPr dirty="0" spc="-25"/>
              <a:t>(1)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838200" y="1825625"/>
            <a:ext cx="10515600" cy="4351655"/>
          </a:xfrm>
          <a:custGeom>
            <a:avLst/>
            <a:gdLst/>
            <a:ahLst/>
            <a:cxnLst/>
            <a:rect l="l" t="t" r="r" b="b"/>
            <a:pathLst>
              <a:path w="10515600" h="4351655">
                <a:moveTo>
                  <a:pt x="0" y="0"/>
                </a:moveTo>
                <a:lnTo>
                  <a:pt x="10515599" y="0"/>
                </a:lnTo>
                <a:lnTo>
                  <a:pt x="10515599" y="4351337"/>
                </a:lnTo>
                <a:lnTo>
                  <a:pt x="0" y="4351337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ED7D3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969615" y="1696220"/>
            <a:ext cx="5098415" cy="1525905"/>
          </a:xfrm>
          <a:prstGeom prst="rect">
            <a:avLst/>
          </a:prstGeom>
        </p:spPr>
        <p:txBody>
          <a:bodyPr wrap="square" lIns="0" tIns="118745" rIns="0" bIns="0" rtlCol="0" vert="horz">
            <a:spAutoFit/>
          </a:bodyPr>
          <a:lstStyle/>
          <a:p>
            <a:pPr marL="182245" indent="-174625">
              <a:lnSpc>
                <a:spcPct val="100000"/>
              </a:lnSpc>
              <a:spcBef>
                <a:spcPts val="935"/>
              </a:spcBef>
              <a:buFont typeface="Arial MT"/>
              <a:buChar char="•"/>
              <a:tabLst>
                <a:tab pos="182245" algn="l"/>
              </a:tabLst>
            </a:pPr>
            <a:r>
              <a:rPr dirty="0" sz="2800">
                <a:latin typeface="Calibri"/>
                <a:cs typeface="Calibri"/>
              </a:rPr>
              <a:t>Maximum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Likelihood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for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Bernoulli</a:t>
            </a:r>
            <a:endParaRPr sz="2800">
              <a:latin typeface="Calibri"/>
              <a:cs typeface="Calibri"/>
            </a:endParaRPr>
          </a:p>
          <a:p>
            <a:pPr marL="410845" indent="-410845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410845" algn="l"/>
              </a:tabLst>
            </a:pPr>
            <a:r>
              <a:rPr dirty="0" sz="2400" spc="-10">
                <a:latin typeface="Calibri"/>
                <a:cs typeface="Calibri"/>
              </a:rPr>
              <a:t>Given:</a:t>
            </a:r>
            <a:endParaRPr sz="2400">
              <a:latin typeface="Calibri"/>
              <a:cs typeface="Calibri"/>
            </a:endParaRPr>
          </a:p>
          <a:p>
            <a:pPr marL="7620">
              <a:lnSpc>
                <a:spcPct val="100000"/>
              </a:lnSpc>
              <a:spcBef>
                <a:spcPts val="660"/>
              </a:spcBef>
            </a:pPr>
            <a:r>
              <a:rPr dirty="0" sz="2800" spc="-50">
                <a:latin typeface="Arial MT"/>
                <a:cs typeface="Arial MT"/>
              </a:rPr>
              <a:t>•</a:t>
            </a:r>
            <a:endParaRPr sz="2800">
              <a:latin typeface="Arial MT"/>
              <a:cs typeface="Arial MT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1585290" y="2347903"/>
            <a:ext cx="9624695" cy="4052570"/>
            <a:chOff x="1585290" y="2347903"/>
            <a:chExt cx="9624695" cy="4052570"/>
          </a:xfrm>
        </p:grpSpPr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61939" y="2347903"/>
              <a:ext cx="8447588" cy="428217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98535" y="2824016"/>
              <a:ext cx="5818997" cy="916261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85290" y="3868462"/>
              <a:ext cx="9013369" cy="997909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95694" y="5009355"/>
              <a:ext cx="4494548" cy="139064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/>
          <a:ln w="12699">
            <a:solidFill>
              <a:srgbClr val="ED7D31"/>
            </a:solidFill>
          </a:ln>
        </p:spPr>
        <p:txBody>
          <a:bodyPr wrap="square" lIns="0" tIns="285115" rIns="0" bIns="0" rtlCol="0" vert="horz">
            <a:spAutoFit/>
          </a:bodyPr>
          <a:lstStyle/>
          <a:p>
            <a:pPr marL="85725">
              <a:lnSpc>
                <a:spcPct val="100000"/>
              </a:lnSpc>
              <a:spcBef>
                <a:spcPts val="2245"/>
              </a:spcBef>
            </a:pPr>
            <a:r>
              <a:rPr dirty="0"/>
              <a:t>Bimodal</a:t>
            </a:r>
            <a:r>
              <a:rPr dirty="0" spc="-35"/>
              <a:t> </a:t>
            </a:r>
            <a:r>
              <a:rPr dirty="0" spc="-10"/>
              <a:t>Distribution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838200" y="1825625"/>
            <a:ext cx="10515600" cy="4351655"/>
          </a:xfrm>
          <a:custGeom>
            <a:avLst/>
            <a:gdLst/>
            <a:ahLst/>
            <a:cxnLst/>
            <a:rect l="l" t="t" r="r" b="b"/>
            <a:pathLst>
              <a:path w="10515600" h="4351655">
                <a:moveTo>
                  <a:pt x="0" y="0"/>
                </a:moveTo>
                <a:lnTo>
                  <a:pt x="10515599" y="0"/>
                </a:lnTo>
                <a:lnTo>
                  <a:pt x="10515599" y="4351337"/>
                </a:lnTo>
                <a:lnTo>
                  <a:pt x="0" y="4351337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ED7D3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964547" y="1802663"/>
            <a:ext cx="10309225" cy="836294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186690" marR="5080" indent="-174625">
              <a:lnSpc>
                <a:spcPts val="3020"/>
              </a:lnSpc>
              <a:spcBef>
                <a:spcPts val="480"/>
              </a:spcBef>
              <a:buChar char="•"/>
              <a:tabLst>
                <a:tab pos="187960" algn="l"/>
                <a:tab pos="948690" algn="l"/>
                <a:tab pos="2341880" algn="l"/>
                <a:tab pos="4208780" algn="l"/>
                <a:tab pos="5404485" algn="l"/>
                <a:tab pos="6146165" algn="l"/>
                <a:tab pos="6590665" algn="l"/>
                <a:tab pos="7233284" algn="l"/>
                <a:tab pos="9298305" algn="l"/>
              </a:tabLst>
            </a:pPr>
            <a:r>
              <a:rPr dirty="0" sz="2800" spc="-25">
                <a:solidFill>
                  <a:srgbClr val="4D5155"/>
                </a:solidFill>
                <a:latin typeface="Arial MT"/>
                <a:cs typeface="Arial MT"/>
              </a:rPr>
              <a:t>The</a:t>
            </a:r>
            <a:r>
              <a:rPr dirty="0" sz="2800">
                <a:solidFill>
                  <a:srgbClr val="4D5155"/>
                </a:solidFill>
                <a:latin typeface="Arial MT"/>
                <a:cs typeface="Arial MT"/>
              </a:rPr>
              <a:t>	</a:t>
            </a:r>
            <a:r>
              <a:rPr dirty="0" sz="2800" spc="-10">
                <a:solidFill>
                  <a:srgbClr val="4D5155"/>
                </a:solidFill>
                <a:latin typeface="Arial MT"/>
                <a:cs typeface="Arial MT"/>
              </a:rPr>
              <a:t>bimodal</a:t>
            </a:r>
            <a:r>
              <a:rPr dirty="0" sz="2800">
                <a:solidFill>
                  <a:srgbClr val="4D5155"/>
                </a:solidFill>
                <a:latin typeface="Arial MT"/>
                <a:cs typeface="Arial MT"/>
              </a:rPr>
              <a:t>	</a:t>
            </a:r>
            <a:r>
              <a:rPr dirty="0" sz="2800" spc="-10">
                <a:solidFill>
                  <a:srgbClr val="4D5155"/>
                </a:solidFill>
                <a:latin typeface="Arial MT"/>
                <a:cs typeface="Arial MT"/>
              </a:rPr>
              <a:t>distribution</a:t>
            </a:r>
            <a:r>
              <a:rPr dirty="0" sz="2800">
                <a:solidFill>
                  <a:srgbClr val="4D5155"/>
                </a:solidFill>
                <a:latin typeface="Arial MT"/>
                <a:cs typeface="Arial MT"/>
              </a:rPr>
              <a:t>	</a:t>
            </a:r>
            <a:r>
              <a:rPr dirty="0" sz="2800" spc="-10">
                <a:solidFill>
                  <a:srgbClr val="4D5155"/>
                </a:solidFill>
                <a:latin typeface="Arial MT"/>
                <a:cs typeface="Arial MT"/>
              </a:rPr>
              <a:t>occurs</a:t>
            </a:r>
            <a:r>
              <a:rPr dirty="0" sz="2800">
                <a:solidFill>
                  <a:srgbClr val="4D5155"/>
                </a:solidFill>
                <a:latin typeface="Arial MT"/>
                <a:cs typeface="Arial MT"/>
              </a:rPr>
              <a:t>	</a:t>
            </a:r>
            <a:r>
              <a:rPr dirty="0" sz="2800" spc="-25">
                <a:solidFill>
                  <a:srgbClr val="4D5155"/>
                </a:solidFill>
                <a:latin typeface="Arial MT"/>
                <a:cs typeface="Arial MT"/>
              </a:rPr>
              <a:t>due</a:t>
            </a:r>
            <a:r>
              <a:rPr dirty="0" sz="2800">
                <a:solidFill>
                  <a:srgbClr val="4D5155"/>
                </a:solidFill>
                <a:latin typeface="Arial MT"/>
                <a:cs typeface="Arial MT"/>
              </a:rPr>
              <a:t>	</a:t>
            </a:r>
            <a:r>
              <a:rPr dirty="0" sz="2800" spc="-25">
                <a:solidFill>
                  <a:srgbClr val="4D5155"/>
                </a:solidFill>
                <a:latin typeface="Arial MT"/>
                <a:cs typeface="Arial MT"/>
              </a:rPr>
              <a:t>to</a:t>
            </a:r>
            <a:r>
              <a:rPr dirty="0" sz="2800">
                <a:solidFill>
                  <a:srgbClr val="4D5155"/>
                </a:solidFill>
                <a:latin typeface="Arial MT"/>
                <a:cs typeface="Arial MT"/>
              </a:rPr>
              <a:t>	</a:t>
            </a:r>
            <a:r>
              <a:rPr dirty="0" sz="2800" spc="-25">
                <a:solidFill>
                  <a:srgbClr val="4D5155"/>
                </a:solidFill>
                <a:latin typeface="Arial MT"/>
                <a:cs typeface="Arial MT"/>
              </a:rPr>
              <a:t>the</a:t>
            </a:r>
            <a:r>
              <a:rPr dirty="0" sz="2800">
                <a:solidFill>
                  <a:srgbClr val="4D5155"/>
                </a:solidFill>
                <a:latin typeface="Arial MT"/>
                <a:cs typeface="Arial MT"/>
              </a:rPr>
              <a:t>	</a:t>
            </a:r>
            <a:r>
              <a:rPr dirty="0" sz="2800" spc="-10">
                <a:solidFill>
                  <a:srgbClr val="4D5155"/>
                </a:solidFill>
                <a:latin typeface="Arial MT"/>
                <a:cs typeface="Arial MT"/>
              </a:rPr>
              <a:t>combination</a:t>
            </a:r>
            <a:r>
              <a:rPr dirty="0" sz="2800">
                <a:solidFill>
                  <a:srgbClr val="4D5155"/>
                </a:solidFill>
                <a:latin typeface="Arial MT"/>
                <a:cs typeface="Arial MT"/>
              </a:rPr>
              <a:t>	of</a:t>
            </a:r>
            <a:r>
              <a:rPr dirty="0" sz="2800" spc="355">
                <a:solidFill>
                  <a:srgbClr val="4D5155"/>
                </a:solidFill>
                <a:latin typeface="Arial MT"/>
                <a:cs typeface="Arial MT"/>
              </a:rPr>
              <a:t> </a:t>
            </a:r>
            <a:r>
              <a:rPr dirty="0" sz="2800" spc="-25">
                <a:solidFill>
                  <a:srgbClr val="4D5155"/>
                </a:solidFill>
                <a:latin typeface="Arial MT"/>
                <a:cs typeface="Arial MT"/>
              </a:rPr>
              <a:t>two </a:t>
            </a:r>
            <a:r>
              <a:rPr dirty="0" sz="2800" spc="-25">
                <a:solidFill>
                  <a:srgbClr val="4D5155"/>
                </a:solidFill>
                <a:latin typeface="Arial MT"/>
                <a:cs typeface="Arial MT"/>
              </a:rPr>
              <a:t>	</a:t>
            </a:r>
            <a:r>
              <a:rPr dirty="0" sz="2800">
                <a:solidFill>
                  <a:srgbClr val="4D5155"/>
                </a:solidFill>
                <a:latin typeface="Arial MT"/>
                <a:cs typeface="Arial MT"/>
              </a:rPr>
              <a:t>groups</a:t>
            </a:r>
            <a:r>
              <a:rPr dirty="0" sz="2800" spc="-105">
                <a:solidFill>
                  <a:srgbClr val="4D5155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4D5155"/>
                </a:solidFill>
                <a:latin typeface="Arial MT"/>
                <a:cs typeface="Arial MT"/>
              </a:rPr>
              <a:t>that</a:t>
            </a:r>
            <a:r>
              <a:rPr dirty="0" sz="2800" spc="-100">
                <a:solidFill>
                  <a:srgbClr val="4D5155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4D5155"/>
                </a:solidFill>
                <a:latin typeface="Arial MT"/>
                <a:cs typeface="Arial MT"/>
              </a:rPr>
              <a:t>have</a:t>
            </a:r>
            <a:r>
              <a:rPr dirty="0" sz="2800" spc="-100">
                <a:solidFill>
                  <a:srgbClr val="4D5155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4D5155"/>
                </a:solidFill>
                <a:latin typeface="Arial MT"/>
                <a:cs typeface="Arial MT"/>
              </a:rPr>
              <a:t>different</a:t>
            </a:r>
            <a:r>
              <a:rPr dirty="0" sz="2800" spc="-105">
                <a:solidFill>
                  <a:srgbClr val="4D5155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4D5155"/>
                </a:solidFill>
                <a:latin typeface="Arial MT"/>
                <a:cs typeface="Arial MT"/>
              </a:rPr>
              <a:t>mean</a:t>
            </a:r>
            <a:r>
              <a:rPr dirty="0" sz="2800" spc="-100">
                <a:solidFill>
                  <a:srgbClr val="4D5155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4D5155"/>
                </a:solidFill>
                <a:latin typeface="Arial MT"/>
                <a:cs typeface="Arial MT"/>
              </a:rPr>
              <a:t>heights</a:t>
            </a:r>
            <a:r>
              <a:rPr dirty="0" sz="2800" spc="-105">
                <a:solidFill>
                  <a:srgbClr val="4D5155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4D5155"/>
                </a:solidFill>
                <a:latin typeface="Arial MT"/>
                <a:cs typeface="Arial MT"/>
              </a:rPr>
              <a:t>between</a:t>
            </a:r>
            <a:r>
              <a:rPr dirty="0" sz="2800" spc="-100">
                <a:solidFill>
                  <a:srgbClr val="4D5155"/>
                </a:solidFill>
                <a:latin typeface="Arial MT"/>
                <a:cs typeface="Arial MT"/>
              </a:rPr>
              <a:t> </a:t>
            </a:r>
            <a:r>
              <a:rPr dirty="0" sz="2800" spc="-10">
                <a:solidFill>
                  <a:srgbClr val="4D5155"/>
                </a:solidFill>
                <a:latin typeface="Arial MT"/>
                <a:cs typeface="Arial MT"/>
              </a:rPr>
              <a:t>them.</a:t>
            </a:r>
            <a:endParaRPr sz="2800">
              <a:latin typeface="Arial MT"/>
              <a:cs typeface="Arial MT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384791" y="2835437"/>
            <a:ext cx="11345545" cy="3257550"/>
            <a:chOff x="384791" y="2835437"/>
            <a:chExt cx="11345545" cy="3257550"/>
          </a:xfrm>
        </p:grpSpPr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77279" y="2835437"/>
              <a:ext cx="5353049" cy="3257549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4791" y="3721377"/>
              <a:ext cx="6097553" cy="55983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32911" y="1914070"/>
            <a:ext cx="4178935" cy="3030220"/>
            <a:chOff x="132911" y="1914070"/>
            <a:chExt cx="4178935" cy="303022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5611" y="1926771"/>
              <a:ext cx="4152949" cy="2976893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139261" y="1920420"/>
              <a:ext cx="4166235" cy="3017520"/>
            </a:xfrm>
            <a:custGeom>
              <a:avLst/>
              <a:gdLst/>
              <a:ahLst/>
              <a:cxnLst/>
              <a:rect l="l" t="t" r="r" b="b"/>
              <a:pathLst>
                <a:path w="4166235" h="3017520">
                  <a:moveTo>
                    <a:pt x="0" y="0"/>
                  </a:moveTo>
                  <a:lnTo>
                    <a:pt x="4165649" y="0"/>
                  </a:lnTo>
                  <a:lnTo>
                    <a:pt x="4165649" y="3017156"/>
                  </a:lnTo>
                  <a:lnTo>
                    <a:pt x="0" y="3017156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ED7D3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/>
          <a:ln w="12699">
            <a:solidFill>
              <a:srgbClr val="ED7D31"/>
            </a:solidFill>
          </a:ln>
        </p:spPr>
        <p:txBody>
          <a:bodyPr wrap="square" lIns="0" tIns="285115" rIns="0" bIns="0" rtlCol="0" vert="horz">
            <a:spAutoFit/>
          </a:bodyPr>
          <a:lstStyle/>
          <a:p>
            <a:pPr marL="85725">
              <a:lnSpc>
                <a:spcPct val="100000"/>
              </a:lnSpc>
              <a:spcBef>
                <a:spcPts val="2245"/>
              </a:spcBef>
            </a:pPr>
            <a:r>
              <a:rPr dirty="0"/>
              <a:t>The</a:t>
            </a:r>
            <a:r>
              <a:rPr dirty="0" spc="-30"/>
              <a:t> </a:t>
            </a:r>
            <a:r>
              <a:rPr dirty="0"/>
              <a:t>Gaussian</a:t>
            </a:r>
            <a:r>
              <a:rPr dirty="0" spc="-25"/>
              <a:t> </a:t>
            </a:r>
            <a:r>
              <a:rPr dirty="0" spc="-10"/>
              <a:t>Distribution</a:t>
            </a:r>
          </a:p>
        </p:txBody>
      </p:sp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81489" y="1671628"/>
            <a:ext cx="7524370" cy="1015587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61033" y="5568282"/>
            <a:ext cx="9779336" cy="924592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8200" y="365125"/>
            <a:ext cx="10515600" cy="1325880"/>
          </a:xfrm>
          <a:prstGeom prst="rect">
            <a:avLst/>
          </a:prstGeom>
          <a:ln w="12699">
            <a:solidFill>
              <a:srgbClr val="ED7D31"/>
            </a:solidFill>
          </a:ln>
        </p:spPr>
        <p:txBody>
          <a:bodyPr wrap="square" lIns="0" tIns="285115" rIns="0" bIns="0" rtlCol="0" vert="horz">
            <a:spAutoFit/>
          </a:bodyPr>
          <a:lstStyle/>
          <a:p>
            <a:pPr marL="85725">
              <a:lnSpc>
                <a:spcPct val="100000"/>
              </a:lnSpc>
              <a:spcBef>
                <a:spcPts val="2245"/>
              </a:spcBef>
            </a:pPr>
            <a:r>
              <a:rPr dirty="0" sz="4400" b="1">
                <a:latin typeface="Calibri"/>
                <a:cs typeface="Calibri"/>
              </a:rPr>
              <a:t>Gaussian</a:t>
            </a:r>
            <a:r>
              <a:rPr dirty="0" sz="4400" spc="-55" b="1">
                <a:latin typeface="Calibri"/>
                <a:cs typeface="Calibri"/>
              </a:rPr>
              <a:t> </a:t>
            </a:r>
            <a:r>
              <a:rPr dirty="0" sz="4400" b="1">
                <a:latin typeface="Calibri"/>
                <a:cs typeface="Calibri"/>
              </a:rPr>
              <a:t>Parameter</a:t>
            </a:r>
            <a:r>
              <a:rPr dirty="0" sz="4400" spc="-40" b="1">
                <a:latin typeface="Calibri"/>
                <a:cs typeface="Calibri"/>
              </a:rPr>
              <a:t> </a:t>
            </a:r>
            <a:r>
              <a:rPr dirty="0" sz="4400" spc="-10" b="1">
                <a:latin typeface="Calibri"/>
                <a:cs typeface="Calibri"/>
              </a:rPr>
              <a:t>Estimation</a:t>
            </a:r>
            <a:endParaRPr sz="4400">
              <a:latin typeface="Calibri"/>
              <a:cs typeface="Calibri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29000" y="1676400"/>
            <a:ext cx="4925567" cy="3151631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95796" y="5105398"/>
            <a:ext cx="3194310" cy="755905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3422650" y="1690688"/>
            <a:ext cx="4938395" cy="3143885"/>
          </a:xfrm>
          <a:prstGeom prst="rect">
            <a:avLst/>
          </a:prstGeom>
          <a:ln w="12699">
            <a:solidFill>
              <a:srgbClr val="ED7D31"/>
            </a:solidFill>
          </a:ln>
        </p:spPr>
        <p:txBody>
          <a:bodyPr wrap="square" lIns="0" tIns="374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95"/>
              </a:spcBef>
            </a:pPr>
            <a:endParaRPr sz="2400">
              <a:latin typeface="Times New Roman"/>
              <a:cs typeface="Times New Roman"/>
            </a:endParaRPr>
          </a:p>
          <a:p>
            <a:pPr marL="2530475">
              <a:lnSpc>
                <a:spcPct val="100000"/>
              </a:lnSpc>
            </a:pPr>
            <a:r>
              <a:rPr dirty="0" sz="2400" spc="-10">
                <a:latin typeface="Calibri"/>
                <a:cs typeface="Calibri"/>
              </a:rPr>
              <a:t>Likelihood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function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/>
          <a:ln w="12699">
            <a:solidFill>
              <a:srgbClr val="ED7D31"/>
            </a:solidFill>
          </a:ln>
        </p:spPr>
        <p:txBody>
          <a:bodyPr wrap="square" lIns="0" tIns="285115" rIns="0" bIns="0" rtlCol="0" vert="horz">
            <a:spAutoFit/>
          </a:bodyPr>
          <a:lstStyle/>
          <a:p>
            <a:pPr marL="85725">
              <a:lnSpc>
                <a:spcPct val="100000"/>
              </a:lnSpc>
              <a:spcBef>
                <a:spcPts val="2245"/>
              </a:spcBef>
            </a:pPr>
            <a:r>
              <a:rPr dirty="0"/>
              <a:t>Maximum</a:t>
            </a:r>
            <a:r>
              <a:rPr dirty="0" spc="-80"/>
              <a:t> </a:t>
            </a:r>
            <a:r>
              <a:rPr dirty="0"/>
              <a:t>(Log)</a:t>
            </a:r>
            <a:r>
              <a:rPr dirty="0" spc="-75"/>
              <a:t> </a:t>
            </a:r>
            <a:r>
              <a:rPr dirty="0" spc="-10"/>
              <a:t>Likelihood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3024" y="1885950"/>
            <a:ext cx="9552120" cy="1143304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77347" y="3429000"/>
            <a:ext cx="3369767" cy="1374511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96000" y="3581398"/>
            <a:ext cx="4342707" cy="114330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3594101" cy="6857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98334" y="1359371"/>
            <a:ext cx="8393430" cy="10007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33545" algn="l"/>
              </a:tabLst>
            </a:pPr>
            <a:r>
              <a:rPr dirty="0" sz="6400" spc="-10" b="0">
                <a:solidFill>
                  <a:srgbClr val="8C1414"/>
                </a:solidFill>
                <a:latin typeface="Times New Roman"/>
                <a:cs typeface="Times New Roman"/>
              </a:rPr>
              <a:t>Introduction</a:t>
            </a:r>
            <a:r>
              <a:rPr dirty="0" sz="6400" b="0">
                <a:solidFill>
                  <a:srgbClr val="8C1414"/>
                </a:solidFill>
                <a:latin typeface="Times New Roman"/>
                <a:cs typeface="Times New Roman"/>
              </a:rPr>
              <a:t>	to</a:t>
            </a:r>
            <a:r>
              <a:rPr dirty="0" sz="6400" spc="-5" b="0">
                <a:solidFill>
                  <a:srgbClr val="8C1414"/>
                </a:solidFill>
                <a:latin typeface="Times New Roman"/>
                <a:cs typeface="Times New Roman"/>
              </a:rPr>
              <a:t> </a:t>
            </a:r>
            <a:r>
              <a:rPr dirty="0" baseline="-2849" sz="8775" spc="-15" b="0">
                <a:solidFill>
                  <a:srgbClr val="8C1414"/>
                </a:solidFill>
                <a:latin typeface="Times New Roman"/>
                <a:cs typeface="Times New Roman"/>
              </a:rPr>
              <a:t>Probability</a:t>
            </a:r>
            <a:endParaRPr baseline="-2849" sz="8775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/>
          <a:ln w="12699">
            <a:solidFill>
              <a:srgbClr val="ED7D31"/>
            </a:solidFill>
          </a:ln>
        </p:spPr>
        <p:txBody>
          <a:bodyPr wrap="square" lIns="0" tIns="285115" rIns="0" bIns="0" rtlCol="0" vert="horz">
            <a:spAutoFit/>
          </a:bodyPr>
          <a:lstStyle/>
          <a:p>
            <a:pPr marL="85725">
              <a:lnSpc>
                <a:spcPct val="100000"/>
              </a:lnSpc>
              <a:spcBef>
                <a:spcPts val="2245"/>
              </a:spcBef>
            </a:pPr>
            <a:r>
              <a:rPr dirty="0"/>
              <a:t>Central</a:t>
            </a:r>
            <a:r>
              <a:rPr dirty="0" spc="-30"/>
              <a:t> </a:t>
            </a:r>
            <a:r>
              <a:rPr dirty="0"/>
              <a:t>Limit</a:t>
            </a:r>
            <a:r>
              <a:rPr dirty="0" spc="-30"/>
              <a:t> </a:t>
            </a:r>
            <a:r>
              <a:rPr dirty="0" spc="-10"/>
              <a:t>Theory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838200" y="1825625"/>
            <a:ext cx="10515600" cy="4351655"/>
          </a:xfrm>
          <a:custGeom>
            <a:avLst/>
            <a:gdLst/>
            <a:ahLst/>
            <a:cxnLst/>
            <a:rect l="l" t="t" r="r" b="b"/>
            <a:pathLst>
              <a:path w="10515600" h="4351655">
                <a:moveTo>
                  <a:pt x="0" y="0"/>
                </a:moveTo>
                <a:lnTo>
                  <a:pt x="10515599" y="0"/>
                </a:lnTo>
                <a:lnTo>
                  <a:pt x="10515599" y="4351337"/>
                </a:lnTo>
                <a:lnTo>
                  <a:pt x="0" y="4351337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ED7D3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964547" y="1768525"/>
            <a:ext cx="10314305" cy="4246880"/>
          </a:xfrm>
          <a:prstGeom prst="rect">
            <a:avLst/>
          </a:prstGeom>
        </p:spPr>
        <p:txBody>
          <a:bodyPr wrap="square" lIns="0" tIns="94615" rIns="0" bIns="0" rtlCol="0" vert="horz">
            <a:spAutoFit/>
          </a:bodyPr>
          <a:lstStyle/>
          <a:p>
            <a:pPr algn="just" marL="186690" marR="13335" indent="-174625">
              <a:lnSpc>
                <a:spcPts val="2690"/>
              </a:lnSpc>
              <a:spcBef>
                <a:spcPts val="745"/>
              </a:spcBef>
              <a:buFont typeface="Arial MT"/>
              <a:buChar char="•"/>
              <a:tabLst>
                <a:tab pos="187960" algn="l"/>
              </a:tabLst>
            </a:pPr>
            <a:r>
              <a:rPr dirty="0" sz="2800">
                <a:solidFill>
                  <a:srgbClr val="273138"/>
                </a:solidFill>
                <a:latin typeface="Verdana"/>
                <a:cs typeface="Verdana"/>
              </a:rPr>
              <a:t>Central</a:t>
            </a:r>
            <a:r>
              <a:rPr dirty="0" sz="2800" spc="365">
                <a:solidFill>
                  <a:srgbClr val="273138"/>
                </a:solidFill>
                <a:latin typeface="Verdana"/>
                <a:cs typeface="Verdana"/>
              </a:rPr>
              <a:t> </a:t>
            </a:r>
            <a:r>
              <a:rPr dirty="0" sz="2800">
                <a:solidFill>
                  <a:srgbClr val="273138"/>
                </a:solidFill>
                <a:latin typeface="Verdana"/>
                <a:cs typeface="Verdana"/>
              </a:rPr>
              <a:t>Limit</a:t>
            </a:r>
            <a:r>
              <a:rPr dirty="0" sz="2800" spc="365">
                <a:solidFill>
                  <a:srgbClr val="273138"/>
                </a:solidFill>
                <a:latin typeface="Verdana"/>
                <a:cs typeface="Verdana"/>
              </a:rPr>
              <a:t> </a:t>
            </a:r>
            <a:r>
              <a:rPr dirty="0" sz="2800">
                <a:solidFill>
                  <a:srgbClr val="273138"/>
                </a:solidFill>
                <a:latin typeface="Verdana"/>
                <a:cs typeface="Verdana"/>
              </a:rPr>
              <a:t>Theorem</a:t>
            </a:r>
            <a:r>
              <a:rPr dirty="0" sz="2800" spc="365">
                <a:solidFill>
                  <a:srgbClr val="273138"/>
                </a:solidFill>
                <a:latin typeface="Verdana"/>
                <a:cs typeface="Verdana"/>
              </a:rPr>
              <a:t> </a:t>
            </a:r>
            <a:r>
              <a:rPr dirty="0" sz="2800">
                <a:solidFill>
                  <a:srgbClr val="273138"/>
                </a:solidFill>
                <a:latin typeface="Verdana"/>
                <a:cs typeface="Verdana"/>
              </a:rPr>
              <a:t>is</a:t>
            </a:r>
            <a:r>
              <a:rPr dirty="0" sz="2800" spc="365">
                <a:solidFill>
                  <a:srgbClr val="273138"/>
                </a:solidFill>
                <a:latin typeface="Verdana"/>
                <a:cs typeface="Verdana"/>
              </a:rPr>
              <a:t> </a:t>
            </a:r>
            <a:r>
              <a:rPr dirty="0" sz="2800">
                <a:solidFill>
                  <a:srgbClr val="273138"/>
                </a:solidFill>
                <a:latin typeface="Verdana"/>
                <a:cs typeface="Verdana"/>
              </a:rPr>
              <a:t>generally</a:t>
            </a:r>
            <a:r>
              <a:rPr dirty="0" sz="2800" spc="360">
                <a:solidFill>
                  <a:srgbClr val="273138"/>
                </a:solidFill>
                <a:latin typeface="Verdana"/>
                <a:cs typeface="Verdana"/>
              </a:rPr>
              <a:t> </a:t>
            </a:r>
            <a:r>
              <a:rPr dirty="0" sz="2800">
                <a:solidFill>
                  <a:srgbClr val="273138"/>
                </a:solidFill>
                <a:latin typeface="Verdana"/>
                <a:cs typeface="Verdana"/>
              </a:rPr>
              <a:t>used</a:t>
            </a:r>
            <a:r>
              <a:rPr dirty="0" sz="2800" spc="365">
                <a:solidFill>
                  <a:srgbClr val="273138"/>
                </a:solidFill>
                <a:latin typeface="Verdana"/>
                <a:cs typeface="Verdana"/>
              </a:rPr>
              <a:t> </a:t>
            </a:r>
            <a:r>
              <a:rPr dirty="0" sz="2800">
                <a:solidFill>
                  <a:srgbClr val="273138"/>
                </a:solidFill>
                <a:latin typeface="Verdana"/>
                <a:cs typeface="Verdana"/>
              </a:rPr>
              <a:t>to</a:t>
            </a:r>
            <a:r>
              <a:rPr dirty="0" sz="2800" spc="365">
                <a:solidFill>
                  <a:srgbClr val="273138"/>
                </a:solidFill>
                <a:latin typeface="Verdana"/>
                <a:cs typeface="Verdana"/>
              </a:rPr>
              <a:t> </a:t>
            </a:r>
            <a:r>
              <a:rPr dirty="0" sz="2800">
                <a:solidFill>
                  <a:srgbClr val="273138"/>
                </a:solidFill>
                <a:latin typeface="Verdana"/>
                <a:cs typeface="Verdana"/>
              </a:rPr>
              <a:t>predict</a:t>
            </a:r>
            <a:r>
              <a:rPr dirty="0" sz="2800" spc="365">
                <a:solidFill>
                  <a:srgbClr val="273138"/>
                </a:solidFill>
                <a:latin typeface="Verdana"/>
                <a:cs typeface="Verdana"/>
              </a:rPr>
              <a:t> </a:t>
            </a:r>
            <a:r>
              <a:rPr dirty="0" sz="2800" spc="-25">
                <a:solidFill>
                  <a:srgbClr val="273138"/>
                </a:solidFill>
                <a:latin typeface="Verdana"/>
                <a:cs typeface="Verdana"/>
              </a:rPr>
              <a:t>the </a:t>
            </a:r>
            <a:r>
              <a:rPr dirty="0" sz="2800" spc="-25">
                <a:solidFill>
                  <a:srgbClr val="273138"/>
                </a:solidFill>
                <a:latin typeface="Verdana"/>
                <a:cs typeface="Verdana"/>
              </a:rPr>
              <a:t>	</a:t>
            </a:r>
            <a:r>
              <a:rPr dirty="0" sz="2800" spc="-10">
                <a:solidFill>
                  <a:srgbClr val="273138"/>
                </a:solidFill>
                <a:latin typeface="Verdana"/>
                <a:cs typeface="Verdana"/>
              </a:rPr>
              <a:t>characteristics</a:t>
            </a:r>
            <a:r>
              <a:rPr dirty="0" sz="2800" spc="-70">
                <a:solidFill>
                  <a:srgbClr val="273138"/>
                </a:solidFill>
                <a:latin typeface="Verdana"/>
                <a:cs typeface="Verdana"/>
              </a:rPr>
              <a:t> </a:t>
            </a:r>
            <a:r>
              <a:rPr dirty="0" sz="2800">
                <a:solidFill>
                  <a:srgbClr val="273138"/>
                </a:solidFill>
                <a:latin typeface="Verdana"/>
                <a:cs typeface="Verdana"/>
              </a:rPr>
              <a:t>of</a:t>
            </a:r>
            <a:r>
              <a:rPr dirty="0" sz="2800" spc="-70">
                <a:solidFill>
                  <a:srgbClr val="273138"/>
                </a:solidFill>
                <a:latin typeface="Verdana"/>
                <a:cs typeface="Verdana"/>
              </a:rPr>
              <a:t> </a:t>
            </a:r>
            <a:r>
              <a:rPr dirty="0" sz="2800">
                <a:solidFill>
                  <a:srgbClr val="273138"/>
                </a:solidFill>
                <a:latin typeface="Verdana"/>
                <a:cs typeface="Verdana"/>
              </a:rPr>
              <a:t>a</a:t>
            </a:r>
            <a:r>
              <a:rPr dirty="0" sz="2800" spc="-65">
                <a:solidFill>
                  <a:srgbClr val="273138"/>
                </a:solidFill>
                <a:latin typeface="Verdana"/>
                <a:cs typeface="Verdana"/>
              </a:rPr>
              <a:t> </a:t>
            </a:r>
            <a:r>
              <a:rPr dirty="0" sz="2800">
                <a:solidFill>
                  <a:srgbClr val="273138"/>
                </a:solidFill>
                <a:latin typeface="Verdana"/>
                <a:cs typeface="Verdana"/>
              </a:rPr>
              <a:t>population</a:t>
            </a:r>
            <a:r>
              <a:rPr dirty="0" sz="2800" spc="-70">
                <a:solidFill>
                  <a:srgbClr val="273138"/>
                </a:solidFill>
                <a:latin typeface="Verdana"/>
                <a:cs typeface="Verdana"/>
              </a:rPr>
              <a:t> </a:t>
            </a:r>
            <a:r>
              <a:rPr dirty="0" sz="2800">
                <a:solidFill>
                  <a:srgbClr val="273138"/>
                </a:solidFill>
                <a:latin typeface="Verdana"/>
                <a:cs typeface="Verdana"/>
              </a:rPr>
              <a:t>from</a:t>
            </a:r>
            <a:r>
              <a:rPr dirty="0" sz="2800" spc="-65">
                <a:solidFill>
                  <a:srgbClr val="273138"/>
                </a:solidFill>
                <a:latin typeface="Verdana"/>
                <a:cs typeface="Verdana"/>
              </a:rPr>
              <a:t> </a:t>
            </a:r>
            <a:r>
              <a:rPr dirty="0" sz="2800">
                <a:solidFill>
                  <a:srgbClr val="273138"/>
                </a:solidFill>
                <a:latin typeface="Verdana"/>
                <a:cs typeface="Verdana"/>
              </a:rPr>
              <a:t>a</a:t>
            </a:r>
            <a:r>
              <a:rPr dirty="0" sz="2800" spc="-70">
                <a:solidFill>
                  <a:srgbClr val="273138"/>
                </a:solidFill>
                <a:latin typeface="Verdana"/>
                <a:cs typeface="Verdana"/>
              </a:rPr>
              <a:t> </a:t>
            </a:r>
            <a:r>
              <a:rPr dirty="0" sz="2800">
                <a:solidFill>
                  <a:srgbClr val="273138"/>
                </a:solidFill>
                <a:latin typeface="Verdana"/>
                <a:cs typeface="Verdana"/>
              </a:rPr>
              <a:t>set</a:t>
            </a:r>
            <a:r>
              <a:rPr dirty="0" sz="2800" spc="-70">
                <a:solidFill>
                  <a:srgbClr val="273138"/>
                </a:solidFill>
                <a:latin typeface="Verdana"/>
                <a:cs typeface="Verdana"/>
              </a:rPr>
              <a:t> </a:t>
            </a:r>
            <a:r>
              <a:rPr dirty="0" sz="2800">
                <a:solidFill>
                  <a:srgbClr val="273138"/>
                </a:solidFill>
                <a:latin typeface="Verdana"/>
                <a:cs typeface="Verdana"/>
              </a:rPr>
              <a:t>of</a:t>
            </a:r>
            <a:r>
              <a:rPr dirty="0" sz="2800" spc="-65">
                <a:solidFill>
                  <a:srgbClr val="273138"/>
                </a:solidFill>
                <a:latin typeface="Verdana"/>
                <a:cs typeface="Verdana"/>
              </a:rPr>
              <a:t> </a:t>
            </a:r>
            <a:r>
              <a:rPr dirty="0" sz="2800" spc="-10">
                <a:solidFill>
                  <a:srgbClr val="273138"/>
                </a:solidFill>
                <a:latin typeface="Verdana"/>
                <a:cs typeface="Verdana"/>
              </a:rPr>
              <a:t>sample.</a:t>
            </a:r>
            <a:endParaRPr sz="2800">
              <a:latin typeface="Verdana"/>
              <a:cs typeface="Verdana"/>
            </a:endParaRPr>
          </a:p>
          <a:p>
            <a:pPr algn="just" marL="187960" marR="12700" indent="-175895">
              <a:lnSpc>
                <a:spcPct val="80000"/>
              </a:lnSpc>
              <a:spcBef>
                <a:spcPts val="1019"/>
              </a:spcBef>
              <a:buFont typeface="Arial MT"/>
              <a:buChar char="•"/>
              <a:tabLst>
                <a:tab pos="187960" algn="l"/>
                <a:tab pos="311150" algn="l"/>
              </a:tabLst>
            </a:pPr>
            <a:r>
              <a:rPr dirty="0" sz="2800">
                <a:solidFill>
                  <a:srgbClr val="273138"/>
                </a:solidFill>
                <a:latin typeface="Verdana"/>
                <a:cs typeface="Verdana"/>
              </a:rPr>
              <a:t>	It</a:t>
            </a:r>
            <a:r>
              <a:rPr dirty="0" sz="2800" spc="110">
                <a:solidFill>
                  <a:srgbClr val="273138"/>
                </a:solidFill>
                <a:latin typeface="Verdana"/>
                <a:cs typeface="Verdana"/>
              </a:rPr>
              <a:t> </a:t>
            </a:r>
            <a:r>
              <a:rPr dirty="0" sz="2800">
                <a:solidFill>
                  <a:srgbClr val="273138"/>
                </a:solidFill>
                <a:latin typeface="Verdana"/>
                <a:cs typeface="Verdana"/>
              </a:rPr>
              <a:t>uses</a:t>
            </a:r>
            <a:r>
              <a:rPr dirty="0" sz="2800" spc="110">
                <a:solidFill>
                  <a:srgbClr val="273138"/>
                </a:solidFill>
                <a:latin typeface="Verdana"/>
                <a:cs typeface="Verdana"/>
              </a:rPr>
              <a:t> </a:t>
            </a:r>
            <a:r>
              <a:rPr dirty="0" sz="2800">
                <a:solidFill>
                  <a:srgbClr val="273138"/>
                </a:solidFill>
                <a:latin typeface="Verdana"/>
                <a:cs typeface="Verdana"/>
              </a:rPr>
              <a:t>sampling</a:t>
            </a:r>
            <a:r>
              <a:rPr dirty="0" sz="2800" spc="110">
                <a:solidFill>
                  <a:srgbClr val="273138"/>
                </a:solidFill>
                <a:latin typeface="Verdana"/>
                <a:cs typeface="Verdana"/>
              </a:rPr>
              <a:t> </a:t>
            </a:r>
            <a:r>
              <a:rPr dirty="0" sz="2800">
                <a:solidFill>
                  <a:srgbClr val="273138"/>
                </a:solidFill>
                <a:latin typeface="Verdana"/>
                <a:cs typeface="Verdana"/>
              </a:rPr>
              <a:t>distribution</a:t>
            </a:r>
            <a:r>
              <a:rPr dirty="0" sz="2800" spc="110">
                <a:solidFill>
                  <a:srgbClr val="273138"/>
                </a:solidFill>
                <a:latin typeface="Verdana"/>
                <a:cs typeface="Verdana"/>
              </a:rPr>
              <a:t> </a:t>
            </a:r>
            <a:r>
              <a:rPr dirty="0" sz="2800">
                <a:solidFill>
                  <a:srgbClr val="273138"/>
                </a:solidFill>
                <a:latin typeface="Verdana"/>
                <a:cs typeface="Verdana"/>
              </a:rPr>
              <a:t>to</a:t>
            </a:r>
            <a:r>
              <a:rPr dirty="0" sz="2800" spc="110">
                <a:solidFill>
                  <a:srgbClr val="273138"/>
                </a:solidFill>
                <a:latin typeface="Verdana"/>
                <a:cs typeface="Verdana"/>
              </a:rPr>
              <a:t> </a:t>
            </a:r>
            <a:r>
              <a:rPr dirty="0" sz="2800">
                <a:solidFill>
                  <a:srgbClr val="273138"/>
                </a:solidFill>
                <a:latin typeface="Verdana"/>
                <a:cs typeface="Verdana"/>
              </a:rPr>
              <a:t>generalize</a:t>
            </a:r>
            <a:r>
              <a:rPr dirty="0" sz="2800" spc="110">
                <a:solidFill>
                  <a:srgbClr val="273138"/>
                </a:solidFill>
                <a:latin typeface="Verdana"/>
                <a:cs typeface="Verdana"/>
              </a:rPr>
              <a:t> </a:t>
            </a:r>
            <a:r>
              <a:rPr dirty="0" sz="2800">
                <a:solidFill>
                  <a:srgbClr val="273138"/>
                </a:solidFill>
                <a:latin typeface="Verdana"/>
                <a:cs typeface="Verdana"/>
              </a:rPr>
              <a:t>the</a:t>
            </a:r>
            <a:r>
              <a:rPr dirty="0" sz="2800" spc="114">
                <a:solidFill>
                  <a:srgbClr val="273138"/>
                </a:solidFill>
                <a:latin typeface="Verdana"/>
                <a:cs typeface="Verdana"/>
              </a:rPr>
              <a:t> </a:t>
            </a:r>
            <a:r>
              <a:rPr dirty="0" sz="2800" spc="-10">
                <a:solidFill>
                  <a:srgbClr val="273138"/>
                </a:solidFill>
                <a:latin typeface="Verdana"/>
                <a:cs typeface="Verdana"/>
              </a:rPr>
              <a:t>samples </a:t>
            </a:r>
            <a:r>
              <a:rPr dirty="0" sz="2800">
                <a:solidFill>
                  <a:srgbClr val="273138"/>
                </a:solidFill>
                <a:latin typeface="Verdana"/>
                <a:cs typeface="Verdana"/>
              </a:rPr>
              <a:t>and</a:t>
            </a:r>
            <a:r>
              <a:rPr dirty="0" sz="2800" spc="434">
                <a:solidFill>
                  <a:srgbClr val="273138"/>
                </a:solidFill>
                <a:latin typeface="Verdana"/>
                <a:cs typeface="Verdana"/>
              </a:rPr>
              <a:t> </a:t>
            </a:r>
            <a:r>
              <a:rPr dirty="0" sz="2800">
                <a:solidFill>
                  <a:srgbClr val="273138"/>
                </a:solidFill>
                <a:latin typeface="Verdana"/>
                <a:cs typeface="Verdana"/>
              </a:rPr>
              <a:t>use</a:t>
            </a:r>
            <a:r>
              <a:rPr dirty="0" sz="2800" spc="434">
                <a:solidFill>
                  <a:srgbClr val="273138"/>
                </a:solidFill>
                <a:latin typeface="Verdana"/>
                <a:cs typeface="Verdana"/>
              </a:rPr>
              <a:t> </a:t>
            </a:r>
            <a:r>
              <a:rPr dirty="0" sz="2800">
                <a:solidFill>
                  <a:srgbClr val="273138"/>
                </a:solidFill>
                <a:latin typeface="Verdana"/>
                <a:cs typeface="Verdana"/>
              </a:rPr>
              <a:t>to</a:t>
            </a:r>
            <a:r>
              <a:rPr dirty="0" sz="2800" spc="434">
                <a:solidFill>
                  <a:srgbClr val="273138"/>
                </a:solidFill>
                <a:latin typeface="Verdana"/>
                <a:cs typeface="Verdana"/>
              </a:rPr>
              <a:t> </a:t>
            </a:r>
            <a:r>
              <a:rPr dirty="0" sz="2800">
                <a:solidFill>
                  <a:srgbClr val="273138"/>
                </a:solidFill>
                <a:latin typeface="Verdana"/>
                <a:cs typeface="Verdana"/>
              </a:rPr>
              <a:t>calculate</a:t>
            </a:r>
            <a:r>
              <a:rPr dirty="0" sz="2800" spc="434">
                <a:solidFill>
                  <a:srgbClr val="273138"/>
                </a:solidFill>
                <a:latin typeface="Verdana"/>
                <a:cs typeface="Verdana"/>
              </a:rPr>
              <a:t> </a:t>
            </a:r>
            <a:r>
              <a:rPr dirty="0" sz="2800">
                <a:solidFill>
                  <a:srgbClr val="273138"/>
                </a:solidFill>
                <a:latin typeface="Verdana"/>
                <a:cs typeface="Verdana"/>
              </a:rPr>
              <a:t>approx</a:t>
            </a:r>
            <a:r>
              <a:rPr dirty="0" sz="2800" spc="434">
                <a:solidFill>
                  <a:srgbClr val="273138"/>
                </a:solidFill>
                <a:latin typeface="Verdana"/>
                <a:cs typeface="Verdana"/>
              </a:rPr>
              <a:t> </a:t>
            </a:r>
            <a:r>
              <a:rPr dirty="0" sz="2800">
                <a:solidFill>
                  <a:srgbClr val="273138"/>
                </a:solidFill>
                <a:latin typeface="Verdana"/>
                <a:cs typeface="Verdana"/>
              </a:rPr>
              <a:t>mean,</a:t>
            </a:r>
            <a:r>
              <a:rPr dirty="0" sz="2800" spc="434">
                <a:solidFill>
                  <a:srgbClr val="273138"/>
                </a:solidFill>
                <a:latin typeface="Verdana"/>
                <a:cs typeface="Verdana"/>
              </a:rPr>
              <a:t> </a:t>
            </a:r>
            <a:r>
              <a:rPr dirty="0" sz="2800">
                <a:solidFill>
                  <a:srgbClr val="273138"/>
                </a:solidFill>
                <a:latin typeface="Verdana"/>
                <a:cs typeface="Verdana"/>
              </a:rPr>
              <a:t>standard</a:t>
            </a:r>
            <a:r>
              <a:rPr dirty="0" sz="2800" spc="434">
                <a:solidFill>
                  <a:srgbClr val="273138"/>
                </a:solidFill>
                <a:latin typeface="Verdana"/>
                <a:cs typeface="Verdana"/>
              </a:rPr>
              <a:t> </a:t>
            </a:r>
            <a:r>
              <a:rPr dirty="0" sz="2800" spc="-10">
                <a:solidFill>
                  <a:srgbClr val="273138"/>
                </a:solidFill>
                <a:latin typeface="Verdana"/>
                <a:cs typeface="Verdana"/>
              </a:rPr>
              <a:t>daviation </a:t>
            </a:r>
            <a:r>
              <a:rPr dirty="0" sz="2800">
                <a:solidFill>
                  <a:srgbClr val="273138"/>
                </a:solidFill>
                <a:latin typeface="Verdana"/>
                <a:cs typeface="Verdana"/>
              </a:rPr>
              <a:t>and</a:t>
            </a:r>
            <a:r>
              <a:rPr dirty="0" sz="2800" spc="-95">
                <a:solidFill>
                  <a:srgbClr val="273138"/>
                </a:solidFill>
                <a:latin typeface="Verdana"/>
                <a:cs typeface="Verdana"/>
              </a:rPr>
              <a:t> </a:t>
            </a:r>
            <a:r>
              <a:rPr dirty="0" sz="2800">
                <a:solidFill>
                  <a:srgbClr val="273138"/>
                </a:solidFill>
                <a:latin typeface="Verdana"/>
                <a:cs typeface="Verdana"/>
              </a:rPr>
              <a:t>other</a:t>
            </a:r>
            <a:r>
              <a:rPr dirty="0" sz="2800" spc="-90">
                <a:solidFill>
                  <a:srgbClr val="273138"/>
                </a:solidFill>
                <a:latin typeface="Verdana"/>
                <a:cs typeface="Verdana"/>
              </a:rPr>
              <a:t> </a:t>
            </a:r>
            <a:r>
              <a:rPr dirty="0" sz="2800">
                <a:solidFill>
                  <a:srgbClr val="273138"/>
                </a:solidFill>
                <a:latin typeface="Verdana"/>
                <a:cs typeface="Verdana"/>
              </a:rPr>
              <a:t>important</a:t>
            </a:r>
            <a:r>
              <a:rPr dirty="0" sz="2800" spc="-95">
                <a:solidFill>
                  <a:srgbClr val="273138"/>
                </a:solidFill>
                <a:latin typeface="Verdana"/>
                <a:cs typeface="Verdana"/>
              </a:rPr>
              <a:t> </a:t>
            </a:r>
            <a:r>
              <a:rPr dirty="0" sz="2800" spc="-10">
                <a:solidFill>
                  <a:srgbClr val="273138"/>
                </a:solidFill>
                <a:latin typeface="Verdana"/>
                <a:cs typeface="Verdana"/>
              </a:rPr>
              <a:t>parameters.</a:t>
            </a:r>
            <a:endParaRPr sz="2800">
              <a:latin typeface="Verdana"/>
              <a:cs typeface="Verdana"/>
            </a:endParaRPr>
          </a:p>
          <a:p>
            <a:pPr algn="just" marL="186690" marR="5080" indent="-174625">
              <a:lnSpc>
                <a:spcPct val="80000"/>
              </a:lnSpc>
              <a:spcBef>
                <a:spcPts val="1000"/>
              </a:spcBef>
              <a:buChar char="•"/>
              <a:tabLst>
                <a:tab pos="187960" algn="l"/>
              </a:tabLst>
            </a:pPr>
            <a:r>
              <a:rPr dirty="0" sz="2800">
                <a:solidFill>
                  <a:srgbClr val="242424"/>
                </a:solidFill>
                <a:latin typeface="Arial MT"/>
                <a:cs typeface="Arial MT"/>
              </a:rPr>
              <a:t>CLT</a:t>
            </a:r>
            <a:r>
              <a:rPr dirty="0" sz="2800" spc="-45">
                <a:solidFill>
                  <a:srgbClr val="242424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242424"/>
                </a:solidFill>
                <a:latin typeface="Arial MT"/>
                <a:cs typeface="Arial MT"/>
              </a:rPr>
              <a:t>states</a:t>
            </a:r>
            <a:r>
              <a:rPr dirty="0" sz="2800" spc="-35">
                <a:solidFill>
                  <a:srgbClr val="242424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242424"/>
                </a:solidFill>
                <a:latin typeface="Arial MT"/>
                <a:cs typeface="Arial MT"/>
              </a:rPr>
              <a:t>that</a:t>
            </a:r>
            <a:r>
              <a:rPr dirty="0" sz="2800" spc="-40">
                <a:solidFill>
                  <a:srgbClr val="242424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242424"/>
                </a:solidFill>
                <a:latin typeface="Arial MT"/>
                <a:cs typeface="Arial MT"/>
              </a:rPr>
              <a:t>if</a:t>
            </a:r>
            <a:r>
              <a:rPr dirty="0" sz="2800" spc="-40">
                <a:solidFill>
                  <a:srgbClr val="242424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242424"/>
                </a:solidFill>
                <a:latin typeface="Arial MT"/>
                <a:cs typeface="Arial MT"/>
              </a:rPr>
              <a:t>you</a:t>
            </a:r>
            <a:r>
              <a:rPr dirty="0" sz="2800" spc="-40">
                <a:solidFill>
                  <a:srgbClr val="242424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242424"/>
                </a:solidFill>
                <a:latin typeface="Arial MT"/>
                <a:cs typeface="Arial MT"/>
              </a:rPr>
              <a:t>have</a:t>
            </a:r>
            <a:r>
              <a:rPr dirty="0" sz="2800" spc="-45">
                <a:solidFill>
                  <a:srgbClr val="242424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242424"/>
                </a:solidFill>
                <a:latin typeface="Arial MT"/>
                <a:cs typeface="Arial MT"/>
              </a:rPr>
              <a:t>a</a:t>
            </a:r>
            <a:r>
              <a:rPr dirty="0" sz="2800" spc="-40">
                <a:solidFill>
                  <a:srgbClr val="242424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242424"/>
                </a:solidFill>
                <a:latin typeface="Arial MT"/>
                <a:cs typeface="Arial MT"/>
              </a:rPr>
              <a:t>population</a:t>
            </a:r>
            <a:r>
              <a:rPr dirty="0" sz="2800" spc="-40">
                <a:solidFill>
                  <a:srgbClr val="242424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242424"/>
                </a:solidFill>
                <a:latin typeface="Arial MT"/>
                <a:cs typeface="Arial MT"/>
              </a:rPr>
              <a:t>with</a:t>
            </a:r>
            <a:r>
              <a:rPr dirty="0" sz="2800" spc="-5">
                <a:solidFill>
                  <a:srgbClr val="242424"/>
                </a:solidFill>
                <a:latin typeface="Arial MT"/>
                <a:cs typeface="Arial MT"/>
              </a:rPr>
              <a:t> </a:t>
            </a:r>
            <a:r>
              <a:rPr dirty="0" sz="2800" b="1">
                <a:solidFill>
                  <a:srgbClr val="242424"/>
                </a:solidFill>
                <a:latin typeface="Arial"/>
                <a:cs typeface="Arial"/>
              </a:rPr>
              <a:t>mean</a:t>
            </a:r>
            <a:r>
              <a:rPr dirty="0" sz="2800" spc="-50" b="1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242424"/>
                </a:solidFill>
                <a:latin typeface="Arial"/>
                <a:cs typeface="Arial"/>
              </a:rPr>
              <a:t>μ,</a:t>
            </a:r>
            <a:r>
              <a:rPr dirty="0" sz="2800" spc="-40" b="1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242424"/>
                </a:solidFill>
                <a:latin typeface="Arial"/>
                <a:cs typeface="Arial"/>
              </a:rPr>
              <a:t>sd</a:t>
            </a:r>
            <a:r>
              <a:rPr dirty="0" sz="2800" spc="-45" b="1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242424"/>
                </a:solidFill>
                <a:latin typeface="Arial"/>
                <a:cs typeface="Arial"/>
              </a:rPr>
              <a:t>σ,</a:t>
            </a:r>
            <a:r>
              <a:rPr dirty="0" sz="2800" spc="-60" b="1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dirty="0" sz="2800" spc="-25">
                <a:solidFill>
                  <a:srgbClr val="242424"/>
                </a:solidFill>
                <a:latin typeface="Arial MT"/>
                <a:cs typeface="Arial MT"/>
              </a:rPr>
              <a:t>and </a:t>
            </a:r>
            <a:r>
              <a:rPr dirty="0" sz="2800" spc="-25">
                <a:solidFill>
                  <a:srgbClr val="242424"/>
                </a:solidFill>
                <a:latin typeface="Arial MT"/>
                <a:cs typeface="Arial MT"/>
              </a:rPr>
              <a:t>	</a:t>
            </a:r>
            <a:r>
              <a:rPr dirty="0" sz="2800">
                <a:solidFill>
                  <a:srgbClr val="242424"/>
                </a:solidFill>
                <a:latin typeface="Arial MT"/>
                <a:cs typeface="Arial MT"/>
              </a:rPr>
              <a:t>take</a:t>
            </a:r>
            <a:r>
              <a:rPr dirty="0" sz="2800" spc="85">
                <a:solidFill>
                  <a:srgbClr val="242424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242424"/>
                </a:solidFill>
                <a:latin typeface="Arial MT"/>
                <a:cs typeface="Arial MT"/>
              </a:rPr>
              <a:t>sufficiently</a:t>
            </a:r>
            <a:r>
              <a:rPr dirty="0" sz="2800" spc="90">
                <a:solidFill>
                  <a:srgbClr val="242424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242424"/>
                </a:solidFill>
                <a:latin typeface="Arial MT"/>
                <a:cs typeface="Arial MT"/>
              </a:rPr>
              <a:t>large</a:t>
            </a:r>
            <a:r>
              <a:rPr dirty="0" sz="2800" spc="90">
                <a:solidFill>
                  <a:srgbClr val="242424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242424"/>
                </a:solidFill>
                <a:latin typeface="Arial MT"/>
                <a:cs typeface="Arial MT"/>
              </a:rPr>
              <a:t>random</a:t>
            </a:r>
            <a:r>
              <a:rPr dirty="0" sz="2800" spc="90">
                <a:solidFill>
                  <a:srgbClr val="242424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242424"/>
                </a:solidFill>
                <a:latin typeface="Arial MT"/>
                <a:cs typeface="Arial MT"/>
              </a:rPr>
              <a:t>samples</a:t>
            </a:r>
            <a:r>
              <a:rPr dirty="0" sz="2800" spc="90">
                <a:solidFill>
                  <a:srgbClr val="242424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242424"/>
                </a:solidFill>
                <a:latin typeface="Arial MT"/>
                <a:cs typeface="Arial MT"/>
              </a:rPr>
              <a:t>from</a:t>
            </a:r>
            <a:r>
              <a:rPr dirty="0" sz="2800" spc="90">
                <a:solidFill>
                  <a:srgbClr val="242424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242424"/>
                </a:solidFill>
                <a:latin typeface="Arial MT"/>
                <a:cs typeface="Arial MT"/>
              </a:rPr>
              <a:t>the</a:t>
            </a:r>
            <a:r>
              <a:rPr dirty="0" sz="2800" spc="90">
                <a:solidFill>
                  <a:srgbClr val="242424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242424"/>
                </a:solidFill>
                <a:latin typeface="Arial MT"/>
                <a:cs typeface="Arial MT"/>
              </a:rPr>
              <a:t>population</a:t>
            </a:r>
            <a:r>
              <a:rPr dirty="0" sz="2800" spc="90">
                <a:solidFill>
                  <a:srgbClr val="242424"/>
                </a:solidFill>
                <a:latin typeface="Arial MT"/>
                <a:cs typeface="Arial MT"/>
              </a:rPr>
              <a:t> </a:t>
            </a:r>
            <a:r>
              <a:rPr dirty="0" sz="2800" spc="-20">
                <a:solidFill>
                  <a:srgbClr val="242424"/>
                </a:solidFill>
                <a:latin typeface="Arial MT"/>
                <a:cs typeface="Arial MT"/>
              </a:rPr>
              <a:t>with </a:t>
            </a:r>
            <a:r>
              <a:rPr dirty="0" sz="2800" spc="-20">
                <a:solidFill>
                  <a:srgbClr val="242424"/>
                </a:solidFill>
                <a:latin typeface="Arial MT"/>
                <a:cs typeface="Arial MT"/>
              </a:rPr>
              <a:t>	</a:t>
            </a:r>
            <a:r>
              <a:rPr dirty="0" sz="2800">
                <a:solidFill>
                  <a:srgbClr val="242424"/>
                </a:solidFill>
                <a:latin typeface="Arial MT"/>
                <a:cs typeface="Arial MT"/>
              </a:rPr>
              <a:t>replacement,</a:t>
            </a:r>
            <a:r>
              <a:rPr dirty="0" sz="2800" spc="220">
                <a:solidFill>
                  <a:srgbClr val="242424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242424"/>
                </a:solidFill>
                <a:latin typeface="Arial MT"/>
                <a:cs typeface="Arial MT"/>
              </a:rPr>
              <a:t>then</a:t>
            </a:r>
            <a:r>
              <a:rPr dirty="0" sz="2800" spc="225">
                <a:solidFill>
                  <a:srgbClr val="242424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242424"/>
                </a:solidFill>
                <a:latin typeface="Arial MT"/>
                <a:cs typeface="Arial MT"/>
              </a:rPr>
              <a:t>the</a:t>
            </a:r>
            <a:r>
              <a:rPr dirty="0" sz="2800" spc="225">
                <a:solidFill>
                  <a:srgbClr val="242424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242424"/>
                </a:solidFill>
                <a:latin typeface="Arial MT"/>
                <a:cs typeface="Arial MT"/>
              </a:rPr>
              <a:t>distribution</a:t>
            </a:r>
            <a:r>
              <a:rPr dirty="0" sz="2800" spc="225">
                <a:solidFill>
                  <a:srgbClr val="242424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242424"/>
                </a:solidFill>
                <a:latin typeface="Arial MT"/>
                <a:cs typeface="Arial MT"/>
              </a:rPr>
              <a:t>of</a:t>
            </a:r>
            <a:r>
              <a:rPr dirty="0" sz="2800" spc="225">
                <a:solidFill>
                  <a:srgbClr val="242424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242424"/>
                </a:solidFill>
                <a:latin typeface="Arial MT"/>
                <a:cs typeface="Arial MT"/>
              </a:rPr>
              <a:t>the</a:t>
            </a:r>
            <a:r>
              <a:rPr dirty="0" sz="2800" spc="225">
                <a:solidFill>
                  <a:srgbClr val="242424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242424"/>
                </a:solidFill>
                <a:latin typeface="Arial MT"/>
                <a:cs typeface="Arial MT"/>
              </a:rPr>
              <a:t>sample</a:t>
            </a:r>
            <a:r>
              <a:rPr dirty="0" sz="2800" spc="225">
                <a:solidFill>
                  <a:srgbClr val="242424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242424"/>
                </a:solidFill>
                <a:latin typeface="Arial MT"/>
                <a:cs typeface="Arial MT"/>
              </a:rPr>
              <a:t>means</a:t>
            </a:r>
            <a:r>
              <a:rPr dirty="0" sz="2800" spc="225">
                <a:solidFill>
                  <a:srgbClr val="242424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242424"/>
                </a:solidFill>
                <a:latin typeface="Arial MT"/>
                <a:cs typeface="Arial MT"/>
              </a:rPr>
              <a:t>will</a:t>
            </a:r>
            <a:r>
              <a:rPr dirty="0" sz="2800" spc="225">
                <a:solidFill>
                  <a:srgbClr val="242424"/>
                </a:solidFill>
                <a:latin typeface="Arial MT"/>
                <a:cs typeface="Arial MT"/>
              </a:rPr>
              <a:t> </a:t>
            </a:r>
            <a:r>
              <a:rPr dirty="0" sz="2800" spc="-25">
                <a:solidFill>
                  <a:srgbClr val="242424"/>
                </a:solidFill>
                <a:latin typeface="Arial MT"/>
                <a:cs typeface="Arial MT"/>
              </a:rPr>
              <a:t>be </a:t>
            </a:r>
            <a:r>
              <a:rPr dirty="0" sz="2800" spc="-25">
                <a:solidFill>
                  <a:srgbClr val="242424"/>
                </a:solidFill>
                <a:latin typeface="Arial MT"/>
                <a:cs typeface="Arial MT"/>
              </a:rPr>
              <a:t>	</a:t>
            </a:r>
            <a:r>
              <a:rPr dirty="0" sz="2800">
                <a:solidFill>
                  <a:srgbClr val="242424"/>
                </a:solidFill>
                <a:latin typeface="Arial MT"/>
                <a:cs typeface="Arial MT"/>
              </a:rPr>
              <a:t>normally</a:t>
            </a:r>
            <a:r>
              <a:rPr dirty="0" sz="2800" spc="-114">
                <a:solidFill>
                  <a:srgbClr val="242424"/>
                </a:solidFill>
                <a:latin typeface="Arial MT"/>
                <a:cs typeface="Arial MT"/>
              </a:rPr>
              <a:t> </a:t>
            </a:r>
            <a:r>
              <a:rPr dirty="0" sz="2800" spc="-10">
                <a:solidFill>
                  <a:srgbClr val="242424"/>
                </a:solidFill>
                <a:latin typeface="Arial MT"/>
                <a:cs typeface="Arial MT"/>
              </a:rPr>
              <a:t>distributed.</a:t>
            </a:r>
            <a:endParaRPr sz="2800">
              <a:latin typeface="Arial MT"/>
              <a:cs typeface="Arial MT"/>
            </a:endParaRPr>
          </a:p>
          <a:p>
            <a:pPr algn="just" marL="186690" marR="5080" indent="-174625">
              <a:lnSpc>
                <a:spcPct val="80000"/>
              </a:lnSpc>
              <a:spcBef>
                <a:spcPts val="1000"/>
              </a:spcBef>
              <a:buChar char="•"/>
              <a:tabLst>
                <a:tab pos="187960" algn="l"/>
                <a:tab pos="3960495" algn="l"/>
                <a:tab pos="6962140" algn="l"/>
                <a:tab pos="10201910" algn="l"/>
              </a:tabLst>
            </a:pPr>
            <a:r>
              <a:rPr dirty="0" sz="2800" spc="-10">
                <a:solidFill>
                  <a:srgbClr val="242424"/>
                </a:solidFill>
                <a:latin typeface="Arial MT"/>
                <a:cs typeface="Arial MT"/>
              </a:rPr>
              <a:t>Example</a:t>
            </a:r>
            <a:r>
              <a:rPr dirty="0" sz="2800">
                <a:solidFill>
                  <a:srgbClr val="242424"/>
                </a:solidFill>
                <a:latin typeface="Arial MT"/>
                <a:cs typeface="Arial MT"/>
              </a:rPr>
              <a:t>	</a:t>
            </a:r>
            <a:r>
              <a:rPr dirty="0" sz="2800" spc="-20">
                <a:solidFill>
                  <a:srgbClr val="242424"/>
                </a:solidFill>
                <a:latin typeface="Arial MT"/>
                <a:cs typeface="Arial MT"/>
              </a:rPr>
              <a:t>Self</a:t>
            </a:r>
            <a:r>
              <a:rPr dirty="0" sz="2800">
                <a:solidFill>
                  <a:srgbClr val="242424"/>
                </a:solidFill>
                <a:latin typeface="Arial MT"/>
                <a:cs typeface="Arial MT"/>
              </a:rPr>
              <a:t>	</a:t>
            </a:r>
            <a:r>
              <a:rPr dirty="0" sz="2800" spc="-10">
                <a:solidFill>
                  <a:srgbClr val="242424"/>
                </a:solidFill>
                <a:latin typeface="Arial MT"/>
                <a:cs typeface="Arial MT"/>
              </a:rPr>
              <a:t>study</a:t>
            </a:r>
            <a:r>
              <a:rPr dirty="0" sz="2800">
                <a:solidFill>
                  <a:srgbClr val="242424"/>
                </a:solidFill>
                <a:latin typeface="Arial MT"/>
                <a:cs typeface="Arial MT"/>
              </a:rPr>
              <a:t>	</a:t>
            </a:r>
            <a:r>
              <a:rPr dirty="0" sz="2800" spc="-50">
                <a:solidFill>
                  <a:srgbClr val="242424"/>
                </a:solidFill>
                <a:latin typeface="Arial MT"/>
                <a:cs typeface="Arial MT"/>
              </a:rPr>
              <a:t>: </a:t>
            </a:r>
            <a:r>
              <a:rPr dirty="0" sz="2800" spc="-50">
                <a:solidFill>
                  <a:srgbClr val="242424"/>
                </a:solidFill>
                <a:latin typeface="Arial MT"/>
                <a:cs typeface="Arial MT"/>
              </a:rPr>
              <a:t>	</a:t>
            </a:r>
            <a:r>
              <a:rPr dirty="0" u="heavy" sz="2800" spc="-25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Arial MT"/>
                <a:cs typeface="Arial MT"/>
                <a:hlinkClick r:id="rId2"/>
              </a:rPr>
              <a:t>https://www.geeksforgeeks.org/central-</a:t>
            </a:r>
            <a:r>
              <a:rPr dirty="0" u="heavy" sz="2800" spc="-2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Arial MT"/>
                <a:cs typeface="Arial MT"/>
                <a:hlinkClick r:id="rId2"/>
              </a:rPr>
              <a:t>limit-</a:t>
            </a:r>
            <a:r>
              <a:rPr dirty="0" u="heavy" sz="2800" spc="-1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Arial MT"/>
                <a:cs typeface="Arial MT"/>
                <a:hlinkClick r:id="rId2"/>
              </a:rPr>
              <a:t>theorem/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600325" y="3625696"/>
            <a:ext cx="691515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95245">
              <a:lnSpc>
                <a:spcPct val="100000"/>
              </a:lnSpc>
              <a:spcBef>
                <a:spcPts val="100"/>
              </a:spcBef>
            </a:pPr>
            <a:r>
              <a:rPr dirty="0" sz="2800">
                <a:latin typeface="Calibri"/>
                <a:cs typeface="Calibri"/>
              </a:rPr>
              <a:t>Supervised</a:t>
            </a:r>
            <a:r>
              <a:rPr dirty="0" sz="2800" spc="-9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Machine</a:t>
            </a:r>
            <a:r>
              <a:rPr dirty="0" sz="2800" spc="-9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Learning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767080">
              <a:lnSpc>
                <a:spcPct val="100000"/>
              </a:lnSpc>
              <a:spcBef>
                <a:spcPts val="100"/>
              </a:spcBef>
            </a:pPr>
            <a:r>
              <a:rPr dirty="0" sz="3600"/>
              <a:t>Bayesian</a:t>
            </a:r>
            <a:r>
              <a:rPr dirty="0" sz="3600" spc="-40"/>
              <a:t> </a:t>
            </a:r>
            <a:r>
              <a:rPr dirty="0" sz="3600" spc="-10"/>
              <a:t>Network</a:t>
            </a:r>
            <a:endParaRPr sz="36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/>
          <a:ln w="12699">
            <a:solidFill>
              <a:srgbClr val="ED7D31"/>
            </a:solidFill>
          </a:ln>
        </p:spPr>
        <p:txBody>
          <a:bodyPr wrap="square" lIns="0" tIns="285115" rIns="0" bIns="0" rtlCol="0" vert="horz">
            <a:spAutoFit/>
          </a:bodyPr>
          <a:lstStyle/>
          <a:p>
            <a:pPr marL="85725">
              <a:lnSpc>
                <a:spcPct val="100000"/>
              </a:lnSpc>
              <a:spcBef>
                <a:spcPts val="2245"/>
              </a:spcBef>
            </a:pPr>
            <a:r>
              <a:rPr dirty="0" spc="-10"/>
              <a:t>Introduction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838200" y="1825625"/>
            <a:ext cx="10515600" cy="4351655"/>
          </a:xfrm>
          <a:custGeom>
            <a:avLst/>
            <a:gdLst/>
            <a:ahLst/>
            <a:cxnLst/>
            <a:rect l="l" t="t" r="r" b="b"/>
            <a:pathLst>
              <a:path w="10515600" h="4351655">
                <a:moveTo>
                  <a:pt x="0" y="0"/>
                </a:moveTo>
                <a:lnTo>
                  <a:pt x="10515599" y="0"/>
                </a:lnTo>
                <a:lnTo>
                  <a:pt x="10515599" y="4351337"/>
                </a:lnTo>
                <a:lnTo>
                  <a:pt x="0" y="4351337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ED7D3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964547" y="1802663"/>
            <a:ext cx="10318115" cy="4116070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algn="just" marL="186690" marR="17780" indent="-174625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187960" algn="l"/>
              </a:tabLst>
            </a:pPr>
            <a:r>
              <a:rPr dirty="0" sz="2800">
                <a:solidFill>
                  <a:srgbClr val="333333"/>
                </a:solidFill>
                <a:latin typeface="Verdana"/>
                <a:cs typeface="Verdana"/>
              </a:rPr>
              <a:t>Probabilistic</a:t>
            </a:r>
            <a:r>
              <a:rPr dirty="0" sz="2800" spc="315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dirty="0" sz="2800">
                <a:solidFill>
                  <a:srgbClr val="333333"/>
                </a:solidFill>
                <a:latin typeface="Verdana"/>
                <a:cs typeface="Verdana"/>
              </a:rPr>
              <a:t>graphical</a:t>
            </a:r>
            <a:r>
              <a:rPr dirty="0" sz="2800" spc="315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dirty="0" sz="2800">
                <a:solidFill>
                  <a:srgbClr val="333333"/>
                </a:solidFill>
                <a:latin typeface="Verdana"/>
                <a:cs typeface="Verdana"/>
              </a:rPr>
              <a:t>model</a:t>
            </a:r>
            <a:r>
              <a:rPr dirty="0" sz="2800" spc="315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dirty="0" sz="2800">
                <a:solidFill>
                  <a:srgbClr val="333333"/>
                </a:solidFill>
                <a:latin typeface="Verdana"/>
                <a:cs typeface="Verdana"/>
              </a:rPr>
              <a:t>which</a:t>
            </a:r>
            <a:r>
              <a:rPr dirty="0" sz="2800" spc="315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dirty="0" sz="2800">
                <a:solidFill>
                  <a:srgbClr val="333333"/>
                </a:solidFill>
                <a:latin typeface="Verdana"/>
                <a:cs typeface="Verdana"/>
              </a:rPr>
              <a:t>represents</a:t>
            </a:r>
            <a:r>
              <a:rPr dirty="0" sz="2800" spc="315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dirty="0" sz="280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dirty="0" sz="2800" spc="32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dirty="0" sz="2800">
                <a:solidFill>
                  <a:srgbClr val="333333"/>
                </a:solidFill>
                <a:latin typeface="Verdana"/>
                <a:cs typeface="Verdana"/>
              </a:rPr>
              <a:t>set</a:t>
            </a:r>
            <a:r>
              <a:rPr dirty="0" sz="2800" spc="315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dirty="0" sz="2800" spc="-25">
                <a:solidFill>
                  <a:srgbClr val="333333"/>
                </a:solidFill>
                <a:latin typeface="Verdana"/>
                <a:cs typeface="Verdana"/>
              </a:rPr>
              <a:t>of </a:t>
            </a:r>
            <a:r>
              <a:rPr dirty="0" sz="2800" spc="-25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dirty="0" sz="2800">
                <a:solidFill>
                  <a:srgbClr val="333333"/>
                </a:solidFill>
                <a:latin typeface="Verdana"/>
                <a:cs typeface="Verdana"/>
              </a:rPr>
              <a:t>variables</a:t>
            </a:r>
            <a:r>
              <a:rPr dirty="0" sz="2800" spc="-75">
                <a:solidFill>
                  <a:srgbClr val="333333"/>
                </a:solidFill>
                <a:latin typeface="Verdana"/>
                <a:cs typeface="Verdana"/>
              </a:rPr>
              <a:t>  </a:t>
            </a:r>
            <a:r>
              <a:rPr dirty="0" sz="2800">
                <a:solidFill>
                  <a:srgbClr val="333333"/>
                </a:solidFill>
                <a:latin typeface="Verdana"/>
                <a:cs typeface="Verdana"/>
              </a:rPr>
              <a:t>and</a:t>
            </a:r>
            <a:r>
              <a:rPr dirty="0" sz="2800" spc="-75">
                <a:solidFill>
                  <a:srgbClr val="333333"/>
                </a:solidFill>
                <a:latin typeface="Verdana"/>
                <a:cs typeface="Verdana"/>
              </a:rPr>
              <a:t>  </a:t>
            </a:r>
            <a:r>
              <a:rPr dirty="0" sz="2800">
                <a:solidFill>
                  <a:srgbClr val="333333"/>
                </a:solidFill>
                <a:latin typeface="Verdana"/>
                <a:cs typeface="Verdana"/>
              </a:rPr>
              <a:t>their</a:t>
            </a:r>
            <a:r>
              <a:rPr dirty="0" sz="2800" spc="-75">
                <a:solidFill>
                  <a:srgbClr val="333333"/>
                </a:solidFill>
                <a:latin typeface="Verdana"/>
                <a:cs typeface="Verdana"/>
              </a:rPr>
              <a:t>  </a:t>
            </a:r>
            <a:r>
              <a:rPr dirty="0" sz="2800">
                <a:solidFill>
                  <a:srgbClr val="333333"/>
                </a:solidFill>
                <a:latin typeface="Verdana"/>
                <a:cs typeface="Verdana"/>
              </a:rPr>
              <a:t>conditional</a:t>
            </a:r>
            <a:r>
              <a:rPr dirty="0" sz="2800" spc="-75">
                <a:solidFill>
                  <a:srgbClr val="333333"/>
                </a:solidFill>
                <a:latin typeface="Verdana"/>
                <a:cs typeface="Verdana"/>
              </a:rPr>
              <a:t>  </a:t>
            </a:r>
            <a:r>
              <a:rPr dirty="0" sz="2800">
                <a:solidFill>
                  <a:srgbClr val="333333"/>
                </a:solidFill>
                <a:latin typeface="Verdana"/>
                <a:cs typeface="Verdana"/>
              </a:rPr>
              <a:t>dependencies</a:t>
            </a:r>
            <a:r>
              <a:rPr dirty="0" sz="2800" spc="-75">
                <a:solidFill>
                  <a:srgbClr val="333333"/>
                </a:solidFill>
                <a:latin typeface="Verdana"/>
                <a:cs typeface="Verdana"/>
              </a:rPr>
              <a:t>  </a:t>
            </a:r>
            <a:r>
              <a:rPr dirty="0" sz="2800">
                <a:solidFill>
                  <a:srgbClr val="333333"/>
                </a:solidFill>
                <a:latin typeface="Verdana"/>
                <a:cs typeface="Verdana"/>
              </a:rPr>
              <a:t>using</a:t>
            </a:r>
            <a:r>
              <a:rPr dirty="0" sz="2800" spc="-75">
                <a:solidFill>
                  <a:srgbClr val="333333"/>
                </a:solidFill>
                <a:latin typeface="Verdana"/>
                <a:cs typeface="Verdana"/>
              </a:rPr>
              <a:t>  </a:t>
            </a:r>
            <a:r>
              <a:rPr dirty="0" sz="2800" spc="-50">
                <a:solidFill>
                  <a:srgbClr val="333333"/>
                </a:solidFill>
                <a:latin typeface="Verdana"/>
                <a:cs typeface="Verdana"/>
              </a:rPr>
              <a:t>a </a:t>
            </a:r>
            <a:r>
              <a:rPr dirty="0" sz="2800" spc="-5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dirty="0" sz="2800">
                <a:solidFill>
                  <a:srgbClr val="333333"/>
                </a:solidFill>
                <a:latin typeface="Verdana"/>
                <a:cs typeface="Verdana"/>
              </a:rPr>
              <a:t>directed</a:t>
            </a:r>
            <a:r>
              <a:rPr dirty="0" sz="2800" spc="-85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dirty="0" sz="2800">
                <a:solidFill>
                  <a:srgbClr val="333333"/>
                </a:solidFill>
                <a:latin typeface="Verdana"/>
                <a:cs typeface="Verdana"/>
              </a:rPr>
              <a:t>acyclic</a:t>
            </a:r>
            <a:r>
              <a:rPr dirty="0" sz="2800" spc="-85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dirty="0" sz="2800" spc="-10">
                <a:solidFill>
                  <a:srgbClr val="333333"/>
                </a:solidFill>
                <a:latin typeface="Verdana"/>
                <a:cs typeface="Verdana"/>
              </a:rPr>
              <a:t>graph.</a:t>
            </a:r>
            <a:endParaRPr sz="2800">
              <a:latin typeface="Verdana"/>
              <a:cs typeface="Verdana"/>
            </a:endParaRPr>
          </a:p>
          <a:p>
            <a:pPr algn="just" marL="186690" marR="11430" indent="-174625">
              <a:lnSpc>
                <a:spcPts val="3020"/>
              </a:lnSpc>
              <a:spcBef>
                <a:spcPts val="1015"/>
              </a:spcBef>
              <a:buFont typeface="Arial"/>
              <a:buChar char="•"/>
              <a:tabLst>
                <a:tab pos="187960" algn="l"/>
              </a:tabLst>
            </a:pPr>
            <a:r>
              <a:rPr dirty="0" sz="2800" b="1">
                <a:solidFill>
                  <a:srgbClr val="333333"/>
                </a:solidFill>
                <a:latin typeface="Verdana"/>
                <a:cs typeface="Verdana"/>
              </a:rPr>
              <a:t>Bayes</a:t>
            </a:r>
            <a:r>
              <a:rPr dirty="0" sz="2800" spc="215" b="1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dirty="0" sz="2800" b="1">
                <a:solidFill>
                  <a:srgbClr val="333333"/>
                </a:solidFill>
                <a:latin typeface="Verdana"/>
                <a:cs typeface="Verdana"/>
              </a:rPr>
              <a:t>network,</a:t>
            </a:r>
            <a:r>
              <a:rPr dirty="0" sz="2800" spc="220" b="1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dirty="0" sz="2800" b="1">
                <a:solidFill>
                  <a:srgbClr val="333333"/>
                </a:solidFill>
                <a:latin typeface="Verdana"/>
                <a:cs typeface="Verdana"/>
              </a:rPr>
              <a:t>belief</a:t>
            </a:r>
            <a:r>
              <a:rPr dirty="0" sz="2800" spc="215" b="1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dirty="0" sz="2800" b="1">
                <a:solidFill>
                  <a:srgbClr val="333333"/>
                </a:solidFill>
                <a:latin typeface="Verdana"/>
                <a:cs typeface="Verdana"/>
              </a:rPr>
              <a:t>network,</a:t>
            </a:r>
            <a:r>
              <a:rPr dirty="0" sz="2800" spc="220" b="1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dirty="0" sz="2800" b="1">
                <a:solidFill>
                  <a:srgbClr val="333333"/>
                </a:solidFill>
                <a:latin typeface="Verdana"/>
                <a:cs typeface="Verdana"/>
              </a:rPr>
              <a:t>decision</a:t>
            </a:r>
            <a:r>
              <a:rPr dirty="0" sz="2800" spc="215" b="1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dirty="0" sz="2800" spc="-10" b="1">
                <a:solidFill>
                  <a:srgbClr val="333333"/>
                </a:solidFill>
                <a:latin typeface="Verdana"/>
                <a:cs typeface="Verdana"/>
              </a:rPr>
              <a:t>network, </a:t>
            </a:r>
            <a:r>
              <a:rPr dirty="0" sz="2800" spc="-10" b="1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dirty="0" sz="2800" b="1">
                <a:solidFill>
                  <a:srgbClr val="333333"/>
                </a:solidFill>
                <a:latin typeface="Verdana"/>
                <a:cs typeface="Verdana"/>
              </a:rPr>
              <a:t>or</a:t>
            </a:r>
            <a:r>
              <a:rPr dirty="0" sz="2800" spc="-100" b="1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dirty="0" sz="2800" b="1">
                <a:solidFill>
                  <a:srgbClr val="333333"/>
                </a:solidFill>
                <a:latin typeface="Verdana"/>
                <a:cs typeface="Verdana"/>
              </a:rPr>
              <a:t>Bayesian</a:t>
            </a:r>
            <a:r>
              <a:rPr dirty="0" sz="2800" spc="-95" b="1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dirty="0" sz="2800" spc="-10" b="1">
                <a:solidFill>
                  <a:srgbClr val="333333"/>
                </a:solidFill>
                <a:latin typeface="Verdana"/>
                <a:cs typeface="Verdana"/>
              </a:rPr>
              <a:t>model.</a:t>
            </a:r>
            <a:endParaRPr sz="2800">
              <a:latin typeface="Verdana"/>
              <a:cs typeface="Verdana"/>
            </a:endParaRPr>
          </a:p>
          <a:p>
            <a:pPr marL="187325" indent="-173355">
              <a:lnSpc>
                <a:spcPct val="100000"/>
              </a:lnSpc>
              <a:spcBef>
                <a:spcPts val="515"/>
              </a:spcBef>
              <a:buSzPct val="97222"/>
              <a:buFont typeface="Arial"/>
              <a:buChar char="•"/>
              <a:tabLst>
                <a:tab pos="187325" algn="l"/>
              </a:tabLst>
            </a:pPr>
            <a:r>
              <a:rPr dirty="0" sz="3600" spc="-10" b="1">
                <a:solidFill>
                  <a:srgbClr val="333333"/>
                </a:solidFill>
                <a:latin typeface="Times New Roman"/>
                <a:cs typeface="Times New Roman"/>
              </a:rPr>
              <a:t>Applications:</a:t>
            </a:r>
            <a:endParaRPr sz="3600">
              <a:latin typeface="Times New Roman"/>
              <a:cs typeface="Times New Roman"/>
            </a:endParaRPr>
          </a:p>
          <a:p>
            <a:pPr algn="just" lvl="1" marL="645160" marR="5080" indent="-167640">
              <a:lnSpc>
                <a:spcPts val="3460"/>
              </a:lnSpc>
              <a:spcBef>
                <a:spcPts val="555"/>
              </a:spcBef>
              <a:buFont typeface="Arial MT"/>
              <a:buChar char="•"/>
              <a:tabLst>
                <a:tab pos="645160" algn="l"/>
              </a:tabLst>
            </a:pPr>
            <a:r>
              <a:rPr dirty="0" sz="3200" b="1">
                <a:solidFill>
                  <a:srgbClr val="333333"/>
                </a:solidFill>
                <a:latin typeface="Times New Roman"/>
                <a:cs typeface="Times New Roman"/>
              </a:rPr>
              <a:t>Prediction,</a:t>
            </a:r>
            <a:r>
              <a:rPr dirty="0" sz="3200" spc="595" b="1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3200" b="1">
                <a:solidFill>
                  <a:srgbClr val="333333"/>
                </a:solidFill>
                <a:latin typeface="Times New Roman"/>
                <a:cs typeface="Times New Roman"/>
              </a:rPr>
              <a:t>anomaly</a:t>
            </a:r>
            <a:r>
              <a:rPr dirty="0" sz="3200" spc="595" b="1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3200" b="1">
                <a:solidFill>
                  <a:srgbClr val="333333"/>
                </a:solidFill>
                <a:latin typeface="Times New Roman"/>
                <a:cs typeface="Times New Roman"/>
              </a:rPr>
              <a:t>detection,</a:t>
            </a:r>
            <a:r>
              <a:rPr dirty="0" sz="3200" spc="595" b="1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3200" b="1">
                <a:solidFill>
                  <a:srgbClr val="333333"/>
                </a:solidFill>
                <a:latin typeface="Times New Roman"/>
                <a:cs typeface="Times New Roman"/>
              </a:rPr>
              <a:t>diagnostics,</a:t>
            </a:r>
            <a:r>
              <a:rPr dirty="0" sz="3200" spc="595" b="1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3200" spc="-10" b="1">
                <a:solidFill>
                  <a:srgbClr val="333333"/>
                </a:solidFill>
                <a:latin typeface="Times New Roman"/>
                <a:cs typeface="Times New Roman"/>
              </a:rPr>
              <a:t>automated </a:t>
            </a:r>
            <a:r>
              <a:rPr dirty="0" sz="3200" b="1">
                <a:solidFill>
                  <a:srgbClr val="333333"/>
                </a:solidFill>
                <a:latin typeface="Times New Roman"/>
                <a:cs typeface="Times New Roman"/>
              </a:rPr>
              <a:t>insight,</a:t>
            </a:r>
            <a:r>
              <a:rPr dirty="0" sz="3200" spc="459" b="1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3200" b="1">
                <a:solidFill>
                  <a:srgbClr val="333333"/>
                </a:solidFill>
                <a:latin typeface="Times New Roman"/>
                <a:cs typeface="Times New Roman"/>
              </a:rPr>
              <a:t>reasoning,</a:t>
            </a:r>
            <a:r>
              <a:rPr dirty="0" sz="3200" spc="465" b="1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3200" b="1">
                <a:solidFill>
                  <a:srgbClr val="333333"/>
                </a:solidFill>
                <a:latin typeface="Times New Roman"/>
                <a:cs typeface="Times New Roman"/>
              </a:rPr>
              <a:t>time</a:t>
            </a:r>
            <a:r>
              <a:rPr dirty="0" sz="3200" spc="465" b="1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3200" b="1">
                <a:solidFill>
                  <a:srgbClr val="333333"/>
                </a:solidFill>
                <a:latin typeface="Times New Roman"/>
                <a:cs typeface="Times New Roman"/>
              </a:rPr>
              <a:t>series</a:t>
            </a:r>
            <a:r>
              <a:rPr dirty="0" sz="3200" spc="465" b="1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3200" b="1">
                <a:solidFill>
                  <a:srgbClr val="333333"/>
                </a:solidFill>
                <a:latin typeface="Times New Roman"/>
                <a:cs typeface="Times New Roman"/>
              </a:rPr>
              <a:t>prediction</a:t>
            </a:r>
            <a:r>
              <a:rPr dirty="0" sz="3200">
                <a:solidFill>
                  <a:srgbClr val="333333"/>
                </a:solidFill>
                <a:latin typeface="Times New Roman"/>
                <a:cs typeface="Times New Roman"/>
              </a:rPr>
              <a:t>,</a:t>
            </a:r>
            <a:r>
              <a:rPr dirty="0" sz="3200" spc="46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333333"/>
                </a:solidFill>
                <a:latin typeface="Times New Roman"/>
                <a:cs typeface="Times New Roman"/>
              </a:rPr>
              <a:t>and</a:t>
            </a:r>
            <a:r>
              <a:rPr dirty="0" sz="3200" spc="-3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3200" spc="-10" b="1">
                <a:solidFill>
                  <a:srgbClr val="333333"/>
                </a:solidFill>
                <a:latin typeface="Times New Roman"/>
                <a:cs typeface="Times New Roman"/>
              </a:rPr>
              <a:t>decision </a:t>
            </a:r>
            <a:r>
              <a:rPr dirty="0" sz="3200" b="1">
                <a:solidFill>
                  <a:srgbClr val="333333"/>
                </a:solidFill>
                <a:latin typeface="Times New Roman"/>
                <a:cs typeface="Times New Roman"/>
              </a:rPr>
              <a:t>making</a:t>
            </a:r>
            <a:r>
              <a:rPr dirty="0" sz="3200" spc="-10" b="1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3200" b="1">
                <a:solidFill>
                  <a:srgbClr val="333333"/>
                </a:solidFill>
                <a:latin typeface="Times New Roman"/>
                <a:cs typeface="Times New Roman"/>
              </a:rPr>
              <a:t>under</a:t>
            </a:r>
            <a:r>
              <a:rPr dirty="0" sz="3200" spc="-15" b="1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3200" spc="-10" b="1">
                <a:solidFill>
                  <a:srgbClr val="333333"/>
                </a:solidFill>
                <a:latin typeface="Times New Roman"/>
                <a:cs typeface="Times New Roman"/>
              </a:rPr>
              <a:t>uncertainty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848360"/>
          </a:xfrm>
          <a:prstGeom prst="rect"/>
          <a:ln w="12699">
            <a:solidFill>
              <a:srgbClr val="ED7D31"/>
            </a:solidFill>
          </a:ln>
        </p:spPr>
        <p:txBody>
          <a:bodyPr wrap="square" lIns="0" tIns="45720" rIns="0" bIns="0" rtlCol="0" vert="horz">
            <a:spAutoFit/>
          </a:bodyPr>
          <a:lstStyle/>
          <a:p>
            <a:pPr marL="85725">
              <a:lnSpc>
                <a:spcPct val="100000"/>
              </a:lnSpc>
              <a:spcBef>
                <a:spcPts val="360"/>
              </a:spcBef>
            </a:pPr>
            <a:r>
              <a:rPr dirty="0" spc="-10"/>
              <a:t>Introduction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838200" y="1825625"/>
            <a:ext cx="5439410" cy="4351655"/>
          </a:xfrm>
          <a:custGeom>
            <a:avLst/>
            <a:gdLst/>
            <a:ahLst/>
            <a:cxnLst/>
            <a:rect l="l" t="t" r="r" b="b"/>
            <a:pathLst>
              <a:path w="5439410" h="4351655">
                <a:moveTo>
                  <a:pt x="0" y="0"/>
                </a:moveTo>
                <a:lnTo>
                  <a:pt x="5439172" y="0"/>
                </a:lnTo>
                <a:lnTo>
                  <a:pt x="5439172" y="4351337"/>
                </a:lnTo>
                <a:lnTo>
                  <a:pt x="0" y="4351337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ED7D3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964547" y="1770304"/>
            <a:ext cx="4523105" cy="1600200"/>
          </a:xfrm>
          <a:prstGeom prst="rect">
            <a:avLst/>
          </a:prstGeom>
        </p:spPr>
        <p:txBody>
          <a:bodyPr wrap="square" lIns="0" tIns="45085" rIns="0" bIns="0" rtlCol="0" vert="horz">
            <a:spAutoFit/>
          </a:bodyPr>
          <a:lstStyle/>
          <a:p>
            <a:pPr marL="187325" indent="-174625">
              <a:lnSpc>
                <a:spcPct val="100000"/>
              </a:lnSpc>
              <a:spcBef>
                <a:spcPts val="355"/>
              </a:spcBef>
              <a:buFont typeface="Arial MT"/>
              <a:buChar char="•"/>
              <a:tabLst>
                <a:tab pos="187325" algn="l"/>
              </a:tabLst>
            </a:pPr>
            <a:r>
              <a:rPr dirty="0" sz="2800">
                <a:solidFill>
                  <a:srgbClr val="333333"/>
                </a:solidFill>
                <a:latin typeface="Verdana"/>
                <a:cs typeface="Verdana"/>
              </a:rPr>
              <a:t>Consists</a:t>
            </a:r>
            <a:r>
              <a:rPr dirty="0" sz="2800" spc="-35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dirty="0" sz="2800">
                <a:solidFill>
                  <a:srgbClr val="333333"/>
                </a:solidFill>
                <a:latin typeface="Verdana"/>
                <a:cs typeface="Verdana"/>
              </a:rPr>
              <a:t>of</a:t>
            </a:r>
            <a:r>
              <a:rPr dirty="0" sz="2800" spc="-3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dirty="0" sz="2800">
                <a:solidFill>
                  <a:srgbClr val="333333"/>
                </a:solidFill>
                <a:latin typeface="Verdana"/>
                <a:cs typeface="Verdana"/>
              </a:rPr>
              <a:t>two</a:t>
            </a:r>
            <a:r>
              <a:rPr dirty="0" sz="2800" spc="-3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dirty="0" sz="2800" spc="-10">
                <a:solidFill>
                  <a:srgbClr val="333333"/>
                </a:solidFill>
                <a:latin typeface="Verdana"/>
                <a:cs typeface="Verdana"/>
              </a:rPr>
              <a:t>parts</a:t>
            </a:r>
            <a:endParaRPr sz="2800">
              <a:latin typeface="Verdana"/>
              <a:cs typeface="Verdana"/>
            </a:endParaRPr>
          </a:p>
          <a:p>
            <a:pPr lvl="1" marL="643255" indent="-18161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43255" algn="l"/>
              </a:tabLst>
            </a:pPr>
            <a:r>
              <a:rPr dirty="0" sz="2400" b="1">
                <a:latin typeface="Verdana"/>
                <a:cs typeface="Verdana"/>
              </a:rPr>
              <a:t>Directed</a:t>
            </a:r>
            <a:r>
              <a:rPr dirty="0" sz="2400" spc="-85" b="1">
                <a:latin typeface="Verdana"/>
                <a:cs typeface="Verdana"/>
              </a:rPr>
              <a:t> </a:t>
            </a:r>
            <a:r>
              <a:rPr dirty="0" sz="2400" b="1">
                <a:latin typeface="Verdana"/>
                <a:cs typeface="Verdana"/>
              </a:rPr>
              <a:t>Acyclic</a:t>
            </a:r>
            <a:r>
              <a:rPr dirty="0" sz="2400" spc="-85" b="1">
                <a:latin typeface="Verdana"/>
                <a:cs typeface="Verdana"/>
              </a:rPr>
              <a:t> </a:t>
            </a:r>
            <a:r>
              <a:rPr dirty="0" sz="2400" spc="-20" b="1">
                <a:latin typeface="Verdana"/>
                <a:cs typeface="Verdana"/>
              </a:rPr>
              <a:t>Graph</a:t>
            </a:r>
            <a:endParaRPr sz="2400">
              <a:latin typeface="Verdana"/>
              <a:cs typeface="Verdana"/>
            </a:endParaRPr>
          </a:p>
          <a:p>
            <a:pPr lvl="1" marL="643255" marR="495300" indent="-181610">
              <a:lnSpc>
                <a:spcPts val="2590"/>
              </a:lnSpc>
              <a:spcBef>
                <a:spcPts val="540"/>
              </a:spcBef>
              <a:buFont typeface="Arial"/>
              <a:buChar char="•"/>
              <a:tabLst>
                <a:tab pos="645160" algn="l"/>
              </a:tabLst>
            </a:pPr>
            <a:r>
              <a:rPr dirty="0" sz="2400" b="1">
                <a:latin typeface="Verdana"/>
                <a:cs typeface="Verdana"/>
              </a:rPr>
              <a:t>Table</a:t>
            </a:r>
            <a:r>
              <a:rPr dirty="0" sz="2400" spc="-70" b="1">
                <a:latin typeface="Verdana"/>
                <a:cs typeface="Verdana"/>
              </a:rPr>
              <a:t> </a:t>
            </a:r>
            <a:r>
              <a:rPr dirty="0" sz="2400" b="1">
                <a:latin typeface="Verdana"/>
                <a:cs typeface="Verdana"/>
              </a:rPr>
              <a:t>of</a:t>
            </a:r>
            <a:r>
              <a:rPr dirty="0" sz="2400" spc="-65" b="1">
                <a:latin typeface="Verdana"/>
                <a:cs typeface="Verdana"/>
              </a:rPr>
              <a:t> </a:t>
            </a:r>
            <a:r>
              <a:rPr dirty="0" sz="2400" spc="-10" b="1">
                <a:latin typeface="Verdana"/>
                <a:cs typeface="Verdana"/>
              </a:rPr>
              <a:t>conditional 	probabilities.</a:t>
            </a:r>
            <a:endParaRPr sz="2400">
              <a:latin typeface="Verdana"/>
              <a:cs typeface="Verdana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21354" y="1690688"/>
            <a:ext cx="5439173" cy="4351337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250371" y="267411"/>
            <a:ext cx="6477000" cy="6003290"/>
          </a:xfrm>
          <a:custGeom>
            <a:avLst/>
            <a:gdLst/>
            <a:ahLst/>
            <a:cxnLst/>
            <a:rect l="l" t="t" r="r" b="b"/>
            <a:pathLst>
              <a:path w="6477000" h="6003290">
                <a:moveTo>
                  <a:pt x="0" y="0"/>
                </a:moveTo>
                <a:lnTo>
                  <a:pt x="6476998" y="0"/>
                </a:lnTo>
                <a:lnTo>
                  <a:pt x="6476998" y="6002759"/>
                </a:lnTo>
                <a:lnTo>
                  <a:pt x="0" y="6002759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ED7D3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376718" y="244449"/>
            <a:ext cx="6276975" cy="5441950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algn="just" marL="186690" marR="7620" indent="-174625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187960" algn="l"/>
              </a:tabLst>
            </a:pPr>
            <a:r>
              <a:rPr dirty="0" sz="2800">
                <a:latin typeface="Times New Roman"/>
                <a:cs typeface="Times New Roman"/>
              </a:rPr>
              <a:t>Each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node</a:t>
            </a:r>
            <a:r>
              <a:rPr dirty="0" sz="2800" spc="-5" b="1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corresponds</a:t>
            </a:r>
            <a:r>
              <a:rPr dirty="0" sz="2800" spc="390">
                <a:latin typeface="Times New Roman"/>
                <a:cs typeface="Times New Roman"/>
              </a:rPr>
              <a:t>  </a:t>
            </a:r>
            <a:r>
              <a:rPr dirty="0" sz="2800">
                <a:latin typeface="Times New Roman"/>
                <a:cs typeface="Times New Roman"/>
              </a:rPr>
              <a:t>to</a:t>
            </a:r>
            <a:r>
              <a:rPr dirty="0" sz="2800" spc="385">
                <a:latin typeface="Times New Roman"/>
                <a:cs typeface="Times New Roman"/>
              </a:rPr>
              <a:t>  </a:t>
            </a: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390">
                <a:latin typeface="Times New Roman"/>
                <a:cs typeface="Times New Roman"/>
              </a:rPr>
              <a:t>  </a:t>
            </a:r>
            <a:r>
              <a:rPr dirty="0" sz="2800" spc="-10">
                <a:latin typeface="Times New Roman"/>
                <a:cs typeface="Times New Roman"/>
              </a:rPr>
              <a:t>random </a:t>
            </a:r>
            <a:r>
              <a:rPr dirty="0" sz="2800" spc="-10">
                <a:latin typeface="Times New Roman"/>
                <a:cs typeface="Times New Roman"/>
              </a:rPr>
              <a:t>	</a:t>
            </a:r>
            <a:r>
              <a:rPr dirty="0" sz="2800">
                <a:latin typeface="Times New Roman"/>
                <a:cs typeface="Times New Roman"/>
              </a:rPr>
              <a:t>variables,</a:t>
            </a:r>
            <a:r>
              <a:rPr dirty="0" sz="2800" spc="475">
                <a:latin typeface="Times New Roman"/>
                <a:cs typeface="Times New Roman"/>
              </a:rPr>
              <a:t>    </a:t>
            </a:r>
            <a:r>
              <a:rPr dirty="0" sz="2800">
                <a:latin typeface="Times New Roman"/>
                <a:cs typeface="Times New Roman"/>
              </a:rPr>
              <a:t>and</a:t>
            </a:r>
            <a:r>
              <a:rPr dirty="0" sz="2800" spc="475">
                <a:latin typeface="Times New Roman"/>
                <a:cs typeface="Times New Roman"/>
              </a:rPr>
              <a:t>    </a:t>
            </a:r>
            <a:r>
              <a:rPr dirty="0" sz="2800">
                <a:latin typeface="Times New Roman"/>
                <a:cs typeface="Times New Roman"/>
              </a:rPr>
              <a:t>a</a:t>
            </a:r>
            <a:r>
              <a:rPr dirty="0" sz="2800" spc="475">
                <a:latin typeface="Times New Roman"/>
                <a:cs typeface="Times New Roman"/>
              </a:rPr>
              <a:t>    </a:t>
            </a:r>
            <a:r>
              <a:rPr dirty="0" sz="2800">
                <a:latin typeface="Times New Roman"/>
                <a:cs typeface="Times New Roman"/>
              </a:rPr>
              <a:t>variable</a:t>
            </a:r>
            <a:r>
              <a:rPr dirty="0" sz="2800" spc="475">
                <a:latin typeface="Times New Roman"/>
                <a:cs typeface="Times New Roman"/>
              </a:rPr>
              <a:t>    </a:t>
            </a:r>
            <a:r>
              <a:rPr dirty="0" sz="2800" spc="-25">
                <a:latin typeface="Times New Roman"/>
                <a:cs typeface="Times New Roman"/>
              </a:rPr>
              <a:t>can </a:t>
            </a:r>
            <a:r>
              <a:rPr dirty="0" sz="2800" spc="-25">
                <a:latin typeface="Times New Roman"/>
                <a:cs typeface="Times New Roman"/>
              </a:rPr>
              <a:t>	</a:t>
            </a:r>
            <a:r>
              <a:rPr dirty="0" sz="2800">
                <a:latin typeface="Times New Roman"/>
                <a:cs typeface="Times New Roman"/>
              </a:rPr>
              <a:t>be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 spc="-10" b="1">
                <a:latin typeface="Times New Roman"/>
                <a:cs typeface="Times New Roman"/>
              </a:rPr>
              <a:t>continuous</a:t>
            </a:r>
            <a:r>
              <a:rPr dirty="0" sz="2800" spc="-35" b="1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or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 spc="-10" b="1">
                <a:latin typeface="Times New Roman"/>
                <a:cs typeface="Times New Roman"/>
              </a:rPr>
              <a:t>discrete</a:t>
            </a:r>
            <a:r>
              <a:rPr dirty="0" sz="2800" spc="-1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algn="just" marL="186690" marR="8890" indent="-174625">
              <a:lnSpc>
                <a:spcPts val="3020"/>
              </a:lnSpc>
              <a:spcBef>
                <a:spcPts val="1015"/>
              </a:spcBef>
              <a:buFont typeface="Arial"/>
              <a:buChar char="•"/>
              <a:tabLst>
                <a:tab pos="187960" algn="l"/>
              </a:tabLst>
            </a:pPr>
            <a:r>
              <a:rPr dirty="0" sz="2800" b="1">
                <a:latin typeface="Calibri"/>
                <a:cs typeface="Calibri"/>
              </a:rPr>
              <a:t>Arc</a:t>
            </a:r>
            <a:r>
              <a:rPr dirty="0" sz="2800" spc="275" b="1">
                <a:latin typeface="Calibri"/>
                <a:cs typeface="Calibri"/>
              </a:rPr>
              <a:t>  </a:t>
            </a:r>
            <a:r>
              <a:rPr dirty="0" sz="2800" b="1">
                <a:latin typeface="Calibri"/>
                <a:cs typeface="Calibri"/>
              </a:rPr>
              <a:t>or</a:t>
            </a:r>
            <a:r>
              <a:rPr dirty="0" sz="2800" spc="280" b="1">
                <a:latin typeface="Calibri"/>
                <a:cs typeface="Calibri"/>
              </a:rPr>
              <a:t>  </a:t>
            </a:r>
            <a:r>
              <a:rPr dirty="0" sz="2800" b="1">
                <a:latin typeface="Calibri"/>
                <a:cs typeface="Calibri"/>
              </a:rPr>
              <a:t>directed</a:t>
            </a:r>
            <a:r>
              <a:rPr dirty="0" sz="2800" spc="275" b="1">
                <a:latin typeface="Calibri"/>
                <a:cs typeface="Calibri"/>
              </a:rPr>
              <a:t>  </a:t>
            </a:r>
            <a:r>
              <a:rPr dirty="0" sz="2800" b="1">
                <a:latin typeface="Calibri"/>
                <a:cs typeface="Calibri"/>
              </a:rPr>
              <a:t>arrows</a:t>
            </a:r>
            <a:r>
              <a:rPr dirty="0" sz="2800" spc="5" b="1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represent</a:t>
            </a:r>
            <a:r>
              <a:rPr dirty="0" sz="2800" spc="275">
                <a:latin typeface="Calibri"/>
                <a:cs typeface="Calibri"/>
              </a:rPr>
              <a:t>  </a:t>
            </a:r>
            <a:r>
              <a:rPr dirty="0" sz="2800" spc="-25">
                <a:latin typeface="Calibri"/>
                <a:cs typeface="Calibri"/>
              </a:rPr>
              <a:t>the </a:t>
            </a:r>
            <a:r>
              <a:rPr dirty="0" sz="2800" spc="-25">
                <a:latin typeface="Calibri"/>
                <a:cs typeface="Calibri"/>
              </a:rPr>
              <a:t>	</a:t>
            </a:r>
            <a:r>
              <a:rPr dirty="0" sz="2800">
                <a:latin typeface="Calibri"/>
                <a:cs typeface="Calibri"/>
              </a:rPr>
              <a:t>causal</a:t>
            </a:r>
            <a:r>
              <a:rPr dirty="0" sz="2800" spc="690">
                <a:latin typeface="Calibri"/>
                <a:cs typeface="Calibri"/>
              </a:rPr>
              <a:t>   </a:t>
            </a:r>
            <a:r>
              <a:rPr dirty="0" sz="2800">
                <a:latin typeface="Calibri"/>
                <a:cs typeface="Calibri"/>
              </a:rPr>
              <a:t>relationship</a:t>
            </a:r>
            <a:r>
              <a:rPr dirty="0" sz="2800" spc="695">
                <a:latin typeface="Calibri"/>
                <a:cs typeface="Calibri"/>
              </a:rPr>
              <a:t>   </a:t>
            </a:r>
            <a:r>
              <a:rPr dirty="0" sz="2800">
                <a:latin typeface="Calibri"/>
                <a:cs typeface="Calibri"/>
              </a:rPr>
              <a:t>or</a:t>
            </a:r>
            <a:r>
              <a:rPr dirty="0" sz="2800" spc="695">
                <a:latin typeface="Calibri"/>
                <a:cs typeface="Calibri"/>
              </a:rPr>
              <a:t>   </a:t>
            </a:r>
            <a:r>
              <a:rPr dirty="0" sz="2800" spc="-10">
                <a:latin typeface="Calibri"/>
                <a:cs typeface="Calibri"/>
              </a:rPr>
              <a:t>conditional </a:t>
            </a:r>
            <a:r>
              <a:rPr dirty="0" sz="2800" spc="-10">
                <a:latin typeface="Calibri"/>
                <a:cs typeface="Calibri"/>
              </a:rPr>
              <a:t>	</a:t>
            </a:r>
            <a:r>
              <a:rPr dirty="0" sz="2800">
                <a:latin typeface="Calibri"/>
                <a:cs typeface="Calibri"/>
              </a:rPr>
              <a:t>probabilities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between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random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variables.</a:t>
            </a:r>
            <a:endParaRPr sz="2800">
              <a:latin typeface="Calibri"/>
              <a:cs typeface="Calibri"/>
            </a:endParaRPr>
          </a:p>
          <a:p>
            <a:pPr algn="just" marL="186690" marR="5080" indent="-174625">
              <a:lnSpc>
                <a:spcPts val="3020"/>
              </a:lnSpc>
              <a:spcBef>
                <a:spcPts val="1010"/>
              </a:spcBef>
              <a:buFont typeface="Arial MT"/>
              <a:buChar char="•"/>
              <a:tabLst>
                <a:tab pos="187960" algn="l"/>
              </a:tabLst>
            </a:pPr>
            <a:r>
              <a:rPr dirty="0" sz="2800">
                <a:latin typeface="Times New Roman"/>
                <a:cs typeface="Times New Roman"/>
              </a:rPr>
              <a:t>Each</a:t>
            </a:r>
            <a:r>
              <a:rPr dirty="0" sz="2800" spc="6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node</a:t>
            </a:r>
            <a:r>
              <a:rPr dirty="0" sz="2800" spc="6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in</a:t>
            </a:r>
            <a:r>
              <a:rPr dirty="0" sz="2800" spc="6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6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Bayesian</a:t>
            </a:r>
            <a:r>
              <a:rPr dirty="0" sz="2800" spc="6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network</a:t>
            </a:r>
            <a:r>
              <a:rPr dirty="0" sz="2800" spc="640">
                <a:latin typeface="Times New Roman"/>
                <a:cs typeface="Times New Roman"/>
              </a:rPr>
              <a:t> </a:t>
            </a:r>
            <a:r>
              <a:rPr dirty="0" sz="2800" spc="-25">
                <a:latin typeface="Times New Roman"/>
                <a:cs typeface="Times New Roman"/>
              </a:rPr>
              <a:t>has </a:t>
            </a:r>
            <a:r>
              <a:rPr dirty="0" sz="2800" spc="-25">
                <a:latin typeface="Times New Roman"/>
                <a:cs typeface="Times New Roman"/>
              </a:rPr>
              <a:t>	</a:t>
            </a:r>
            <a:r>
              <a:rPr dirty="0" sz="2800">
                <a:latin typeface="Times New Roman"/>
                <a:cs typeface="Times New Roman"/>
              </a:rPr>
              <a:t>condition</a:t>
            </a:r>
            <a:r>
              <a:rPr dirty="0" sz="2800" spc="430">
                <a:latin typeface="Times New Roman"/>
                <a:cs typeface="Times New Roman"/>
              </a:rPr>
              <a:t>  </a:t>
            </a:r>
            <a:r>
              <a:rPr dirty="0" sz="2800">
                <a:latin typeface="Times New Roman"/>
                <a:cs typeface="Times New Roman"/>
              </a:rPr>
              <a:t>probability</a:t>
            </a:r>
            <a:r>
              <a:rPr dirty="0" sz="2800" spc="430">
                <a:latin typeface="Times New Roman"/>
                <a:cs typeface="Times New Roman"/>
              </a:rPr>
              <a:t>  </a:t>
            </a:r>
            <a:r>
              <a:rPr dirty="0" sz="2800">
                <a:latin typeface="Times New Roman"/>
                <a:cs typeface="Times New Roman"/>
              </a:rPr>
              <a:t>distribution</a:t>
            </a:r>
            <a:r>
              <a:rPr dirty="0" sz="2800" spc="430">
                <a:latin typeface="Times New Roman"/>
                <a:cs typeface="Times New Roman"/>
              </a:rPr>
              <a:t>  </a:t>
            </a:r>
            <a:r>
              <a:rPr dirty="0" sz="2800" spc="-20">
                <a:latin typeface="Times New Roman"/>
                <a:cs typeface="Times New Roman"/>
              </a:rPr>
              <a:t>P(Xi</a:t>
            </a:r>
            <a:endParaRPr sz="2800">
              <a:latin typeface="Times New Roman"/>
              <a:cs typeface="Times New Roman"/>
            </a:endParaRPr>
          </a:p>
          <a:p>
            <a:pPr marL="187960" marR="7620">
              <a:lnSpc>
                <a:spcPts val="3020"/>
              </a:lnSpc>
              <a:spcBef>
                <a:spcPts val="10"/>
              </a:spcBef>
            </a:pPr>
            <a:r>
              <a:rPr dirty="0" sz="2800">
                <a:latin typeface="Times New Roman"/>
                <a:cs typeface="Times New Roman"/>
              </a:rPr>
              <a:t>|Parent(Xi)</a:t>
            </a:r>
            <a:r>
              <a:rPr dirty="0" sz="2800" spc="2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),</a:t>
            </a:r>
            <a:r>
              <a:rPr dirty="0" sz="2800" spc="2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which</a:t>
            </a:r>
            <a:r>
              <a:rPr dirty="0" sz="2800" spc="2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determines</a:t>
            </a:r>
            <a:r>
              <a:rPr dirty="0" sz="2800" spc="2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24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effect </a:t>
            </a:r>
            <a:r>
              <a:rPr dirty="0" sz="2800">
                <a:latin typeface="Times New Roman"/>
                <a:cs typeface="Times New Roman"/>
              </a:rPr>
              <a:t>of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parent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on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that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node.</a:t>
            </a:r>
            <a:endParaRPr sz="2800">
              <a:latin typeface="Times New Roman"/>
              <a:cs typeface="Times New Roman"/>
            </a:endParaRPr>
          </a:p>
          <a:p>
            <a:pPr algn="just" marL="186690" marR="12065" indent="-174625">
              <a:lnSpc>
                <a:spcPts val="3020"/>
              </a:lnSpc>
              <a:spcBef>
                <a:spcPts val="1010"/>
              </a:spcBef>
              <a:buFont typeface="Arial"/>
              <a:buChar char="•"/>
              <a:tabLst>
                <a:tab pos="187960" algn="l"/>
              </a:tabLst>
            </a:pPr>
            <a:r>
              <a:rPr dirty="0" sz="2800" b="1">
                <a:latin typeface="Calibri"/>
                <a:cs typeface="Calibri"/>
              </a:rPr>
              <a:t>Bayesian</a:t>
            </a:r>
            <a:r>
              <a:rPr dirty="0" sz="2800" spc="370" b="1">
                <a:latin typeface="Calibri"/>
                <a:cs typeface="Calibri"/>
              </a:rPr>
              <a:t>  </a:t>
            </a:r>
            <a:r>
              <a:rPr dirty="0" sz="2800" b="1">
                <a:latin typeface="Calibri"/>
                <a:cs typeface="Calibri"/>
              </a:rPr>
              <a:t>network</a:t>
            </a:r>
            <a:r>
              <a:rPr dirty="0" sz="2800" spc="370" b="1">
                <a:latin typeface="Calibri"/>
                <a:cs typeface="Calibri"/>
              </a:rPr>
              <a:t>  </a:t>
            </a:r>
            <a:r>
              <a:rPr dirty="0" sz="2800" b="1">
                <a:latin typeface="Calibri"/>
                <a:cs typeface="Calibri"/>
              </a:rPr>
              <a:t>is</a:t>
            </a:r>
            <a:r>
              <a:rPr dirty="0" sz="2800" spc="365" b="1">
                <a:latin typeface="Calibri"/>
                <a:cs typeface="Calibri"/>
              </a:rPr>
              <a:t>  </a:t>
            </a:r>
            <a:r>
              <a:rPr dirty="0" sz="2800" b="1">
                <a:latin typeface="Calibri"/>
                <a:cs typeface="Calibri"/>
              </a:rPr>
              <a:t>based</a:t>
            </a:r>
            <a:r>
              <a:rPr dirty="0" sz="2800" spc="375" b="1">
                <a:latin typeface="Calibri"/>
                <a:cs typeface="Calibri"/>
              </a:rPr>
              <a:t>  </a:t>
            </a:r>
            <a:r>
              <a:rPr dirty="0" sz="2800" b="1">
                <a:latin typeface="Calibri"/>
                <a:cs typeface="Calibri"/>
              </a:rPr>
              <a:t>on</a:t>
            </a:r>
            <a:r>
              <a:rPr dirty="0" sz="2800" spc="370" b="1">
                <a:latin typeface="Calibri"/>
                <a:cs typeface="Calibri"/>
              </a:rPr>
              <a:t>  </a:t>
            </a:r>
            <a:r>
              <a:rPr dirty="0" sz="2800" spc="-10" b="1">
                <a:latin typeface="Calibri"/>
                <a:cs typeface="Calibri"/>
              </a:rPr>
              <a:t>Joint </a:t>
            </a:r>
            <a:r>
              <a:rPr dirty="0" sz="2800" spc="-10" b="1">
                <a:latin typeface="Calibri"/>
                <a:cs typeface="Calibri"/>
              </a:rPr>
              <a:t>	</a:t>
            </a:r>
            <a:r>
              <a:rPr dirty="0" sz="2800" b="1">
                <a:latin typeface="Calibri"/>
                <a:cs typeface="Calibri"/>
              </a:rPr>
              <a:t>probability</a:t>
            </a:r>
            <a:r>
              <a:rPr dirty="0" sz="2800" spc="640" b="1">
                <a:latin typeface="Calibri"/>
                <a:cs typeface="Calibri"/>
              </a:rPr>
              <a:t> </a:t>
            </a:r>
            <a:r>
              <a:rPr dirty="0" sz="2800" b="1">
                <a:latin typeface="Calibri"/>
                <a:cs typeface="Calibri"/>
              </a:rPr>
              <a:t>distribution</a:t>
            </a:r>
            <a:r>
              <a:rPr dirty="0" sz="2800" spc="650" b="1">
                <a:latin typeface="Calibri"/>
                <a:cs typeface="Calibri"/>
              </a:rPr>
              <a:t> </a:t>
            </a:r>
            <a:r>
              <a:rPr dirty="0" sz="2800" b="1">
                <a:latin typeface="Calibri"/>
                <a:cs typeface="Calibri"/>
              </a:rPr>
              <a:t>and</a:t>
            </a:r>
            <a:r>
              <a:rPr dirty="0" sz="2800" spc="655" b="1">
                <a:latin typeface="Calibri"/>
                <a:cs typeface="Calibri"/>
              </a:rPr>
              <a:t> </a:t>
            </a:r>
            <a:r>
              <a:rPr dirty="0" sz="2800" spc="-10" b="1">
                <a:latin typeface="Calibri"/>
                <a:cs typeface="Calibri"/>
              </a:rPr>
              <a:t>conditional 	probability.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46542" y="1471062"/>
            <a:ext cx="4753836" cy="4351337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22505" y="1995817"/>
            <a:ext cx="6867998" cy="3350623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838199" y="1825625"/>
            <a:ext cx="4508500" cy="4351655"/>
          </a:xfrm>
          <a:prstGeom prst="rect">
            <a:avLst/>
          </a:prstGeom>
          <a:ln w="12699">
            <a:solidFill>
              <a:srgbClr val="ED7D31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313055" indent="-174625">
              <a:lnSpc>
                <a:spcPts val="3110"/>
              </a:lnSpc>
              <a:buFont typeface="Arial MT"/>
              <a:buChar char="•"/>
              <a:tabLst>
                <a:tab pos="313055" algn="l"/>
              </a:tabLst>
            </a:pPr>
            <a:r>
              <a:rPr dirty="0" sz="2800" spc="-10">
                <a:latin typeface="Calibri"/>
                <a:cs typeface="Calibri"/>
              </a:rPr>
              <a:t>P(B,E,A,C,M)=P(C|A)*P(M|A</a:t>
            </a:r>
            <a:endParaRPr sz="2800">
              <a:latin typeface="Calibri"/>
              <a:cs typeface="Calibri"/>
            </a:endParaRPr>
          </a:p>
          <a:p>
            <a:pPr marL="313690">
              <a:lnSpc>
                <a:spcPts val="3190"/>
              </a:lnSpc>
            </a:pPr>
            <a:r>
              <a:rPr dirty="0" sz="2800" spc="-10">
                <a:latin typeface="Calibri"/>
                <a:cs typeface="Calibri"/>
              </a:rPr>
              <a:t>)*P(A|B,E)*P(B|E)*P(E)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4284345" cy="1325880"/>
          </a:xfrm>
          <a:prstGeom prst="rect"/>
          <a:ln w="12699">
            <a:solidFill>
              <a:srgbClr val="ED7D31"/>
            </a:solidFill>
          </a:ln>
        </p:spPr>
        <p:txBody>
          <a:bodyPr wrap="square" lIns="0" tIns="285115" rIns="0" bIns="0" rtlCol="0" vert="horz">
            <a:spAutoFit/>
          </a:bodyPr>
          <a:lstStyle/>
          <a:p>
            <a:pPr marL="85725">
              <a:lnSpc>
                <a:spcPct val="100000"/>
              </a:lnSpc>
              <a:spcBef>
                <a:spcPts val="2245"/>
              </a:spcBef>
            </a:pPr>
            <a:r>
              <a:rPr dirty="0" spc="-10"/>
              <a:t>Example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22505" y="261256"/>
            <a:ext cx="6867998" cy="3359020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838199" y="1825625"/>
            <a:ext cx="4508500" cy="4351655"/>
          </a:xfrm>
          <a:prstGeom prst="rect">
            <a:avLst/>
          </a:prstGeom>
          <a:ln w="12699">
            <a:solidFill>
              <a:srgbClr val="ED7D31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313055" indent="-174625">
              <a:lnSpc>
                <a:spcPts val="3110"/>
              </a:lnSpc>
              <a:buFont typeface="Arial MT"/>
              <a:buChar char="•"/>
              <a:tabLst>
                <a:tab pos="313055" algn="l"/>
              </a:tabLst>
            </a:pPr>
            <a:r>
              <a:rPr dirty="0" sz="2800" spc="-10">
                <a:latin typeface="Calibri"/>
                <a:cs typeface="Calibri"/>
              </a:rPr>
              <a:t>P(B,E,A,C,M)=P(C|A)*P(M|A</a:t>
            </a:r>
            <a:endParaRPr sz="2800">
              <a:latin typeface="Calibri"/>
              <a:cs typeface="Calibri"/>
            </a:endParaRPr>
          </a:p>
          <a:p>
            <a:pPr marL="313690">
              <a:lnSpc>
                <a:spcPts val="3190"/>
              </a:lnSpc>
            </a:pPr>
            <a:r>
              <a:rPr dirty="0" sz="2800" spc="-10">
                <a:latin typeface="Calibri"/>
                <a:cs typeface="Calibri"/>
              </a:rPr>
              <a:t>)*P(A|B,E)*P(B|E)*P(E)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600325" y="3625696"/>
            <a:ext cx="691515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15285">
              <a:lnSpc>
                <a:spcPct val="100000"/>
              </a:lnSpc>
              <a:spcBef>
                <a:spcPts val="100"/>
              </a:spcBef>
            </a:pPr>
            <a:r>
              <a:rPr dirty="0" sz="2800">
                <a:latin typeface="Calibri"/>
                <a:cs typeface="Calibri"/>
              </a:rPr>
              <a:t>Supervised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Learning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Model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 marR="742950">
              <a:lnSpc>
                <a:spcPct val="100000"/>
              </a:lnSpc>
              <a:spcBef>
                <a:spcPts val="100"/>
              </a:spcBef>
            </a:pPr>
            <a:r>
              <a:rPr dirty="0" sz="3600"/>
              <a:t>Support</a:t>
            </a:r>
            <a:r>
              <a:rPr dirty="0" sz="3600" spc="-145"/>
              <a:t> </a:t>
            </a:r>
            <a:r>
              <a:rPr dirty="0" sz="3600"/>
              <a:t>Vector</a:t>
            </a:r>
            <a:r>
              <a:rPr dirty="0" sz="3600" spc="-140"/>
              <a:t> </a:t>
            </a:r>
            <a:r>
              <a:rPr dirty="0" sz="3600" spc="-10"/>
              <a:t>Machine</a:t>
            </a:r>
            <a:endParaRPr sz="36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/>
          <a:ln w="12699">
            <a:solidFill>
              <a:srgbClr val="ED7D31"/>
            </a:solidFill>
          </a:ln>
        </p:spPr>
        <p:txBody>
          <a:bodyPr wrap="square" lIns="0" tIns="285115" rIns="0" bIns="0" rtlCol="0" vert="horz">
            <a:spAutoFit/>
          </a:bodyPr>
          <a:lstStyle/>
          <a:p>
            <a:pPr marL="85725">
              <a:lnSpc>
                <a:spcPct val="100000"/>
              </a:lnSpc>
              <a:spcBef>
                <a:spcPts val="2245"/>
              </a:spcBef>
            </a:pPr>
            <a:r>
              <a:rPr dirty="0"/>
              <a:t>Support</a:t>
            </a:r>
            <a:r>
              <a:rPr dirty="0" spc="-45"/>
              <a:t> </a:t>
            </a:r>
            <a:r>
              <a:rPr dirty="0"/>
              <a:t>Vector</a:t>
            </a:r>
            <a:r>
              <a:rPr dirty="0" spc="-35"/>
              <a:t> </a:t>
            </a:r>
            <a:r>
              <a:rPr dirty="0"/>
              <a:t>Machine</a:t>
            </a:r>
            <a:r>
              <a:rPr dirty="0" spc="-30"/>
              <a:t> </a:t>
            </a:r>
            <a:r>
              <a:rPr dirty="0" spc="-10"/>
              <a:t>(SVM)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838200" y="1825625"/>
            <a:ext cx="10515600" cy="4351655"/>
          </a:xfrm>
          <a:prstGeom prst="rect">
            <a:avLst/>
          </a:prstGeom>
          <a:ln w="12699">
            <a:solidFill>
              <a:srgbClr val="ED7D31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313055" indent="-174625">
              <a:lnSpc>
                <a:spcPts val="3279"/>
              </a:lnSpc>
              <a:buFont typeface="Arial MT"/>
              <a:buChar char="•"/>
              <a:tabLst>
                <a:tab pos="313055" algn="l"/>
              </a:tabLst>
            </a:pPr>
            <a:r>
              <a:rPr dirty="0" sz="2800">
                <a:latin typeface="Calibri"/>
                <a:cs typeface="Calibri"/>
              </a:rPr>
              <a:t>Used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for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both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classification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and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regression</a:t>
            </a:r>
            <a:endParaRPr sz="2800">
              <a:latin typeface="Calibri"/>
              <a:cs typeface="Calibri"/>
            </a:endParaRPr>
          </a:p>
          <a:p>
            <a:pPr marL="313055" indent="-174625">
              <a:lnSpc>
                <a:spcPts val="3190"/>
              </a:lnSpc>
              <a:spcBef>
                <a:spcPts val="660"/>
              </a:spcBef>
              <a:buFont typeface="Arial MT"/>
              <a:buChar char="•"/>
              <a:tabLst>
                <a:tab pos="313055" algn="l"/>
              </a:tabLst>
            </a:pPr>
            <a:r>
              <a:rPr dirty="0" sz="2800">
                <a:latin typeface="Calibri"/>
                <a:cs typeface="Calibri"/>
              </a:rPr>
              <a:t>Goal: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To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draw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best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line/Decision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boundary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to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separate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class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labels?</a:t>
            </a:r>
            <a:endParaRPr sz="2800">
              <a:latin typeface="Calibri"/>
              <a:cs typeface="Calibri"/>
            </a:endParaRPr>
          </a:p>
          <a:p>
            <a:pPr marL="314325">
              <a:lnSpc>
                <a:spcPts val="3190"/>
              </a:lnSpc>
            </a:pPr>
            <a:r>
              <a:rPr dirty="0" sz="2800" b="1">
                <a:latin typeface="Calibri"/>
                <a:cs typeface="Calibri"/>
              </a:rPr>
              <a:t>Hyper</a:t>
            </a:r>
            <a:r>
              <a:rPr dirty="0" sz="2800" spc="-25" b="1">
                <a:latin typeface="Calibri"/>
                <a:cs typeface="Calibri"/>
              </a:rPr>
              <a:t> </a:t>
            </a:r>
            <a:r>
              <a:rPr dirty="0" sz="2800" spc="-10" b="1">
                <a:latin typeface="Calibri"/>
                <a:cs typeface="Calibri"/>
              </a:rPr>
              <a:t>plain</a:t>
            </a:r>
            <a:endParaRPr sz="2800">
              <a:latin typeface="Calibri"/>
              <a:cs typeface="Calibri"/>
            </a:endParaRPr>
          </a:p>
          <a:p>
            <a:pPr marL="138430">
              <a:lnSpc>
                <a:spcPct val="100000"/>
              </a:lnSpc>
              <a:spcBef>
                <a:spcPts val="665"/>
              </a:spcBef>
            </a:pPr>
            <a:r>
              <a:rPr dirty="0" sz="2800" spc="-50">
                <a:latin typeface="Arial MT"/>
                <a:cs typeface="Arial MT"/>
              </a:rPr>
              <a:t>•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594456" y="358775"/>
            <a:ext cx="10765790" cy="6134100"/>
            <a:chOff x="594456" y="358775"/>
            <a:chExt cx="10765790" cy="61341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4456" y="1690688"/>
              <a:ext cx="5637348" cy="4802186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1707502" y="1922106"/>
              <a:ext cx="2593975" cy="4068445"/>
            </a:xfrm>
            <a:custGeom>
              <a:avLst/>
              <a:gdLst/>
              <a:ahLst/>
              <a:cxnLst/>
              <a:rect l="l" t="t" r="r" b="b"/>
              <a:pathLst>
                <a:path w="2593975" h="4068445">
                  <a:moveTo>
                    <a:pt x="2593909" y="0"/>
                  </a:moveTo>
                  <a:lnTo>
                    <a:pt x="0" y="4068146"/>
                  </a:lnTo>
                </a:path>
              </a:pathLst>
            </a:custGeom>
            <a:ln w="28574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3051110" y="1828800"/>
              <a:ext cx="0" cy="4236720"/>
            </a:xfrm>
            <a:custGeom>
              <a:avLst/>
              <a:gdLst/>
              <a:ahLst/>
              <a:cxnLst/>
              <a:rect l="l" t="t" r="r" b="b"/>
              <a:pathLst>
                <a:path w="0" h="4236720">
                  <a:moveTo>
                    <a:pt x="0" y="0"/>
                  </a:moveTo>
                  <a:lnTo>
                    <a:pt x="0" y="4236097"/>
                  </a:lnTo>
                </a:path>
              </a:pathLst>
            </a:custGeom>
            <a:ln w="2857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6480823" y="2148659"/>
            <a:ext cx="5038090" cy="40316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715">
              <a:lnSpc>
                <a:spcPct val="100000"/>
              </a:lnSpc>
              <a:spcBef>
                <a:spcPts val="100"/>
              </a:spcBef>
              <a:tabLst>
                <a:tab pos="1412875" algn="l"/>
                <a:tab pos="1489075" algn="l"/>
                <a:tab pos="1654175" algn="l"/>
                <a:tab pos="2273300" algn="l"/>
                <a:tab pos="2353945" algn="l"/>
                <a:tab pos="2558415" algn="l"/>
                <a:tab pos="2925445" algn="l"/>
                <a:tab pos="3080385" algn="l"/>
                <a:tab pos="3252470" algn="l"/>
                <a:tab pos="3624579" algn="l"/>
                <a:tab pos="3791585" algn="l"/>
              </a:tabLst>
            </a:pPr>
            <a:r>
              <a:rPr dirty="0" sz="2400" spc="-10">
                <a:latin typeface="Verdana"/>
                <a:cs typeface="Verdana"/>
              </a:rPr>
              <a:t>Nearest</a:t>
            </a:r>
            <a:r>
              <a:rPr dirty="0" sz="2400">
                <a:latin typeface="Verdana"/>
                <a:cs typeface="Verdana"/>
              </a:rPr>
              <a:t>	</a:t>
            </a:r>
            <a:r>
              <a:rPr dirty="0" sz="2400" spc="-10">
                <a:latin typeface="Verdana"/>
                <a:cs typeface="Verdana"/>
              </a:rPr>
              <a:t>points</a:t>
            </a:r>
            <a:r>
              <a:rPr dirty="0" sz="2400">
                <a:latin typeface="Verdana"/>
                <a:cs typeface="Verdana"/>
              </a:rPr>
              <a:t>		</a:t>
            </a:r>
            <a:r>
              <a:rPr dirty="0" sz="2400" spc="-25">
                <a:latin typeface="Verdana"/>
                <a:cs typeface="Verdana"/>
              </a:rPr>
              <a:t>to</a:t>
            </a:r>
            <a:r>
              <a:rPr dirty="0" sz="2400">
                <a:latin typeface="Verdana"/>
                <a:cs typeface="Verdana"/>
              </a:rPr>
              <a:t>		</a:t>
            </a:r>
            <a:r>
              <a:rPr dirty="0" sz="2400" spc="-25">
                <a:latin typeface="Verdana"/>
                <a:cs typeface="Verdana"/>
              </a:rPr>
              <a:t>the</a:t>
            </a:r>
            <a:r>
              <a:rPr dirty="0" sz="2400">
                <a:latin typeface="Verdana"/>
                <a:cs typeface="Verdana"/>
              </a:rPr>
              <a:t>		</a:t>
            </a:r>
            <a:r>
              <a:rPr dirty="0" sz="2400" spc="-10">
                <a:latin typeface="Verdana"/>
                <a:cs typeface="Verdana"/>
              </a:rPr>
              <a:t>decision boundary</a:t>
            </a:r>
            <a:r>
              <a:rPr dirty="0" sz="2400">
                <a:latin typeface="Verdana"/>
                <a:cs typeface="Verdana"/>
              </a:rPr>
              <a:t>		</a:t>
            </a:r>
            <a:r>
              <a:rPr dirty="0" sz="2400" spc="-20">
                <a:latin typeface="Verdana"/>
                <a:cs typeface="Verdana"/>
              </a:rPr>
              <a:t>will</a:t>
            </a:r>
            <a:r>
              <a:rPr dirty="0" sz="2400">
                <a:latin typeface="Verdana"/>
                <a:cs typeface="Verdana"/>
              </a:rPr>
              <a:t>		</a:t>
            </a:r>
            <a:r>
              <a:rPr dirty="0" sz="2400" spc="-25">
                <a:latin typeface="Verdana"/>
                <a:cs typeface="Verdana"/>
              </a:rPr>
              <a:t>be</a:t>
            </a:r>
            <a:r>
              <a:rPr dirty="0" sz="2400">
                <a:latin typeface="Verdana"/>
                <a:cs typeface="Verdana"/>
              </a:rPr>
              <a:t>	</a:t>
            </a:r>
            <a:r>
              <a:rPr dirty="0" sz="2400" spc="-25">
                <a:latin typeface="Verdana"/>
                <a:cs typeface="Verdana"/>
              </a:rPr>
              <a:t>the</a:t>
            </a:r>
            <a:r>
              <a:rPr dirty="0" sz="2400">
                <a:latin typeface="Verdana"/>
                <a:cs typeface="Verdana"/>
              </a:rPr>
              <a:t>	</a:t>
            </a:r>
            <a:r>
              <a:rPr dirty="0" sz="2400" spc="-10" b="1">
                <a:latin typeface="Verdana"/>
                <a:cs typeface="Verdana"/>
              </a:rPr>
              <a:t>Support Vector</a:t>
            </a:r>
            <a:r>
              <a:rPr dirty="0" sz="2400" b="1">
                <a:latin typeface="Verdana"/>
                <a:cs typeface="Verdana"/>
              </a:rPr>
              <a:t>		</a:t>
            </a:r>
            <a:r>
              <a:rPr dirty="0" sz="2400" spc="-25">
                <a:latin typeface="Verdana"/>
                <a:cs typeface="Verdana"/>
              </a:rPr>
              <a:t>for</a:t>
            </a:r>
            <a:r>
              <a:rPr dirty="0" sz="2400">
                <a:latin typeface="Verdana"/>
                <a:cs typeface="Verdana"/>
              </a:rPr>
              <a:t>	</a:t>
            </a:r>
            <a:r>
              <a:rPr dirty="0" sz="2400" spc="-20">
                <a:latin typeface="Verdana"/>
                <a:cs typeface="Verdana"/>
              </a:rPr>
              <a:t>that</a:t>
            </a:r>
            <a:r>
              <a:rPr dirty="0" sz="2400">
                <a:latin typeface="Verdana"/>
                <a:cs typeface="Verdana"/>
              </a:rPr>
              <a:t>			</a:t>
            </a:r>
            <a:r>
              <a:rPr dirty="0" sz="2400" spc="-10">
                <a:latin typeface="Verdana"/>
                <a:cs typeface="Verdana"/>
              </a:rPr>
              <a:t>Respective boundary.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740"/>
              </a:spcBef>
            </a:pPr>
            <a:r>
              <a:rPr dirty="0" sz="2400">
                <a:latin typeface="Verdana"/>
                <a:cs typeface="Verdana"/>
              </a:rPr>
              <a:t>Two</a:t>
            </a:r>
            <a:r>
              <a:rPr dirty="0" sz="2400" spc="-7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Types</a:t>
            </a:r>
            <a:r>
              <a:rPr dirty="0" sz="2400" spc="-7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of</a:t>
            </a:r>
            <a:r>
              <a:rPr dirty="0" sz="2400" spc="-60">
                <a:latin typeface="Verdana"/>
                <a:cs typeface="Verdana"/>
              </a:rPr>
              <a:t> </a:t>
            </a:r>
            <a:r>
              <a:rPr dirty="0" sz="2400" spc="-20">
                <a:latin typeface="Verdana"/>
                <a:cs typeface="Verdana"/>
              </a:rPr>
              <a:t>SVM:</a:t>
            </a:r>
            <a:endParaRPr sz="2400">
              <a:latin typeface="Verdana"/>
              <a:cs typeface="Verdana"/>
            </a:endParaRPr>
          </a:p>
          <a:p>
            <a:pPr marL="355600" marR="29845" indent="-297815">
              <a:lnSpc>
                <a:spcPct val="100000"/>
              </a:lnSpc>
              <a:buFont typeface="Arial"/>
              <a:buChar char="•"/>
              <a:tabLst>
                <a:tab pos="355600" algn="l"/>
                <a:tab pos="1585595" algn="l"/>
              </a:tabLst>
            </a:pPr>
            <a:r>
              <a:rPr dirty="0" sz="2400" spc="-10" b="1">
                <a:latin typeface="Verdana"/>
                <a:cs typeface="Verdana"/>
              </a:rPr>
              <a:t>Linear</a:t>
            </a:r>
            <a:r>
              <a:rPr dirty="0" sz="2400" b="1">
                <a:latin typeface="Verdana"/>
                <a:cs typeface="Verdana"/>
              </a:rPr>
              <a:t>	</a:t>
            </a:r>
            <a:r>
              <a:rPr dirty="0" sz="2400">
                <a:latin typeface="Verdana"/>
                <a:cs typeface="Verdana"/>
              </a:rPr>
              <a:t>(Decision</a:t>
            </a:r>
            <a:r>
              <a:rPr dirty="0" sz="2400" spc="23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boundary</a:t>
            </a:r>
            <a:r>
              <a:rPr dirty="0" sz="2400" spc="240">
                <a:latin typeface="Verdana"/>
                <a:cs typeface="Verdana"/>
              </a:rPr>
              <a:t> </a:t>
            </a:r>
            <a:r>
              <a:rPr dirty="0" sz="2400" spc="-25">
                <a:latin typeface="Verdana"/>
                <a:cs typeface="Verdana"/>
              </a:rPr>
              <a:t>is </a:t>
            </a:r>
            <a:r>
              <a:rPr dirty="0" sz="2400">
                <a:latin typeface="Verdana"/>
                <a:cs typeface="Verdana"/>
              </a:rPr>
              <a:t>linearly</a:t>
            </a:r>
            <a:r>
              <a:rPr dirty="0" sz="2400" spc="-130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separable)</a:t>
            </a:r>
            <a:endParaRPr sz="2400">
              <a:latin typeface="Verdana"/>
              <a:cs typeface="Verdana"/>
            </a:endParaRPr>
          </a:p>
          <a:p>
            <a:pPr marL="355600" marR="5080" indent="-297815">
              <a:lnSpc>
                <a:spcPct val="100000"/>
              </a:lnSpc>
              <a:buFont typeface="Arial"/>
              <a:buChar char="•"/>
              <a:tabLst>
                <a:tab pos="355600" algn="l"/>
                <a:tab pos="2254250" algn="l"/>
                <a:tab pos="2952750" algn="l"/>
                <a:tab pos="3298825" algn="l"/>
                <a:tab pos="3907790" algn="l"/>
              </a:tabLst>
            </a:pPr>
            <a:r>
              <a:rPr dirty="0" sz="2400" spc="-30" b="1">
                <a:latin typeface="Verdana"/>
                <a:cs typeface="Verdana"/>
              </a:rPr>
              <a:t>Non-</a:t>
            </a:r>
            <a:r>
              <a:rPr dirty="0" sz="2400" spc="-10" b="1">
                <a:latin typeface="Verdana"/>
                <a:cs typeface="Verdana"/>
              </a:rPr>
              <a:t>Linear</a:t>
            </a:r>
            <a:r>
              <a:rPr dirty="0" sz="2400" b="1">
                <a:latin typeface="Verdana"/>
                <a:cs typeface="Verdana"/>
              </a:rPr>
              <a:t>		</a:t>
            </a:r>
            <a:r>
              <a:rPr dirty="0" sz="2400" spc="-10">
                <a:latin typeface="Verdana"/>
                <a:cs typeface="Verdana"/>
              </a:rPr>
              <a:t>(Decision boundary</a:t>
            </a:r>
            <a:r>
              <a:rPr dirty="0" sz="2400">
                <a:latin typeface="Verdana"/>
                <a:cs typeface="Verdana"/>
              </a:rPr>
              <a:t>	</a:t>
            </a:r>
            <a:r>
              <a:rPr dirty="0" sz="2400" spc="-25">
                <a:latin typeface="Verdana"/>
                <a:cs typeface="Verdana"/>
              </a:rPr>
              <a:t>is</a:t>
            </a:r>
            <a:r>
              <a:rPr dirty="0" sz="2400">
                <a:latin typeface="Verdana"/>
                <a:cs typeface="Verdana"/>
              </a:rPr>
              <a:t>	</a:t>
            </a:r>
            <a:r>
              <a:rPr dirty="0" sz="2400" spc="-25">
                <a:latin typeface="Verdana"/>
                <a:cs typeface="Verdana"/>
              </a:rPr>
              <a:t>not</a:t>
            </a:r>
            <a:r>
              <a:rPr dirty="0" sz="2400">
                <a:latin typeface="Verdana"/>
                <a:cs typeface="Verdana"/>
              </a:rPr>
              <a:t>	</a:t>
            </a:r>
            <a:r>
              <a:rPr dirty="0" sz="2400" spc="-10">
                <a:latin typeface="Verdana"/>
                <a:cs typeface="Verdana"/>
              </a:rPr>
              <a:t>linearly separable)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219" y="403657"/>
            <a:ext cx="837882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b="0">
                <a:solidFill>
                  <a:srgbClr val="8C1414"/>
                </a:solidFill>
                <a:latin typeface="Verdana"/>
                <a:cs typeface="Verdana"/>
              </a:rPr>
              <a:t>A</a:t>
            </a:r>
            <a:r>
              <a:rPr dirty="0" sz="4800" spc="-45" b="0">
                <a:solidFill>
                  <a:srgbClr val="8C1414"/>
                </a:solidFill>
                <a:latin typeface="Verdana"/>
                <a:cs typeface="Verdana"/>
              </a:rPr>
              <a:t> </a:t>
            </a:r>
            <a:r>
              <a:rPr dirty="0" sz="4800" b="0">
                <a:solidFill>
                  <a:srgbClr val="8C1414"/>
                </a:solidFill>
                <a:latin typeface="Verdana"/>
                <a:cs typeface="Verdana"/>
              </a:rPr>
              <a:t>simple</a:t>
            </a:r>
            <a:r>
              <a:rPr dirty="0" sz="4800" spc="-45" b="0">
                <a:solidFill>
                  <a:srgbClr val="8C1414"/>
                </a:solidFill>
                <a:latin typeface="Verdana"/>
                <a:cs typeface="Verdana"/>
              </a:rPr>
              <a:t> </a:t>
            </a:r>
            <a:r>
              <a:rPr dirty="0" sz="4800" b="0">
                <a:solidFill>
                  <a:srgbClr val="8C1414"/>
                </a:solidFill>
                <a:latin typeface="Verdana"/>
                <a:cs typeface="Verdana"/>
              </a:rPr>
              <a:t>orienting</a:t>
            </a:r>
            <a:r>
              <a:rPr dirty="0" sz="4800" spc="-35" b="0">
                <a:solidFill>
                  <a:srgbClr val="8C1414"/>
                </a:solidFill>
                <a:latin typeface="Verdana"/>
                <a:cs typeface="Verdana"/>
              </a:rPr>
              <a:t> </a:t>
            </a:r>
            <a:r>
              <a:rPr dirty="0" sz="4800" spc="-10" b="0">
                <a:solidFill>
                  <a:srgbClr val="8C1414"/>
                </a:solidFill>
                <a:latin typeface="Verdana"/>
                <a:cs typeface="Verdana"/>
              </a:rPr>
              <a:t>example</a:t>
            </a:r>
            <a:endParaRPr sz="4800">
              <a:latin typeface="Verdana"/>
              <a:cs typeface="Verdana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69202" y="1318249"/>
            <a:ext cx="7303134" cy="3695065"/>
            <a:chOff x="69202" y="1318249"/>
            <a:chExt cx="7303134" cy="3695065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49151" y="1611086"/>
              <a:ext cx="5175503" cy="3402011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49151" y="1318249"/>
              <a:ext cx="2332652" cy="461664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39669" y="1328807"/>
              <a:ext cx="2332652" cy="461664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202" y="2982724"/>
              <a:ext cx="2792963" cy="523219"/>
            </a:xfrm>
            <a:prstGeom prst="rect">
              <a:avLst/>
            </a:prstGeom>
          </p:spPr>
        </p:pic>
      </p:grpSp>
      <p:sp>
        <p:nvSpPr>
          <p:cNvPr id="8" name="object 8" descr=""/>
          <p:cNvSpPr txBox="1"/>
          <p:nvPr/>
        </p:nvSpPr>
        <p:spPr>
          <a:xfrm>
            <a:off x="7680055" y="1462170"/>
            <a:ext cx="3755390" cy="1305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800">
                <a:solidFill>
                  <a:srgbClr val="242424"/>
                </a:solidFill>
                <a:latin typeface="Verdana"/>
                <a:cs typeface="Verdana"/>
              </a:rPr>
              <a:t>Random</a:t>
            </a:r>
            <a:r>
              <a:rPr dirty="0" sz="2800" spc="-150">
                <a:solidFill>
                  <a:srgbClr val="242424"/>
                </a:solidFill>
                <a:latin typeface="Verdana"/>
                <a:cs typeface="Verdana"/>
              </a:rPr>
              <a:t> </a:t>
            </a:r>
            <a:r>
              <a:rPr dirty="0" sz="2800" spc="-10">
                <a:solidFill>
                  <a:srgbClr val="242424"/>
                </a:solidFill>
                <a:latin typeface="Verdana"/>
                <a:cs typeface="Verdana"/>
              </a:rPr>
              <a:t>Variables:</a:t>
            </a:r>
            <a:r>
              <a:rPr dirty="0" sz="2800" spc="700">
                <a:solidFill>
                  <a:srgbClr val="242424"/>
                </a:solidFill>
                <a:latin typeface="Verdana"/>
                <a:cs typeface="Verdana"/>
              </a:rPr>
              <a:t> </a:t>
            </a:r>
            <a:r>
              <a:rPr dirty="0" sz="2800">
                <a:solidFill>
                  <a:srgbClr val="242424"/>
                </a:solidFill>
                <a:latin typeface="Verdana"/>
                <a:cs typeface="Verdana"/>
              </a:rPr>
              <a:t>B</a:t>
            </a:r>
            <a:r>
              <a:rPr dirty="0" sz="2800" spc="-15">
                <a:solidFill>
                  <a:srgbClr val="242424"/>
                </a:solidFill>
                <a:latin typeface="Verdana"/>
                <a:cs typeface="Verdana"/>
              </a:rPr>
              <a:t> </a:t>
            </a:r>
            <a:r>
              <a:rPr dirty="0" sz="2800">
                <a:solidFill>
                  <a:srgbClr val="242424"/>
                </a:solidFill>
                <a:latin typeface="Verdana"/>
                <a:cs typeface="Verdana"/>
              </a:rPr>
              <a:t>=</a:t>
            </a:r>
            <a:r>
              <a:rPr dirty="0" sz="2800" spc="-15">
                <a:solidFill>
                  <a:srgbClr val="242424"/>
                </a:solidFill>
                <a:latin typeface="Verdana"/>
                <a:cs typeface="Verdana"/>
              </a:rPr>
              <a:t> </a:t>
            </a:r>
            <a:r>
              <a:rPr dirty="0" sz="2800">
                <a:solidFill>
                  <a:srgbClr val="242424"/>
                </a:solidFill>
                <a:latin typeface="Verdana"/>
                <a:cs typeface="Verdana"/>
              </a:rPr>
              <a:t>{b,r}</a:t>
            </a:r>
            <a:r>
              <a:rPr dirty="0" sz="2800" spc="-15">
                <a:solidFill>
                  <a:srgbClr val="242424"/>
                </a:solidFill>
                <a:latin typeface="Verdana"/>
                <a:cs typeface="Verdana"/>
              </a:rPr>
              <a:t> </a:t>
            </a:r>
            <a:r>
              <a:rPr dirty="0" sz="2800" spc="1095">
                <a:solidFill>
                  <a:srgbClr val="242424"/>
                </a:solidFill>
                <a:latin typeface="Verdana"/>
                <a:cs typeface="Verdana"/>
              </a:rPr>
              <a:t>□</a:t>
            </a:r>
            <a:r>
              <a:rPr dirty="0" sz="2800" spc="-15">
                <a:solidFill>
                  <a:srgbClr val="242424"/>
                </a:solidFill>
                <a:latin typeface="Verdana"/>
                <a:cs typeface="Verdana"/>
              </a:rPr>
              <a:t> </a:t>
            </a:r>
            <a:r>
              <a:rPr dirty="0" sz="2800" spc="-10">
                <a:solidFill>
                  <a:srgbClr val="242424"/>
                </a:solidFill>
                <a:latin typeface="Verdana"/>
                <a:cs typeface="Verdana"/>
              </a:rPr>
              <a:t>Baskets </a:t>
            </a:r>
            <a:r>
              <a:rPr dirty="0" sz="2800">
                <a:solidFill>
                  <a:srgbClr val="242424"/>
                </a:solidFill>
                <a:latin typeface="Verdana"/>
                <a:cs typeface="Verdana"/>
              </a:rPr>
              <a:t>F</a:t>
            </a:r>
            <a:r>
              <a:rPr dirty="0" sz="2800" spc="-15">
                <a:solidFill>
                  <a:srgbClr val="242424"/>
                </a:solidFill>
                <a:latin typeface="Verdana"/>
                <a:cs typeface="Verdana"/>
              </a:rPr>
              <a:t> </a:t>
            </a:r>
            <a:r>
              <a:rPr dirty="0" sz="2800">
                <a:solidFill>
                  <a:srgbClr val="242424"/>
                </a:solidFill>
                <a:latin typeface="Verdana"/>
                <a:cs typeface="Verdana"/>
              </a:rPr>
              <a:t>=</a:t>
            </a:r>
            <a:r>
              <a:rPr dirty="0" sz="2800" spc="-15">
                <a:solidFill>
                  <a:srgbClr val="242424"/>
                </a:solidFill>
                <a:latin typeface="Verdana"/>
                <a:cs typeface="Verdana"/>
              </a:rPr>
              <a:t> </a:t>
            </a:r>
            <a:r>
              <a:rPr dirty="0" sz="2800">
                <a:solidFill>
                  <a:srgbClr val="242424"/>
                </a:solidFill>
                <a:latin typeface="Verdana"/>
                <a:cs typeface="Verdana"/>
              </a:rPr>
              <a:t>{a,p}</a:t>
            </a:r>
            <a:r>
              <a:rPr dirty="0" sz="2800" spc="-15">
                <a:solidFill>
                  <a:srgbClr val="242424"/>
                </a:solidFill>
                <a:latin typeface="Verdana"/>
                <a:cs typeface="Verdana"/>
              </a:rPr>
              <a:t> </a:t>
            </a:r>
            <a:r>
              <a:rPr dirty="0" sz="2800" spc="1095">
                <a:solidFill>
                  <a:srgbClr val="242424"/>
                </a:solidFill>
                <a:latin typeface="Verdana"/>
                <a:cs typeface="Verdana"/>
              </a:rPr>
              <a:t>□</a:t>
            </a:r>
            <a:r>
              <a:rPr dirty="0" sz="2800" spc="-10">
                <a:solidFill>
                  <a:srgbClr val="242424"/>
                </a:solidFill>
                <a:latin typeface="Verdana"/>
                <a:cs typeface="Verdana"/>
              </a:rPr>
              <a:t> Fruits</a:t>
            </a:r>
            <a:endParaRPr sz="2800">
              <a:latin typeface="Verdana"/>
              <a:cs typeface="Verdana"/>
            </a:endParaRPr>
          </a:p>
        </p:txBody>
      </p:sp>
      <p:pic>
        <p:nvPicPr>
          <p:cNvPr id="9" name="object 9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517363" y="2850427"/>
            <a:ext cx="2792963" cy="584774"/>
          </a:xfrm>
          <a:prstGeom prst="rect">
            <a:avLst/>
          </a:prstGeom>
        </p:spPr>
      </p:pic>
      <p:sp>
        <p:nvSpPr>
          <p:cNvPr id="10" name="object 10" descr=""/>
          <p:cNvSpPr txBox="1"/>
          <p:nvPr/>
        </p:nvSpPr>
        <p:spPr>
          <a:xfrm>
            <a:off x="1144940" y="5154921"/>
            <a:ext cx="10631170" cy="1305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19125" indent="-606425">
              <a:lnSpc>
                <a:spcPct val="100000"/>
              </a:lnSpc>
              <a:spcBef>
                <a:spcPts val="100"/>
              </a:spcBef>
              <a:buFont typeface="Calibri"/>
              <a:buAutoNum type="arabicPeriod"/>
              <a:tabLst>
                <a:tab pos="619125" algn="l"/>
              </a:tabLst>
            </a:pPr>
            <a:r>
              <a:rPr dirty="0" sz="2800">
                <a:solidFill>
                  <a:srgbClr val="242424"/>
                </a:solidFill>
                <a:latin typeface="Verdana"/>
                <a:cs typeface="Verdana"/>
              </a:rPr>
              <a:t>What</a:t>
            </a:r>
            <a:r>
              <a:rPr dirty="0" sz="2800" spc="-60">
                <a:solidFill>
                  <a:srgbClr val="242424"/>
                </a:solidFill>
                <a:latin typeface="Verdana"/>
                <a:cs typeface="Verdana"/>
              </a:rPr>
              <a:t> </a:t>
            </a:r>
            <a:r>
              <a:rPr dirty="0" sz="2800">
                <a:solidFill>
                  <a:srgbClr val="242424"/>
                </a:solidFill>
                <a:latin typeface="Verdana"/>
                <a:cs typeface="Verdana"/>
              </a:rPr>
              <a:t>is</a:t>
            </a:r>
            <a:r>
              <a:rPr dirty="0" sz="2800" spc="-60">
                <a:solidFill>
                  <a:srgbClr val="242424"/>
                </a:solidFill>
                <a:latin typeface="Verdana"/>
                <a:cs typeface="Verdana"/>
              </a:rPr>
              <a:t> </a:t>
            </a:r>
            <a:r>
              <a:rPr dirty="0" sz="2800">
                <a:solidFill>
                  <a:srgbClr val="242424"/>
                </a:solidFill>
                <a:latin typeface="Verdana"/>
                <a:cs typeface="Verdana"/>
              </a:rPr>
              <a:t>the</a:t>
            </a:r>
            <a:r>
              <a:rPr dirty="0" sz="2800" spc="-60">
                <a:solidFill>
                  <a:srgbClr val="242424"/>
                </a:solidFill>
                <a:latin typeface="Verdana"/>
                <a:cs typeface="Verdana"/>
              </a:rPr>
              <a:t> </a:t>
            </a:r>
            <a:r>
              <a:rPr dirty="0" sz="2800">
                <a:solidFill>
                  <a:srgbClr val="242424"/>
                </a:solidFill>
                <a:latin typeface="Verdana"/>
                <a:cs typeface="Verdana"/>
              </a:rPr>
              <a:t>probability</a:t>
            </a:r>
            <a:r>
              <a:rPr dirty="0" sz="2800" spc="-60">
                <a:solidFill>
                  <a:srgbClr val="242424"/>
                </a:solidFill>
                <a:latin typeface="Verdana"/>
                <a:cs typeface="Verdana"/>
              </a:rPr>
              <a:t> </a:t>
            </a:r>
            <a:r>
              <a:rPr dirty="0" sz="2800">
                <a:solidFill>
                  <a:srgbClr val="242424"/>
                </a:solidFill>
                <a:latin typeface="Verdana"/>
                <a:cs typeface="Verdana"/>
              </a:rPr>
              <a:t>of</a:t>
            </a:r>
            <a:r>
              <a:rPr dirty="0" sz="2800" spc="-60">
                <a:solidFill>
                  <a:srgbClr val="242424"/>
                </a:solidFill>
                <a:latin typeface="Verdana"/>
                <a:cs typeface="Verdana"/>
              </a:rPr>
              <a:t> </a:t>
            </a:r>
            <a:r>
              <a:rPr dirty="0" sz="2800">
                <a:solidFill>
                  <a:srgbClr val="242424"/>
                </a:solidFill>
                <a:latin typeface="Verdana"/>
                <a:cs typeface="Verdana"/>
              </a:rPr>
              <a:t>picking</a:t>
            </a:r>
            <a:r>
              <a:rPr dirty="0" sz="2800" spc="-60">
                <a:solidFill>
                  <a:srgbClr val="242424"/>
                </a:solidFill>
                <a:latin typeface="Verdana"/>
                <a:cs typeface="Verdana"/>
              </a:rPr>
              <a:t> </a:t>
            </a:r>
            <a:r>
              <a:rPr dirty="0" sz="2800">
                <a:solidFill>
                  <a:srgbClr val="242424"/>
                </a:solidFill>
                <a:latin typeface="Verdana"/>
                <a:cs typeface="Verdana"/>
              </a:rPr>
              <a:t>a</a:t>
            </a:r>
            <a:r>
              <a:rPr dirty="0" sz="2800" spc="-60">
                <a:solidFill>
                  <a:srgbClr val="242424"/>
                </a:solidFill>
                <a:latin typeface="Verdana"/>
                <a:cs typeface="Verdana"/>
              </a:rPr>
              <a:t> </a:t>
            </a:r>
            <a:r>
              <a:rPr dirty="0" sz="2800">
                <a:solidFill>
                  <a:srgbClr val="242424"/>
                </a:solidFill>
                <a:latin typeface="Verdana"/>
                <a:cs typeface="Verdana"/>
              </a:rPr>
              <a:t>fruit</a:t>
            </a:r>
            <a:r>
              <a:rPr dirty="0" sz="2800" spc="-60">
                <a:solidFill>
                  <a:srgbClr val="242424"/>
                </a:solidFill>
                <a:latin typeface="Verdana"/>
                <a:cs typeface="Verdana"/>
              </a:rPr>
              <a:t> </a:t>
            </a:r>
            <a:r>
              <a:rPr dirty="0" sz="2800">
                <a:solidFill>
                  <a:srgbClr val="242424"/>
                </a:solidFill>
                <a:latin typeface="Verdana"/>
                <a:cs typeface="Verdana"/>
              </a:rPr>
              <a:t>is</a:t>
            </a:r>
            <a:r>
              <a:rPr dirty="0" sz="2800" spc="-60">
                <a:solidFill>
                  <a:srgbClr val="242424"/>
                </a:solidFill>
                <a:latin typeface="Verdana"/>
                <a:cs typeface="Verdana"/>
              </a:rPr>
              <a:t> </a:t>
            </a:r>
            <a:r>
              <a:rPr dirty="0" sz="2800" spc="-10">
                <a:solidFill>
                  <a:srgbClr val="242424"/>
                </a:solidFill>
                <a:latin typeface="Verdana"/>
                <a:cs typeface="Verdana"/>
              </a:rPr>
              <a:t>orange?</a:t>
            </a:r>
            <a:endParaRPr sz="2800">
              <a:latin typeface="Verdana"/>
              <a:cs typeface="Verdana"/>
            </a:endParaRPr>
          </a:p>
          <a:p>
            <a:pPr marL="619125" marR="5080" indent="-607060">
              <a:lnSpc>
                <a:spcPct val="100000"/>
              </a:lnSpc>
              <a:buFont typeface="Calibri"/>
              <a:buAutoNum type="arabicPeriod"/>
              <a:tabLst>
                <a:tab pos="619125" algn="l"/>
              </a:tabLst>
            </a:pPr>
            <a:r>
              <a:rPr dirty="0" sz="2800">
                <a:solidFill>
                  <a:srgbClr val="242424"/>
                </a:solidFill>
                <a:latin typeface="Verdana"/>
                <a:cs typeface="Verdana"/>
              </a:rPr>
              <a:t>What</a:t>
            </a:r>
            <a:r>
              <a:rPr dirty="0" sz="2800" spc="430">
                <a:solidFill>
                  <a:srgbClr val="242424"/>
                </a:solidFill>
                <a:latin typeface="Verdana"/>
                <a:cs typeface="Verdana"/>
              </a:rPr>
              <a:t> </a:t>
            </a:r>
            <a:r>
              <a:rPr dirty="0" sz="2800">
                <a:solidFill>
                  <a:srgbClr val="242424"/>
                </a:solidFill>
                <a:latin typeface="Verdana"/>
                <a:cs typeface="Verdana"/>
              </a:rPr>
              <a:t>is</a:t>
            </a:r>
            <a:r>
              <a:rPr dirty="0" sz="2800" spc="430">
                <a:solidFill>
                  <a:srgbClr val="242424"/>
                </a:solidFill>
                <a:latin typeface="Verdana"/>
                <a:cs typeface="Verdana"/>
              </a:rPr>
              <a:t> </a:t>
            </a:r>
            <a:r>
              <a:rPr dirty="0" sz="2800">
                <a:solidFill>
                  <a:srgbClr val="242424"/>
                </a:solidFill>
                <a:latin typeface="Verdana"/>
                <a:cs typeface="Verdana"/>
              </a:rPr>
              <a:t>the</a:t>
            </a:r>
            <a:r>
              <a:rPr dirty="0" sz="2800" spc="430">
                <a:solidFill>
                  <a:srgbClr val="242424"/>
                </a:solidFill>
                <a:latin typeface="Verdana"/>
                <a:cs typeface="Verdana"/>
              </a:rPr>
              <a:t> </a:t>
            </a:r>
            <a:r>
              <a:rPr dirty="0" sz="2800">
                <a:solidFill>
                  <a:srgbClr val="242424"/>
                </a:solidFill>
                <a:latin typeface="Verdana"/>
                <a:cs typeface="Verdana"/>
              </a:rPr>
              <a:t>probability</a:t>
            </a:r>
            <a:r>
              <a:rPr dirty="0" sz="2800" spc="434">
                <a:solidFill>
                  <a:srgbClr val="242424"/>
                </a:solidFill>
                <a:latin typeface="Verdana"/>
                <a:cs typeface="Verdana"/>
              </a:rPr>
              <a:t> </a:t>
            </a:r>
            <a:r>
              <a:rPr dirty="0" sz="2800">
                <a:solidFill>
                  <a:srgbClr val="242424"/>
                </a:solidFill>
                <a:latin typeface="Verdana"/>
                <a:cs typeface="Verdana"/>
              </a:rPr>
              <a:t>that</a:t>
            </a:r>
            <a:r>
              <a:rPr dirty="0" sz="2800" spc="430">
                <a:solidFill>
                  <a:srgbClr val="242424"/>
                </a:solidFill>
                <a:latin typeface="Verdana"/>
                <a:cs typeface="Verdana"/>
              </a:rPr>
              <a:t> </a:t>
            </a:r>
            <a:r>
              <a:rPr dirty="0" sz="2800">
                <a:solidFill>
                  <a:srgbClr val="242424"/>
                </a:solidFill>
                <a:latin typeface="Verdana"/>
                <a:cs typeface="Verdana"/>
              </a:rPr>
              <a:t>I</a:t>
            </a:r>
            <a:r>
              <a:rPr dirty="0" sz="2800" spc="430">
                <a:solidFill>
                  <a:srgbClr val="242424"/>
                </a:solidFill>
                <a:latin typeface="Verdana"/>
                <a:cs typeface="Verdana"/>
              </a:rPr>
              <a:t> </a:t>
            </a:r>
            <a:r>
              <a:rPr dirty="0" sz="2800">
                <a:solidFill>
                  <a:srgbClr val="242424"/>
                </a:solidFill>
                <a:latin typeface="Verdana"/>
                <a:cs typeface="Verdana"/>
              </a:rPr>
              <a:t>will</a:t>
            </a:r>
            <a:r>
              <a:rPr dirty="0" sz="2800" spc="430">
                <a:solidFill>
                  <a:srgbClr val="242424"/>
                </a:solidFill>
                <a:latin typeface="Verdana"/>
                <a:cs typeface="Verdana"/>
              </a:rPr>
              <a:t> </a:t>
            </a:r>
            <a:r>
              <a:rPr dirty="0" sz="2800">
                <a:solidFill>
                  <a:srgbClr val="242424"/>
                </a:solidFill>
                <a:latin typeface="Verdana"/>
                <a:cs typeface="Verdana"/>
              </a:rPr>
              <a:t>peak</a:t>
            </a:r>
            <a:r>
              <a:rPr dirty="0" sz="2800" spc="434">
                <a:solidFill>
                  <a:srgbClr val="242424"/>
                </a:solidFill>
                <a:latin typeface="Verdana"/>
                <a:cs typeface="Verdana"/>
              </a:rPr>
              <a:t> </a:t>
            </a:r>
            <a:r>
              <a:rPr dirty="0" sz="2800">
                <a:solidFill>
                  <a:srgbClr val="242424"/>
                </a:solidFill>
                <a:latin typeface="Verdana"/>
                <a:cs typeface="Verdana"/>
              </a:rPr>
              <a:t>the</a:t>
            </a:r>
            <a:r>
              <a:rPr dirty="0" sz="2800" spc="430">
                <a:solidFill>
                  <a:srgbClr val="242424"/>
                </a:solidFill>
                <a:latin typeface="Verdana"/>
                <a:cs typeface="Verdana"/>
              </a:rPr>
              <a:t> </a:t>
            </a:r>
            <a:r>
              <a:rPr dirty="0" sz="2800">
                <a:solidFill>
                  <a:srgbClr val="242424"/>
                </a:solidFill>
                <a:latin typeface="Verdana"/>
                <a:cs typeface="Verdana"/>
              </a:rPr>
              <a:t>fruit</a:t>
            </a:r>
            <a:r>
              <a:rPr dirty="0" sz="2800" spc="430">
                <a:solidFill>
                  <a:srgbClr val="242424"/>
                </a:solidFill>
                <a:latin typeface="Verdana"/>
                <a:cs typeface="Verdana"/>
              </a:rPr>
              <a:t> </a:t>
            </a:r>
            <a:r>
              <a:rPr dirty="0" sz="2800" spc="-20">
                <a:solidFill>
                  <a:srgbClr val="242424"/>
                </a:solidFill>
                <a:latin typeface="Verdana"/>
                <a:cs typeface="Verdana"/>
              </a:rPr>
              <a:t>from </a:t>
            </a:r>
            <a:r>
              <a:rPr dirty="0" sz="2800">
                <a:solidFill>
                  <a:srgbClr val="242424"/>
                </a:solidFill>
                <a:latin typeface="Verdana"/>
                <a:cs typeface="Verdana"/>
              </a:rPr>
              <a:t>red</a:t>
            </a:r>
            <a:r>
              <a:rPr dirty="0" sz="2800" spc="-90">
                <a:solidFill>
                  <a:srgbClr val="242424"/>
                </a:solidFill>
                <a:latin typeface="Verdana"/>
                <a:cs typeface="Verdana"/>
              </a:rPr>
              <a:t> </a:t>
            </a:r>
            <a:r>
              <a:rPr dirty="0" sz="2800">
                <a:solidFill>
                  <a:srgbClr val="242424"/>
                </a:solidFill>
                <a:latin typeface="Verdana"/>
                <a:cs typeface="Verdana"/>
              </a:rPr>
              <a:t>basket</a:t>
            </a:r>
            <a:r>
              <a:rPr dirty="0" sz="2800" spc="-85">
                <a:solidFill>
                  <a:srgbClr val="242424"/>
                </a:solidFill>
                <a:latin typeface="Verdana"/>
                <a:cs typeface="Verdana"/>
              </a:rPr>
              <a:t> </a:t>
            </a:r>
            <a:r>
              <a:rPr dirty="0" sz="2800" b="1">
                <a:solidFill>
                  <a:srgbClr val="242424"/>
                </a:solidFill>
                <a:latin typeface="Verdana"/>
                <a:cs typeface="Verdana"/>
              </a:rPr>
              <a:t>given</a:t>
            </a:r>
            <a:r>
              <a:rPr dirty="0" sz="2800" spc="-90" b="1">
                <a:solidFill>
                  <a:srgbClr val="242424"/>
                </a:solidFill>
                <a:latin typeface="Verdana"/>
                <a:cs typeface="Verdana"/>
              </a:rPr>
              <a:t> </a:t>
            </a:r>
            <a:r>
              <a:rPr dirty="0" sz="2800" b="1">
                <a:solidFill>
                  <a:srgbClr val="242424"/>
                </a:solidFill>
                <a:latin typeface="Verdana"/>
                <a:cs typeface="Verdana"/>
              </a:rPr>
              <a:t>that</a:t>
            </a:r>
            <a:r>
              <a:rPr dirty="0" sz="2800" spc="-70" b="1">
                <a:solidFill>
                  <a:srgbClr val="242424"/>
                </a:solidFill>
                <a:latin typeface="Verdana"/>
                <a:cs typeface="Verdana"/>
              </a:rPr>
              <a:t> </a:t>
            </a:r>
            <a:r>
              <a:rPr dirty="0" sz="2800">
                <a:solidFill>
                  <a:srgbClr val="242424"/>
                </a:solidFill>
                <a:latin typeface="Verdana"/>
                <a:cs typeface="Verdana"/>
              </a:rPr>
              <a:t>fruit</a:t>
            </a:r>
            <a:r>
              <a:rPr dirty="0" sz="2800" spc="-90">
                <a:solidFill>
                  <a:srgbClr val="242424"/>
                </a:solidFill>
                <a:latin typeface="Verdana"/>
                <a:cs typeface="Verdana"/>
              </a:rPr>
              <a:t> </a:t>
            </a:r>
            <a:r>
              <a:rPr dirty="0" sz="2800">
                <a:solidFill>
                  <a:srgbClr val="242424"/>
                </a:solidFill>
                <a:latin typeface="Verdana"/>
                <a:cs typeface="Verdana"/>
              </a:rPr>
              <a:t>was</a:t>
            </a:r>
            <a:r>
              <a:rPr dirty="0" sz="2800" spc="-90">
                <a:solidFill>
                  <a:srgbClr val="242424"/>
                </a:solidFill>
                <a:latin typeface="Verdana"/>
                <a:cs typeface="Verdana"/>
              </a:rPr>
              <a:t> </a:t>
            </a:r>
            <a:r>
              <a:rPr dirty="0" sz="2800" spc="-10">
                <a:solidFill>
                  <a:srgbClr val="242424"/>
                </a:solidFill>
                <a:latin typeface="Verdana"/>
                <a:cs typeface="Verdana"/>
              </a:rPr>
              <a:t>orange?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/>
          <a:ln w="12699">
            <a:solidFill>
              <a:srgbClr val="ED7D31"/>
            </a:solidFill>
          </a:ln>
        </p:spPr>
        <p:txBody>
          <a:bodyPr wrap="square" lIns="0" tIns="285115" rIns="0" bIns="0" rtlCol="0" vert="horz">
            <a:spAutoFit/>
          </a:bodyPr>
          <a:lstStyle/>
          <a:p>
            <a:pPr marL="85725">
              <a:lnSpc>
                <a:spcPct val="100000"/>
              </a:lnSpc>
              <a:spcBef>
                <a:spcPts val="2245"/>
              </a:spcBef>
            </a:pPr>
            <a:r>
              <a:rPr dirty="0"/>
              <a:t>Linear</a:t>
            </a:r>
            <a:r>
              <a:rPr dirty="0" spc="-30"/>
              <a:t> </a:t>
            </a:r>
            <a:r>
              <a:rPr dirty="0" spc="-25"/>
              <a:t>SVM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517000" y="1880419"/>
            <a:ext cx="11158220" cy="4832350"/>
            <a:chOff x="517000" y="1880419"/>
            <a:chExt cx="11158220" cy="483235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7000" y="2037777"/>
              <a:ext cx="6051750" cy="4674862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23248" y="1880419"/>
              <a:ext cx="6051751" cy="4832220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7007289" y="4683967"/>
              <a:ext cx="3157220" cy="432434"/>
            </a:xfrm>
            <a:custGeom>
              <a:avLst/>
              <a:gdLst/>
              <a:ahLst/>
              <a:cxnLst/>
              <a:rect l="l" t="t" r="r" b="b"/>
              <a:pathLst>
                <a:path w="3157220" h="432435">
                  <a:moveTo>
                    <a:pt x="0" y="0"/>
                  </a:moveTo>
                  <a:lnTo>
                    <a:pt x="3125754" y="0"/>
                  </a:lnTo>
                </a:path>
                <a:path w="3157220" h="432435">
                  <a:moveTo>
                    <a:pt x="31100" y="432327"/>
                  </a:moveTo>
                  <a:lnTo>
                    <a:pt x="3156855" y="432327"/>
                  </a:lnTo>
                </a:path>
              </a:pathLst>
            </a:custGeom>
            <a:ln w="38099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0319656" y="4683967"/>
              <a:ext cx="252095" cy="432434"/>
            </a:xfrm>
            <a:custGeom>
              <a:avLst/>
              <a:gdLst/>
              <a:ahLst/>
              <a:cxnLst/>
              <a:rect l="l" t="t" r="r" b="b"/>
              <a:pathLst>
                <a:path w="252095" h="432435">
                  <a:moveTo>
                    <a:pt x="0" y="0"/>
                  </a:moveTo>
                  <a:lnTo>
                    <a:pt x="49030" y="1649"/>
                  </a:lnTo>
                  <a:lnTo>
                    <a:pt x="89069" y="6148"/>
                  </a:lnTo>
                  <a:lnTo>
                    <a:pt x="116064" y="12821"/>
                  </a:lnTo>
                  <a:lnTo>
                    <a:pt x="125962" y="20992"/>
                  </a:lnTo>
                  <a:lnTo>
                    <a:pt x="125962" y="195168"/>
                  </a:lnTo>
                  <a:lnTo>
                    <a:pt x="135861" y="203339"/>
                  </a:lnTo>
                  <a:lnTo>
                    <a:pt x="162857" y="210012"/>
                  </a:lnTo>
                  <a:lnTo>
                    <a:pt x="202896" y="214511"/>
                  </a:lnTo>
                  <a:lnTo>
                    <a:pt x="251927" y="216161"/>
                  </a:lnTo>
                  <a:lnTo>
                    <a:pt x="202896" y="217810"/>
                  </a:lnTo>
                  <a:lnTo>
                    <a:pt x="162857" y="222309"/>
                  </a:lnTo>
                  <a:lnTo>
                    <a:pt x="135861" y="228982"/>
                  </a:lnTo>
                  <a:lnTo>
                    <a:pt x="125962" y="237154"/>
                  </a:lnTo>
                  <a:lnTo>
                    <a:pt x="125962" y="411329"/>
                  </a:lnTo>
                  <a:lnTo>
                    <a:pt x="116064" y="419501"/>
                  </a:lnTo>
                  <a:lnTo>
                    <a:pt x="89069" y="426173"/>
                  </a:lnTo>
                  <a:lnTo>
                    <a:pt x="49030" y="430672"/>
                  </a:lnTo>
                  <a:lnTo>
                    <a:pt x="0" y="432322"/>
                  </a:lnTo>
                </a:path>
              </a:pathLst>
            </a:custGeom>
            <a:ln w="28574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9525579" y="5129498"/>
            <a:ext cx="1812289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4472C4"/>
                </a:solidFill>
                <a:latin typeface="Verdana"/>
                <a:cs typeface="Verdana"/>
              </a:rPr>
              <a:t>Margin</a:t>
            </a:r>
            <a:r>
              <a:rPr dirty="0" sz="2400" spc="-30" b="1">
                <a:solidFill>
                  <a:srgbClr val="4472C4"/>
                </a:solidFill>
                <a:latin typeface="Verdana"/>
                <a:cs typeface="Verdana"/>
              </a:rPr>
              <a:t> </a:t>
            </a:r>
            <a:r>
              <a:rPr dirty="0" sz="2400" spc="-25" b="1">
                <a:solidFill>
                  <a:srgbClr val="4472C4"/>
                </a:solidFill>
                <a:latin typeface="Verdana"/>
                <a:cs typeface="Verdana"/>
              </a:rPr>
              <a:t>M1</a:t>
            </a:r>
            <a:endParaRPr sz="2400">
              <a:latin typeface="Verdana"/>
              <a:cs typeface="Verdana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7296447" y="2885320"/>
            <a:ext cx="2609215" cy="2863215"/>
            <a:chOff x="7296447" y="2885320"/>
            <a:chExt cx="2609215" cy="2863215"/>
          </a:xfrm>
        </p:grpSpPr>
        <p:sp>
          <p:nvSpPr>
            <p:cNvPr id="10" name="object 10" descr=""/>
            <p:cNvSpPr/>
            <p:nvPr/>
          </p:nvSpPr>
          <p:spPr>
            <a:xfrm>
              <a:off x="7315497" y="2959157"/>
              <a:ext cx="2477135" cy="2769870"/>
            </a:xfrm>
            <a:custGeom>
              <a:avLst/>
              <a:gdLst/>
              <a:ahLst/>
              <a:cxnLst/>
              <a:rect l="l" t="t" r="r" b="b"/>
              <a:pathLst>
                <a:path w="2477134" h="2769870">
                  <a:moveTo>
                    <a:pt x="0" y="2062271"/>
                  </a:moveTo>
                  <a:lnTo>
                    <a:pt x="1716353" y="0"/>
                  </a:lnTo>
                </a:path>
                <a:path w="2477134" h="2769870">
                  <a:moveTo>
                    <a:pt x="760282" y="2769778"/>
                  </a:moveTo>
                  <a:lnTo>
                    <a:pt x="2476634" y="707506"/>
                  </a:lnTo>
                </a:path>
              </a:pathLst>
            </a:custGeom>
            <a:ln w="380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9043105" y="2899607"/>
              <a:ext cx="848360" cy="719455"/>
            </a:xfrm>
            <a:custGeom>
              <a:avLst/>
              <a:gdLst/>
              <a:ahLst/>
              <a:cxnLst/>
              <a:rect l="l" t="t" r="r" b="b"/>
              <a:pathLst>
                <a:path w="848359" h="719454">
                  <a:moveTo>
                    <a:pt x="0" y="61159"/>
                  </a:moveTo>
                  <a:lnTo>
                    <a:pt x="23556" y="34343"/>
                  </a:lnTo>
                  <a:lnTo>
                    <a:pt x="44564" y="13900"/>
                  </a:lnTo>
                  <a:lnTo>
                    <a:pt x="60776" y="1796"/>
                  </a:lnTo>
                  <a:lnTo>
                    <a:pt x="69940" y="0"/>
                  </a:lnTo>
                  <a:lnTo>
                    <a:pt x="447201" y="309554"/>
                  </a:lnTo>
                  <a:lnTo>
                    <a:pt x="456365" y="307758"/>
                  </a:lnTo>
                  <a:lnTo>
                    <a:pt x="472577" y="295654"/>
                  </a:lnTo>
                  <a:lnTo>
                    <a:pt x="493586" y="275210"/>
                  </a:lnTo>
                  <a:lnTo>
                    <a:pt x="517141" y="248394"/>
                  </a:lnTo>
                  <a:lnTo>
                    <a:pt x="495441" y="276733"/>
                  </a:lnTo>
                  <a:lnTo>
                    <a:pt x="479494" y="301329"/>
                  </a:lnTo>
                  <a:lnTo>
                    <a:pt x="470788" y="319592"/>
                  </a:lnTo>
                  <a:lnTo>
                    <a:pt x="470816" y="328931"/>
                  </a:lnTo>
                  <a:lnTo>
                    <a:pt x="848076" y="638486"/>
                  </a:lnTo>
                  <a:lnTo>
                    <a:pt x="848104" y="647825"/>
                  </a:lnTo>
                  <a:lnTo>
                    <a:pt x="839399" y="666087"/>
                  </a:lnTo>
                  <a:lnTo>
                    <a:pt x="823451" y="690684"/>
                  </a:lnTo>
                  <a:lnTo>
                    <a:pt x="801751" y="719022"/>
                  </a:lnTo>
                </a:path>
              </a:pathLst>
            </a:custGeom>
            <a:ln w="2857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 txBox="1"/>
          <p:nvPr/>
        </p:nvSpPr>
        <p:spPr>
          <a:xfrm>
            <a:off x="9360185" y="2696169"/>
            <a:ext cx="1812289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FF0000"/>
                </a:solidFill>
                <a:latin typeface="Verdana"/>
                <a:cs typeface="Verdana"/>
              </a:rPr>
              <a:t>Margin</a:t>
            </a:r>
            <a:r>
              <a:rPr dirty="0" sz="2400" spc="-30" b="1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dirty="0" sz="2400" spc="-25" b="1">
                <a:solidFill>
                  <a:srgbClr val="FF0000"/>
                </a:solidFill>
                <a:latin typeface="Verdana"/>
                <a:cs typeface="Verdana"/>
              </a:rPr>
              <a:t>M2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1800900" y="1893627"/>
            <a:ext cx="359219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27100" algn="l"/>
                <a:tab pos="1882775" algn="l"/>
              </a:tabLst>
            </a:pPr>
            <a:r>
              <a:rPr dirty="0" sz="2400" spc="-20" b="1">
                <a:latin typeface="Verdana"/>
                <a:cs typeface="Verdana"/>
              </a:rPr>
              <a:t>Line</a:t>
            </a:r>
            <a:r>
              <a:rPr dirty="0" sz="2400" b="1">
                <a:latin typeface="Verdana"/>
                <a:cs typeface="Verdana"/>
              </a:rPr>
              <a:t>	</a:t>
            </a:r>
            <a:r>
              <a:rPr dirty="0" sz="2400" spc="-20" b="1">
                <a:latin typeface="Verdana"/>
                <a:cs typeface="Verdana"/>
              </a:rPr>
              <a:t>with</a:t>
            </a:r>
            <a:r>
              <a:rPr dirty="0" sz="2400" b="1">
                <a:latin typeface="Verdana"/>
                <a:cs typeface="Verdana"/>
              </a:rPr>
              <a:t>	</a:t>
            </a:r>
            <a:r>
              <a:rPr dirty="0" sz="2400" spc="-10" b="1">
                <a:latin typeface="Verdana"/>
                <a:cs typeface="Verdana"/>
              </a:rPr>
              <a:t>maximum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1800900" y="2259386"/>
            <a:ext cx="24949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71345" algn="l"/>
              </a:tabLst>
            </a:pPr>
            <a:r>
              <a:rPr dirty="0" sz="2400" spc="-10" b="1">
                <a:latin typeface="Verdana"/>
                <a:cs typeface="Verdana"/>
              </a:rPr>
              <a:t>Margin</a:t>
            </a:r>
            <a:r>
              <a:rPr dirty="0" sz="2400" b="1">
                <a:latin typeface="Verdana"/>
                <a:cs typeface="Verdana"/>
              </a:rPr>
              <a:t>	</a:t>
            </a:r>
            <a:r>
              <a:rPr dirty="0" sz="2400" spc="-20" b="1">
                <a:latin typeface="Verdana"/>
                <a:cs typeface="Verdana"/>
              </a:rPr>
              <a:t>will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1800900" y="2259386"/>
            <a:ext cx="3591560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 indent="3150235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latin typeface="Verdana"/>
                <a:cs typeface="Verdana"/>
              </a:rPr>
              <a:t>be </a:t>
            </a:r>
            <a:r>
              <a:rPr dirty="0" sz="2400" b="1">
                <a:latin typeface="Verdana"/>
                <a:cs typeface="Verdana"/>
              </a:rPr>
              <a:t>selected</a:t>
            </a:r>
            <a:r>
              <a:rPr dirty="0" sz="2400" spc="495" b="1">
                <a:latin typeface="Verdana"/>
                <a:cs typeface="Verdana"/>
              </a:rPr>
              <a:t>   </a:t>
            </a:r>
            <a:r>
              <a:rPr dirty="0" sz="2400" b="1">
                <a:latin typeface="Verdana"/>
                <a:cs typeface="Verdana"/>
              </a:rPr>
              <a:t>as</a:t>
            </a:r>
            <a:r>
              <a:rPr dirty="0" sz="2400" spc="500" b="1">
                <a:latin typeface="Verdana"/>
                <a:cs typeface="Verdana"/>
              </a:rPr>
              <a:t>   </a:t>
            </a:r>
            <a:r>
              <a:rPr dirty="0" sz="2400" spc="-20" b="1">
                <a:latin typeface="Verdana"/>
                <a:cs typeface="Verdana"/>
              </a:rPr>
              <a:t>best </a:t>
            </a:r>
            <a:r>
              <a:rPr dirty="0" sz="2400" b="1">
                <a:latin typeface="Verdana"/>
                <a:cs typeface="Verdana"/>
              </a:rPr>
              <a:t>decision</a:t>
            </a:r>
            <a:r>
              <a:rPr dirty="0" sz="2400" spc="-155" b="1">
                <a:latin typeface="Verdana"/>
                <a:cs typeface="Verdana"/>
              </a:rPr>
              <a:t> </a:t>
            </a:r>
            <a:r>
              <a:rPr dirty="0" sz="2400" spc="-10" b="1">
                <a:latin typeface="Verdana"/>
                <a:cs typeface="Verdana"/>
              </a:rPr>
              <a:t>line.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18308"/>
            <a:ext cx="12192000" cy="6840220"/>
            <a:chOff x="0" y="18308"/>
            <a:chExt cx="12192000" cy="684022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773198"/>
              <a:ext cx="12191999" cy="6084800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98897" y="24658"/>
              <a:ext cx="10515600" cy="850900"/>
            </a:xfrm>
            <a:custGeom>
              <a:avLst/>
              <a:gdLst/>
              <a:ahLst/>
              <a:cxnLst/>
              <a:rect l="l" t="t" r="r" b="b"/>
              <a:pathLst>
                <a:path w="10515600" h="850900">
                  <a:moveTo>
                    <a:pt x="10515599" y="850831"/>
                  </a:moveTo>
                  <a:lnTo>
                    <a:pt x="0" y="850831"/>
                  </a:lnTo>
                  <a:lnTo>
                    <a:pt x="0" y="0"/>
                  </a:lnTo>
                  <a:lnTo>
                    <a:pt x="10515599" y="0"/>
                  </a:lnTo>
                  <a:lnTo>
                    <a:pt x="10515599" y="85083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98897" y="24658"/>
              <a:ext cx="10515600" cy="850900"/>
            </a:xfrm>
            <a:custGeom>
              <a:avLst/>
              <a:gdLst/>
              <a:ahLst/>
              <a:cxnLst/>
              <a:rect l="l" t="t" r="r" b="b"/>
              <a:pathLst>
                <a:path w="10515600" h="850900">
                  <a:moveTo>
                    <a:pt x="0" y="0"/>
                  </a:moveTo>
                  <a:lnTo>
                    <a:pt x="10515599" y="0"/>
                  </a:lnTo>
                  <a:lnTo>
                    <a:pt x="10515599" y="850831"/>
                  </a:lnTo>
                  <a:lnTo>
                    <a:pt x="0" y="850831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ED7D3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171923" y="59625"/>
            <a:ext cx="1108710" cy="695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25" b="1">
                <a:latin typeface="Calibri"/>
                <a:cs typeface="Calibri"/>
              </a:rPr>
              <a:t>SVM</a:t>
            </a:r>
            <a:endParaRPr sz="4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/>
          <a:ln w="12699">
            <a:solidFill>
              <a:srgbClr val="ED7D31"/>
            </a:solidFill>
          </a:ln>
        </p:spPr>
        <p:txBody>
          <a:bodyPr wrap="square" lIns="0" tIns="285115" rIns="0" bIns="0" rtlCol="0" vert="horz">
            <a:spAutoFit/>
          </a:bodyPr>
          <a:lstStyle/>
          <a:p>
            <a:pPr marL="85725">
              <a:lnSpc>
                <a:spcPct val="100000"/>
              </a:lnSpc>
              <a:spcBef>
                <a:spcPts val="2245"/>
              </a:spcBef>
            </a:pPr>
            <a:r>
              <a:rPr dirty="0"/>
              <a:t>How</a:t>
            </a:r>
            <a:r>
              <a:rPr dirty="0" spc="-25"/>
              <a:t> </a:t>
            </a:r>
            <a:r>
              <a:rPr dirty="0"/>
              <a:t>to</a:t>
            </a:r>
            <a:r>
              <a:rPr dirty="0" spc="-25"/>
              <a:t> </a:t>
            </a:r>
            <a:r>
              <a:rPr dirty="0"/>
              <a:t>calculate</a:t>
            </a:r>
            <a:r>
              <a:rPr dirty="0" spc="-20"/>
              <a:t> </a:t>
            </a:r>
            <a:r>
              <a:rPr dirty="0" spc="-10"/>
              <a:t>Distance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1490" y="2068633"/>
            <a:ext cx="6645215" cy="4549533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52021" y="3124094"/>
            <a:ext cx="3292125" cy="975444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/>
          <a:ln w="12699">
            <a:solidFill>
              <a:srgbClr val="ED7D31"/>
            </a:solidFill>
          </a:ln>
        </p:spPr>
        <p:txBody>
          <a:bodyPr wrap="square" lIns="0" tIns="285115" rIns="0" bIns="0" rtlCol="0" vert="horz">
            <a:spAutoFit/>
          </a:bodyPr>
          <a:lstStyle/>
          <a:p>
            <a:pPr marL="85725">
              <a:lnSpc>
                <a:spcPct val="100000"/>
              </a:lnSpc>
              <a:spcBef>
                <a:spcPts val="2245"/>
              </a:spcBef>
            </a:pPr>
            <a:r>
              <a:rPr dirty="0"/>
              <a:t>How</a:t>
            </a:r>
            <a:r>
              <a:rPr dirty="0" spc="-25"/>
              <a:t> </a:t>
            </a:r>
            <a:r>
              <a:rPr dirty="0"/>
              <a:t>to</a:t>
            </a:r>
            <a:r>
              <a:rPr dirty="0" spc="-25"/>
              <a:t> </a:t>
            </a:r>
            <a:r>
              <a:rPr dirty="0"/>
              <a:t>calculate</a:t>
            </a:r>
            <a:r>
              <a:rPr dirty="0" spc="-20"/>
              <a:t> </a:t>
            </a:r>
            <a:r>
              <a:rPr dirty="0" spc="-10"/>
              <a:t>Distance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9313" y="1798547"/>
            <a:ext cx="5616426" cy="4694326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44086" y="2139922"/>
            <a:ext cx="3063022" cy="1722950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45677" y="4145711"/>
            <a:ext cx="1629483" cy="991232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711" y="131861"/>
            <a:ext cx="10515600" cy="717550"/>
          </a:xfrm>
          <a:prstGeom prst="rect"/>
          <a:ln w="12699">
            <a:solidFill>
              <a:srgbClr val="ED7D31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85725">
              <a:lnSpc>
                <a:spcPts val="5130"/>
              </a:lnSpc>
            </a:pPr>
            <a:r>
              <a:rPr dirty="0" spc="-10"/>
              <a:t>Example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01470" y="993349"/>
            <a:ext cx="3301753" cy="3569215"/>
          </a:xfrm>
          <a:prstGeom prst="rect">
            <a:avLst/>
          </a:prstGeom>
        </p:spPr>
      </p:pic>
      <p:grpSp>
        <p:nvGrpSpPr>
          <p:cNvPr id="4" name="object 4" descr=""/>
          <p:cNvGrpSpPr/>
          <p:nvPr/>
        </p:nvGrpSpPr>
        <p:grpSpPr>
          <a:xfrm>
            <a:off x="115970" y="1110663"/>
            <a:ext cx="7228840" cy="5159375"/>
            <a:chOff x="115970" y="1110663"/>
            <a:chExt cx="7228840" cy="5159375"/>
          </a:xfrm>
        </p:grpSpPr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5970" y="1110663"/>
              <a:ext cx="6287044" cy="5159186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01057" y="1427583"/>
              <a:ext cx="1843452" cy="492442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5207803" y="2633331"/>
              <a:ext cx="261620" cy="289560"/>
            </a:xfrm>
            <a:custGeom>
              <a:avLst/>
              <a:gdLst/>
              <a:ahLst/>
              <a:cxnLst/>
              <a:rect l="l" t="t" r="r" b="b"/>
              <a:pathLst>
                <a:path w="261620" h="289560">
                  <a:moveTo>
                    <a:pt x="130628" y="289248"/>
                  </a:moveTo>
                  <a:lnTo>
                    <a:pt x="89339" y="281875"/>
                  </a:lnTo>
                  <a:lnTo>
                    <a:pt x="53480" y="261344"/>
                  </a:lnTo>
                  <a:lnTo>
                    <a:pt x="25203" y="230037"/>
                  </a:lnTo>
                  <a:lnTo>
                    <a:pt x="6659" y="190337"/>
                  </a:lnTo>
                  <a:lnTo>
                    <a:pt x="0" y="144624"/>
                  </a:lnTo>
                  <a:lnTo>
                    <a:pt x="6659" y="98911"/>
                  </a:lnTo>
                  <a:lnTo>
                    <a:pt x="25203" y="59211"/>
                  </a:lnTo>
                  <a:lnTo>
                    <a:pt x="53480" y="27904"/>
                  </a:lnTo>
                  <a:lnTo>
                    <a:pt x="89339" y="7373"/>
                  </a:lnTo>
                  <a:lnTo>
                    <a:pt x="130628" y="0"/>
                  </a:lnTo>
                  <a:lnTo>
                    <a:pt x="156231" y="2804"/>
                  </a:lnTo>
                  <a:lnTo>
                    <a:pt x="203101" y="24298"/>
                  </a:lnTo>
                  <a:lnTo>
                    <a:pt x="239309" y="64386"/>
                  </a:lnTo>
                  <a:lnTo>
                    <a:pt x="258723" y="116277"/>
                  </a:lnTo>
                  <a:lnTo>
                    <a:pt x="261256" y="144624"/>
                  </a:lnTo>
                  <a:lnTo>
                    <a:pt x="254597" y="190337"/>
                  </a:lnTo>
                  <a:lnTo>
                    <a:pt x="236053" y="230037"/>
                  </a:lnTo>
                  <a:lnTo>
                    <a:pt x="207775" y="261344"/>
                  </a:lnTo>
                  <a:lnTo>
                    <a:pt x="171917" y="281875"/>
                  </a:lnTo>
                  <a:lnTo>
                    <a:pt x="130628" y="289248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5207804" y="2633331"/>
              <a:ext cx="261620" cy="289560"/>
            </a:xfrm>
            <a:custGeom>
              <a:avLst/>
              <a:gdLst/>
              <a:ahLst/>
              <a:cxnLst/>
              <a:rect l="l" t="t" r="r" b="b"/>
              <a:pathLst>
                <a:path w="261620" h="289560">
                  <a:moveTo>
                    <a:pt x="0" y="144624"/>
                  </a:moveTo>
                  <a:lnTo>
                    <a:pt x="6659" y="98911"/>
                  </a:lnTo>
                  <a:lnTo>
                    <a:pt x="25203" y="59211"/>
                  </a:lnTo>
                  <a:lnTo>
                    <a:pt x="53480" y="27904"/>
                  </a:lnTo>
                  <a:lnTo>
                    <a:pt x="89339" y="7373"/>
                  </a:lnTo>
                  <a:lnTo>
                    <a:pt x="130628" y="0"/>
                  </a:lnTo>
                  <a:lnTo>
                    <a:pt x="180617" y="11008"/>
                  </a:lnTo>
                  <a:lnTo>
                    <a:pt x="222996" y="42359"/>
                  </a:lnTo>
                  <a:lnTo>
                    <a:pt x="251313" y="89279"/>
                  </a:lnTo>
                  <a:lnTo>
                    <a:pt x="261256" y="144624"/>
                  </a:lnTo>
                  <a:lnTo>
                    <a:pt x="254597" y="190337"/>
                  </a:lnTo>
                  <a:lnTo>
                    <a:pt x="236053" y="230037"/>
                  </a:lnTo>
                  <a:lnTo>
                    <a:pt x="207775" y="261344"/>
                  </a:lnTo>
                  <a:lnTo>
                    <a:pt x="171917" y="281875"/>
                  </a:lnTo>
                  <a:lnTo>
                    <a:pt x="130628" y="289248"/>
                  </a:lnTo>
                  <a:lnTo>
                    <a:pt x="89339" y="281875"/>
                  </a:lnTo>
                  <a:lnTo>
                    <a:pt x="53480" y="261344"/>
                  </a:lnTo>
                  <a:lnTo>
                    <a:pt x="25203" y="230037"/>
                  </a:lnTo>
                  <a:lnTo>
                    <a:pt x="6659" y="190337"/>
                  </a:lnTo>
                  <a:lnTo>
                    <a:pt x="0" y="144624"/>
                  </a:lnTo>
                  <a:close/>
                </a:path>
              </a:pathLst>
            </a:custGeom>
            <a:ln w="12699">
              <a:solidFill>
                <a:srgbClr val="1B305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4498695" y="2344082"/>
              <a:ext cx="261620" cy="289560"/>
            </a:xfrm>
            <a:custGeom>
              <a:avLst/>
              <a:gdLst/>
              <a:ahLst/>
              <a:cxnLst/>
              <a:rect l="l" t="t" r="r" b="b"/>
              <a:pathLst>
                <a:path w="261620" h="289560">
                  <a:moveTo>
                    <a:pt x="130628" y="289248"/>
                  </a:moveTo>
                  <a:lnTo>
                    <a:pt x="89339" y="281875"/>
                  </a:lnTo>
                  <a:lnTo>
                    <a:pt x="53481" y="261344"/>
                  </a:lnTo>
                  <a:lnTo>
                    <a:pt x="25203" y="230037"/>
                  </a:lnTo>
                  <a:lnTo>
                    <a:pt x="6659" y="190337"/>
                  </a:lnTo>
                  <a:lnTo>
                    <a:pt x="0" y="144624"/>
                  </a:lnTo>
                  <a:lnTo>
                    <a:pt x="6659" y="98911"/>
                  </a:lnTo>
                  <a:lnTo>
                    <a:pt x="25203" y="59211"/>
                  </a:lnTo>
                  <a:lnTo>
                    <a:pt x="53481" y="27904"/>
                  </a:lnTo>
                  <a:lnTo>
                    <a:pt x="89339" y="7373"/>
                  </a:lnTo>
                  <a:lnTo>
                    <a:pt x="130628" y="0"/>
                  </a:lnTo>
                  <a:lnTo>
                    <a:pt x="156231" y="2804"/>
                  </a:lnTo>
                  <a:lnTo>
                    <a:pt x="203101" y="24298"/>
                  </a:lnTo>
                  <a:lnTo>
                    <a:pt x="239309" y="64386"/>
                  </a:lnTo>
                  <a:lnTo>
                    <a:pt x="258723" y="116277"/>
                  </a:lnTo>
                  <a:lnTo>
                    <a:pt x="261256" y="144624"/>
                  </a:lnTo>
                  <a:lnTo>
                    <a:pt x="254597" y="190337"/>
                  </a:lnTo>
                  <a:lnTo>
                    <a:pt x="236053" y="230037"/>
                  </a:lnTo>
                  <a:lnTo>
                    <a:pt x="207776" y="261344"/>
                  </a:lnTo>
                  <a:lnTo>
                    <a:pt x="171917" y="281875"/>
                  </a:lnTo>
                  <a:lnTo>
                    <a:pt x="130628" y="289248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4498695" y="2344082"/>
              <a:ext cx="261620" cy="289560"/>
            </a:xfrm>
            <a:custGeom>
              <a:avLst/>
              <a:gdLst/>
              <a:ahLst/>
              <a:cxnLst/>
              <a:rect l="l" t="t" r="r" b="b"/>
              <a:pathLst>
                <a:path w="261620" h="289560">
                  <a:moveTo>
                    <a:pt x="0" y="144624"/>
                  </a:moveTo>
                  <a:lnTo>
                    <a:pt x="6659" y="98911"/>
                  </a:lnTo>
                  <a:lnTo>
                    <a:pt x="25203" y="59211"/>
                  </a:lnTo>
                  <a:lnTo>
                    <a:pt x="53481" y="27904"/>
                  </a:lnTo>
                  <a:lnTo>
                    <a:pt x="89339" y="7373"/>
                  </a:lnTo>
                  <a:lnTo>
                    <a:pt x="130628" y="0"/>
                  </a:lnTo>
                  <a:lnTo>
                    <a:pt x="180617" y="11008"/>
                  </a:lnTo>
                  <a:lnTo>
                    <a:pt x="222996" y="42359"/>
                  </a:lnTo>
                  <a:lnTo>
                    <a:pt x="251313" y="89279"/>
                  </a:lnTo>
                  <a:lnTo>
                    <a:pt x="261256" y="144624"/>
                  </a:lnTo>
                  <a:lnTo>
                    <a:pt x="254597" y="190337"/>
                  </a:lnTo>
                  <a:lnTo>
                    <a:pt x="236053" y="230037"/>
                  </a:lnTo>
                  <a:lnTo>
                    <a:pt x="207776" y="261344"/>
                  </a:lnTo>
                  <a:lnTo>
                    <a:pt x="171917" y="281875"/>
                  </a:lnTo>
                  <a:lnTo>
                    <a:pt x="130628" y="289248"/>
                  </a:lnTo>
                  <a:lnTo>
                    <a:pt x="89339" y="281875"/>
                  </a:lnTo>
                  <a:lnTo>
                    <a:pt x="53481" y="261344"/>
                  </a:lnTo>
                  <a:lnTo>
                    <a:pt x="25203" y="230037"/>
                  </a:lnTo>
                  <a:lnTo>
                    <a:pt x="6659" y="190337"/>
                  </a:lnTo>
                  <a:lnTo>
                    <a:pt x="0" y="144624"/>
                  </a:lnTo>
                  <a:close/>
                </a:path>
              </a:pathLst>
            </a:custGeom>
            <a:ln w="12699">
              <a:solidFill>
                <a:srgbClr val="1B305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596265"/>
          </a:xfrm>
          <a:prstGeom prst="rect"/>
          <a:ln w="12699">
            <a:solidFill>
              <a:srgbClr val="ED7D31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85725">
              <a:lnSpc>
                <a:spcPts val="4420"/>
              </a:lnSpc>
            </a:pPr>
            <a:r>
              <a:rPr dirty="0" sz="3950" spc="-10"/>
              <a:t>Example</a:t>
            </a:r>
            <a:endParaRPr sz="3950"/>
          </a:p>
        </p:txBody>
      </p:sp>
      <p:grpSp>
        <p:nvGrpSpPr>
          <p:cNvPr id="3" name="object 3" descr=""/>
          <p:cNvGrpSpPr/>
          <p:nvPr/>
        </p:nvGrpSpPr>
        <p:grpSpPr>
          <a:xfrm>
            <a:off x="628483" y="1841965"/>
            <a:ext cx="7446009" cy="4816475"/>
            <a:chOff x="628483" y="1841965"/>
            <a:chExt cx="7446009" cy="4816475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8483" y="1841965"/>
              <a:ext cx="7445384" cy="4816256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4666647" y="5591135"/>
              <a:ext cx="261620" cy="289560"/>
            </a:xfrm>
            <a:custGeom>
              <a:avLst/>
              <a:gdLst/>
              <a:ahLst/>
              <a:cxnLst/>
              <a:rect l="l" t="t" r="r" b="b"/>
              <a:pathLst>
                <a:path w="261620" h="289560">
                  <a:moveTo>
                    <a:pt x="130628" y="289248"/>
                  </a:moveTo>
                  <a:lnTo>
                    <a:pt x="89339" y="281875"/>
                  </a:lnTo>
                  <a:lnTo>
                    <a:pt x="53481" y="261344"/>
                  </a:lnTo>
                  <a:lnTo>
                    <a:pt x="25203" y="230037"/>
                  </a:lnTo>
                  <a:lnTo>
                    <a:pt x="6659" y="190337"/>
                  </a:lnTo>
                  <a:lnTo>
                    <a:pt x="0" y="144624"/>
                  </a:lnTo>
                  <a:lnTo>
                    <a:pt x="6659" y="98911"/>
                  </a:lnTo>
                  <a:lnTo>
                    <a:pt x="25203" y="59211"/>
                  </a:lnTo>
                  <a:lnTo>
                    <a:pt x="53481" y="27904"/>
                  </a:lnTo>
                  <a:lnTo>
                    <a:pt x="89339" y="7373"/>
                  </a:lnTo>
                  <a:lnTo>
                    <a:pt x="130628" y="0"/>
                  </a:lnTo>
                  <a:lnTo>
                    <a:pt x="156231" y="2804"/>
                  </a:lnTo>
                  <a:lnTo>
                    <a:pt x="203101" y="24298"/>
                  </a:lnTo>
                  <a:lnTo>
                    <a:pt x="239310" y="64386"/>
                  </a:lnTo>
                  <a:lnTo>
                    <a:pt x="258723" y="116277"/>
                  </a:lnTo>
                  <a:lnTo>
                    <a:pt x="261256" y="144624"/>
                  </a:lnTo>
                  <a:lnTo>
                    <a:pt x="254597" y="190337"/>
                  </a:lnTo>
                  <a:lnTo>
                    <a:pt x="236053" y="230037"/>
                  </a:lnTo>
                  <a:lnTo>
                    <a:pt x="207776" y="261344"/>
                  </a:lnTo>
                  <a:lnTo>
                    <a:pt x="171917" y="281875"/>
                  </a:lnTo>
                  <a:lnTo>
                    <a:pt x="130628" y="289248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4666648" y="5591135"/>
              <a:ext cx="261620" cy="289560"/>
            </a:xfrm>
            <a:custGeom>
              <a:avLst/>
              <a:gdLst/>
              <a:ahLst/>
              <a:cxnLst/>
              <a:rect l="l" t="t" r="r" b="b"/>
              <a:pathLst>
                <a:path w="261620" h="289560">
                  <a:moveTo>
                    <a:pt x="0" y="144624"/>
                  </a:moveTo>
                  <a:lnTo>
                    <a:pt x="6659" y="98911"/>
                  </a:lnTo>
                  <a:lnTo>
                    <a:pt x="25203" y="59211"/>
                  </a:lnTo>
                  <a:lnTo>
                    <a:pt x="53481" y="27904"/>
                  </a:lnTo>
                  <a:lnTo>
                    <a:pt x="89339" y="7373"/>
                  </a:lnTo>
                  <a:lnTo>
                    <a:pt x="130628" y="0"/>
                  </a:lnTo>
                  <a:lnTo>
                    <a:pt x="180617" y="11008"/>
                  </a:lnTo>
                  <a:lnTo>
                    <a:pt x="222996" y="42359"/>
                  </a:lnTo>
                  <a:lnTo>
                    <a:pt x="251313" y="89279"/>
                  </a:lnTo>
                  <a:lnTo>
                    <a:pt x="261256" y="144624"/>
                  </a:lnTo>
                  <a:lnTo>
                    <a:pt x="254597" y="190337"/>
                  </a:lnTo>
                  <a:lnTo>
                    <a:pt x="236053" y="230037"/>
                  </a:lnTo>
                  <a:lnTo>
                    <a:pt x="207776" y="261344"/>
                  </a:lnTo>
                  <a:lnTo>
                    <a:pt x="171917" y="281875"/>
                  </a:lnTo>
                  <a:lnTo>
                    <a:pt x="130628" y="289248"/>
                  </a:lnTo>
                  <a:lnTo>
                    <a:pt x="89339" y="281875"/>
                  </a:lnTo>
                  <a:lnTo>
                    <a:pt x="53481" y="261344"/>
                  </a:lnTo>
                  <a:lnTo>
                    <a:pt x="25203" y="230037"/>
                  </a:lnTo>
                  <a:lnTo>
                    <a:pt x="6659" y="190337"/>
                  </a:lnTo>
                  <a:lnTo>
                    <a:pt x="0" y="144624"/>
                  </a:lnTo>
                  <a:close/>
                </a:path>
              </a:pathLst>
            </a:custGeom>
            <a:ln w="12699">
              <a:solidFill>
                <a:srgbClr val="1B305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01470" y="993349"/>
            <a:ext cx="3301753" cy="3569215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87952" rIns="0" bIns="0" rtlCol="0" vert="horz">
            <a:spAutoFit/>
          </a:bodyPr>
          <a:lstStyle/>
          <a:p>
            <a:pPr marL="671195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Example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0" y="1262350"/>
            <a:ext cx="11890375" cy="5471795"/>
            <a:chOff x="0" y="1262350"/>
            <a:chExt cx="11890375" cy="5471795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262350"/>
              <a:ext cx="7750211" cy="5471633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88412" y="1262350"/>
              <a:ext cx="3301753" cy="356921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711" y="131861"/>
            <a:ext cx="10515600" cy="717550"/>
          </a:xfrm>
          <a:prstGeom prst="rect"/>
          <a:ln w="12699">
            <a:solidFill>
              <a:srgbClr val="ED7D31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85725">
              <a:lnSpc>
                <a:spcPts val="5130"/>
              </a:lnSpc>
            </a:pPr>
            <a:r>
              <a:rPr dirty="0" spc="-10"/>
              <a:t>Example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115970" y="993349"/>
            <a:ext cx="11687810" cy="5276850"/>
            <a:chOff x="115970" y="993349"/>
            <a:chExt cx="11687810" cy="527685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01470" y="993349"/>
              <a:ext cx="3301753" cy="3569215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5970" y="1110663"/>
              <a:ext cx="6287044" cy="5159186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01057" y="1427583"/>
              <a:ext cx="1843452" cy="492442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81288" y="2252300"/>
              <a:ext cx="2973184" cy="492442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27533" y="2981020"/>
              <a:ext cx="3373937" cy="49244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87952" rIns="0" bIns="0" rtlCol="0" vert="horz">
            <a:spAutoFit/>
          </a:bodyPr>
          <a:lstStyle/>
          <a:p>
            <a:pPr marL="671195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Example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713532" y="1027906"/>
            <a:ext cx="11478895" cy="5702935"/>
            <a:chOff x="713532" y="1027906"/>
            <a:chExt cx="11478895" cy="5702935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6233" y="1797632"/>
              <a:ext cx="8677923" cy="4920407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719882" y="1791282"/>
              <a:ext cx="8691245" cy="4933315"/>
            </a:xfrm>
            <a:custGeom>
              <a:avLst/>
              <a:gdLst/>
              <a:ahLst/>
              <a:cxnLst/>
              <a:rect l="l" t="t" r="r" b="b"/>
              <a:pathLst>
                <a:path w="8691245" h="4933315">
                  <a:moveTo>
                    <a:pt x="0" y="0"/>
                  </a:moveTo>
                  <a:lnTo>
                    <a:pt x="8690623" y="0"/>
                  </a:lnTo>
                  <a:lnTo>
                    <a:pt x="8690623" y="4933107"/>
                  </a:lnTo>
                  <a:lnTo>
                    <a:pt x="0" y="4933107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ED7D31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90246" y="1027906"/>
              <a:ext cx="3301753" cy="3569215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23884" y="1690688"/>
              <a:ext cx="3373936" cy="492442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37173" y="3219478"/>
              <a:ext cx="3219663" cy="43088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1225" y="335705"/>
            <a:ext cx="9733280" cy="1299845"/>
          </a:xfrm>
          <a:prstGeom prst="rect"/>
        </p:spPr>
        <p:txBody>
          <a:bodyPr wrap="square" lIns="0" tIns="88900" rIns="0" bIns="0" rtlCol="0" vert="horz">
            <a:spAutoFit/>
          </a:bodyPr>
          <a:lstStyle/>
          <a:p>
            <a:pPr marL="12700" marR="5080">
              <a:lnSpc>
                <a:spcPts val="4750"/>
              </a:lnSpc>
              <a:spcBef>
                <a:spcPts val="700"/>
              </a:spcBef>
            </a:pPr>
            <a:r>
              <a:rPr dirty="0"/>
              <a:t>Example:</a:t>
            </a:r>
            <a:r>
              <a:rPr dirty="0" spc="-20"/>
              <a:t> </a:t>
            </a:r>
            <a:r>
              <a:rPr dirty="0"/>
              <a:t>Try</a:t>
            </a:r>
            <a:r>
              <a:rPr dirty="0" spc="-20"/>
              <a:t> </a:t>
            </a:r>
            <a:r>
              <a:rPr dirty="0"/>
              <a:t>your</a:t>
            </a:r>
            <a:r>
              <a:rPr dirty="0" spc="-20"/>
              <a:t> </a:t>
            </a:r>
            <a:r>
              <a:rPr dirty="0"/>
              <a:t>self</a:t>
            </a:r>
            <a:r>
              <a:rPr dirty="0" spc="-20"/>
              <a:t> </a:t>
            </a:r>
            <a:r>
              <a:rPr dirty="0"/>
              <a:t>to</a:t>
            </a:r>
            <a:r>
              <a:rPr dirty="0" spc="-20"/>
              <a:t> </a:t>
            </a:r>
            <a:r>
              <a:rPr dirty="0"/>
              <a:t>plug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 spc="-10"/>
              <a:t>training </a:t>
            </a:r>
            <a:r>
              <a:rPr dirty="0" spc="-20"/>
              <a:t>data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960833" y="1457114"/>
            <a:ext cx="11231245" cy="5048885"/>
            <a:chOff x="960833" y="1457114"/>
            <a:chExt cx="11231245" cy="5048885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3534" y="1760309"/>
              <a:ext cx="8098079" cy="4732564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967183" y="1753959"/>
              <a:ext cx="8110855" cy="4745355"/>
            </a:xfrm>
            <a:custGeom>
              <a:avLst/>
              <a:gdLst/>
              <a:ahLst/>
              <a:cxnLst/>
              <a:rect l="l" t="t" r="r" b="b"/>
              <a:pathLst>
                <a:path w="8110855" h="4745355">
                  <a:moveTo>
                    <a:pt x="0" y="0"/>
                  </a:moveTo>
                  <a:lnTo>
                    <a:pt x="8110779" y="0"/>
                  </a:lnTo>
                  <a:lnTo>
                    <a:pt x="8110779" y="4745264"/>
                  </a:lnTo>
                  <a:lnTo>
                    <a:pt x="0" y="4745264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ED7D31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90246" y="1457114"/>
              <a:ext cx="3301753" cy="3569215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23884" y="1690688"/>
              <a:ext cx="3373936" cy="492442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07761" y="2700959"/>
              <a:ext cx="3219663" cy="430886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445091" y="5544158"/>
              <a:ext cx="4626522" cy="94557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219" y="5493"/>
            <a:ext cx="837882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b="0">
                <a:solidFill>
                  <a:srgbClr val="8C1414"/>
                </a:solidFill>
                <a:latin typeface="Verdana"/>
                <a:cs typeface="Verdana"/>
              </a:rPr>
              <a:t>A</a:t>
            </a:r>
            <a:r>
              <a:rPr dirty="0" sz="4800" spc="-45" b="0">
                <a:solidFill>
                  <a:srgbClr val="8C1414"/>
                </a:solidFill>
                <a:latin typeface="Verdana"/>
                <a:cs typeface="Verdana"/>
              </a:rPr>
              <a:t> </a:t>
            </a:r>
            <a:r>
              <a:rPr dirty="0" sz="4800" b="0">
                <a:solidFill>
                  <a:srgbClr val="8C1414"/>
                </a:solidFill>
                <a:latin typeface="Verdana"/>
                <a:cs typeface="Verdana"/>
              </a:rPr>
              <a:t>simple</a:t>
            </a:r>
            <a:r>
              <a:rPr dirty="0" sz="4800" spc="-45" b="0">
                <a:solidFill>
                  <a:srgbClr val="8C1414"/>
                </a:solidFill>
                <a:latin typeface="Verdana"/>
                <a:cs typeface="Verdana"/>
              </a:rPr>
              <a:t> </a:t>
            </a:r>
            <a:r>
              <a:rPr dirty="0" sz="4800" b="0">
                <a:solidFill>
                  <a:srgbClr val="8C1414"/>
                </a:solidFill>
                <a:latin typeface="Verdana"/>
                <a:cs typeface="Verdana"/>
              </a:rPr>
              <a:t>orienting</a:t>
            </a:r>
            <a:r>
              <a:rPr dirty="0" sz="4800" spc="-35" b="0">
                <a:solidFill>
                  <a:srgbClr val="8C1414"/>
                </a:solidFill>
                <a:latin typeface="Verdana"/>
                <a:cs typeface="Verdana"/>
              </a:rPr>
              <a:t> </a:t>
            </a:r>
            <a:r>
              <a:rPr dirty="0" sz="4800" spc="-10" b="0">
                <a:solidFill>
                  <a:srgbClr val="8C1414"/>
                </a:solidFill>
                <a:latin typeface="Verdana"/>
                <a:cs typeface="Verdana"/>
              </a:rPr>
              <a:t>example</a:t>
            </a:r>
            <a:endParaRPr sz="4800">
              <a:latin typeface="Verdana"/>
              <a:cs typeface="Verdana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0" y="687313"/>
            <a:ext cx="4552950" cy="2674620"/>
            <a:chOff x="0" y="687313"/>
            <a:chExt cx="4552950" cy="267462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6069" y="1068105"/>
              <a:ext cx="3488782" cy="2293279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687313"/>
              <a:ext cx="2178482" cy="461664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80903" y="687313"/>
              <a:ext cx="2771641" cy="461664"/>
            </a:xfrm>
            <a:prstGeom prst="rect">
              <a:avLst/>
            </a:prstGeom>
          </p:spPr>
        </p:pic>
      </p:grpSp>
      <p:sp>
        <p:nvSpPr>
          <p:cNvPr id="7" name="object 7" descr=""/>
          <p:cNvSpPr txBox="1"/>
          <p:nvPr/>
        </p:nvSpPr>
        <p:spPr>
          <a:xfrm>
            <a:off x="9915782" y="2855505"/>
            <a:ext cx="308610" cy="9448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80"/>
              </a:lnSpc>
            </a:pPr>
            <a:r>
              <a:rPr dirty="0" sz="2400" spc="-25" b="1">
                <a:latin typeface="Calibri"/>
                <a:cs typeface="Calibri"/>
              </a:rPr>
              <a:t>40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160"/>
              </a:spcBef>
            </a:pPr>
            <a:r>
              <a:rPr dirty="0" sz="2400" spc="-25" b="1">
                <a:latin typeface="Calibri"/>
                <a:cs typeface="Calibri"/>
              </a:rPr>
              <a:t>60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7140682" y="4135655"/>
            <a:ext cx="1696085" cy="304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80"/>
              </a:lnSpc>
              <a:tabLst>
                <a:tab pos="1387475" algn="l"/>
              </a:tabLst>
            </a:pPr>
            <a:r>
              <a:rPr dirty="0" sz="2400" spc="-25" b="1">
                <a:latin typeface="Calibri"/>
                <a:cs typeface="Calibri"/>
              </a:rPr>
              <a:t>45</a:t>
            </a:r>
            <a:r>
              <a:rPr dirty="0" sz="2400" b="1">
                <a:latin typeface="Calibri"/>
                <a:cs typeface="Calibri"/>
              </a:rPr>
              <a:t>	</a:t>
            </a:r>
            <a:r>
              <a:rPr dirty="0" sz="2400" spc="-25" b="1">
                <a:latin typeface="Calibri"/>
                <a:cs typeface="Calibri"/>
              </a:rPr>
              <a:t>55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5598337" y="865108"/>
            <a:ext cx="2557145" cy="13252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845185">
              <a:lnSpc>
                <a:spcPct val="152300"/>
              </a:lnSpc>
              <a:spcBef>
                <a:spcPts val="100"/>
              </a:spcBef>
            </a:pPr>
            <a:r>
              <a:rPr dirty="0" sz="2800">
                <a:latin typeface="Verdana"/>
                <a:cs typeface="Verdana"/>
              </a:rPr>
              <a:t>100</a:t>
            </a:r>
            <a:r>
              <a:rPr dirty="0" sz="2800" spc="-25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trials Probability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8678443" y="1737995"/>
            <a:ext cx="209359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10">
                <a:latin typeface="Verdana"/>
                <a:cs typeface="Verdana"/>
              </a:rPr>
              <a:t>Distribution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5598337" y="2164715"/>
            <a:ext cx="98806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10">
                <a:latin typeface="Verdana"/>
                <a:cs typeface="Verdana"/>
              </a:rPr>
              <a:t>Table</a:t>
            </a:r>
            <a:endParaRPr sz="2800">
              <a:latin typeface="Verdana"/>
              <a:cs typeface="Verdana"/>
            </a:endParaRPr>
          </a:p>
        </p:txBody>
      </p:sp>
      <p:graphicFrame>
        <p:nvGraphicFramePr>
          <p:cNvPr id="12" name="object 12" descr=""/>
          <p:cNvGraphicFramePr>
            <a:graphicFrameLocks noGrp="1"/>
          </p:cNvGraphicFramePr>
          <p:nvPr/>
        </p:nvGraphicFramePr>
        <p:xfrm>
          <a:off x="5209078" y="2377784"/>
          <a:ext cx="5654675" cy="21062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87475"/>
                <a:gridCol w="1387475"/>
                <a:gridCol w="1405890"/>
                <a:gridCol w="1387475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4825">
                        <a:lnSpc>
                          <a:spcPts val="2580"/>
                        </a:lnSpc>
                      </a:pPr>
                      <a:r>
                        <a:rPr dirty="0" sz="2400" spc="-25" b="1">
                          <a:latin typeface="Calibri"/>
                          <a:cs typeface="Calibri"/>
                        </a:rPr>
                        <a:t>F=o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8945" marR="12065">
                        <a:lnSpc>
                          <a:spcPts val="2375"/>
                        </a:lnSpc>
                      </a:pPr>
                      <a:r>
                        <a:rPr dirty="0" sz="2400" spc="-25" b="1">
                          <a:latin typeface="Calibri"/>
                          <a:cs typeface="Calibri"/>
                        </a:rPr>
                        <a:t>F=a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39445">
                <a:tc>
                  <a:txBody>
                    <a:bodyPr/>
                    <a:lstStyle/>
                    <a:p>
                      <a:pPr marL="551815">
                        <a:lnSpc>
                          <a:spcPts val="2660"/>
                        </a:lnSpc>
                      </a:pPr>
                      <a:r>
                        <a:rPr dirty="0" sz="2400" spc="-25" b="1">
                          <a:latin typeface="Calibri"/>
                          <a:cs typeface="Calibri"/>
                        </a:rPr>
                        <a:t>B=r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768985">
                        <a:lnSpc>
                          <a:spcPts val="2085"/>
                        </a:lnSpc>
                      </a:pPr>
                      <a:r>
                        <a:rPr dirty="0" sz="2400" spc="-25" b="1">
                          <a:latin typeface="Calibri"/>
                          <a:cs typeface="Calibri"/>
                        </a:rPr>
                        <a:t>r,o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algn="ctr" marR="67310">
                        <a:lnSpc>
                          <a:spcPts val="2300"/>
                        </a:lnSpc>
                      </a:pPr>
                      <a:r>
                        <a:rPr dirty="0" sz="2400" spc="-25" b="1">
                          <a:latin typeface="Calibri"/>
                          <a:cs typeface="Calibri"/>
                        </a:rPr>
                        <a:t>30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A8D08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974090" marR="12065">
                        <a:lnSpc>
                          <a:spcPts val="2490"/>
                        </a:lnSpc>
                      </a:pPr>
                      <a:r>
                        <a:rPr dirty="0" sz="2400" spc="-25" b="1">
                          <a:latin typeface="Calibri"/>
                          <a:cs typeface="Calibri"/>
                        </a:rPr>
                        <a:t>r,a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algn="ctr" marL="149225" marR="12065">
                        <a:lnSpc>
                          <a:spcPts val="2450"/>
                        </a:lnSpc>
                      </a:pPr>
                      <a:r>
                        <a:rPr dirty="0" sz="2400" spc="-25" b="1">
                          <a:latin typeface="Calibri"/>
                          <a:cs typeface="Calibri"/>
                        </a:rPr>
                        <a:t>10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A8D08C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39445">
                <a:tc>
                  <a:txBody>
                    <a:bodyPr/>
                    <a:lstStyle/>
                    <a:p>
                      <a:pPr marL="551815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dirty="0" sz="2400" spc="-25" b="1">
                          <a:latin typeface="Calibri"/>
                          <a:cs typeface="Calibri"/>
                        </a:rPr>
                        <a:t>B=b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0320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718820">
                        <a:lnSpc>
                          <a:spcPts val="2380"/>
                        </a:lnSpc>
                      </a:pPr>
                      <a:r>
                        <a:rPr dirty="0" sz="2400" spc="-25" b="1">
                          <a:latin typeface="Calibri"/>
                          <a:cs typeface="Calibri"/>
                        </a:rPr>
                        <a:t>b,o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algn="ctr" marR="35560">
                        <a:lnSpc>
                          <a:spcPts val="2560"/>
                        </a:lnSpc>
                      </a:pPr>
                      <a:r>
                        <a:rPr dirty="0" sz="2400" spc="-25" b="1">
                          <a:latin typeface="Calibri"/>
                          <a:cs typeface="Calibri"/>
                        </a:rPr>
                        <a:t>15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A8D08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012190">
                        <a:lnSpc>
                          <a:spcPts val="2315"/>
                        </a:lnSpc>
                      </a:pPr>
                      <a:r>
                        <a:rPr dirty="0" sz="2400" spc="-25" b="1">
                          <a:latin typeface="Calibri"/>
                          <a:cs typeface="Calibri"/>
                        </a:rPr>
                        <a:t>b,a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algn="ctr" marL="80010" marR="12065">
                        <a:lnSpc>
                          <a:spcPts val="2625"/>
                        </a:lnSpc>
                      </a:pPr>
                      <a:r>
                        <a:rPr dirty="0" sz="2400" spc="-25" b="1">
                          <a:latin typeface="Calibri"/>
                          <a:cs typeface="Calibri"/>
                        </a:rPr>
                        <a:t>45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A8D08C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65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3" name="object 13" descr=""/>
          <p:cNvSpPr/>
          <p:nvPr/>
        </p:nvSpPr>
        <p:spPr>
          <a:xfrm>
            <a:off x="6695853" y="4032365"/>
            <a:ext cx="2477770" cy="458470"/>
          </a:xfrm>
          <a:custGeom>
            <a:avLst/>
            <a:gdLst/>
            <a:ahLst/>
            <a:cxnLst/>
            <a:rect l="l" t="t" r="r" b="b"/>
            <a:pathLst>
              <a:path w="2477770" h="458470">
                <a:moveTo>
                  <a:pt x="2477606" y="458381"/>
                </a:moveTo>
                <a:lnTo>
                  <a:pt x="0" y="458381"/>
                </a:lnTo>
                <a:lnTo>
                  <a:pt x="0" y="0"/>
                </a:lnTo>
                <a:lnTo>
                  <a:pt x="2477606" y="0"/>
                </a:lnTo>
                <a:lnTo>
                  <a:pt x="2477606" y="45838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/>
          <p:nvPr/>
        </p:nvSpPr>
        <p:spPr>
          <a:xfrm>
            <a:off x="9367935" y="2851711"/>
            <a:ext cx="1396365" cy="1181100"/>
          </a:xfrm>
          <a:custGeom>
            <a:avLst/>
            <a:gdLst/>
            <a:ahLst/>
            <a:cxnLst/>
            <a:rect l="l" t="t" r="r" b="b"/>
            <a:pathLst>
              <a:path w="1396365" h="1181100">
                <a:moveTo>
                  <a:pt x="1396077" y="1180650"/>
                </a:moveTo>
                <a:lnTo>
                  <a:pt x="0" y="1180650"/>
                </a:lnTo>
                <a:lnTo>
                  <a:pt x="0" y="0"/>
                </a:lnTo>
                <a:lnTo>
                  <a:pt x="1396077" y="0"/>
                </a:lnTo>
                <a:lnTo>
                  <a:pt x="1396077" y="11806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/>
          <p:nvPr/>
        </p:nvSpPr>
        <p:spPr>
          <a:xfrm>
            <a:off x="2533839" y="3879021"/>
            <a:ext cx="4500245" cy="342265"/>
          </a:xfrm>
          <a:custGeom>
            <a:avLst/>
            <a:gdLst/>
            <a:ahLst/>
            <a:cxnLst/>
            <a:rect l="l" t="t" r="r" b="b"/>
            <a:pathLst>
              <a:path w="4500245" h="342264">
                <a:moveTo>
                  <a:pt x="4499757" y="0"/>
                </a:moveTo>
                <a:lnTo>
                  <a:pt x="0" y="342071"/>
                </a:lnTo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6" name="object 16" descr=""/>
          <p:cNvGrpSpPr/>
          <p:nvPr/>
        </p:nvGrpSpPr>
        <p:grpSpPr>
          <a:xfrm>
            <a:off x="643008" y="3950221"/>
            <a:ext cx="1915160" cy="576580"/>
            <a:chOff x="643008" y="3950221"/>
            <a:chExt cx="1915160" cy="576580"/>
          </a:xfrm>
        </p:grpSpPr>
        <p:pic>
          <p:nvPicPr>
            <p:cNvPr id="17" name="object 17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42385" y="4139293"/>
              <a:ext cx="215274" cy="163599"/>
            </a:xfrm>
            <a:prstGeom prst="rect">
              <a:avLst/>
            </a:prstGeom>
          </p:spPr>
        </p:pic>
        <p:pic>
          <p:nvPicPr>
            <p:cNvPr id="18" name="object 18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3008" y="3950221"/>
              <a:ext cx="1663018" cy="57618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/>
          <a:ln w="12699">
            <a:solidFill>
              <a:srgbClr val="ED7D31"/>
            </a:solidFill>
          </a:ln>
        </p:spPr>
        <p:txBody>
          <a:bodyPr wrap="square" lIns="0" tIns="285115" rIns="0" bIns="0" rtlCol="0" vert="horz">
            <a:spAutoFit/>
          </a:bodyPr>
          <a:lstStyle/>
          <a:p>
            <a:pPr marL="85725">
              <a:lnSpc>
                <a:spcPct val="100000"/>
              </a:lnSpc>
              <a:spcBef>
                <a:spcPts val="2245"/>
              </a:spcBef>
            </a:pPr>
            <a:r>
              <a:rPr dirty="0"/>
              <a:t>Summary</a:t>
            </a:r>
            <a:r>
              <a:rPr dirty="0" spc="-35"/>
              <a:t> </a:t>
            </a:r>
            <a:r>
              <a:rPr dirty="0"/>
              <a:t>of</a:t>
            </a:r>
            <a:r>
              <a:rPr dirty="0" spc="-20"/>
              <a:t> </a:t>
            </a:r>
            <a:r>
              <a:rPr dirty="0" spc="-25"/>
              <a:t>SVM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838200" y="1825625"/>
            <a:ext cx="10515600" cy="4351655"/>
          </a:xfrm>
          <a:custGeom>
            <a:avLst/>
            <a:gdLst/>
            <a:ahLst/>
            <a:cxnLst/>
            <a:rect l="l" t="t" r="r" b="b"/>
            <a:pathLst>
              <a:path w="10515600" h="4351655">
                <a:moveTo>
                  <a:pt x="0" y="0"/>
                </a:moveTo>
                <a:lnTo>
                  <a:pt x="10515599" y="0"/>
                </a:lnTo>
                <a:lnTo>
                  <a:pt x="10515599" y="4351337"/>
                </a:lnTo>
                <a:lnTo>
                  <a:pt x="0" y="4351337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ED7D3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964547" y="1718335"/>
            <a:ext cx="10308590" cy="4373880"/>
          </a:xfrm>
          <a:prstGeom prst="rect">
            <a:avLst/>
          </a:prstGeom>
        </p:spPr>
        <p:txBody>
          <a:bodyPr wrap="square" lIns="0" tIns="96520" rIns="0" bIns="0" rtlCol="0" vert="horz">
            <a:spAutoFit/>
          </a:bodyPr>
          <a:lstStyle/>
          <a:p>
            <a:pPr algn="just" marL="187325" indent="-174625">
              <a:lnSpc>
                <a:spcPct val="100000"/>
              </a:lnSpc>
              <a:spcBef>
                <a:spcPts val="760"/>
              </a:spcBef>
              <a:buFont typeface="Arial MT"/>
              <a:buChar char="•"/>
              <a:tabLst>
                <a:tab pos="187325" algn="l"/>
              </a:tabLst>
            </a:pPr>
            <a:r>
              <a:rPr dirty="0" sz="2800">
                <a:latin typeface="Calibri"/>
                <a:cs typeface="Calibri"/>
              </a:rPr>
              <a:t>Used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for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both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classification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and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regression</a:t>
            </a:r>
            <a:endParaRPr sz="2800">
              <a:latin typeface="Calibri"/>
              <a:cs typeface="Calibri"/>
            </a:endParaRPr>
          </a:p>
          <a:p>
            <a:pPr algn="just" marL="187325" indent="-174625">
              <a:lnSpc>
                <a:spcPts val="3190"/>
              </a:lnSpc>
              <a:spcBef>
                <a:spcPts val="665"/>
              </a:spcBef>
              <a:buFont typeface="Arial MT"/>
              <a:buChar char="•"/>
              <a:tabLst>
                <a:tab pos="187325" algn="l"/>
              </a:tabLst>
            </a:pPr>
            <a:r>
              <a:rPr dirty="0" sz="2800">
                <a:latin typeface="Calibri"/>
                <a:cs typeface="Calibri"/>
              </a:rPr>
              <a:t>Goal: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To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draw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best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line/Decision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boundary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to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separate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class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labels?</a:t>
            </a:r>
            <a:endParaRPr sz="2800">
              <a:latin typeface="Calibri"/>
              <a:cs typeface="Calibri"/>
            </a:endParaRPr>
          </a:p>
          <a:p>
            <a:pPr algn="just" marL="187960">
              <a:lnSpc>
                <a:spcPts val="3190"/>
              </a:lnSpc>
            </a:pPr>
            <a:r>
              <a:rPr dirty="0" sz="2800" b="1">
                <a:latin typeface="Calibri"/>
                <a:cs typeface="Calibri"/>
              </a:rPr>
              <a:t>Hyper</a:t>
            </a:r>
            <a:r>
              <a:rPr dirty="0" sz="2800" spc="-25" b="1">
                <a:latin typeface="Calibri"/>
                <a:cs typeface="Calibri"/>
              </a:rPr>
              <a:t> </a:t>
            </a:r>
            <a:r>
              <a:rPr dirty="0" sz="2800" spc="-10" b="1">
                <a:latin typeface="Calibri"/>
                <a:cs typeface="Calibri"/>
              </a:rPr>
              <a:t>plain</a:t>
            </a:r>
            <a:endParaRPr sz="2800">
              <a:latin typeface="Calibri"/>
              <a:cs typeface="Calibri"/>
            </a:endParaRPr>
          </a:p>
          <a:p>
            <a:pPr algn="just" marL="186690" marR="6985" indent="-174625">
              <a:lnSpc>
                <a:spcPts val="3020"/>
              </a:lnSpc>
              <a:spcBef>
                <a:spcPts val="1050"/>
              </a:spcBef>
              <a:buFont typeface="Arial MT"/>
              <a:buChar char="•"/>
              <a:tabLst>
                <a:tab pos="187960" algn="l"/>
              </a:tabLst>
            </a:pPr>
            <a:r>
              <a:rPr dirty="0" sz="2800">
                <a:latin typeface="Calibri"/>
                <a:cs typeface="Calibri"/>
              </a:rPr>
              <a:t>When</a:t>
            </a:r>
            <a:r>
              <a:rPr dirty="0" sz="2800" spc="34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the</a:t>
            </a:r>
            <a:r>
              <a:rPr dirty="0" sz="2800" spc="35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data</a:t>
            </a:r>
            <a:r>
              <a:rPr dirty="0" sz="2800" spc="35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is</a:t>
            </a:r>
            <a:r>
              <a:rPr dirty="0" sz="2800" spc="35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perfectly</a:t>
            </a:r>
            <a:r>
              <a:rPr dirty="0" sz="2800" spc="35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linearly</a:t>
            </a:r>
            <a:r>
              <a:rPr dirty="0" sz="2800" spc="35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separable</a:t>
            </a:r>
            <a:r>
              <a:rPr dirty="0" sz="2800" spc="35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only</a:t>
            </a:r>
            <a:r>
              <a:rPr dirty="0" sz="2800" spc="34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then</a:t>
            </a:r>
            <a:r>
              <a:rPr dirty="0" sz="2800" spc="35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we</a:t>
            </a:r>
            <a:r>
              <a:rPr dirty="0" sz="2800" spc="35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can</a:t>
            </a:r>
            <a:r>
              <a:rPr dirty="0" sz="2800" spc="350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use </a:t>
            </a:r>
            <a:r>
              <a:rPr dirty="0" sz="2800" spc="-25">
                <a:latin typeface="Calibri"/>
                <a:cs typeface="Calibri"/>
              </a:rPr>
              <a:t>	</a:t>
            </a:r>
            <a:r>
              <a:rPr dirty="0" sz="2800">
                <a:latin typeface="Calibri"/>
                <a:cs typeface="Calibri"/>
              </a:rPr>
              <a:t>Linear</a:t>
            </a:r>
            <a:r>
              <a:rPr dirty="0" sz="2800" spc="32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SVM.</a:t>
            </a:r>
            <a:r>
              <a:rPr dirty="0" sz="2800" spc="32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Perfectly</a:t>
            </a:r>
            <a:r>
              <a:rPr dirty="0" sz="2800" spc="32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linearly</a:t>
            </a:r>
            <a:r>
              <a:rPr dirty="0" sz="2800" spc="32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separable</a:t>
            </a:r>
            <a:r>
              <a:rPr dirty="0" sz="2800" spc="32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means</a:t>
            </a:r>
            <a:r>
              <a:rPr dirty="0" sz="2800" spc="32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that</a:t>
            </a:r>
            <a:r>
              <a:rPr dirty="0" sz="2800" spc="32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the</a:t>
            </a:r>
            <a:r>
              <a:rPr dirty="0" sz="2800" spc="32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data</a:t>
            </a:r>
            <a:r>
              <a:rPr dirty="0" sz="2800" spc="32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points </a:t>
            </a:r>
            <a:r>
              <a:rPr dirty="0" sz="2800" spc="-10">
                <a:latin typeface="Calibri"/>
                <a:cs typeface="Calibri"/>
              </a:rPr>
              <a:t>	</a:t>
            </a:r>
            <a:r>
              <a:rPr dirty="0" sz="2800">
                <a:latin typeface="Calibri"/>
                <a:cs typeface="Calibri"/>
              </a:rPr>
              <a:t>can</a:t>
            </a:r>
            <a:r>
              <a:rPr dirty="0" sz="2800" spc="-4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be</a:t>
            </a:r>
            <a:r>
              <a:rPr dirty="0" sz="2800" spc="-4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classified</a:t>
            </a:r>
            <a:r>
              <a:rPr dirty="0" sz="2800" spc="-4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into</a:t>
            </a:r>
            <a:r>
              <a:rPr dirty="0" sz="2800" spc="-4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2</a:t>
            </a:r>
            <a:r>
              <a:rPr dirty="0" sz="2800" spc="-4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classes</a:t>
            </a:r>
            <a:r>
              <a:rPr dirty="0" sz="2800" spc="-4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by</a:t>
            </a:r>
            <a:r>
              <a:rPr dirty="0" sz="2800" spc="-4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using</a:t>
            </a:r>
            <a:r>
              <a:rPr dirty="0" sz="2800" spc="-4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</a:t>
            </a:r>
            <a:r>
              <a:rPr dirty="0" sz="2800" spc="-3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single</a:t>
            </a:r>
            <a:r>
              <a:rPr dirty="0" sz="2800" spc="-4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straight</a:t>
            </a:r>
            <a:r>
              <a:rPr dirty="0" sz="2800" spc="-4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line(if</a:t>
            </a:r>
            <a:r>
              <a:rPr dirty="0" sz="2800" spc="-4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2D).</a:t>
            </a:r>
            <a:endParaRPr sz="2800">
              <a:latin typeface="Calibri"/>
              <a:cs typeface="Calibri"/>
            </a:endParaRPr>
          </a:p>
          <a:p>
            <a:pPr algn="just" marL="186690" marR="5080" indent="-174625">
              <a:lnSpc>
                <a:spcPts val="3020"/>
              </a:lnSpc>
              <a:spcBef>
                <a:spcPts val="1010"/>
              </a:spcBef>
              <a:buFont typeface="Arial MT"/>
              <a:buChar char="•"/>
              <a:tabLst>
                <a:tab pos="187960" algn="l"/>
              </a:tabLst>
            </a:pPr>
            <a:r>
              <a:rPr dirty="0" sz="2800">
                <a:latin typeface="Calibri"/>
                <a:cs typeface="Calibri"/>
              </a:rPr>
              <a:t>When</a:t>
            </a:r>
            <a:r>
              <a:rPr dirty="0" sz="2800" spc="20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the</a:t>
            </a:r>
            <a:r>
              <a:rPr dirty="0" sz="2800" spc="20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data</a:t>
            </a:r>
            <a:r>
              <a:rPr dirty="0" sz="2800" spc="21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is</a:t>
            </a:r>
            <a:r>
              <a:rPr dirty="0" sz="2800" spc="20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not</a:t>
            </a:r>
            <a:r>
              <a:rPr dirty="0" sz="2800" spc="204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linearly</a:t>
            </a:r>
            <a:r>
              <a:rPr dirty="0" sz="2800" spc="20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separable</a:t>
            </a:r>
            <a:r>
              <a:rPr dirty="0" sz="2800" spc="204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then</a:t>
            </a:r>
            <a:r>
              <a:rPr dirty="0" sz="2800" spc="20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we</a:t>
            </a:r>
            <a:r>
              <a:rPr dirty="0" sz="2800" spc="20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can</a:t>
            </a:r>
            <a:r>
              <a:rPr dirty="0" sz="2800" spc="204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use</a:t>
            </a:r>
            <a:r>
              <a:rPr dirty="0" sz="2800" spc="2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Non-Linear </a:t>
            </a:r>
            <a:r>
              <a:rPr dirty="0" sz="2800" spc="-10">
                <a:latin typeface="Calibri"/>
                <a:cs typeface="Calibri"/>
              </a:rPr>
              <a:t>	</a:t>
            </a:r>
            <a:r>
              <a:rPr dirty="0" sz="2800">
                <a:latin typeface="Calibri"/>
                <a:cs typeface="Calibri"/>
              </a:rPr>
              <a:t>SVM,</a:t>
            </a:r>
            <a:r>
              <a:rPr dirty="0" sz="2800" spc="13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which</a:t>
            </a:r>
            <a:r>
              <a:rPr dirty="0" sz="2800" spc="13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means</a:t>
            </a:r>
            <a:r>
              <a:rPr dirty="0" sz="2800" spc="13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when</a:t>
            </a:r>
            <a:r>
              <a:rPr dirty="0" sz="2800" spc="13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the</a:t>
            </a:r>
            <a:r>
              <a:rPr dirty="0" sz="2800" spc="13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data</a:t>
            </a:r>
            <a:r>
              <a:rPr dirty="0" sz="2800" spc="13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points</a:t>
            </a:r>
            <a:r>
              <a:rPr dirty="0" sz="2800" spc="13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cannot</a:t>
            </a:r>
            <a:r>
              <a:rPr dirty="0" sz="2800" spc="13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be</a:t>
            </a:r>
            <a:r>
              <a:rPr dirty="0" sz="2800" spc="13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separated</a:t>
            </a:r>
            <a:r>
              <a:rPr dirty="0" sz="2800" spc="13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into</a:t>
            </a:r>
            <a:r>
              <a:rPr dirty="0" sz="2800" spc="130">
                <a:latin typeface="Calibri"/>
                <a:cs typeface="Calibri"/>
              </a:rPr>
              <a:t> </a:t>
            </a:r>
            <a:r>
              <a:rPr dirty="0" sz="2800" spc="-50">
                <a:latin typeface="Calibri"/>
                <a:cs typeface="Calibri"/>
              </a:rPr>
              <a:t>2 </a:t>
            </a:r>
            <a:r>
              <a:rPr dirty="0" sz="2800" spc="-50">
                <a:latin typeface="Calibri"/>
                <a:cs typeface="Calibri"/>
              </a:rPr>
              <a:t>	</a:t>
            </a:r>
            <a:r>
              <a:rPr dirty="0" sz="2800">
                <a:latin typeface="Calibri"/>
                <a:cs typeface="Calibri"/>
              </a:rPr>
              <a:t>classes</a:t>
            </a:r>
            <a:r>
              <a:rPr dirty="0" sz="2800" spc="38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by</a:t>
            </a:r>
            <a:r>
              <a:rPr dirty="0" sz="2800" spc="39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using</a:t>
            </a:r>
            <a:r>
              <a:rPr dirty="0" sz="2800" spc="38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</a:t>
            </a:r>
            <a:r>
              <a:rPr dirty="0" sz="2800" spc="39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straight</a:t>
            </a:r>
            <a:r>
              <a:rPr dirty="0" sz="2800" spc="39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line</a:t>
            </a:r>
            <a:r>
              <a:rPr dirty="0" sz="2800" spc="38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(if</a:t>
            </a:r>
            <a:r>
              <a:rPr dirty="0" sz="2800" spc="39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2D)</a:t>
            </a:r>
            <a:r>
              <a:rPr dirty="0" sz="2800" spc="39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then</a:t>
            </a:r>
            <a:r>
              <a:rPr dirty="0" sz="2800" spc="38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we</a:t>
            </a:r>
            <a:r>
              <a:rPr dirty="0" sz="2800" spc="39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use</a:t>
            </a:r>
            <a:r>
              <a:rPr dirty="0" sz="2800" spc="39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some</a:t>
            </a:r>
            <a:r>
              <a:rPr dirty="0" sz="2800" spc="38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advanced 	techniques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like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kernel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tricks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to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classify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them.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/>
          <a:ln w="12699">
            <a:solidFill>
              <a:srgbClr val="ED7D31"/>
            </a:solidFill>
          </a:ln>
        </p:spPr>
        <p:txBody>
          <a:bodyPr wrap="square" lIns="0" tIns="285115" rIns="0" bIns="0" rtlCol="0" vert="horz">
            <a:spAutoFit/>
          </a:bodyPr>
          <a:lstStyle/>
          <a:p>
            <a:pPr marL="85725">
              <a:lnSpc>
                <a:spcPct val="100000"/>
              </a:lnSpc>
              <a:spcBef>
                <a:spcPts val="2245"/>
              </a:spcBef>
            </a:pPr>
            <a:r>
              <a:rPr dirty="0"/>
              <a:t>Summary</a:t>
            </a:r>
            <a:r>
              <a:rPr dirty="0" spc="-35"/>
              <a:t> </a:t>
            </a:r>
            <a:r>
              <a:rPr dirty="0"/>
              <a:t>of</a:t>
            </a:r>
            <a:r>
              <a:rPr dirty="0" spc="-20"/>
              <a:t> </a:t>
            </a:r>
            <a:r>
              <a:rPr dirty="0" spc="-25"/>
              <a:t>SVM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838200" y="1825625"/>
            <a:ext cx="10515600" cy="4351655"/>
          </a:xfrm>
          <a:custGeom>
            <a:avLst/>
            <a:gdLst/>
            <a:ahLst/>
            <a:cxnLst/>
            <a:rect l="l" t="t" r="r" b="b"/>
            <a:pathLst>
              <a:path w="10515600" h="4351655">
                <a:moveTo>
                  <a:pt x="0" y="0"/>
                </a:moveTo>
                <a:lnTo>
                  <a:pt x="10515599" y="0"/>
                </a:lnTo>
                <a:lnTo>
                  <a:pt x="10515599" y="4351337"/>
                </a:lnTo>
                <a:lnTo>
                  <a:pt x="0" y="4351337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ED7D3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964547" y="1770304"/>
            <a:ext cx="10301605" cy="3638550"/>
          </a:xfrm>
          <a:prstGeom prst="rect">
            <a:avLst/>
          </a:prstGeom>
        </p:spPr>
        <p:txBody>
          <a:bodyPr wrap="square" lIns="0" tIns="45085" rIns="0" bIns="0" rtlCol="0" vert="horz">
            <a:spAutoFit/>
          </a:bodyPr>
          <a:lstStyle/>
          <a:p>
            <a:pPr algn="just" marL="187325" indent="-174625">
              <a:lnSpc>
                <a:spcPct val="100000"/>
              </a:lnSpc>
              <a:spcBef>
                <a:spcPts val="355"/>
              </a:spcBef>
              <a:buFont typeface="Arial MT"/>
              <a:buChar char="•"/>
              <a:tabLst>
                <a:tab pos="187325" algn="l"/>
              </a:tabLst>
            </a:pPr>
            <a:r>
              <a:rPr dirty="0" sz="2800">
                <a:solidFill>
                  <a:srgbClr val="222222"/>
                </a:solidFill>
                <a:latin typeface="Times New Roman"/>
                <a:cs typeface="Times New Roman"/>
              </a:rPr>
              <a:t>Important</a:t>
            </a:r>
            <a:r>
              <a:rPr dirty="0" sz="2800" spc="-45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222222"/>
                </a:solidFill>
                <a:latin typeface="Times New Roman"/>
                <a:cs typeface="Times New Roman"/>
              </a:rPr>
              <a:t>Terms</a:t>
            </a:r>
            <a:endParaRPr sz="2800">
              <a:latin typeface="Times New Roman"/>
              <a:cs typeface="Times New Roman"/>
            </a:endParaRPr>
          </a:p>
          <a:p>
            <a:pPr algn="just" lvl="1" marL="643255" marR="387985" indent="-181610">
              <a:lnSpc>
                <a:spcPts val="2590"/>
              </a:lnSpc>
              <a:spcBef>
                <a:spcPts val="545"/>
              </a:spcBef>
              <a:buFont typeface="Arial"/>
              <a:buChar char="•"/>
              <a:tabLst>
                <a:tab pos="645160" algn="l"/>
              </a:tabLst>
            </a:pPr>
            <a:r>
              <a:rPr dirty="0" sz="2400" spc="-190" b="1">
                <a:solidFill>
                  <a:srgbClr val="222222"/>
                </a:solidFill>
                <a:latin typeface="Tahoma"/>
                <a:cs typeface="Tahoma"/>
              </a:rPr>
              <a:t>Support</a:t>
            </a:r>
            <a:r>
              <a:rPr dirty="0" sz="2400" spc="15" b="1">
                <a:solidFill>
                  <a:srgbClr val="222222"/>
                </a:solidFill>
                <a:latin typeface="Tahoma"/>
                <a:cs typeface="Tahoma"/>
              </a:rPr>
              <a:t> </a:t>
            </a:r>
            <a:r>
              <a:rPr dirty="0" sz="2400" spc="-145" b="1">
                <a:solidFill>
                  <a:srgbClr val="222222"/>
                </a:solidFill>
                <a:latin typeface="Tahoma"/>
                <a:cs typeface="Tahoma"/>
              </a:rPr>
              <a:t>Vectors:</a:t>
            </a:r>
            <a:r>
              <a:rPr dirty="0" sz="2400" spc="-30" b="1">
                <a:solidFill>
                  <a:srgbClr val="222222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222222"/>
                </a:solidFill>
                <a:latin typeface="Times New Roman"/>
                <a:cs typeface="Times New Roman"/>
              </a:rPr>
              <a:t>These</a:t>
            </a:r>
            <a:r>
              <a:rPr dirty="0" sz="2400" spc="-15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22222"/>
                </a:solidFill>
                <a:latin typeface="Times New Roman"/>
                <a:cs typeface="Times New Roman"/>
              </a:rPr>
              <a:t>are</a:t>
            </a:r>
            <a:r>
              <a:rPr dirty="0" sz="2400" spc="-15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22222"/>
                </a:solidFill>
                <a:latin typeface="Times New Roman"/>
                <a:cs typeface="Times New Roman"/>
              </a:rPr>
              <a:t>the</a:t>
            </a:r>
            <a:r>
              <a:rPr dirty="0" sz="2400" spc="-2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22222"/>
                </a:solidFill>
                <a:latin typeface="Times New Roman"/>
                <a:cs typeface="Times New Roman"/>
              </a:rPr>
              <a:t>points</a:t>
            </a:r>
            <a:r>
              <a:rPr dirty="0" sz="2400" spc="3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22222"/>
                </a:solidFill>
                <a:latin typeface="Times New Roman"/>
                <a:cs typeface="Times New Roman"/>
              </a:rPr>
              <a:t>that</a:t>
            </a:r>
            <a:r>
              <a:rPr dirty="0" sz="2400" spc="3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22222"/>
                </a:solidFill>
                <a:latin typeface="Times New Roman"/>
                <a:cs typeface="Times New Roman"/>
              </a:rPr>
              <a:t>are</a:t>
            </a:r>
            <a:r>
              <a:rPr dirty="0" sz="2400" spc="3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22222"/>
                </a:solidFill>
                <a:latin typeface="Times New Roman"/>
                <a:cs typeface="Times New Roman"/>
              </a:rPr>
              <a:t>closest</a:t>
            </a:r>
            <a:r>
              <a:rPr dirty="0" sz="2400" spc="3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22222"/>
                </a:solidFill>
                <a:latin typeface="Times New Roman"/>
                <a:cs typeface="Times New Roman"/>
              </a:rPr>
              <a:t>to</a:t>
            </a:r>
            <a:r>
              <a:rPr dirty="0" sz="2400" spc="35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22222"/>
                </a:solidFill>
                <a:latin typeface="Times New Roman"/>
                <a:cs typeface="Times New Roman"/>
              </a:rPr>
              <a:t>the</a:t>
            </a:r>
            <a:r>
              <a:rPr dirty="0" sz="2400" spc="3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22222"/>
                </a:solidFill>
                <a:latin typeface="Times New Roman"/>
                <a:cs typeface="Times New Roman"/>
              </a:rPr>
              <a:t>hyperplane.</a:t>
            </a:r>
            <a:r>
              <a:rPr dirty="0" sz="2400" spc="35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dirty="0" sz="2400" spc="-50">
                <a:solidFill>
                  <a:srgbClr val="222222"/>
                </a:solidFill>
                <a:latin typeface="Times New Roman"/>
                <a:cs typeface="Times New Roman"/>
              </a:rPr>
              <a:t>A </a:t>
            </a:r>
            <a:r>
              <a:rPr dirty="0" sz="2400" spc="-50">
                <a:solidFill>
                  <a:srgbClr val="222222"/>
                </a:solidFill>
                <a:latin typeface="Times New Roman"/>
                <a:cs typeface="Times New Roman"/>
              </a:rPr>
              <a:t>	</a:t>
            </a:r>
            <a:r>
              <a:rPr dirty="0" sz="2400">
                <a:solidFill>
                  <a:srgbClr val="222222"/>
                </a:solidFill>
                <a:latin typeface="Times New Roman"/>
                <a:cs typeface="Times New Roman"/>
              </a:rPr>
              <a:t>separating</a:t>
            </a:r>
            <a:r>
              <a:rPr dirty="0" sz="2400" spc="-1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22222"/>
                </a:solidFill>
                <a:latin typeface="Times New Roman"/>
                <a:cs typeface="Times New Roman"/>
              </a:rPr>
              <a:t>line</a:t>
            </a:r>
            <a:r>
              <a:rPr dirty="0" sz="2400" spc="-15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22222"/>
                </a:solidFill>
                <a:latin typeface="Times New Roman"/>
                <a:cs typeface="Times New Roman"/>
              </a:rPr>
              <a:t>will</a:t>
            </a:r>
            <a:r>
              <a:rPr dirty="0" sz="2400" spc="-15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22222"/>
                </a:solidFill>
                <a:latin typeface="Times New Roman"/>
                <a:cs typeface="Times New Roman"/>
              </a:rPr>
              <a:t>be</a:t>
            </a:r>
            <a:r>
              <a:rPr dirty="0" sz="2400" spc="-15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22222"/>
                </a:solidFill>
                <a:latin typeface="Times New Roman"/>
                <a:cs typeface="Times New Roman"/>
              </a:rPr>
              <a:t>defined</a:t>
            </a:r>
            <a:r>
              <a:rPr dirty="0" sz="2400" spc="-1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22222"/>
                </a:solidFill>
                <a:latin typeface="Times New Roman"/>
                <a:cs typeface="Times New Roman"/>
              </a:rPr>
              <a:t>with</a:t>
            </a:r>
            <a:r>
              <a:rPr dirty="0" sz="2400" spc="-5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22222"/>
                </a:solidFill>
                <a:latin typeface="Times New Roman"/>
                <a:cs typeface="Times New Roman"/>
              </a:rPr>
              <a:t>the</a:t>
            </a:r>
            <a:r>
              <a:rPr dirty="0" sz="2400" spc="-15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22222"/>
                </a:solidFill>
                <a:latin typeface="Times New Roman"/>
                <a:cs typeface="Times New Roman"/>
              </a:rPr>
              <a:t>help</a:t>
            </a:r>
            <a:r>
              <a:rPr dirty="0" sz="2400" spc="-1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22222"/>
                </a:solidFill>
                <a:latin typeface="Times New Roman"/>
                <a:cs typeface="Times New Roman"/>
              </a:rPr>
              <a:t>of</a:t>
            </a:r>
            <a:r>
              <a:rPr dirty="0" sz="2400" spc="-1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22222"/>
                </a:solidFill>
                <a:latin typeface="Times New Roman"/>
                <a:cs typeface="Times New Roman"/>
              </a:rPr>
              <a:t>these</a:t>
            </a:r>
            <a:r>
              <a:rPr dirty="0" sz="2400" spc="-15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22222"/>
                </a:solidFill>
                <a:latin typeface="Times New Roman"/>
                <a:cs typeface="Times New Roman"/>
              </a:rPr>
              <a:t>data</a:t>
            </a:r>
            <a:r>
              <a:rPr dirty="0" sz="2400" spc="-10">
                <a:solidFill>
                  <a:srgbClr val="222222"/>
                </a:solidFill>
                <a:latin typeface="Times New Roman"/>
                <a:cs typeface="Times New Roman"/>
              </a:rPr>
              <a:t> points.</a:t>
            </a:r>
            <a:endParaRPr sz="2400">
              <a:latin typeface="Times New Roman"/>
              <a:cs typeface="Times New Roman"/>
            </a:endParaRPr>
          </a:p>
          <a:p>
            <a:pPr algn="just" lvl="1" marL="643255" marR="48260" indent="-181610">
              <a:lnSpc>
                <a:spcPts val="2590"/>
              </a:lnSpc>
              <a:spcBef>
                <a:spcPts val="505"/>
              </a:spcBef>
              <a:buFont typeface="Arial"/>
              <a:buChar char="•"/>
              <a:tabLst>
                <a:tab pos="645160" algn="l"/>
              </a:tabLst>
            </a:pPr>
            <a:r>
              <a:rPr dirty="0" sz="2400" spc="-145" b="1">
                <a:solidFill>
                  <a:srgbClr val="222222"/>
                </a:solidFill>
                <a:latin typeface="Tahoma"/>
                <a:cs typeface="Tahoma"/>
              </a:rPr>
              <a:t>Margin:</a:t>
            </a:r>
            <a:r>
              <a:rPr dirty="0" sz="2400" spc="-30" b="1">
                <a:solidFill>
                  <a:srgbClr val="222222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222222"/>
                </a:solidFill>
                <a:latin typeface="Times New Roman"/>
                <a:cs typeface="Times New Roman"/>
              </a:rPr>
              <a:t>it</a:t>
            </a:r>
            <a:r>
              <a:rPr dirty="0" sz="2400" spc="-10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22222"/>
                </a:solidFill>
                <a:latin typeface="Times New Roman"/>
                <a:cs typeface="Times New Roman"/>
              </a:rPr>
              <a:t>is</a:t>
            </a:r>
            <a:r>
              <a:rPr dirty="0" sz="2400" spc="-1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22222"/>
                </a:solidFill>
                <a:latin typeface="Times New Roman"/>
                <a:cs typeface="Times New Roman"/>
              </a:rPr>
              <a:t>the</a:t>
            </a:r>
            <a:r>
              <a:rPr dirty="0" sz="2400" spc="-15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22222"/>
                </a:solidFill>
                <a:latin typeface="Times New Roman"/>
                <a:cs typeface="Times New Roman"/>
              </a:rPr>
              <a:t>distance</a:t>
            </a:r>
            <a:r>
              <a:rPr dirty="0" sz="2400" spc="-1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22222"/>
                </a:solidFill>
                <a:latin typeface="Times New Roman"/>
                <a:cs typeface="Times New Roman"/>
              </a:rPr>
              <a:t>between</a:t>
            </a:r>
            <a:r>
              <a:rPr dirty="0" sz="2400" spc="-1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22222"/>
                </a:solidFill>
                <a:latin typeface="Times New Roman"/>
                <a:cs typeface="Times New Roman"/>
              </a:rPr>
              <a:t>the</a:t>
            </a:r>
            <a:r>
              <a:rPr dirty="0" sz="2400" spc="-1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22222"/>
                </a:solidFill>
                <a:latin typeface="Times New Roman"/>
                <a:cs typeface="Times New Roman"/>
              </a:rPr>
              <a:t>hyperplane</a:t>
            </a:r>
            <a:r>
              <a:rPr dirty="0" sz="2400" spc="-15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22222"/>
                </a:solidFill>
                <a:latin typeface="Times New Roman"/>
                <a:cs typeface="Times New Roman"/>
              </a:rPr>
              <a:t>and</a:t>
            </a:r>
            <a:r>
              <a:rPr dirty="0" sz="2400" spc="-1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22222"/>
                </a:solidFill>
                <a:latin typeface="Times New Roman"/>
                <a:cs typeface="Times New Roman"/>
              </a:rPr>
              <a:t>the</a:t>
            </a:r>
            <a:r>
              <a:rPr dirty="0" sz="2400" spc="-1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22222"/>
                </a:solidFill>
                <a:latin typeface="Times New Roman"/>
                <a:cs typeface="Times New Roman"/>
              </a:rPr>
              <a:t>observations</a:t>
            </a:r>
            <a:r>
              <a:rPr dirty="0" sz="2400" spc="-15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dirty="0" sz="2400" spc="-10">
                <a:solidFill>
                  <a:srgbClr val="222222"/>
                </a:solidFill>
                <a:latin typeface="Times New Roman"/>
                <a:cs typeface="Times New Roman"/>
              </a:rPr>
              <a:t>closest </a:t>
            </a:r>
            <a:r>
              <a:rPr dirty="0" sz="2400" spc="-10">
                <a:solidFill>
                  <a:srgbClr val="222222"/>
                </a:solidFill>
                <a:latin typeface="Times New Roman"/>
                <a:cs typeface="Times New Roman"/>
              </a:rPr>
              <a:t>	</a:t>
            </a:r>
            <a:r>
              <a:rPr dirty="0" sz="2400">
                <a:solidFill>
                  <a:srgbClr val="222222"/>
                </a:solidFill>
                <a:latin typeface="Times New Roman"/>
                <a:cs typeface="Times New Roman"/>
              </a:rPr>
              <a:t>to</a:t>
            </a:r>
            <a:r>
              <a:rPr dirty="0" sz="2400" spc="-2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22222"/>
                </a:solidFill>
                <a:latin typeface="Times New Roman"/>
                <a:cs typeface="Times New Roman"/>
              </a:rPr>
              <a:t>the</a:t>
            </a:r>
            <a:r>
              <a:rPr dirty="0" sz="2400" spc="-2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22222"/>
                </a:solidFill>
                <a:latin typeface="Times New Roman"/>
                <a:cs typeface="Times New Roman"/>
              </a:rPr>
              <a:t>hyperplane</a:t>
            </a:r>
            <a:r>
              <a:rPr dirty="0" sz="2400" spc="-2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22222"/>
                </a:solidFill>
                <a:latin typeface="Times New Roman"/>
                <a:cs typeface="Times New Roman"/>
              </a:rPr>
              <a:t>(support</a:t>
            </a:r>
            <a:r>
              <a:rPr dirty="0" sz="2400" spc="-25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22222"/>
                </a:solidFill>
                <a:latin typeface="Times New Roman"/>
                <a:cs typeface="Times New Roman"/>
              </a:rPr>
              <a:t>vectors).</a:t>
            </a:r>
            <a:r>
              <a:rPr dirty="0" sz="2400" spc="-15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22222"/>
                </a:solidFill>
                <a:latin typeface="Times New Roman"/>
                <a:cs typeface="Times New Roman"/>
              </a:rPr>
              <a:t>In</a:t>
            </a:r>
            <a:r>
              <a:rPr dirty="0" sz="2400" spc="-15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22222"/>
                </a:solidFill>
                <a:latin typeface="Times New Roman"/>
                <a:cs typeface="Times New Roman"/>
              </a:rPr>
              <a:t>SVM</a:t>
            </a:r>
            <a:r>
              <a:rPr dirty="0" sz="2400" spc="-2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22222"/>
                </a:solidFill>
                <a:latin typeface="Times New Roman"/>
                <a:cs typeface="Times New Roman"/>
              </a:rPr>
              <a:t>large</a:t>
            </a:r>
            <a:r>
              <a:rPr dirty="0" sz="2400" spc="-25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22222"/>
                </a:solidFill>
                <a:latin typeface="Times New Roman"/>
                <a:cs typeface="Times New Roman"/>
              </a:rPr>
              <a:t>margin</a:t>
            </a:r>
            <a:r>
              <a:rPr dirty="0" sz="2400" spc="-15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22222"/>
                </a:solidFill>
                <a:latin typeface="Times New Roman"/>
                <a:cs typeface="Times New Roman"/>
              </a:rPr>
              <a:t>is</a:t>
            </a:r>
            <a:r>
              <a:rPr dirty="0" sz="2400" spc="-2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22222"/>
                </a:solidFill>
                <a:latin typeface="Times New Roman"/>
                <a:cs typeface="Times New Roman"/>
              </a:rPr>
              <a:t>considered</a:t>
            </a:r>
            <a:r>
              <a:rPr dirty="0" sz="2400" spc="-2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22222"/>
                </a:solidFill>
                <a:latin typeface="Times New Roman"/>
                <a:cs typeface="Times New Roman"/>
              </a:rPr>
              <a:t>a</a:t>
            </a:r>
            <a:r>
              <a:rPr dirty="0" sz="2400" spc="-20">
                <a:solidFill>
                  <a:srgbClr val="222222"/>
                </a:solidFill>
                <a:latin typeface="Times New Roman"/>
                <a:cs typeface="Times New Roman"/>
              </a:rPr>
              <a:t> good </a:t>
            </a:r>
            <a:r>
              <a:rPr dirty="0" sz="2400" spc="-20">
                <a:solidFill>
                  <a:srgbClr val="222222"/>
                </a:solidFill>
                <a:latin typeface="Times New Roman"/>
                <a:cs typeface="Times New Roman"/>
              </a:rPr>
              <a:t>	</a:t>
            </a:r>
            <a:r>
              <a:rPr dirty="0" sz="2400" spc="-10">
                <a:solidFill>
                  <a:srgbClr val="222222"/>
                </a:solidFill>
                <a:latin typeface="Times New Roman"/>
                <a:cs typeface="Times New Roman"/>
              </a:rPr>
              <a:t>margin.</a:t>
            </a:r>
            <a:endParaRPr sz="2400">
              <a:latin typeface="Times New Roman"/>
              <a:cs typeface="Times New Roman"/>
            </a:endParaRPr>
          </a:p>
          <a:p>
            <a:pPr lvl="1" marL="643255" marR="5080" indent="-181610">
              <a:lnSpc>
                <a:spcPts val="2590"/>
              </a:lnSpc>
              <a:spcBef>
                <a:spcPts val="505"/>
              </a:spcBef>
              <a:buFont typeface="Arial"/>
              <a:buChar char="•"/>
              <a:tabLst>
                <a:tab pos="645160" algn="l"/>
              </a:tabLst>
            </a:pPr>
            <a:r>
              <a:rPr dirty="0" sz="2400" b="1">
                <a:solidFill>
                  <a:srgbClr val="273138"/>
                </a:solidFill>
                <a:latin typeface="Times New Roman"/>
                <a:cs typeface="Times New Roman"/>
              </a:rPr>
              <a:t>Kernel</a:t>
            </a:r>
            <a:r>
              <a:rPr dirty="0" sz="2400">
                <a:solidFill>
                  <a:srgbClr val="273138"/>
                </a:solidFill>
                <a:latin typeface="Times New Roman"/>
                <a:cs typeface="Times New Roman"/>
              </a:rPr>
              <a:t>:</a:t>
            </a:r>
            <a:r>
              <a:rPr dirty="0" sz="2400" spc="-25">
                <a:solidFill>
                  <a:srgbClr val="273138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73138"/>
                </a:solidFill>
                <a:latin typeface="Times New Roman"/>
                <a:cs typeface="Times New Roman"/>
              </a:rPr>
              <a:t>Kernel</a:t>
            </a:r>
            <a:r>
              <a:rPr dirty="0" sz="2400" spc="-20">
                <a:solidFill>
                  <a:srgbClr val="273138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73138"/>
                </a:solidFill>
                <a:latin typeface="Times New Roman"/>
                <a:cs typeface="Times New Roman"/>
              </a:rPr>
              <a:t>is</a:t>
            </a:r>
            <a:r>
              <a:rPr dirty="0" sz="2400" spc="-25">
                <a:solidFill>
                  <a:srgbClr val="273138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73138"/>
                </a:solidFill>
                <a:latin typeface="Times New Roman"/>
                <a:cs typeface="Times New Roman"/>
              </a:rPr>
              <a:t>the</a:t>
            </a:r>
            <a:r>
              <a:rPr dirty="0" sz="2400" spc="-20">
                <a:solidFill>
                  <a:srgbClr val="273138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73138"/>
                </a:solidFill>
                <a:latin typeface="Times New Roman"/>
                <a:cs typeface="Times New Roman"/>
              </a:rPr>
              <a:t>mathematical</a:t>
            </a:r>
            <a:r>
              <a:rPr dirty="0" sz="2400" spc="-20">
                <a:solidFill>
                  <a:srgbClr val="273138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73138"/>
                </a:solidFill>
                <a:latin typeface="Times New Roman"/>
                <a:cs typeface="Times New Roman"/>
              </a:rPr>
              <a:t>function,</a:t>
            </a:r>
            <a:r>
              <a:rPr dirty="0" sz="2400" spc="-20">
                <a:solidFill>
                  <a:srgbClr val="273138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73138"/>
                </a:solidFill>
                <a:latin typeface="Times New Roman"/>
                <a:cs typeface="Times New Roman"/>
              </a:rPr>
              <a:t>which</a:t>
            </a:r>
            <a:r>
              <a:rPr dirty="0" sz="2400" spc="-15">
                <a:solidFill>
                  <a:srgbClr val="273138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73138"/>
                </a:solidFill>
                <a:latin typeface="Times New Roman"/>
                <a:cs typeface="Times New Roman"/>
              </a:rPr>
              <a:t>is</a:t>
            </a:r>
            <a:r>
              <a:rPr dirty="0" sz="2400" spc="-25">
                <a:solidFill>
                  <a:srgbClr val="273138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73138"/>
                </a:solidFill>
                <a:latin typeface="Times New Roman"/>
                <a:cs typeface="Times New Roman"/>
              </a:rPr>
              <a:t>used</a:t>
            </a:r>
            <a:r>
              <a:rPr dirty="0" sz="2400" spc="-15">
                <a:solidFill>
                  <a:srgbClr val="273138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73138"/>
                </a:solidFill>
                <a:latin typeface="Times New Roman"/>
                <a:cs typeface="Times New Roman"/>
              </a:rPr>
              <a:t>in</a:t>
            </a:r>
            <a:r>
              <a:rPr dirty="0" sz="2400" spc="-15">
                <a:solidFill>
                  <a:srgbClr val="273138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73138"/>
                </a:solidFill>
                <a:latin typeface="Times New Roman"/>
                <a:cs typeface="Times New Roman"/>
              </a:rPr>
              <a:t>SVM</a:t>
            </a:r>
            <a:r>
              <a:rPr dirty="0" sz="2400" spc="-25">
                <a:solidFill>
                  <a:srgbClr val="273138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73138"/>
                </a:solidFill>
                <a:latin typeface="Times New Roman"/>
                <a:cs typeface="Times New Roman"/>
              </a:rPr>
              <a:t>to</a:t>
            </a:r>
            <a:r>
              <a:rPr dirty="0" sz="2400" spc="-15">
                <a:solidFill>
                  <a:srgbClr val="273138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73138"/>
                </a:solidFill>
                <a:latin typeface="Times New Roman"/>
                <a:cs typeface="Times New Roman"/>
              </a:rPr>
              <a:t>map</a:t>
            </a:r>
            <a:r>
              <a:rPr dirty="0" sz="2400" spc="-20">
                <a:solidFill>
                  <a:srgbClr val="273138"/>
                </a:solidFill>
                <a:latin typeface="Times New Roman"/>
                <a:cs typeface="Times New Roman"/>
              </a:rPr>
              <a:t> </a:t>
            </a:r>
            <a:r>
              <a:rPr dirty="0" sz="2400" spc="-25">
                <a:solidFill>
                  <a:srgbClr val="273138"/>
                </a:solidFill>
                <a:latin typeface="Times New Roman"/>
                <a:cs typeface="Times New Roman"/>
              </a:rPr>
              <a:t>the </a:t>
            </a:r>
            <a:r>
              <a:rPr dirty="0" sz="2400" spc="-25">
                <a:solidFill>
                  <a:srgbClr val="273138"/>
                </a:solidFill>
                <a:latin typeface="Times New Roman"/>
                <a:cs typeface="Times New Roman"/>
              </a:rPr>
              <a:t>	</a:t>
            </a:r>
            <a:r>
              <a:rPr dirty="0" sz="2400">
                <a:solidFill>
                  <a:srgbClr val="273138"/>
                </a:solidFill>
                <a:latin typeface="Times New Roman"/>
                <a:cs typeface="Times New Roman"/>
              </a:rPr>
              <a:t>original</a:t>
            </a:r>
            <a:r>
              <a:rPr dirty="0" sz="2400" spc="-25">
                <a:solidFill>
                  <a:srgbClr val="273138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73138"/>
                </a:solidFill>
                <a:latin typeface="Times New Roman"/>
                <a:cs typeface="Times New Roman"/>
              </a:rPr>
              <a:t>input</a:t>
            </a:r>
            <a:r>
              <a:rPr dirty="0" sz="2400" spc="-25">
                <a:solidFill>
                  <a:srgbClr val="273138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73138"/>
                </a:solidFill>
                <a:latin typeface="Times New Roman"/>
                <a:cs typeface="Times New Roman"/>
              </a:rPr>
              <a:t>data</a:t>
            </a:r>
            <a:r>
              <a:rPr dirty="0" sz="2400" spc="-25">
                <a:solidFill>
                  <a:srgbClr val="273138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73138"/>
                </a:solidFill>
                <a:latin typeface="Times New Roman"/>
                <a:cs typeface="Times New Roman"/>
              </a:rPr>
              <a:t>points</a:t>
            </a:r>
            <a:r>
              <a:rPr dirty="0" sz="2400" spc="-25">
                <a:solidFill>
                  <a:srgbClr val="273138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73138"/>
                </a:solidFill>
                <a:latin typeface="Times New Roman"/>
                <a:cs typeface="Times New Roman"/>
              </a:rPr>
              <a:t>into</a:t>
            </a:r>
            <a:r>
              <a:rPr dirty="0" sz="2400" spc="-20">
                <a:solidFill>
                  <a:srgbClr val="273138"/>
                </a:solidFill>
                <a:latin typeface="Times New Roman"/>
                <a:cs typeface="Times New Roman"/>
              </a:rPr>
              <a:t> </a:t>
            </a:r>
            <a:r>
              <a:rPr dirty="0" sz="2400" spc="-10">
                <a:solidFill>
                  <a:srgbClr val="273138"/>
                </a:solidFill>
                <a:latin typeface="Times New Roman"/>
                <a:cs typeface="Times New Roman"/>
              </a:rPr>
              <a:t>high-</a:t>
            </a:r>
            <a:r>
              <a:rPr dirty="0" sz="2400">
                <a:solidFill>
                  <a:srgbClr val="273138"/>
                </a:solidFill>
                <a:latin typeface="Times New Roman"/>
                <a:cs typeface="Times New Roman"/>
              </a:rPr>
              <a:t>dimensional</a:t>
            </a:r>
            <a:r>
              <a:rPr dirty="0" sz="2400" spc="-25">
                <a:solidFill>
                  <a:srgbClr val="273138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73138"/>
                </a:solidFill>
                <a:latin typeface="Times New Roman"/>
                <a:cs typeface="Times New Roman"/>
              </a:rPr>
              <a:t>feature</a:t>
            </a:r>
            <a:r>
              <a:rPr dirty="0" sz="2400" spc="-20">
                <a:solidFill>
                  <a:srgbClr val="273138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73138"/>
                </a:solidFill>
                <a:latin typeface="Times New Roman"/>
                <a:cs typeface="Times New Roman"/>
              </a:rPr>
              <a:t>spaces,</a:t>
            </a:r>
            <a:r>
              <a:rPr dirty="0" sz="2400" spc="-20">
                <a:solidFill>
                  <a:srgbClr val="273138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73138"/>
                </a:solidFill>
                <a:latin typeface="Times New Roman"/>
                <a:cs typeface="Times New Roman"/>
              </a:rPr>
              <a:t>so,</a:t>
            </a:r>
            <a:r>
              <a:rPr dirty="0" sz="2400" spc="-20">
                <a:solidFill>
                  <a:srgbClr val="273138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73138"/>
                </a:solidFill>
                <a:latin typeface="Times New Roman"/>
                <a:cs typeface="Times New Roman"/>
              </a:rPr>
              <a:t>that</a:t>
            </a:r>
            <a:r>
              <a:rPr dirty="0" sz="2400" spc="-25">
                <a:solidFill>
                  <a:srgbClr val="273138"/>
                </a:solidFill>
                <a:latin typeface="Times New Roman"/>
                <a:cs typeface="Times New Roman"/>
              </a:rPr>
              <a:t> the </a:t>
            </a:r>
            <a:r>
              <a:rPr dirty="0" sz="2400" spc="-25">
                <a:solidFill>
                  <a:srgbClr val="273138"/>
                </a:solidFill>
                <a:latin typeface="Times New Roman"/>
                <a:cs typeface="Times New Roman"/>
              </a:rPr>
              <a:t>	</a:t>
            </a:r>
            <a:r>
              <a:rPr dirty="0" sz="2400">
                <a:solidFill>
                  <a:srgbClr val="273138"/>
                </a:solidFill>
                <a:latin typeface="Times New Roman"/>
                <a:cs typeface="Times New Roman"/>
              </a:rPr>
              <a:t>hyperplane</a:t>
            </a:r>
            <a:r>
              <a:rPr dirty="0" sz="2400" spc="-20">
                <a:solidFill>
                  <a:srgbClr val="273138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73138"/>
                </a:solidFill>
                <a:latin typeface="Times New Roman"/>
                <a:cs typeface="Times New Roman"/>
              </a:rPr>
              <a:t>can</a:t>
            </a:r>
            <a:r>
              <a:rPr dirty="0" sz="2400" spc="-15">
                <a:solidFill>
                  <a:srgbClr val="273138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73138"/>
                </a:solidFill>
                <a:latin typeface="Times New Roman"/>
                <a:cs typeface="Times New Roman"/>
              </a:rPr>
              <a:t>be</a:t>
            </a:r>
            <a:r>
              <a:rPr dirty="0" sz="2400" spc="-20">
                <a:solidFill>
                  <a:srgbClr val="273138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73138"/>
                </a:solidFill>
                <a:latin typeface="Times New Roman"/>
                <a:cs typeface="Times New Roman"/>
              </a:rPr>
              <a:t>easily</a:t>
            </a:r>
            <a:r>
              <a:rPr dirty="0" sz="2400" spc="-15">
                <a:solidFill>
                  <a:srgbClr val="273138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73138"/>
                </a:solidFill>
                <a:latin typeface="Times New Roman"/>
                <a:cs typeface="Times New Roman"/>
              </a:rPr>
              <a:t>found</a:t>
            </a:r>
            <a:r>
              <a:rPr dirty="0" sz="2400" spc="-15">
                <a:solidFill>
                  <a:srgbClr val="273138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73138"/>
                </a:solidFill>
                <a:latin typeface="Times New Roman"/>
                <a:cs typeface="Times New Roman"/>
              </a:rPr>
              <a:t>out</a:t>
            </a:r>
            <a:r>
              <a:rPr dirty="0" sz="2400" spc="-20">
                <a:solidFill>
                  <a:srgbClr val="273138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73138"/>
                </a:solidFill>
                <a:latin typeface="Times New Roman"/>
                <a:cs typeface="Times New Roman"/>
              </a:rPr>
              <a:t>even</a:t>
            </a:r>
            <a:r>
              <a:rPr dirty="0" sz="2400" spc="-15">
                <a:solidFill>
                  <a:srgbClr val="273138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73138"/>
                </a:solidFill>
                <a:latin typeface="Times New Roman"/>
                <a:cs typeface="Times New Roman"/>
              </a:rPr>
              <a:t>if</a:t>
            </a:r>
            <a:r>
              <a:rPr dirty="0" sz="2400" spc="-10">
                <a:solidFill>
                  <a:srgbClr val="273138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73138"/>
                </a:solidFill>
                <a:latin typeface="Times New Roman"/>
                <a:cs typeface="Times New Roman"/>
              </a:rPr>
              <a:t>the</a:t>
            </a:r>
            <a:r>
              <a:rPr dirty="0" sz="2400" spc="-20">
                <a:solidFill>
                  <a:srgbClr val="273138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73138"/>
                </a:solidFill>
                <a:latin typeface="Times New Roman"/>
                <a:cs typeface="Times New Roman"/>
              </a:rPr>
              <a:t>data</a:t>
            </a:r>
            <a:r>
              <a:rPr dirty="0" sz="2400" spc="-20">
                <a:solidFill>
                  <a:srgbClr val="273138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73138"/>
                </a:solidFill>
                <a:latin typeface="Times New Roman"/>
                <a:cs typeface="Times New Roman"/>
              </a:rPr>
              <a:t>points</a:t>
            </a:r>
            <a:r>
              <a:rPr dirty="0" sz="2400" spc="-20">
                <a:solidFill>
                  <a:srgbClr val="273138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73138"/>
                </a:solidFill>
                <a:latin typeface="Times New Roman"/>
                <a:cs typeface="Times New Roman"/>
              </a:rPr>
              <a:t>are</a:t>
            </a:r>
            <a:r>
              <a:rPr dirty="0" sz="2400" spc="-20">
                <a:solidFill>
                  <a:srgbClr val="273138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73138"/>
                </a:solidFill>
                <a:latin typeface="Times New Roman"/>
                <a:cs typeface="Times New Roman"/>
              </a:rPr>
              <a:t>not</a:t>
            </a:r>
            <a:r>
              <a:rPr dirty="0" sz="2400" spc="-20">
                <a:solidFill>
                  <a:srgbClr val="273138"/>
                </a:solidFill>
                <a:latin typeface="Times New Roman"/>
                <a:cs typeface="Times New Roman"/>
              </a:rPr>
              <a:t> </a:t>
            </a:r>
            <a:r>
              <a:rPr dirty="0" sz="2400" spc="-10">
                <a:solidFill>
                  <a:srgbClr val="273138"/>
                </a:solidFill>
                <a:latin typeface="Times New Roman"/>
                <a:cs typeface="Times New Roman"/>
              </a:rPr>
              <a:t>linearly </a:t>
            </a:r>
            <a:r>
              <a:rPr dirty="0" sz="2400" spc="-10">
                <a:solidFill>
                  <a:srgbClr val="273138"/>
                </a:solidFill>
                <a:latin typeface="Times New Roman"/>
                <a:cs typeface="Times New Roman"/>
              </a:rPr>
              <a:t>	</a:t>
            </a:r>
            <a:r>
              <a:rPr dirty="0" sz="2400">
                <a:solidFill>
                  <a:srgbClr val="273138"/>
                </a:solidFill>
                <a:latin typeface="Times New Roman"/>
                <a:cs typeface="Times New Roman"/>
              </a:rPr>
              <a:t>separable</a:t>
            </a:r>
            <a:r>
              <a:rPr dirty="0" sz="2400" spc="-30">
                <a:solidFill>
                  <a:srgbClr val="273138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73138"/>
                </a:solidFill>
                <a:latin typeface="Times New Roman"/>
                <a:cs typeface="Times New Roman"/>
              </a:rPr>
              <a:t>in</a:t>
            </a:r>
            <a:r>
              <a:rPr dirty="0" sz="2400" spc="-20">
                <a:solidFill>
                  <a:srgbClr val="273138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73138"/>
                </a:solidFill>
                <a:latin typeface="Times New Roman"/>
                <a:cs typeface="Times New Roman"/>
              </a:rPr>
              <a:t>the</a:t>
            </a:r>
            <a:r>
              <a:rPr dirty="0" sz="2400" spc="-25">
                <a:solidFill>
                  <a:srgbClr val="273138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73138"/>
                </a:solidFill>
                <a:latin typeface="Times New Roman"/>
                <a:cs typeface="Times New Roman"/>
              </a:rPr>
              <a:t>original</a:t>
            </a:r>
            <a:r>
              <a:rPr dirty="0" sz="2400" spc="-25">
                <a:solidFill>
                  <a:srgbClr val="273138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73138"/>
                </a:solidFill>
                <a:latin typeface="Times New Roman"/>
                <a:cs typeface="Times New Roman"/>
              </a:rPr>
              <a:t>input</a:t>
            </a:r>
            <a:r>
              <a:rPr dirty="0" sz="2400" spc="-25">
                <a:solidFill>
                  <a:srgbClr val="273138"/>
                </a:solidFill>
                <a:latin typeface="Times New Roman"/>
                <a:cs typeface="Times New Roman"/>
              </a:rPr>
              <a:t> </a:t>
            </a:r>
            <a:r>
              <a:rPr dirty="0" sz="2400" spc="-10">
                <a:solidFill>
                  <a:srgbClr val="273138"/>
                </a:solidFill>
                <a:latin typeface="Times New Roman"/>
                <a:cs typeface="Times New Roman"/>
              </a:rPr>
              <a:t>space.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8731" y="255208"/>
            <a:ext cx="601408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="0">
                <a:latin typeface="Calibri"/>
                <a:cs typeface="Calibri"/>
              </a:rPr>
              <a:t>Joint</a:t>
            </a:r>
            <a:r>
              <a:rPr dirty="0" spc="-180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Probability</a:t>
            </a:r>
            <a:r>
              <a:rPr dirty="0" spc="-180" b="0">
                <a:latin typeface="Calibri"/>
                <a:cs typeface="Calibri"/>
              </a:rPr>
              <a:t> </a:t>
            </a:r>
            <a:r>
              <a:rPr dirty="0" spc="-10" b="0">
                <a:latin typeface="Calibri"/>
                <a:cs typeface="Calibri"/>
              </a:rPr>
              <a:t>(Discrete)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18732" y="6255102"/>
            <a:ext cx="41313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Adapted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from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Dr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Christopher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Bishop’s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slides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220690" y="1173839"/>
          <a:ext cx="4603750" cy="1940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8395"/>
                <a:gridCol w="1128395"/>
                <a:gridCol w="1128394"/>
                <a:gridCol w="1128395"/>
              </a:tblGrid>
              <a:tr h="4851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4"/>
                    </a:solidFill>
                  </a:tcPr>
                </a:tc>
                <a:tc>
                  <a:txBody>
                    <a:bodyPr/>
                    <a:lstStyle/>
                    <a:p>
                      <a:pPr marL="44450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latin typeface="Calibri"/>
                          <a:cs typeface="Calibri"/>
                        </a:rPr>
                        <a:t>F</a:t>
                      </a:r>
                      <a:r>
                        <a:rPr dirty="0" sz="1800" spc="-1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b="1"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1800" spc="-1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0" b="1">
                          <a:latin typeface="Calibri"/>
                          <a:cs typeface="Calibri"/>
                        </a:rPr>
                        <a:t>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4"/>
                    </a:solidFill>
                  </a:tcPr>
                </a:tc>
                <a:tc>
                  <a:txBody>
                    <a:bodyPr/>
                    <a:lstStyle/>
                    <a:p>
                      <a:pPr marL="47561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latin typeface="Calibri"/>
                          <a:cs typeface="Calibri"/>
                        </a:rPr>
                        <a:t>F=</a:t>
                      </a:r>
                      <a:r>
                        <a:rPr dirty="0" sz="1800" spc="-3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0" b="1">
                          <a:latin typeface="Calibri"/>
                          <a:cs typeface="Calibri"/>
                        </a:rPr>
                        <a:t>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4"/>
                    </a:solidFill>
                  </a:tcPr>
                </a:tc>
                <a:tc>
                  <a:txBody>
                    <a:bodyPr/>
                    <a:lstStyle/>
                    <a:p>
                      <a:pPr marL="476884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0" b="1">
                          <a:latin typeface="Calibri"/>
                          <a:cs typeface="Calibri"/>
                        </a:rPr>
                        <a:t>Total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4"/>
                    </a:solidFill>
                  </a:tcPr>
                </a:tc>
              </a:tr>
              <a:tr h="485140">
                <a:tc>
                  <a:txBody>
                    <a:bodyPr/>
                    <a:lstStyle/>
                    <a:p>
                      <a:pPr algn="r" marR="26606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latin typeface="Calibri"/>
                          <a:cs typeface="Calibri"/>
                        </a:rPr>
                        <a:t>B</a:t>
                      </a:r>
                      <a:r>
                        <a:rPr dirty="0" sz="1800" spc="-1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b="1"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1800" spc="-1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0" b="1">
                          <a:latin typeface="Calibri"/>
                          <a:cs typeface="Calibri"/>
                        </a:rPr>
                        <a:t>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4"/>
                    </a:solidFill>
                  </a:tcPr>
                </a:tc>
                <a:tc>
                  <a:txBody>
                    <a:bodyPr/>
                    <a:lstStyle/>
                    <a:p>
                      <a:pPr marL="448309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25">
                          <a:latin typeface="Calibri"/>
                          <a:cs typeface="Calibri"/>
                        </a:rPr>
                        <a:t>30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448309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25"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448309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25">
                          <a:latin typeface="Calibri"/>
                          <a:cs typeface="Calibri"/>
                        </a:rPr>
                        <a:t>40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4"/>
                    </a:solidFill>
                  </a:tcPr>
                </a:tc>
              </a:tr>
              <a:tr h="485140">
                <a:tc>
                  <a:txBody>
                    <a:bodyPr/>
                    <a:lstStyle/>
                    <a:p>
                      <a:pPr algn="r" marR="24511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latin typeface="Calibri"/>
                          <a:cs typeface="Calibri"/>
                        </a:rPr>
                        <a:t>B</a:t>
                      </a:r>
                      <a:r>
                        <a:rPr dirty="0" sz="1800" spc="-1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b="1"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1800" spc="-1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0" b="1">
                          <a:latin typeface="Calibri"/>
                          <a:cs typeface="Calibri"/>
                        </a:rPr>
                        <a:t>b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4"/>
                    </a:solidFill>
                  </a:tcPr>
                </a:tc>
                <a:tc>
                  <a:txBody>
                    <a:bodyPr/>
                    <a:lstStyle/>
                    <a:p>
                      <a:pPr marL="448309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25">
                          <a:latin typeface="Calibri"/>
                          <a:cs typeface="Calibri"/>
                        </a:rPr>
                        <a:t>15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448309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25">
                          <a:latin typeface="Calibri"/>
                          <a:cs typeface="Calibri"/>
                        </a:rPr>
                        <a:t>45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448309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25">
                          <a:latin typeface="Calibri"/>
                          <a:cs typeface="Calibri"/>
                        </a:rPr>
                        <a:t>60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4"/>
                    </a:solidFill>
                  </a:tcPr>
                </a:tc>
              </a:tr>
              <a:tr h="4851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4"/>
                    </a:solidFill>
                  </a:tcPr>
                </a:tc>
                <a:tc>
                  <a:txBody>
                    <a:bodyPr/>
                    <a:lstStyle/>
                    <a:p>
                      <a:pPr marL="448309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25">
                          <a:latin typeface="Calibri"/>
                          <a:cs typeface="Calibri"/>
                        </a:rPr>
                        <a:t>45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4"/>
                    </a:solidFill>
                  </a:tcPr>
                </a:tc>
                <a:tc>
                  <a:txBody>
                    <a:bodyPr/>
                    <a:lstStyle/>
                    <a:p>
                      <a:pPr marL="448309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25">
                          <a:latin typeface="Calibri"/>
                          <a:cs typeface="Calibri"/>
                        </a:rPr>
                        <a:t>55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4"/>
                    </a:solidFill>
                  </a:tcPr>
                </a:tc>
              </a:tr>
            </a:tbl>
          </a:graphicData>
        </a:graphic>
      </p:graphicFrame>
      <p:grpSp>
        <p:nvGrpSpPr>
          <p:cNvPr id="5" name="object 5" descr=""/>
          <p:cNvGrpSpPr/>
          <p:nvPr/>
        </p:nvGrpSpPr>
        <p:grpSpPr>
          <a:xfrm>
            <a:off x="245706" y="463828"/>
            <a:ext cx="10582275" cy="5930900"/>
            <a:chOff x="245706" y="463828"/>
            <a:chExt cx="10582275" cy="5930900"/>
          </a:xfrm>
        </p:grpSpPr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3250" y="463828"/>
              <a:ext cx="4064589" cy="2692395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5706" y="3180505"/>
              <a:ext cx="10129937" cy="3000821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20684" y="5610368"/>
              <a:ext cx="6097554" cy="78380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5583" y="218913"/>
            <a:ext cx="8229600" cy="713105"/>
          </a:xfrm>
          <a:prstGeom prst="rect"/>
          <a:ln w="12699">
            <a:solidFill>
              <a:srgbClr val="ED7D31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85725">
              <a:lnSpc>
                <a:spcPts val="5110"/>
              </a:lnSpc>
            </a:pPr>
            <a:r>
              <a:rPr dirty="0"/>
              <a:t>Sum</a:t>
            </a:r>
            <a:r>
              <a:rPr dirty="0" spc="-15"/>
              <a:t> </a:t>
            </a:r>
            <a:r>
              <a:rPr dirty="0" spc="-20"/>
              <a:t>Rule</a:t>
            </a: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1956185" y="1145847"/>
          <a:ext cx="4603750" cy="1940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8395"/>
                <a:gridCol w="1128395"/>
                <a:gridCol w="1128394"/>
                <a:gridCol w="1128395"/>
              </a:tblGrid>
              <a:tr h="4851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4"/>
                    </a:solidFill>
                  </a:tcPr>
                </a:tc>
                <a:tc>
                  <a:txBody>
                    <a:bodyPr/>
                    <a:lstStyle/>
                    <a:p>
                      <a:pPr marL="44450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latin typeface="Calibri"/>
                          <a:cs typeface="Calibri"/>
                        </a:rPr>
                        <a:t>F</a:t>
                      </a:r>
                      <a:r>
                        <a:rPr dirty="0" sz="1800" spc="-1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b="1"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1800" spc="-1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0" b="1">
                          <a:latin typeface="Calibri"/>
                          <a:cs typeface="Calibri"/>
                        </a:rPr>
                        <a:t>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4"/>
                    </a:solidFill>
                  </a:tcPr>
                </a:tc>
                <a:tc>
                  <a:txBody>
                    <a:bodyPr/>
                    <a:lstStyle/>
                    <a:p>
                      <a:pPr marL="47561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latin typeface="Calibri"/>
                          <a:cs typeface="Calibri"/>
                        </a:rPr>
                        <a:t>F=</a:t>
                      </a:r>
                      <a:r>
                        <a:rPr dirty="0" sz="1800" spc="-3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0" b="1">
                          <a:latin typeface="Calibri"/>
                          <a:cs typeface="Calibri"/>
                        </a:rPr>
                        <a:t>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4"/>
                    </a:solidFill>
                  </a:tcPr>
                </a:tc>
                <a:tc>
                  <a:txBody>
                    <a:bodyPr/>
                    <a:lstStyle/>
                    <a:p>
                      <a:pPr marL="476884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0" b="1">
                          <a:latin typeface="Calibri"/>
                          <a:cs typeface="Calibri"/>
                        </a:rPr>
                        <a:t>Total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4"/>
                    </a:solidFill>
                  </a:tcPr>
                </a:tc>
              </a:tr>
              <a:tr h="485140">
                <a:tc>
                  <a:txBody>
                    <a:bodyPr/>
                    <a:lstStyle/>
                    <a:p>
                      <a:pPr algn="r" marR="26606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latin typeface="Calibri"/>
                          <a:cs typeface="Calibri"/>
                        </a:rPr>
                        <a:t>B</a:t>
                      </a:r>
                      <a:r>
                        <a:rPr dirty="0" sz="1800" spc="-1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b="1"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1800" spc="-1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0" b="1">
                          <a:latin typeface="Calibri"/>
                          <a:cs typeface="Calibri"/>
                        </a:rPr>
                        <a:t>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4"/>
                    </a:solidFill>
                  </a:tcPr>
                </a:tc>
                <a:tc>
                  <a:txBody>
                    <a:bodyPr/>
                    <a:lstStyle/>
                    <a:p>
                      <a:pPr marL="448309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25">
                          <a:latin typeface="Calibri"/>
                          <a:cs typeface="Calibri"/>
                        </a:rPr>
                        <a:t>30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448309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25"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448309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25">
                          <a:latin typeface="Calibri"/>
                          <a:cs typeface="Calibri"/>
                        </a:rPr>
                        <a:t>40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4"/>
                    </a:solidFill>
                  </a:tcPr>
                </a:tc>
              </a:tr>
              <a:tr h="485140">
                <a:tc>
                  <a:txBody>
                    <a:bodyPr/>
                    <a:lstStyle/>
                    <a:p>
                      <a:pPr algn="r" marR="24511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latin typeface="Calibri"/>
                          <a:cs typeface="Calibri"/>
                        </a:rPr>
                        <a:t>B</a:t>
                      </a:r>
                      <a:r>
                        <a:rPr dirty="0" sz="1800" spc="-1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b="1"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1800" spc="-1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0" b="1">
                          <a:latin typeface="Calibri"/>
                          <a:cs typeface="Calibri"/>
                        </a:rPr>
                        <a:t>b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4"/>
                    </a:solidFill>
                  </a:tcPr>
                </a:tc>
                <a:tc>
                  <a:txBody>
                    <a:bodyPr/>
                    <a:lstStyle/>
                    <a:p>
                      <a:pPr marL="448309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25">
                          <a:latin typeface="Calibri"/>
                          <a:cs typeface="Calibri"/>
                        </a:rPr>
                        <a:t>15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448309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25">
                          <a:latin typeface="Calibri"/>
                          <a:cs typeface="Calibri"/>
                        </a:rPr>
                        <a:t>45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448309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25">
                          <a:latin typeface="Calibri"/>
                          <a:cs typeface="Calibri"/>
                        </a:rPr>
                        <a:t>60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4"/>
                    </a:solidFill>
                  </a:tcPr>
                </a:tc>
              </a:tr>
              <a:tr h="4851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4"/>
                    </a:solidFill>
                  </a:tcPr>
                </a:tc>
                <a:tc>
                  <a:txBody>
                    <a:bodyPr/>
                    <a:lstStyle/>
                    <a:p>
                      <a:pPr marL="448309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25">
                          <a:latin typeface="Calibri"/>
                          <a:cs typeface="Calibri"/>
                        </a:rPr>
                        <a:t>45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4"/>
                    </a:solidFill>
                  </a:tcPr>
                </a:tc>
                <a:tc>
                  <a:txBody>
                    <a:bodyPr/>
                    <a:lstStyle/>
                    <a:p>
                      <a:pPr marL="448309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25">
                          <a:latin typeface="Calibri"/>
                          <a:cs typeface="Calibri"/>
                        </a:rPr>
                        <a:t>55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4"/>
                    </a:solidFill>
                  </a:tcPr>
                </a:tc>
              </a:tr>
            </a:tbl>
          </a:graphicData>
        </a:graphic>
      </p:graphicFrame>
      <p:grpSp>
        <p:nvGrpSpPr>
          <p:cNvPr id="4" name="object 4" descr=""/>
          <p:cNvGrpSpPr/>
          <p:nvPr/>
        </p:nvGrpSpPr>
        <p:grpSpPr>
          <a:xfrm>
            <a:off x="1981199" y="915543"/>
            <a:ext cx="8229600" cy="5732145"/>
            <a:chOff x="1981199" y="915543"/>
            <a:chExt cx="8229600" cy="5732145"/>
          </a:xfrm>
        </p:grpSpPr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57118" y="915543"/>
              <a:ext cx="3453682" cy="2262412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81199" y="3177955"/>
              <a:ext cx="4971664" cy="3469411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2292184" y="5638017"/>
              <a:ext cx="4409440" cy="695960"/>
            </a:xfrm>
            <a:custGeom>
              <a:avLst/>
              <a:gdLst/>
              <a:ahLst/>
              <a:cxnLst/>
              <a:rect l="l" t="t" r="r" b="b"/>
              <a:pathLst>
                <a:path w="4409440" h="695960">
                  <a:moveTo>
                    <a:pt x="0" y="0"/>
                  </a:moveTo>
                  <a:lnTo>
                    <a:pt x="4409219" y="0"/>
                  </a:lnTo>
                  <a:lnTo>
                    <a:pt x="4409219" y="695358"/>
                  </a:lnTo>
                  <a:lnTo>
                    <a:pt x="0" y="695358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2035560" y="5854731"/>
            <a:ext cx="7728584" cy="89026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883785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C00000"/>
                </a:solidFill>
                <a:latin typeface="Calibri"/>
                <a:cs typeface="Calibri"/>
              </a:rPr>
              <a:t>Sum</a:t>
            </a:r>
            <a:r>
              <a:rPr dirty="0" sz="2400" spc="-35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C00000"/>
                </a:solidFill>
                <a:latin typeface="Calibri"/>
                <a:cs typeface="Calibri"/>
              </a:rPr>
              <a:t>rule</a:t>
            </a:r>
            <a:r>
              <a:rPr dirty="0" sz="2400" spc="-35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C00000"/>
                </a:solidFill>
                <a:latin typeface="Calibri"/>
                <a:cs typeface="Calibri"/>
              </a:rPr>
              <a:t>of</a:t>
            </a:r>
            <a:r>
              <a:rPr dirty="0" sz="2400" spc="-35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C00000"/>
                </a:solidFill>
                <a:latin typeface="Calibri"/>
                <a:cs typeface="Calibri"/>
              </a:rPr>
              <a:t>probability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764"/>
              </a:spcBef>
            </a:pPr>
            <a:r>
              <a:rPr dirty="0" sz="1800">
                <a:latin typeface="Calibri"/>
                <a:cs typeface="Calibri"/>
              </a:rPr>
              <a:t>Adapted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from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Dr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Christopher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Bishop’s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slides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4734035" y="3936012"/>
            <a:ext cx="19094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C00000"/>
                </a:solidFill>
                <a:latin typeface="Calibri"/>
                <a:cs typeface="Calibri"/>
              </a:rPr>
              <a:t>Marginal</a:t>
            </a:r>
            <a:r>
              <a:rPr dirty="0" sz="1800" spc="-3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C00000"/>
                </a:solidFill>
                <a:latin typeface="Calibri"/>
                <a:cs typeface="Calibri"/>
              </a:rPr>
              <a:t>probability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0" name="object 10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399175" y="3454906"/>
            <a:ext cx="4617098" cy="128554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981200" y="277814"/>
            <a:ext cx="8229600" cy="713105"/>
          </a:xfrm>
          <a:custGeom>
            <a:avLst/>
            <a:gdLst/>
            <a:ahLst/>
            <a:cxnLst/>
            <a:rect l="l" t="t" r="r" b="b"/>
            <a:pathLst>
              <a:path w="8229600" h="713105">
                <a:moveTo>
                  <a:pt x="0" y="0"/>
                </a:moveTo>
                <a:lnTo>
                  <a:pt x="8229599" y="0"/>
                </a:lnTo>
                <a:lnTo>
                  <a:pt x="8229599" y="712786"/>
                </a:lnTo>
                <a:lnTo>
                  <a:pt x="0" y="712786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ED7D3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54225" y="243758"/>
            <a:ext cx="536384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Conditional</a:t>
            </a:r>
            <a:r>
              <a:rPr dirty="0" spc="-55"/>
              <a:t> </a:t>
            </a:r>
            <a:r>
              <a:rPr dirty="0" spc="-10"/>
              <a:t>Probability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2054225" y="6227111"/>
            <a:ext cx="41313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Adapted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from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Dr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Christopher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Bishop’s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slides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57118" y="915543"/>
            <a:ext cx="3453682" cy="2262412"/>
          </a:xfrm>
          <a:prstGeom prst="rect">
            <a:avLst/>
          </a:prstGeom>
        </p:spPr>
      </p:pic>
      <p:graphicFrame>
        <p:nvGraphicFramePr>
          <p:cNvPr id="6" name="object 6" descr=""/>
          <p:cNvGraphicFramePr>
            <a:graphicFrameLocks noGrp="1"/>
          </p:cNvGraphicFramePr>
          <p:nvPr/>
        </p:nvGraphicFramePr>
        <p:xfrm>
          <a:off x="1956185" y="1145847"/>
          <a:ext cx="4603750" cy="1940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8395"/>
                <a:gridCol w="1128395"/>
                <a:gridCol w="1128394"/>
                <a:gridCol w="1128395"/>
              </a:tblGrid>
              <a:tr h="4851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4"/>
                    </a:solidFill>
                  </a:tcPr>
                </a:tc>
                <a:tc>
                  <a:txBody>
                    <a:bodyPr/>
                    <a:lstStyle/>
                    <a:p>
                      <a:pPr marL="44450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latin typeface="Calibri"/>
                          <a:cs typeface="Calibri"/>
                        </a:rPr>
                        <a:t>F</a:t>
                      </a:r>
                      <a:r>
                        <a:rPr dirty="0" sz="1800" spc="-1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b="1"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1800" spc="-1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0" b="1">
                          <a:latin typeface="Calibri"/>
                          <a:cs typeface="Calibri"/>
                        </a:rPr>
                        <a:t>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4"/>
                    </a:solidFill>
                  </a:tcPr>
                </a:tc>
                <a:tc>
                  <a:txBody>
                    <a:bodyPr/>
                    <a:lstStyle/>
                    <a:p>
                      <a:pPr marL="47561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latin typeface="Calibri"/>
                          <a:cs typeface="Calibri"/>
                        </a:rPr>
                        <a:t>F=</a:t>
                      </a:r>
                      <a:r>
                        <a:rPr dirty="0" sz="1800" spc="-3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0" b="1">
                          <a:latin typeface="Calibri"/>
                          <a:cs typeface="Calibri"/>
                        </a:rPr>
                        <a:t>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4"/>
                    </a:solidFill>
                  </a:tcPr>
                </a:tc>
                <a:tc>
                  <a:txBody>
                    <a:bodyPr/>
                    <a:lstStyle/>
                    <a:p>
                      <a:pPr marL="476884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0" b="1">
                          <a:latin typeface="Calibri"/>
                          <a:cs typeface="Calibri"/>
                        </a:rPr>
                        <a:t>Total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4"/>
                    </a:solidFill>
                  </a:tcPr>
                </a:tc>
              </a:tr>
              <a:tr h="485140">
                <a:tc>
                  <a:txBody>
                    <a:bodyPr/>
                    <a:lstStyle/>
                    <a:p>
                      <a:pPr algn="r" marR="26606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latin typeface="Calibri"/>
                          <a:cs typeface="Calibri"/>
                        </a:rPr>
                        <a:t>B</a:t>
                      </a:r>
                      <a:r>
                        <a:rPr dirty="0" sz="1800" spc="-1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b="1"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1800" spc="-1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0" b="1">
                          <a:latin typeface="Calibri"/>
                          <a:cs typeface="Calibri"/>
                        </a:rPr>
                        <a:t>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4"/>
                    </a:solidFill>
                  </a:tcPr>
                </a:tc>
                <a:tc>
                  <a:txBody>
                    <a:bodyPr/>
                    <a:lstStyle/>
                    <a:p>
                      <a:pPr marL="448309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25">
                          <a:latin typeface="Calibri"/>
                          <a:cs typeface="Calibri"/>
                        </a:rPr>
                        <a:t>30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448309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25"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448309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25">
                          <a:latin typeface="Calibri"/>
                          <a:cs typeface="Calibri"/>
                        </a:rPr>
                        <a:t>40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4"/>
                    </a:solidFill>
                  </a:tcPr>
                </a:tc>
              </a:tr>
              <a:tr h="485140">
                <a:tc>
                  <a:txBody>
                    <a:bodyPr/>
                    <a:lstStyle/>
                    <a:p>
                      <a:pPr algn="r" marR="24511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latin typeface="Calibri"/>
                          <a:cs typeface="Calibri"/>
                        </a:rPr>
                        <a:t>B</a:t>
                      </a:r>
                      <a:r>
                        <a:rPr dirty="0" sz="1800" spc="-1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b="1"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1800" spc="-1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0" b="1">
                          <a:latin typeface="Calibri"/>
                          <a:cs typeface="Calibri"/>
                        </a:rPr>
                        <a:t>b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4"/>
                    </a:solidFill>
                  </a:tcPr>
                </a:tc>
                <a:tc>
                  <a:txBody>
                    <a:bodyPr/>
                    <a:lstStyle/>
                    <a:p>
                      <a:pPr marL="448309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25">
                          <a:latin typeface="Calibri"/>
                          <a:cs typeface="Calibri"/>
                        </a:rPr>
                        <a:t>15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448309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25">
                          <a:latin typeface="Calibri"/>
                          <a:cs typeface="Calibri"/>
                        </a:rPr>
                        <a:t>45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448309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25">
                          <a:latin typeface="Calibri"/>
                          <a:cs typeface="Calibri"/>
                        </a:rPr>
                        <a:t>60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4"/>
                    </a:solidFill>
                  </a:tcPr>
                </a:tc>
              </a:tr>
              <a:tr h="4851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4"/>
                    </a:solidFill>
                  </a:tcPr>
                </a:tc>
                <a:tc>
                  <a:txBody>
                    <a:bodyPr/>
                    <a:lstStyle/>
                    <a:p>
                      <a:pPr marL="448309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25">
                          <a:latin typeface="Calibri"/>
                          <a:cs typeface="Calibri"/>
                        </a:rPr>
                        <a:t>45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4"/>
                    </a:solidFill>
                  </a:tcPr>
                </a:tc>
                <a:tc>
                  <a:txBody>
                    <a:bodyPr/>
                    <a:lstStyle/>
                    <a:p>
                      <a:pPr marL="448309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25">
                          <a:latin typeface="Calibri"/>
                          <a:cs typeface="Calibri"/>
                        </a:rPr>
                        <a:t>55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4"/>
                    </a:solidFill>
                  </a:tcPr>
                </a:tc>
              </a:tr>
            </a:tbl>
          </a:graphicData>
        </a:graphic>
      </p:graphicFrame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2152" y="3429000"/>
            <a:ext cx="10335211" cy="199182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981200" y="277814"/>
            <a:ext cx="8229600" cy="713105"/>
          </a:xfrm>
          <a:custGeom>
            <a:avLst/>
            <a:gdLst/>
            <a:ahLst/>
            <a:cxnLst/>
            <a:rect l="l" t="t" r="r" b="b"/>
            <a:pathLst>
              <a:path w="8229600" h="713105">
                <a:moveTo>
                  <a:pt x="0" y="0"/>
                </a:moveTo>
                <a:lnTo>
                  <a:pt x="8229599" y="0"/>
                </a:lnTo>
                <a:lnTo>
                  <a:pt x="8229599" y="712786"/>
                </a:lnTo>
                <a:lnTo>
                  <a:pt x="0" y="712786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ED7D3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54225" y="243758"/>
            <a:ext cx="300545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Product</a:t>
            </a:r>
            <a:r>
              <a:rPr dirty="0" spc="-45"/>
              <a:t> </a:t>
            </a:r>
            <a:r>
              <a:rPr dirty="0" spc="-20"/>
              <a:t>Rule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2054225" y="6227111"/>
            <a:ext cx="41313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Adapted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from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Dr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Christopher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Bishop’s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slides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57118" y="915543"/>
            <a:ext cx="3453682" cy="2262412"/>
          </a:xfrm>
          <a:prstGeom prst="rect">
            <a:avLst/>
          </a:prstGeom>
        </p:spPr>
      </p:pic>
      <p:graphicFrame>
        <p:nvGraphicFramePr>
          <p:cNvPr id="6" name="object 6" descr=""/>
          <p:cNvGraphicFramePr>
            <a:graphicFrameLocks noGrp="1"/>
          </p:cNvGraphicFramePr>
          <p:nvPr/>
        </p:nvGraphicFramePr>
        <p:xfrm>
          <a:off x="1956185" y="1145847"/>
          <a:ext cx="4603750" cy="1940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8395"/>
                <a:gridCol w="1128395"/>
                <a:gridCol w="1128394"/>
                <a:gridCol w="1128395"/>
              </a:tblGrid>
              <a:tr h="4851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4"/>
                    </a:solidFill>
                  </a:tcPr>
                </a:tc>
                <a:tc>
                  <a:txBody>
                    <a:bodyPr/>
                    <a:lstStyle/>
                    <a:p>
                      <a:pPr marL="44450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latin typeface="Calibri"/>
                          <a:cs typeface="Calibri"/>
                        </a:rPr>
                        <a:t>F</a:t>
                      </a:r>
                      <a:r>
                        <a:rPr dirty="0" sz="1800" spc="-1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b="1"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1800" spc="-1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0" b="1">
                          <a:latin typeface="Calibri"/>
                          <a:cs typeface="Calibri"/>
                        </a:rPr>
                        <a:t>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4"/>
                    </a:solidFill>
                  </a:tcPr>
                </a:tc>
                <a:tc>
                  <a:txBody>
                    <a:bodyPr/>
                    <a:lstStyle/>
                    <a:p>
                      <a:pPr marL="47561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latin typeface="Calibri"/>
                          <a:cs typeface="Calibri"/>
                        </a:rPr>
                        <a:t>F=</a:t>
                      </a:r>
                      <a:r>
                        <a:rPr dirty="0" sz="1800" spc="-3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0" b="1">
                          <a:latin typeface="Calibri"/>
                          <a:cs typeface="Calibri"/>
                        </a:rPr>
                        <a:t>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4"/>
                    </a:solidFill>
                  </a:tcPr>
                </a:tc>
                <a:tc>
                  <a:txBody>
                    <a:bodyPr/>
                    <a:lstStyle/>
                    <a:p>
                      <a:pPr marL="476884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0" b="1">
                          <a:latin typeface="Calibri"/>
                          <a:cs typeface="Calibri"/>
                        </a:rPr>
                        <a:t>Total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4"/>
                    </a:solidFill>
                  </a:tcPr>
                </a:tc>
              </a:tr>
              <a:tr h="485140">
                <a:tc>
                  <a:txBody>
                    <a:bodyPr/>
                    <a:lstStyle/>
                    <a:p>
                      <a:pPr algn="r" marR="26606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latin typeface="Calibri"/>
                          <a:cs typeface="Calibri"/>
                        </a:rPr>
                        <a:t>B</a:t>
                      </a:r>
                      <a:r>
                        <a:rPr dirty="0" sz="1800" spc="-1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b="1"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1800" spc="-1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0" b="1">
                          <a:latin typeface="Calibri"/>
                          <a:cs typeface="Calibri"/>
                        </a:rPr>
                        <a:t>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4"/>
                    </a:solidFill>
                  </a:tcPr>
                </a:tc>
                <a:tc>
                  <a:txBody>
                    <a:bodyPr/>
                    <a:lstStyle/>
                    <a:p>
                      <a:pPr marL="448309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25">
                          <a:latin typeface="Calibri"/>
                          <a:cs typeface="Calibri"/>
                        </a:rPr>
                        <a:t>30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448309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25"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448309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25">
                          <a:latin typeface="Calibri"/>
                          <a:cs typeface="Calibri"/>
                        </a:rPr>
                        <a:t>40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4"/>
                    </a:solidFill>
                  </a:tcPr>
                </a:tc>
              </a:tr>
              <a:tr h="485140">
                <a:tc>
                  <a:txBody>
                    <a:bodyPr/>
                    <a:lstStyle/>
                    <a:p>
                      <a:pPr algn="r" marR="24511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latin typeface="Calibri"/>
                          <a:cs typeface="Calibri"/>
                        </a:rPr>
                        <a:t>B</a:t>
                      </a:r>
                      <a:r>
                        <a:rPr dirty="0" sz="1800" spc="-1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b="1"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1800" spc="-1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0" b="1">
                          <a:latin typeface="Calibri"/>
                          <a:cs typeface="Calibri"/>
                        </a:rPr>
                        <a:t>b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4"/>
                    </a:solidFill>
                  </a:tcPr>
                </a:tc>
                <a:tc>
                  <a:txBody>
                    <a:bodyPr/>
                    <a:lstStyle/>
                    <a:p>
                      <a:pPr marL="448309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25">
                          <a:latin typeface="Calibri"/>
                          <a:cs typeface="Calibri"/>
                        </a:rPr>
                        <a:t>15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448309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25">
                          <a:latin typeface="Calibri"/>
                          <a:cs typeface="Calibri"/>
                        </a:rPr>
                        <a:t>45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448309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25">
                          <a:latin typeface="Calibri"/>
                          <a:cs typeface="Calibri"/>
                        </a:rPr>
                        <a:t>60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4"/>
                    </a:solidFill>
                  </a:tcPr>
                </a:tc>
              </a:tr>
              <a:tr h="4851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4"/>
                    </a:solidFill>
                  </a:tcPr>
                </a:tc>
                <a:tc>
                  <a:txBody>
                    <a:bodyPr/>
                    <a:lstStyle/>
                    <a:p>
                      <a:pPr marL="448309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25">
                          <a:latin typeface="Calibri"/>
                          <a:cs typeface="Calibri"/>
                        </a:rPr>
                        <a:t>45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4"/>
                    </a:solidFill>
                  </a:tcPr>
                </a:tc>
                <a:tc>
                  <a:txBody>
                    <a:bodyPr/>
                    <a:lstStyle/>
                    <a:p>
                      <a:pPr marL="448309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25">
                          <a:latin typeface="Calibri"/>
                          <a:cs typeface="Calibri"/>
                        </a:rPr>
                        <a:t>55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4"/>
                    </a:solidFill>
                  </a:tcPr>
                </a:tc>
              </a:tr>
            </a:tbl>
          </a:graphicData>
        </a:graphic>
      </p:graphicFrame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62535" y="3336240"/>
            <a:ext cx="2670217" cy="621516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01007" y="4183815"/>
            <a:ext cx="2631745" cy="572848"/>
          </a:xfrm>
          <a:prstGeom prst="rect">
            <a:avLst/>
          </a:prstGeom>
        </p:spPr>
      </p:pic>
      <p:grpSp>
        <p:nvGrpSpPr>
          <p:cNvPr id="9" name="object 9" descr=""/>
          <p:cNvGrpSpPr/>
          <p:nvPr/>
        </p:nvGrpSpPr>
        <p:grpSpPr>
          <a:xfrm>
            <a:off x="1527314" y="5136045"/>
            <a:ext cx="6324600" cy="424180"/>
            <a:chOff x="1527314" y="5136045"/>
            <a:chExt cx="6324600" cy="424180"/>
          </a:xfrm>
        </p:grpSpPr>
        <p:pic>
          <p:nvPicPr>
            <p:cNvPr id="10" name="object 10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27314" y="5142395"/>
              <a:ext cx="6324600" cy="411394"/>
            </a:xfrm>
            <a:prstGeom prst="rect">
              <a:avLst/>
            </a:prstGeom>
          </p:spPr>
        </p:pic>
        <p:sp>
          <p:nvSpPr>
            <p:cNvPr id="11" name="object 11" descr=""/>
            <p:cNvSpPr/>
            <p:nvPr/>
          </p:nvSpPr>
          <p:spPr>
            <a:xfrm>
              <a:off x="2438400" y="5142395"/>
              <a:ext cx="4876800" cy="411480"/>
            </a:xfrm>
            <a:custGeom>
              <a:avLst/>
              <a:gdLst/>
              <a:ahLst/>
              <a:cxnLst/>
              <a:rect l="l" t="t" r="r" b="b"/>
              <a:pathLst>
                <a:path w="4876800" h="411479">
                  <a:moveTo>
                    <a:pt x="0" y="0"/>
                  </a:moveTo>
                  <a:lnTo>
                    <a:pt x="4876799" y="0"/>
                  </a:lnTo>
                  <a:lnTo>
                    <a:pt x="4876799" y="411394"/>
                  </a:lnTo>
                  <a:lnTo>
                    <a:pt x="0" y="411394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 txBox="1"/>
          <p:nvPr/>
        </p:nvSpPr>
        <p:spPr>
          <a:xfrm>
            <a:off x="7492998" y="5158650"/>
            <a:ext cx="24726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C00000"/>
                </a:solidFill>
                <a:latin typeface="Calibri"/>
                <a:cs typeface="Calibri"/>
              </a:rPr>
              <a:t>Product</a:t>
            </a:r>
            <a:r>
              <a:rPr dirty="0" sz="1800" spc="-6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C00000"/>
                </a:solidFill>
                <a:latin typeface="Calibri"/>
                <a:cs typeface="Calibri"/>
              </a:rPr>
              <a:t>rule</a:t>
            </a:r>
            <a:r>
              <a:rPr dirty="0" sz="1800" spc="-6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C00000"/>
                </a:solidFill>
                <a:latin typeface="Calibri"/>
                <a:cs typeface="Calibri"/>
              </a:rPr>
              <a:t>of</a:t>
            </a:r>
            <a:r>
              <a:rPr dirty="0" sz="1800" spc="-55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C00000"/>
                </a:solidFill>
                <a:latin typeface="Calibri"/>
                <a:cs typeface="Calibri"/>
              </a:rPr>
              <a:t>probability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6550028" y="5872360"/>
            <a:ext cx="19094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C00000"/>
                </a:solidFill>
                <a:latin typeface="Calibri"/>
                <a:cs typeface="Calibri"/>
              </a:rPr>
              <a:t>Marginal</a:t>
            </a:r>
            <a:r>
              <a:rPr dirty="0" sz="1800" spc="-3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C00000"/>
                </a:solidFill>
                <a:latin typeface="Calibri"/>
                <a:cs typeface="Calibri"/>
              </a:rPr>
              <a:t>probability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4292794" y="5872360"/>
            <a:ext cx="21488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C00000"/>
                </a:solidFill>
                <a:latin typeface="Calibri"/>
                <a:cs typeface="Calibri"/>
              </a:rPr>
              <a:t>Conditional</a:t>
            </a:r>
            <a:r>
              <a:rPr dirty="0" sz="1800" spc="-3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C00000"/>
                </a:solidFill>
                <a:latin typeface="Calibri"/>
                <a:cs typeface="Calibri"/>
              </a:rPr>
              <a:t>probability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2330306" y="5857779"/>
            <a:ext cx="15246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C00000"/>
                </a:solidFill>
                <a:latin typeface="Calibri"/>
                <a:cs typeface="Calibri"/>
              </a:rPr>
              <a:t>Joint</a:t>
            </a:r>
            <a:r>
              <a:rPr dirty="0" sz="1800" spc="-6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C00000"/>
                </a:solidFill>
                <a:latin typeface="Calibri"/>
                <a:cs typeface="Calibri"/>
              </a:rPr>
              <a:t>probability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6" name="object 16" descr=""/>
          <p:cNvGrpSpPr/>
          <p:nvPr/>
        </p:nvGrpSpPr>
        <p:grpSpPr>
          <a:xfrm>
            <a:off x="3086668" y="5337426"/>
            <a:ext cx="4451350" cy="537845"/>
            <a:chOff x="3086668" y="5337426"/>
            <a:chExt cx="4451350" cy="537845"/>
          </a:xfrm>
        </p:grpSpPr>
        <p:sp>
          <p:nvSpPr>
            <p:cNvPr id="17" name="object 17" descr=""/>
            <p:cNvSpPr/>
            <p:nvPr/>
          </p:nvSpPr>
          <p:spPr>
            <a:xfrm>
              <a:off x="7109231" y="5474351"/>
              <a:ext cx="410209" cy="382270"/>
            </a:xfrm>
            <a:custGeom>
              <a:avLst/>
              <a:gdLst/>
              <a:ahLst/>
              <a:cxnLst/>
              <a:rect l="l" t="t" r="r" b="b"/>
              <a:pathLst>
                <a:path w="410209" h="382270">
                  <a:moveTo>
                    <a:pt x="409659" y="381752"/>
                  </a:moveTo>
                  <a:lnTo>
                    <a:pt x="0" y="0"/>
                  </a:lnTo>
                </a:path>
              </a:pathLst>
            </a:custGeom>
            <a:ln w="380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963688" y="5337426"/>
              <a:ext cx="207495" cy="202014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03075" y="5548352"/>
              <a:ext cx="163961" cy="307751"/>
            </a:xfrm>
            <a:prstGeom prst="rect">
              <a:avLst/>
            </a:prstGeom>
          </p:spPr>
        </p:pic>
        <p:pic>
          <p:nvPicPr>
            <p:cNvPr id="20" name="object 20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86668" y="5511327"/>
              <a:ext cx="203905" cy="34924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563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2023-11-09T03:46:57Z</dcterms:created>
  <dcterms:modified xsi:type="dcterms:W3CDTF">2023-11-09T03:46:57Z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