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eetVadgama/STEGN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60257" y="4424683"/>
            <a:ext cx="10829009" cy="156966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a:t>
            </a:r>
            <a:r>
              <a:rPr lang="en-US" sz="2400" b="1" dirty="0">
                <a:solidFill>
                  <a:schemeClr val="bg1"/>
                </a:solidFill>
                <a:latin typeface="Arial" pitchFamily="34" charset="0"/>
                <a:cs typeface="Arial" pitchFamily="34" charset="0"/>
              </a:rPr>
              <a:t>Heet Vadgama</a:t>
            </a:r>
          </a:p>
          <a:p>
            <a:r>
              <a:rPr lang="en-US" sz="2400" b="1" dirty="0">
                <a:solidFill>
                  <a:schemeClr val="accent1">
                    <a:lumMod val="75000"/>
                  </a:schemeClr>
                </a:solidFill>
                <a:latin typeface="Arial"/>
                <a:cs typeface="Arial"/>
              </a:rPr>
              <a:t>Student Name</a:t>
            </a:r>
            <a:r>
              <a:rPr lang="en-US" sz="2400" b="1" dirty="0">
                <a:solidFill>
                  <a:schemeClr val="accent1">
                    <a:lumMod val="75000"/>
                  </a:schemeClr>
                </a:solidFill>
                <a:latin typeface="Arial" pitchFamily="34" charset="0"/>
                <a:cs typeface="Arial" pitchFamily="34" charset="0"/>
              </a:rPr>
              <a:t>: </a:t>
            </a:r>
            <a:r>
              <a:rPr lang="en-US" sz="2400" b="1" dirty="0">
                <a:solidFill>
                  <a:schemeClr val="bg1"/>
                </a:solidFill>
                <a:latin typeface="Arial" pitchFamily="34" charset="0"/>
                <a:cs typeface="Arial" pitchFamily="34" charset="0"/>
              </a:rPr>
              <a:t>Heet Vadgama</a:t>
            </a:r>
          </a:p>
          <a:p>
            <a:r>
              <a:rPr lang="en-US" sz="2400" b="1" dirty="0">
                <a:solidFill>
                  <a:schemeClr val="accent1">
                    <a:lumMod val="75000"/>
                  </a:schemeClr>
                </a:solidFill>
                <a:latin typeface="Arial"/>
                <a:cs typeface="Arial"/>
              </a:rPr>
              <a:t>College Name: </a:t>
            </a:r>
            <a:r>
              <a:rPr lang="en-US" sz="2400" b="1" dirty="0">
                <a:solidFill>
                  <a:schemeClr val="bg1"/>
                </a:solidFill>
                <a:latin typeface="Arial"/>
                <a:cs typeface="Arial"/>
              </a:rPr>
              <a:t>Sardar Vallabhbhai Patel Institute Of </a:t>
            </a:r>
            <a:r>
              <a:rPr lang="en-US" sz="2400" b="1" dirty="0" err="1">
                <a:solidFill>
                  <a:schemeClr val="bg1"/>
                </a:solidFill>
                <a:latin typeface="Arial"/>
                <a:cs typeface="Arial"/>
              </a:rPr>
              <a:t>Technology,Vasad</a:t>
            </a:r>
            <a:endParaRPr lang="en-US" sz="2400" b="1" dirty="0">
              <a:solidFill>
                <a:schemeClr val="bg1"/>
              </a:solidFill>
              <a:latin typeface="Arial"/>
              <a:cs typeface="Arial"/>
            </a:endParaRPr>
          </a:p>
          <a:p>
            <a:r>
              <a:rPr lang="en-US" sz="2400" b="1" dirty="0">
                <a:solidFill>
                  <a:schemeClr val="accent1">
                    <a:lumMod val="75000"/>
                  </a:schemeClr>
                </a:solidFill>
                <a:latin typeface="Arial"/>
                <a:cs typeface="Arial"/>
              </a:rPr>
              <a:t>Department : </a:t>
            </a:r>
            <a:r>
              <a:rPr lang="en-US" sz="2400" b="1" dirty="0">
                <a:solidFill>
                  <a:schemeClr val="bg1"/>
                </a:solidFill>
                <a:latin typeface="Arial"/>
                <a:cs typeface="Arial"/>
              </a:rPr>
              <a:t>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435062FA-42F7-2755-2BC2-3E906C9C034B}"/>
              </a:ext>
            </a:extLst>
          </p:cNvPr>
          <p:cNvSpPr>
            <a:spLocks noGrp="1" noChangeArrowheads="1"/>
          </p:cNvSpPr>
          <p:nvPr>
            <p:ph idx="1"/>
          </p:nvPr>
        </p:nvSpPr>
        <p:spPr bwMode="auto">
          <a:xfrm>
            <a:off x="581192" y="1798261"/>
            <a:ext cx="1102961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3D Models and Augmented Reality (AR)</a:t>
            </a:r>
            <a:r>
              <a:rPr lang="en-US" sz="2200" dirty="0">
                <a:latin typeface="Arial" panose="020B0604020202020204" pitchFamily="34" charset="0"/>
                <a:cs typeface="Arial" panose="020B0604020202020204" pitchFamily="34" charset="0"/>
              </a:rPr>
              <a:t>: As 3D models, augmented reality (AR), and virtual reality (VR) </a:t>
            </a:r>
            <a:r>
              <a:rPr kumimoji="0" lang="en-US" altLang="en-US" sz="2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Support for Audio &amp; Video Steganography</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Expanding beyond images.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Steganography in Blockchain</a:t>
            </a:r>
            <a:r>
              <a:rPr lang="en-US" sz="2200" dirty="0">
                <a:latin typeface="Arial" panose="020B0604020202020204" pitchFamily="34" charset="0"/>
                <a:cs typeface="Arial" panose="020B0604020202020204" pitchFamily="34" charset="0"/>
              </a:rPr>
              <a:t>: Blockchain technology is inherently transparent, but with the rising need for privacy</a:t>
            </a:r>
            <a:endParaRPr lang="en-US" sz="2200" dirty="0">
              <a:solidFill>
                <a:schemeClr val="tx1"/>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Secure IoT Communication</a:t>
            </a:r>
            <a:r>
              <a:rPr lang="en-US" sz="2200" dirty="0">
                <a:latin typeface="Arial" panose="020B0604020202020204" pitchFamily="34" charset="0"/>
                <a:cs typeface="Arial" panose="020B0604020202020204" pitchFamily="34" charset="0"/>
              </a:rPr>
              <a:t>: With the increasing use of Internet of Things (IoT) devices</a:t>
            </a:r>
            <a:endParaRPr lang="en-US" sz="2200" dirty="0">
              <a:solidFill>
                <a:schemeClr val="tx1"/>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Secure Cloud Communication</a:t>
            </a:r>
            <a:r>
              <a:rPr lang="en-US" sz="2200" dirty="0">
                <a:latin typeface="Arial" panose="020B0604020202020204" pitchFamily="34" charset="0"/>
                <a:cs typeface="Arial" panose="020B0604020202020204" pitchFamily="34" charset="0"/>
              </a:rPr>
              <a:t>: As cloud computing continues to expand, steganography could be applied to secure communication between cloud services and users</a:t>
            </a: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Multi-Layer Security</a:t>
            </a:r>
            <a:r>
              <a:rPr kumimoji="0" lang="en-US" altLang="en-US" sz="2200" b="0" i="0" u="none" strike="noStrike" cap="none" normalizeH="0" baseline="0" dirty="0">
                <a:ln>
                  <a:noFill/>
                </a:ln>
                <a:solidFill>
                  <a:schemeClr val="tx1"/>
                </a:solidFill>
                <a:effectLst/>
                <a:latin typeface="Arial" panose="020B0604020202020204" pitchFamily="34" charset="0"/>
              </a:rPr>
              <a:t> – Combining steganography with blockchain for ultra-secure communication.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77721"/>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Rectangle 2">
            <a:extLst>
              <a:ext uri="{FF2B5EF4-FFF2-40B4-BE49-F238E27FC236}">
                <a16:creationId xmlns:a16="http://schemas.microsoft.com/office/drawing/2014/main" id="{66DC36CA-B2B7-210D-9D6C-212EF8EDBA22}"/>
              </a:ext>
            </a:extLst>
          </p:cNvPr>
          <p:cNvSpPr>
            <a:spLocks noGrp="1" noChangeArrowheads="1"/>
          </p:cNvSpPr>
          <p:nvPr>
            <p:ph idx="1"/>
          </p:nvPr>
        </p:nvSpPr>
        <p:spPr bwMode="auto">
          <a:xfrm>
            <a:off x="581192" y="2536448"/>
            <a:ext cx="1102961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0" i="0" u="none" strike="noStrike" cap="none" normalizeH="0" baseline="0" dirty="0">
                <a:ln>
                  <a:noFill/>
                </a:ln>
                <a:solidFill>
                  <a:schemeClr val="accent1">
                    <a:lumMod val="50000"/>
                  </a:schemeClr>
                </a:solidFill>
                <a:effectLst/>
                <a:latin typeface="Arial" panose="020B0604020202020204" pitchFamily="34" charset="0"/>
              </a:rPr>
              <a:t>Traditional encryption methods are easily detectable and can raise suspicion.</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0" i="0" u="none" strike="noStrike" cap="none" normalizeH="0" baseline="0" dirty="0">
                <a:ln>
                  <a:noFill/>
                </a:ln>
                <a:solidFill>
                  <a:schemeClr val="accent1">
                    <a:lumMod val="50000"/>
                  </a:schemeClr>
                </a:solidFill>
                <a:effectLst/>
                <a:latin typeface="Arial" panose="020B0604020202020204" pitchFamily="34" charset="0"/>
              </a:rPr>
              <a:t>Need for a secure way to hide confidential messages within images.</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0" i="0" u="none" strike="noStrike" cap="none" normalizeH="0" baseline="0" dirty="0">
                <a:ln>
                  <a:noFill/>
                </a:ln>
                <a:solidFill>
                  <a:schemeClr val="accent1">
                    <a:lumMod val="50000"/>
                  </a:schemeClr>
                </a:solidFill>
                <a:effectLst/>
                <a:latin typeface="Arial" panose="020B0604020202020204" pitchFamily="34" charset="0"/>
              </a:rPr>
              <a:t>Ensuring data security while maintaining the integrity of the cover image.</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0" i="0" u="none" strike="noStrike" cap="none" normalizeH="0" baseline="0" dirty="0">
                <a:ln>
                  <a:noFill/>
                </a:ln>
                <a:solidFill>
                  <a:schemeClr val="accent1">
                    <a:lumMod val="50000"/>
                  </a:schemeClr>
                </a:solidFill>
                <a:effectLst/>
                <a:latin typeface="Arial" panose="020B0604020202020204" pitchFamily="34" charset="0"/>
              </a:rPr>
              <a:t>Making encryption and decryption accessible to non-technical users through a simple interface.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8013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905934"/>
            <a:ext cx="11613485" cy="5745418"/>
          </a:xfrm>
        </p:spPr>
        <p:txBody>
          <a:bodyPr vert="horz" lIns="91440" tIns="45720" rIns="91440" bIns="45720" rtlCol="0" anchor="ctr">
            <a:noAutofit/>
          </a:bodyPr>
          <a:lstStyle/>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Programming Language:</a:t>
            </a:r>
            <a:r>
              <a:rPr lang="en-IN" sz="2200" dirty="0">
                <a:solidFill>
                  <a:schemeClr val="tx1"/>
                </a:solidFill>
                <a:latin typeface="Arial" panose="020B0604020202020204" pitchFamily="34" charset="0"/>
                <a:cs typeface="Arial" panose="020B0604020202020204" pitchFamily="34" charset="0"/>
              </a:rPr>
              <a:t> Python</a:t>
            </a: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Image Processing Library:</a:t>
            </a:r>
            <a:r>
              <a:rPr lang="en-IN" sz="2200" dirty="0">
                <a:solidFill>
                  <a:schemeClr val="tx1"/>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Pillow (formerly known as PIL – Python Imaging Library)</a:t>
            </a:r>
            <a:endParaRPr lang="en-IN" sz="2200" dirty="0">
              <a:solidFill>
                <a:schemeClr val="tx1"/>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2200" b="1" dirty="0">
                <a:latin typeface="Arial" panose="020B0604020202020204" pitchFamily="34" charset="0"/>
                <a:cs typeface="Arial" panose="020B0604020202020204" pitchFamily="34" charset="0"/>
              </a:rPr>
              <a:t>Steganography: </a:t>
            </a:r>
            <a:r>
              <a:rPr lang="en-US" sz="2200" dirty="0">
                <a:latin typeface="Arial" panose="020B0604020202020204" pitchFamily="34" charset="0"/>
                <a:cs typeface="Arial" panose="020B0604020202020204" pitchFamily="34" charset="0"/>
              </a:rPr>
              <a:t>Hiding data in images using LSB (Least Significant Bit) technique. </a:t>
            </a: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File Handling &amp; Security:</a:t>
            </a:r>
            <a:r>
              <a:rPr lang="en-IN" sz="2200" dirty="0">
                <a:solidFill>
                  <a:schemeClr val="tx1"/>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Bitwise Operations: Embedding message bits into image pixel values.</a:t>
            </a:r>
            <a:endParaRPr lang="en-IN" sz="2200" dirty="0">
              <a:solidFill>
                <a:schemeClr val="tx1"/>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Additional Libraries:</a:t>
            </a:r>
            <a:r>
              <a:rPr lang="en-IN" sz="2200" dirty="0">
                <a:solidFill>
                  <a:schemeClr val="tx1"/>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NumPy is a powerful library used for numerical computations in Python</a:t>
            </a:r>
            <a:endParaRPr lang="en-IN" sz="2200" dirty="0">
              <a:solidFill>
                <a:schemeClr val="tx1"/>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Platform: </a:t>
            </a:r>
            <a:r>
              <a:rPr lang="en-IN" sz="2200" dirty="0">
                <a:solidFill>
                  <a:schemeClr val="tx1"/>
                </a:solidFill>
                <a:latin typeface="Arial" panose="020B0604020202020204" pitchFamily="34" charset="0"/>
                <a:cs typeface="Arial" panose="020B0604020202020204" pitchFamily="34" charset="0"/>
              </a:rPr>
              <a:t>Windows 11,IDLE </a:t>
            </a:r>
            <a:endParaRPr lang="en-IN" sz="2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932665"/>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0C7D4E85-7BB5-FC05-EECC-DA3C26D10CFA}"/>
              </a:ext>
            </a:extLst>
          </p:cNvPr>
          <p:cNvSpPr>
            <a:spLocks noGrp="1" noChangeArrowheads="1"/>
          </p:cNvSpPr>
          <p:nvPr>
            <p:ph idx="1"/>
          </p:nvPr>
        </p:nvSpPr>
        <p:spPr bwMode="auto">
          <a:xfrm>
            <a:off x="332928" y="1351545"/>
            <a:ext cx="11526142" cy="6540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200" b="1" dirty="0">
                <a:latin typeface="Arial" panose="020B0604020202020204" pitchFamily="34" charset="0"/>
                <a:cs typeface="Arial" panose="020B0604020202020204" pitchFamily="34" charset="0"/>
              </a:rPr>
              <a:t>Secret Communication Without Suspicion</a:t>
            </a:r>
            <a:r>
              <a:rPr lang="en-IN"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The use of steganography allows confidential messages to be hidden within an image without any visible alterations.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Natural-Looking Cover</a:t>
            </a:r>
            <a:r>
              <a:rPr lang="en-US" sz="2200" dirty="0">
                <a:latin typeface="Arial" panose="020B0604020202020204" pitchFamily="34" charset="0"/>
                <a:cs typeface="Arial" panose="020B0604020202020204" pitchFamily="34" charset="0"/>
              </a:rPr>
              <a:t>: The message is hidden in such a way that the cover image remains visually identical, maintaining the integrity and appearance of the original image, which is crucial for avoiding detection.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Least Significant Bit (LSB) Method</a:t>
            </a: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 Minimal Impact on Image Quality -</a:t>
            </a:r>
            <a:r>
              <a:rPr lang="en-US" sz="2200" dirty="0">
                <a:latin typeface="Arial" panose="020B0604020202020204" pitchFamily="34" charset="0"/>
                <a:cs typeface="Arial" panose="020B0604020202020204" pitchFamily="34" charset="0"/>
              </a:rPr>
              <a:t> The LSB method modifies only the least significant bits of pixel values, resulting in negligible or imperceptible changes to the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Efficient Data Hiding</a:t>
            </a:r>
            <a:r>
              <a:rPr lang="en-US" sz="2200" dirty="0">
                <a:latin typeface="Arial" panose="020B0604020202020204" pitchFamily="34" charset="0"/>
                <a:cs typeface="Arial" panose="020B0604020202020204" pitchFamily="34" charset="0"/>
              </a:rPr>
              <a:t>: By altering the least significant bits, the method allows for efficient encoding of data with minimal impact on the file size or image properties.</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Smart Message Encoding</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use of a delimiter (1111111111111110) at the end of the binary message ensures that the decoding process knows when to stop reading. </a:t>
            </a:r>
          </a:p>
          <a:p>
            <a:pPr defTabSz="914400" eaLnBrk="0" fontAlgn="base" hangingPunct="0">
              <a:lnSpc>
                <a:spcPct val="100000"/>
              </a:lnSpc>
              <a:spcBef>
                <a:spcPct val="0"/>
              </a:spcBef>
              <a:spcAft>
                <a:spcPct val="0"/>
              </a:spcAft>
              <a:buClrTx/>
              <a:buSzTx/>
              <a:buFont typeface="Wingdings" panose="05000000000000000000" pitchFamily="2" charset="2"/>
              <a:buChar char="§"/>
            </a:pPr>
            <a:r>
              <a:rPr lang="en-US" sz="2200" b="1" dirty="0">
                <a:latin typeface="Arial" panose="020B0604020202020204" pitchFamily="34" charset="0"/>
                <a:cs typeface="Arial" panose="020B0604020202020204" pitchFamily="34" charset="0"/>
              </a:rPr>
              <a:t>Flexibility in Cover Media</a:t>
            </a:r>
            <a:r>
              <a:rPr lang="en-US" sz="2200" dirty="0">
                <a:latin typeface="Arial" panose="020B0604020202020204" pitchFamily="34" charset="0"/>
                <a:cs typeface="Arial" panose="020B0604020202020204" pitchFamily="34" charset="0"/>
              </a:rPr>
              <a:t>: Though the example here uses images, the concept can be extended to other media like audio or video files, broadening the scope of the application.</a:t>
            </a: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sz="22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sz="22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972818"/>
            <a:ext cx="11029616" cy="530296"/>
          </a:xfrm>
        </p:spPr>
        <p:txBody>
          <a:bodyPr>
            <a:noAutofit/>
          </a:bodyPr>
          <a:lstStyle/>
          <a:p>
            <a:r>
              <a:rPr lang="en-IN" sz="4000" dirty="0">
                <a:solidFill>
                  <a:schemeClr val="accent1"/>
                </a:solidFill>
              </a:rPr>
              <a:t>End users</a:t>
            </a:r>
          </a:p>
        </p:txBody>
      </p:sp>
      <p:sp>
        <p:nvSpPr>
          <p:cNvPr id="6" name="Rectangle 3">
            <a:extLst>
              <a:ext uri="{FF2B5EF4-FFF2-40B4-BE49-F238E27FC236}">
                <a16:creationId xmlns:a16="http://schemas.microsoft.com/office/drawing/2014/main" id="{84B1A530-307D-E171-1FD2-278696DC49B7}"/>
              </a:ext>
            </a:extLst>
          </p:cNvPr>
          <p:cNvSpPr>
            <a:spLocks noGrp="1" noChangeArrowheads="1"/>
          </p:cNvSpPr>
          <p:nvPr>
            <p:ph idx="1"/>
          </p:nvPr>
        </p:nvSpPr>
        <p:spPr bwMode="auto">
          <a:xfrm>
            <a:off x="581192" y="2028617"/>
            <a:ext cx="1102961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Journalists and Whistleblowers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Political Activists and Dissidents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200" b="1" dirty="0">
                <a:solidFill>
                  <a:schemeClr val="accent2">
                    <a:lumMod val="50000"/>
                  </a:schemeClr>
                </a:solidFill>
                <a:latin typeface="Arial" panose="020B0604020202020204" pitchFamily="34" charset="0"/>
                <a:cs typeface="Arial" panose="020B0604020202020204" pitchFamily="34" charset="0"/>
              </a:rPr>
              <a:t>Government Agencies and Intelligence Services</a:t>
            </a:r>
            <a:endParaRPr lang="en-IN" sz="2200" b="1" dirty="0">
              <a:solidFill>
                <a:schemeClr val="accent2">
                  <a:lumMod val="50000"/>
                </a:schemeClr>
              </a:solidFill>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Corporations and Cybersecurity Firms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Data Security Professionals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Military Personnel</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Law Enforcement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Cryptocurrency and Blockchain Enthusiasts</a:t>
            </a:r>
            <a:endParaRPr kumimoji="0" lang="en-US" altLang="en-US" sz="2200" b="1" i="0" u="none" strike="noStrike" cap="none" normalizeH="0" baseline="0" dirty="0">
              <a:ln>
                <a:noFill/>
              </a:ln>
              <a:solidFill>
                <a:schemeClr val="accent2">
                  <a:lumMod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20326" y="667152"/>
            <a:ext cx="11029616" cy="530296"/>
          </a:xfrm>
        </p:spPr>
        <p:txBody>
          <a:bodyPr>
            <a:noAutofit/>
          </a:bodyPr>
          <a:lstStyle/>
          <a:p>
            <a:r>
              <a:rPr lang="en-IN" sz="4000" dirty="0">
                <a:solidFill>
                  <a:schemeClr val="accent1"/>
                </a:solidFill>
              </a:rPr>
              <a:t>Results</a:t>
            </a:r>
          </a:p>
        </p:txBody>
      </p:sp>
      <p:pic>
        <p:nvPicPr>
          <p:cNvPr id="6" name="Content Placeholder 5">
            <a:extLst>
              <a:ext uri="{FF2B5EF4-FFF2-40B4-BE49-F238E27FC236}">
                <a16:creationId xmlns:a16="http://schemas.microsoft.com/office/drawing/2014/main" id="{3A781E92-EC4A-60B8-BA28-9805FB522EB0}"/>
              </a:ext>
            </a:extLst>
          </p:cNvPr>
          <p:cNvPicPr>
            <a:picLocks noGrp="1" noChangeAspect="1"/>
          </p:cNvPicPr>
          <p:nvPr>
            <p:ph idx="1"/>
          </p:nvPr>
        </p:nvPicPr>
        <p:blipFill>
          <a:blip r:embed="rId2"/>
          <a:srcRect/>
          <a:stretch/>
        </p:blipFill>
        <p:spPr>
          <a:xfrm>
            <a:off x="153563" y="1511527"/>
            <a:ext cx="4080863" cy="3317585"/>
          </a:xfrm>
        </p:spPr>
      </p:pic>
      <p:pic>
        <p:nvPicPr>
          <p:cNvPr id="8" name="Picture 7">
            <a:extLst>
              <a:ext uri="{FF2B5EF4-FFF2-40B4-BE49-F238E27FC236}">
                <a16:creationId xmlns:a16="http://schemas.microsoft.com/office/drawing/2014/main" id="{D8D7DCFF-2DFD-F4F6-78B8-75AD8FE450D7}"/>
              </a:ext>
            </a:extLst>
          </p:cNvPr>
          <p:cNvPicPr>
            <a:picLocks noChangeAspect="1"/>
          </p:cNvPicPr>
          <p:nvPr/>
        </p:nvPicPr>
        <p:blipFill>
          <a:blip r:embed="rId3"/>
          <a:srcRect/>
          <a:stretch/>
        </p:blipFill>
        <p:spPr>
          <a:xfrm>
            <a:off x="8212914" y="1564206"/>
            <a:ext cx="3599676" cy="3264906"/>
          </a:xfrm>
          <a:prstGeom prst="rect">
            <a:avLst/>
          </a:prstGeom>
        </p:spPr>
      </p:pic>
      <p:pic>
        <p:nvPicPr>
          <p:cNvPr id="10" name="Picture 9">
            <a:extLst>
              <a:ext uri="{FF2B5EF4-FFF2-40B4-BE49-F238E27FC236}">
                <a16:creationId xmlns:a16="http://schemas.microsoft.com/office/drawing/2014/main" id="{B6100D5F-66CE-317F-A3D3-E1E9238DA795}"/>
              </a:ext>
            </a:extLst>
          </p:cNvPr>
          <p:cNvPicPr>
            <a:picLocks noChangeAspect="1"/>
          </p:cNvPicPr>
          <p:nvPr/>
        </p:nvPicPr>
        <p:blipFill>
          <a:blip r:embed="rId4"/>
          <a:srcRect/>
          <a:stretch/>
        </p:blipFill>
        <p:spPr>
          <a:xfrm>
            <a:off x="4404714" y="1646390"/>
            <a:ext cx="3637912" cy="665261"/>
          </a:xfrm>
          <a:prstGeom prst="rect">
            <a:avLst/>
          </a:prstGeom>
        </p:spPr>
      </p:pic>
      <p:pic>
        <p:nvPicPr>
          <p:cNvPr id="13" name="Picture 12">
            <a:extLst>
              <a:ext uri="{FF2B5EF4-FFF2-40B4-BE49-F238E27FC236}">
                <a16:creationId xmlns:a16="http://schemas.microsoft.com/office/drawing/2014/main" id="{306E52CD-9D82-4725-5E19-89467D5038EF}"/>
              </a:ext>
            </a:extLst>
          </p:cNvPr>
          <p:cNvPicPr>
            <a:picLocks noChangeAspect="1"/>
          </p:cNvPicPr>
          <p:nvPr/>
        </p:nvPicPr>
        <p:blipFill>
          <a:blip r:embed="rId5"/>
          <a:srcRect/>
          <a:stretch/>
        </p:blipFill>
        <p:spPr>
          <a:xfrm>
            <a:off x="4620352" y="5340821"/>
            <a:ext cx="1407406" cy="1303154"/>
          </a:xfrm>
          <a:prstGeom prst="rect">
            <a:avLst/>
          </a:prstGeom>
        </p:spPr>
      </p:pic>
      <p:pic>
        <p:nvPicPr>
          <p:cNvPr id="15" name="Picture 14">
            <a:extLst>
              <a:ext uri="{FF2B5EF4-FFF2-40B4-BE49-F238E27FC236}">
                <a16:creationId xmlns:a16="http://schemas.microsoft.com/office/drawing/2014/main" id="{E70FDCF3-EB02-BB48-ACAC-DF7BCDC46461}"/>
              </a:ext>
            </a:extLst>
          </p:cNvPr>
          <p:cNvPicPr>
            <a:picLocks noChangeAspect="1"/>
          </p:cNvPicPr>
          <p:nvPr/>
        </p:nvPicPr>
        <p:blipFill>
          <a:blip r:embed="rId6"/>
          <a:srcRect/>
          <a:stretch/>
        </p:blipFill>
        <p:spPr>
          <a:xfrm>
            <a:off x="6505049" y="5318434"/>
            <a:ext cx="1407406" cy="1303154"/>
          </a:xfrm>
          <a:prstGeom prst="rect">
            <a:avLst/>
          </a:prstGeom>
        </p:spPr>
      </p:pic>
      <p:sp>
        <p:nvSpPr>
          <p:cNvPr id="16" name="TextBox 15">
            <a:extLst>
              <a:ext uri="{FF2B5EF4-FFF2-40B4-BE49-F238E27FC236}">
                <a16:creationId xmlns:a16="http://schemas.microsoft.com/office/drawing/2014/main" id="{2AFA99AD-84BE-423A-6A48-51FFF5B4489F}"/>
              </a:ext>
            </a:extLst>
          </p:cNvPr>
          <p:cNvSpPr txBox="1"/>
          <p:nvPr/>
        </p:nvSpPr>
        <p:spPr>
          <a:xfrm>
            <a:off x="153563" y="1101143"/>
            <a:ext cx="1893467"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Encryption Code:</a:t>
            </a:r>
            <a:endParaRPr lang="en-IN" sz="1600" b="1" u="sng"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7B34FB3-BC3B-48AF-EF6C-B6C2F00306D9}"/>
              </a:ext>
            </a:extLst>
          </p:cNvPr>
          <p:cNvSpPr txBox="1"/>
          <p:nvPr/>
        </p:nvSpPr>
        <p:spPr>
          <a:xfrm>
            <a:off x="8212914" y="1101143"/>
            <a:ext cx="1893467"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Decryption Code:</a:t>
            </a:r>
            <a:endParaRPr lang="en-IN" sz="1600" b="1" u="sng"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08E6268-1E2D-B6CC-0898-81A62AEB7B34}"/>
              </a:ext>
            </a:extLst>
          </p:cNvPr>
          <p:cNvSpPr txBox="1"/>
          <p:nvPr/>
        </p:nvSpPr>
        <p:spPr>
          <a:xfrm>
            <a:off x="4318812" y="1172973"/>
            <a:ext cx="2010487"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Image generation :</a:t>
            </a:r>
            <a:endParaRPr lang="en-IN" sz="1600" b="1" u="sng"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E03B7FC8-901E-E6B0-5CC2-6020A46CA9A7}"/>
              </a:ext>
            </a:extLst>
          </p:cNvPr>
          <p:cNvSpPr txBox="1"/>
          <p:nvPr/>
        </p:nvSpPr>
        <p:spPr>
          <a:xfrm>
            <a:off x="4457925" y="4904496"/>
            <a:ext cx="1818126"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Input Image File:</a:t>
            </a:r>
            <a:endParaRPr lang="en-IN" sz="1600" b="1" u="sng"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5D7041AB-CAC1-1786-FB59-6A830F82D376}"/>
              </a:ext>
            </a:extLst>
          </p:cNvPr>
          <p:cNvSpPr txBox="1"/>
          <p:nvPr/>
        </p:nvSpPr>
        <p:spPr>
          <a:xfrm>
            <a:off x="6344099" y="4904496"/>
            <a:ext cx="1989647"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Output Image File:</a:t>
            </a:r>
            <a:endParaRPr lang="en-IN" sz="16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BEA5CDF-7DEB-D811-7500-A5F4DBF091FD}"/>
              </a:ext>
            </a:extLst>
          </p:cNvPr>
          <p:cNvSpPr txBox="1"/>
          <p:nvPr/>
        </p:nvSpPr>
        <p:spPr>
          <a:xfrm>
            <a:off x="4399670" y="2677165"/>
            <a:ext cx="1257075"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Run Shell :</a:t>
            </a:r>
          </a:p>
        </p:txBody>
      </p:sp>
      <p:pic>
        <p:nvPicPr>
          <p:cNvPr id="5" name="Picture 4">
            <a:extLst>
              <a:ext uri="{FF2B5EF4-FFF2-40B4-BE49-F238E27FC236}">
                <a16:creationId xmlns:a16="http://schemas.microsoft.com/office/drawing/2014/main" id="{B9BDD981-A1CE-4267-5506-D498419872B6}"/>
              </a:ext>
            </a:extLst>
          </p:cNvPr>
          <p:cNvPicPr>
            <a:picLocks noChangeAspect="1"/>
          </p:cNvPicPr>
          <p:nvPr/>
        </p:nvPicPr>
        <p:blipFill>
          <a:blip r:embed="rId7"/>
          <a:srcRect/>
          <a:stretch/>
        </p:blipFill>
        <p:spPr>
          <a:xfrm>
            <a:off x="4399670" y="3113581"/>
            <a:ext cx="3512785" cy="142531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879365"/>
            <a:ext cx="11029616" cy="530296"/>
          </a:xfrm>
        </p:spPr>
        <p:txBody>
          <a:bodyPr>
            <a:noAutofit/>
          </a:bodyPr>
          <a:lstStyle/>
          <a:p>
            <a:r>
              <a:rPr lang="en-IN" sz="4000" dirty="0">
                <a:solidFill>
                  <a:schemeClr val="accent1"/>
                </a:solidFill>
              </a:rPr>
              <a:t>Conclusion</a:t>
            </a:r>
          </a:p>
        </p:txBody>
      </p:sp>
      <p:sp>
        <p:nvSpPr>
          <p:cNvPr id="4" name="Rectangle 1">
            <a:extLst>
              <a:ext uri="{FF2B5EF4-FFF2-40B4-BE49-F238E27FC236}">
                <a16:creationId xmlns:a16="http://schemas.microsoft.com/office/drawing/2014/main" id="{FAE3E07E-F751-338F-C486-0F1647EA253B}"/>
              </a:ext>
            </a:extLst>
          </p:cNvPr>
          <p:cNvSpPr>
            <a:spLocks noGrp="1" noChangeArrowheads="1"/>
          </p:cNvSpPr>
          <p:nvPr>
            <p:ph idx="1"/>
          </p:nvPr>
        </p:nvSpPr>
        <p:spPr bwMode="auto">
          <a:xfrm>
            <a:off x="581192" y="2028727"/>
            <a:ext cx="1102961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200" dirty="0">
                <a:latin typeface="Arial" panose="020B0604020202020204" pitchFamily="34" charset="0"/>
                <a:cs typeface="Arial" panose="020B0604020202020204" pitchFamily="34" charset="0"/>
              </a:rPr>
              <a:t>In conclusion, </a:t>
            </a:r>
            <a:r>
              <a:rPr lang="en-US" sz="2200" b="1" dirty="0">
                <a:latin typeface="Arial" panose="020B0604020202020204" pitchFamily="34" charset="0"/>
                <a:cs typeface="Arial" panose="020B0604020202020204" pitchFamily="34" charset="0"/>
              </a:rPr>
              <a:t>steganography</a:t>
            </a:r>
            <a:r>
              <a:rPr lang="en-US" sz="2200" dirty="0">
                <a:latin typeface="Arial" panose="020B0604020202020204" pitchFamily="34" charset="0"/>
                <a:cs typeface="Arial" panose="020B0604020202020204" pitchFamily="34" charset="0"/>
              </a:rPr>
              <a:t> offers a powerful, covert method of communication by embedding confidential information within ordinary media like images, audio, and video, making it difficult to detect. As privacy concerns, data security threats, and the demand for covert communication grow, steganography provides a unique solution that can be used across various domains such as journalism, cybersecurity, intelligence, digital forensics, and even in day-to-day secure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200" dirty="0">
                <a:latin typeface="Arial" panose="020B0604020202020204" pitchFamily="34" charset="0"/>
                <a:cs typeface="Arial" panose="020B0604020202020204" pitchFamily="34" charset="0"/>
              </a:rPr>
              <a:t>As this technology continues to grow, it will be essential to establish </a:t>
            </a:r>
            <a:r>
              <a:rPr lang="en-US" sz="2200" b="1" dirty="0">
                <a:latin typeface="Arial" panose="020B0604020202020204" pitchFamily="34" charset="0"/>
                <a:cs typeface="Arial" panose="020B0604020202020204" pitchFamily="34" charset="0"/>
              </a:rPr>
              <a:t>ethical guidelines and regulations</a:t>
            </a:r>
            <a:r>
              <a:rPr lang="en-US" sz="2200" dirty="0">
                <a:latin typeface="Arial" panose="020B0604020202020204" pitchFamily="34" charset="0"/>
                <a:cs typeface="Arial" panose="020B0604020202020204" pitchFamily="34" charset="0"/>
              </a:rPr>
              <a:t> to prevent misuse while ensuring that steganography remains a valuable tool for privacy-conscious individuals, organizations, and governments.</a:t>
            </a: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771730"/>
            <a:ext cx="11029616" cy="530296"/>
          </a:xfrm>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488059" y="1035037"/>
            <a:ext cx="11029615" cy="4673324"/>
          </a:xfrm>
        </p:spPr>
        <p:txBody>
          <a:bodyPr>
            <a:normAutofit/>
          </a:bodyPr>
          <a:lstStyle/>
          <a:p>
            <a:r>
              <a:rPr lang="en-IN" sz="2200" b="1" dirty="0">
                <a:solidFill>
                  <a:schemeClr val="tx2">
                    <a:lumMod val="50000"/>
                  </a:schemeClr>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https://github.com/HeetVadgama/STEGNO</a:t>
            </a:r>
            <a:endParaRPr lang="en-IN" sz="2200" b="1"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239</TotalTime>
  <Words>646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Heet Vadgama</cp:lastModifiedBy>
  <cp:revision>31</cp:revision>
  <dcterms:created xsi:type="dcterms:W3CDTF">2021-05-26T16:50:10Z</dcterms:created>
  <dcterms:modified xsi:type="dcterms:W3CDTF">2025-02-25T10:15:51Z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