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27" r:id="rId2"/>
    <p:sldId id="523" r:id="rId3"/>
    <p:sldId id="524" r:id="rId4"/>
    <p:sldId id="522" r:id="rId5"/>
    <p:sldId id="52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ta Parmar" initials="HP" lastIdx="1" clrIdx="0">
    <p:extLst>
      <p:ext uri="{19B8F6BF-5375-455C-9EA6-DF929625EA0E}">
        <p15:presenceInfo xmlns:p15="http://schemas.microsoft.com/office/powerpoint/2012/main" userId="120a9ecbbbe50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72" y="3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9FD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03-4ECB-899E-21EA6BA13603}"/>
              </c:ext>
            </c:extLst>
          </c:dPt>
          <c:dPt>
            <c:idx val="1"/>
            <c:bubble3D val="0"/>
            <c:spPr>
              <a:solidFill>
                <a:srgbClr val="4B94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03-4ECB-899E-21EA6BA1360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3-4ECB-899E-21EA6BA13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9FD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D4-4C67-B2E4-86893238A1AC}"/>
              </c:ext>
            </c:extLst>
          </c:dPt>
          <c:dPt>
            <c:idx val="1"/>
            <c:bubble3D val="0"/>
            <c:spPr>
              <a:solidFill>
                <a:srgbClr val="4B94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D4-4C67-B2E4-86893238A1A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C67-B2E4-86893238A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9FD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4B-43E6-9E2E-CCA0159D8E95}"/>
              </c:ext>
            </c:extLst>
          </c:dPt>
          <c:dPt>
            <c:idx val="1"/>
            <c:bubble3D val="0"/>
            <c:spPr>
              <a:solidFill>
                <a:srgbClr val="4B94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4B-43E6-9E2E-CCA0159D8E9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B-43E6-9E2E-CCA0159D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E-4168-A321-3317A1D42F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6E-4168-A321-3317A1D42F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782029888"/>
        <c:axId val="-1782027840"/>
      </c:barChart>
      <c:catAx>
        <c:axId val="-1782029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2027840"/>
        <c:crosses val="autoZero"/>
        <c:auto val="1"/>
        <c:lblAlgn val="ctr"/>
        <c:lblOffset val="100"/>
        <c:noMultiLvlLbl val="0"/>
      </c:catAx>
      <c:valAx>
        <c:axId val="-17820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202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012" y="208509"/>
            <a:ext cx="54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KlarifyLife Term Guide Consumer </a:t>
            </a:r>
            <a:r>
              <a:rPr lang="en-US" sz="2800" b="1" dirty="0" err="1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Behaviour</a:t>
            </a:r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Live Project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6944" y="2018863"/>
            <a:ext cx="40096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Frame Line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CD64823-CF81-B44C-83ED-01E84C1F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" y="2403057"/>
            <a:ext cx="6020153" cy="134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9ADF8B-8677-DEB3-B01E-FE52EB4A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68" y="3471732"/>
            <a:ext cx="6091081" cy="34757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B7EAF1-63C1-7B1A-C45E-807615EB0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23666"/>
            <a:ext cx="6109668" cy="3448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E5A290-5D5B-6687-580E-9FC7A2FF6D1E}"/>
              </a:ext>
            </a:extLst>
          </p:cNvPr>
          <p:cNvSpPr txBox="1"/>
          <p:nvPr/>
        </p:nvSpPr>
        <p:spPr>
          <a:xfrm rot="10800000" flipV="1">
            <a:off x="227012" y="4434473"/>
            <a:ext cx="54863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NAME: HEETA PARMAR</a:t>
            </a:r>
          </a:p>
          <a:p>
            <a:r>
              <a:rPr lang="en-US" sz="2400" b="1" u="sng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COURSE</a:t>
            </a:r>
            <a:r>
              <a:rPr lang="en-US" b="1" u="sng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: MSC STATISTICS AND DATA SCIENCE(MSC SDS)</a:t>
            </a:r>
            <a:endParaRPr lang="en-US" sz="2400" b="1" u="sng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GENDER WISE ANALYSIS 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8558" y="1516860"/>
            <a:ext cx="11430000" cy="4485252"/>
            <a:chOff x="379412" y="1776924"/>
            <a:chExt cx="11430000" cy="4485252"/>
          </a:xfrm>
        </p:grpSpPr>
        <p:cxnSp>
          <p:nvCxnSpPr>
            <p:cNvPr id="205" name="Straight Arrow Connector 204"/>
            <p:cNvCxnSpPr/>
            <p:nvPr/>
          </p:nvCxnSpPr>
          <p:spPr>
            <a:xfrm rot="10800000" flipH="1">
              <a:off x="1767968" y="3858082"/>
              <a:ext cx="144780" cy="0"/>
            </a:xfrm>
            <a:prstGeom prst="straightConnector1">
              <a:avLst/>
            </a:prstGeom>
            <a:ln w="12700">
              <a:solidFill>
                <a:srgbClr val="9B9B9B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 descr="Vertical Divider Line"/>
            <p:cNvGrpSpPr/>
            <p:nvPr/>
          </p:nvGrpSpPr>
          <p:grpSpPr>
            <a:xfrm rot="10800000" flipH="1">
              <a:off x="10330078" y="3176323"/>
              <a:ext cx="146520" cy="1363517"/>
              <a:chOff x="8686801" y="5596154"/>
              <a:chExt cx="187327" cy="49040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H="1">
                <a:off x="8686801" y="5841354"/>
                <a:ext cx="185102" cy="0"/>
              </a:xfrm>
              <a:prstGeom prst="straightConnector1">
                <a:avLst/>
              </a:prstGeom>
              <a:ln w="12700">
                <a:solidFill>
                  <a:srgbClr val="9B9B9B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8628134" y="5840560"/>
                <a:ext cx="490400" cy="1588"/>
              </a:xfrm>
              <a:prstGeom prst="line">
                <a:avLst/>
              </a:prstGeom>
              <a:ln w="3175" cap="flat" cmpd="sng" algn="ctr">
                <a:solidFill>
                  <a:srgbClr val="9B9B9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79412" y="1776924"/>
              <a:ext cx="11430000" cy="4485252"/>
              <a:chOff x="379412" y="1776924"/>
              <a:chExt cx="11430000" cy="4485252"/>
            </a:xfrm>
          </p:grpSpPr>
          <p:cxnSp>
            <p:nvCxnSpPr>
              <p:cNvPr id="187" name="Straight Connector 186" descr="Horizontal Divider Line"/>
              <p:cNvCxnSpPr/>
              <p:nvPr/>
            </p:nvCxnSpPr>
            <p:spPr>
              <a:xfrm>
                <a:off x="379412" y="1776924"/>
                <a:ext cx="3994251" cy="0"/>
              </a:xfrm>
              <a:prstGeom prst="line">
                <a:avLst/>
              </a:prstGeom>
              <a:ln w="12700" cap="rnd" cmpd="sng">
                <a:solidFill>
                  <a:srgbClr val="9B9B9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 descr="Horizontal Divider Line"/>
              <p:cNvCxnSpPr/>
              <p:nvPr/>
            </p:nvCxnSpPr>
            <p:spPr>
              <a:xfrm>
                <a:off x="8213039" y="1776924"/>
                <a:ext cx="3596373" cy="0"/>
              </a:xfrm>
              <a:prstGeom prst="line">
                <a:avLst/>
              </a:prstGeom>
              <a:ln w="12700" cap="rnd" cmpd="sng">
                <a:solidFill>
                  <a:srgbClr val="9B9B9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 descr="Vertical Divider Line"/>
              <p:cNvCxnSpPr/>
              <p:nvPr/>
            </p:nvCxnSpPr>
            <p:spPr>
              <a:xfrm rot="5400000">
                <a:off x="2471916" y="5580418"/>
                <a:ext cx="1363517" cy="0"/>
              </a:xfrm>
              <a:prstGeom prst="line">
                <a:avLst/>
              </a:prstGeom>
              <a:ln w="12700" cap="rnd" cmpd="sng">
                <a:solidFill>
                  <a:srgbClr val="9B9B9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 descr="Vertical Divider Line"/>
              <p:cNvCxnSpPr/>
              <p:nvPr/>
            </p:nvCxnSpPr>
            <p:spPr>
              <a:xfrm rot="5400000">
                <a:off x="8213039" y="5580418"/>
                <a:ext cx="1363517" cy="0"/>
              </a:xfrm>
              <a:prstGeom prst="line">
                <a:avLst/>
              </a:prstGeom>
              <a:ln w="12700" cap="rnd" cmpd="sng">
                <a:solidFill>
                  <a:srgbClr val="9B9B9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 descr="Blue shapes group."/>
          <p:cNvGrpSpPr/>
          <p:nvPr/>
        </p:nvGrpSpPr>
        <p:grpSpPr>
          <a:xfrm>
            <a:off x="290319" y="1295400"/>
            <a:ext cx="5830584" cy="5138214"/>
            <a:chOff x="290319" y="1295400"/>
            <a:chExt cx="5830584" cy="5138214"/>
          </a:xfrm>
        </p:grpSpPr>
        <p:grpSp>
          <p:nvGrpSpPr>
            <p:cNvPr id="3" name="Group 2" descr="Blue group."/>
            <p:cNvGrpSpPr/>
            <p:nvPr/>
          </p:nvGrpSpPr>
          <p:grpSpPr>
            <a:xfrm>
              <a:off x="290319" y="1295400"/>
              <a:ext cx="5821322" cy="5138214"/>
              <a:chOff x="290319" y="1295400"/>
              <a:chExt cx="5821322" cy="5138214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4159013" y="1400252"/>
                <a:ext cx="1447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2E76D4"/>
                    </a:solidFill>
                    <a:latin typeface="Arial"/>
                    <a:cs typeface="Arial"/>
                  </a:rPr>
                  <a:t>Males</a:t>
                </a:r>
              </a:p>
            </p:txBody>
          </p:sp>
          <p:grpSp>
            <p:nvGrpSpPr>
              <p:cNvPr id="175" name="Group 174" descr="Male Half Icon"/>
              <p:cNvGrpSpPr/>
              <p:nvPr/>
            </p:nvGrpSpPr>
            <p:grpSpPr>
              <a:xfrm>
                <a:off x="5103812" y="1295400"/>
                <a:ext cx="1007829" cy="5138214"/>
                <a:chOff x="5065712" y="990600"/>
                <a:chExt cx="1007829" cy="5138214"/>
              </a:xfrm>
            </p:grpSpPr>
            <p:sp>
              <p:nvSpPr>
                <p:cNvPr id="185" name="Freeform 16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5712" y="1905001"/>
                  <a:ext cx="1007829" cy="4223813"/>
                </a:xfrm>
                <a:custGeom>
                  <a:avLst/>
                  <a:gdLst>
                    <a:gd name="T0" fmla="*/ 10 w 41"/>
                    <a:gd name="T1" fmla="*/ 4 h 173"/>
                    <a:gd name="T2" fmla="*/ 40 w 41"/>
                    <a:gd name="T3" fmla="*/ 1 h 173"/>
                    <a:gd name="T4" fmla="*/ 41 w 41"/>
                    <a:gd name="T5" fmla="*/ 81 h 173"/>
                    <a:gd name="T6" fmla="*/ 38 w 41"/>
                    <a:gd name="T7" fmla="*/ 84 h 173"/>
                    <a:gd name="T8" fmla="*/ 38 w 41"/>
                    <a:gd name="T9" fmla="*/ 162 h 173"/>
                    <a:gd name="T10" fmla="*/ 20 w 41"/>
                    <a:gd name="T11" fmla="*/ 165 h 173"/>
                    <a:gd name="T12" fmla="*/ 19 w 41"/>
                    <a:gd name="T13" fmla="*/ 155 h 173"/>
                    <a:gd name="T14" fmla="*/ 19 w 41"/>
                    <a:gd name="T15" fmla="*/ 28 h 173"/>
                    <a:gd name="T16" fmla="*/ 15 w 41"/>
                    <a:gd name="T17" fmla="*/ 28 h 173"/>
                    <a:gd name="T18" fmla="*/ 15 w 41"/>
                    <a:gd name="T19" fmla="*/ 74 h 173"/>
                    <a:gd name="T20" fmla="*/ 7 w 41"/>
                    <a:gd name="T21" fmla="*/ 83 h 173"/>
                    <a:gd name="T22" fmla="*/ 1 w 41"/>
                    <a:gd name="T23" fmla="*/ 76 h 173"/>
                    <a:gd name="T24" fmla="*/ 0 w 41"/>
                    <a:gd name="T25" fmla="*/ 22 h 173"/>
                    <a:gd name="T26" fmla="*/ 10 w 41"/>
                    <a:gd name="T27" fmla="*/ 4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" h="173">
                      <a:moveTo>
                        <a:pt x="10" y="4"/>
                      </a:moveTo>
                      <a:cubicBezTo>
                        <a:pt x="19" y="0"/>
                        <a:pt x="30" y="1"/>
                        <a:pt x="40" y="1"/>
                      </a:cubicBezTo>
                      <a:cubicBezTo>
                        <a:pt x="41" y="27"/>
                        <a:pt x="40" y="54"/>
                        <a:pt x="41" y="81"/>
                      </a:cubicBezTo>
                      <a:cubicBezTo>
                        <a:pt x="40" y="82"/>
                        <a:pt x="39" y="84"/>
                        <a:pt x="38" y="84"/>
                      </a:cubicBezTo>
                      <a:cubicBezTo>
                        <a:pt x="38" y="110"/>
                        <a:pt x="38" y="136"/>
                        <a:pt x="38" y="162"/>
                      </a:cubicBezTo>
                      <a:cubicBezTo>
                        <a:pt x="38" y="171"/>
                        <a:pt x="23" y="173"/>
                        <a:pt x="20" y="165"/>
                      </a:cubicBezTo>
                      <a:cubicBezTo>
                        <a:pt x="19" y="162"/>
                        <a:pt x="19" y="158"/>
                        <a:pt x="19" y="155"/>
                      </a:cubicBezTo>
                      <a:cubicBezTo>
                        <a:pt x="19" y="113"/>
                        <a:pt x="19" y="71"/>
                        <a:pt x="19" y="28"/>
                      </a:cubicBezTo>
                      <a:cubicBezTo>
                        <a:pt x="18" y="28"/>
                        <a:pt x="16" y="28"/>
                        <a:pt x="15" y="28"/>
                      </a:cubicBezTo>
                      <a:cubicBezTo>
                        <a:pt x="15" y="44"/>
                        <a:pt x="15" y="59"/>
                        <a:pt x="15" y="74"/>
                      </a:cubicBezTo>
                      <a:cubicBezTo>
                        <a:pt x="15" y="79"/>
                        <a:pt x="12" y="84"/>
                        <a:pt x="7" y="83"/>
                      </a:cubicBezTo>
                      <a:cubicBezTo>
                        <a:pt x="3" y="84"/>
                        <a:pt x="0" y="80"/>
                        <a:pt x="1" y="76"/>
                      </a:cubicBezTo>
                      <a:cubicBezTo>
                        <a:pt x="0" y="58"/>
                        <a:pt x="0" y="40"/>
                        <a:pt x="0" y="22"/>
                      </a:cubicBezTo>
                      <a:cubicBezTo>
                        <a:pt x="0" y="15"/>
                        <a:pt x="3" y="7"/>
                        <a:pt x="10" y="4"/>
                      </a:cubicBezTo>
                      <a:close/>
                    </a:path>
                  </a:pathLst>
                </a:custGeom>
                <a:solidFill>
                  <a:srgbClr val="2E76D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Oval 17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 bwMode="auto">
                <a:xfrm>
                  <a:off x="5575300" y="990600"/>
                  <a:ext cx="43180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00" h="838200">
                      <a:moveTo>
                        <a:pt x="419100" y="0"/>
                      </a:moveTo>
                      <a:lnTo>
                        <a:pt x="431800" y="1280"/>
                      </a:lnTo>
                      <a:lnTo>
                        <a:pt x="431800" y="836920"/>
                      </a:lnTo>
                      <a:lnTo>
                        <a:pt x="419100" y="838200"/>
                      </a:lnTo>
                      <a:cubicBezTo>
                        <a:pt x="187637" y="838200"/>
                        <a:pt x="0" y="650563"/>
                        <a:pt x="0" y="419100"/>
                      </a:cubicBezTo>
                      <a:cubicBezTo>
                        <a:pt x="0" y="187637"/>
                        <a:pt x="187637" y="0"/>
                        <a:pt x="419100" y="0"/>
                      </a:cubicBezTo>
                      <a:close/>
                    </a:path>
                  </a:pathLst>
                </a:custGeom>
                <a:solidFill>
                  <a:srgbClr val="2E76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-97" charset="0"/>
                  </a:endParaRPr>
                </a:p>
              </p:txBody>
            </p:sp>
          </p:grpSp>
          <p:sp>
            <p:nvSpPr>
              <p:cNvPr id="194" name="Freeform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989" y="1692899"/>
                <a:ext cx="798764" cy="635465"/>
              </a:xfrm>
              <a:custGeom>
                <a:avLst/>
                <a:gdLst>
                  <a:gd name="T0" fmla="*/ 446 w 448"/>
                  <a:gd name="T1" fmla="*/ 296 h 322"/>
                  <a:gd name="T2" fmla="*/ 421 w 448"/>
                  <a:gd name="T3" fmla="*/ 245 h 322"/>
                  <a:gd name="T4" fmla="*/ 415 w 448"/>
                  <a:gd name="T5" fmla="*/ 235 h 322"/>
                  <a:gd name="T6" fmla="*/ 418 w 448"/>
                  <a:gd name="T7" fmla="*/ 227 h 322"/>
                  <a:gd name="T8" fmla="*/ 418 w 448"/>
                  <a:gd name="T9" fmla="*/ 10 h 322"/>
                  <a:gd name="T10" fmla="*/ 408 w 448"/>
                  <a:gd name="T11" fmla="*/ 0 h 322"/>
                  <a:gd name="T12" fmla="*/ 43 w 448"/>
                  <a:gd name="T13" fmla="*/ 0 h 322"/>
                  <a:gd name="T14" fmla="*/ 33 w 448"/>
                  <a:gd name="T15" fmla="*/ 10 h 322"/>
                  <a:gd name="T16" fmla="*/ 33 w 448"/>
                  <a:gd name="T17" fmla="*/ 227 h 322"/>
                  <a:gd name="T18" fmla="*/ 36 w 448"/>
                  <a:gd name="T19" fmla="*/ 236 h 322"/>
                  <a:gd name="T20" fmla="*/ 28 w 448"/>
                  <a:gd name="T21" fmla="*/ 246 h 322"/>
                  <a:gd name="T22" fmla="*/ 1 w 448"/>
                  <a:gd name="T23" fmla="*/ 296 h 322"/>
                  <a:gd name="T24" fmla="*/ 3 w 448"/>
                  <a:gd name="T25" fmla="*/ 315 h 322"/>
                  <a:gd name="T26" fmla="*/ 4 w 448"/>
                  <a:gd name="T27" fmla="*/ 316 h 322"/>
                  <a:gd name="T28" fmla="*/ 9 w 448"/>
                  <a:gd name="T29" fmla="*/ 321 h 322"/>
                  <a:gd name="T30" fmla="*/ 62 w 448"/>
                  <a:gd name="T31" fmla="*/ 321 h 322"/>
                  <a:gd name="T32" fmla="*/ 440 w 448"/>
                  <a:gd name="T33" fmla="*/ 321 h 322"/>
                  <a:gd name="T34" fmla="*/ 441 w 448"/>
                  <a:gd name="T35" fmla="*/ 321 h 322"/>
                  <a:gd name="T36" fmla="*/ 444 w 448"/>
                  <a:gd name="T37" fmla="*/ 319 h 322"/>
                  <a:gd name="T38" fmla="*/ 447 w 448"/>
                  <a:gd name="T39" fmla="*/ 314 h 322"/>
                  <a:gd name="T40" fmla="*/ 446 w 448"/>
                  <a:gd name="T41" fmla="*/ 296 h 322"/>
                  <a:gd name="T42" fmla="*/ 390 w 448"/>
                  <a:gd name="T43" fmla="*/ 38 h 322"/>
                  <a:gd name="T44" fmla="*/ 390 w 448"/>
                  <a:gd name="T45" fmla="*/ 212 h 322"/>
                  <a:gd name="T46" fmla="*/ 381 w 448"/>
                  <a:gd name="T47" fmla="*/ 221 h 322"/>
                  <a:gd name="T48" fmla="*/ 380 w 448"/>
                  <a:gd name="T49" fmla="*/ 221 h 322"/>
                  <a:gd name="T50" fmla="*/ 313 w 448"/>
                  <a:gd name="T51" fmla="*/ 221 h 322"/>
                  <a:gd name="T52" fmla="*/ 112 w 448"/>
                  <a:gd name="T53" fmla="*/ 221 h 322"/>
                  <a:gd name="T54" fmla="*/ 89 w 448"/>
                  <a:gd name="T55" fmla="*/ 221 h 322"/>
                  <a:gd name="T56" fmla="*/ 70 w 448"/>
                  <a:gd name="T57" fmla="*/ 221 h 322"/>
                  <a:gd name="T58" fmla="*/ 64 w 448"/>
                  <a:gd name="T59" fmla="*/ 219 h 322"/>
                  <a:gd name="T60" fmla="*/ 62 w 448"/>
                  <a:gd name="T61" fmla="*/ 216 h 322"/>
                  <a:gd name="T62" fmla="*/ 61 w 448"/>
                  <a:gd name="T63" fmla="*/ 212 h 322"/>
                  <a:gd name="T64" fmla="*/ 61 w 448"/>
                  <a:gd name="T65" fmla="*/ 201 h 322"/>
                  <a:gd name="T66" fmla="*/ 61 w 448"/>
                  <a:gd name="T67" fmla="*/ 195 h 322"/>
                  <a:gd name="T68" fmla="*/ 61 w 448"/>
                  <a:gd name="T69" fmla="*/ 195 h 322"/>
                  <a:gd name="T70" fmla="*/ 61 w 448"/>
                  <a:gd name="T71" fmla="*/ 35 h 322"/>
                  <a:gd name="T72" fmla="*/ 70 w 448"/>
                  <a:gd name="T73" fmla="*/ 26 h 322"/>
                  <a:gd name="T74" fmla="*/ 381 w 448"/>
                  <a:gd name="T75" fmla="*/ 26 h 322"/>
                  <a:gd name="T76" fmla="*/ 383 w 448"/>
                  <a:gd name="T77" fmla="*/ 26 h 322"/>
                  <a:gd name="T78" fmla="*/ 390 w 448"/>
                  <a:gd name="T79" fmla="*/ 38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322">
                    <a:moveTo>
                      <a:pt x="446" y="296"/>
                    </a:moveTo>
                    <a:cubicBezTo>
                      <a:pt x="421" y="245"/>
                      <a:pt x="421" y="245"/>
                      <a:pt x="421" y="245"/>
                    </a:cubicBezTo>
                    <a:cubicBezTo>
                      <a:pt x="419" y="240"/>
                      <a:pt x="417" y="237"/>
                      <a:pt x="415" y="235"/>
                    </a:cubicBezTo>
                    <a:cubicBezTo>
                      <a:pt x="417" y="233"/>
                      <a:pt x="418" y="231"/>
                      <a:pt x="418" y="227"/>
                    </a:cubicBezTo>
                    <a:cubicBezTo>
                      <a:pt x="418" y="10"/>
                      <a:pt x="418" y="10"/>
                      <a:pt x="418" y="10"/>
                    </a:cubicBezTo>
                    <a:cubicBezTo>
                      <a:pt x="418" y="4"/>
                      <a:pt x="414" y="0"/>
                      <a:pt x="40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0"/>
                      <a:pt x="33" y="4"/>
                      <a:pt x="33" y="10"/>
                    </a:cubicBezTo>
                    <a:cubicBezTo>
                      <a:pt x="33" y="227"/>
                      <a:pt x="33" y="227"/>
                      <a:pt x="33" y="227"/>
                    </a:cubicBezTo>
                    <a:cubicBezTo>
                      <a:pt x="33" y="231"/>
                      <a:pt x="34" y="234"/>
                      <a:pt x="36" y="236"/>
                    </a:cubicBezTo>
                    <a:cubicBezTo>
                      <a:pt x="32" y="236"/>
                      <a:pt x="30" y="239"/>
                      <a:pt x="28" y="246"/>
                    </a:cubicBezTo>
                    <a:cubicBezTo>
                      <a:pt x="1" y="296"/>
                      <a:pt x="1" y="296"/>
                      <a:pt x="1" y="296"/>
                    </a:cubicBezTo>
                    <a:cubicBezTo>
                      <a:pt x="0" y="301"/>
                      <a:pt x="1" y="310"/>
                      <a:pt x="3" y="315"/>
                    </a:cubicBezTo>
                    <a:cubicBezTo>
                      <a:pt x="4" y="316"/>
                      <a:pt x="4" y="316"/>
                      <a:pt x="4" y="316"/>
                    </a:cubicBezTo>
                    <a:cubicBezTo>
                      <a:pt x="5" y="319"/>
                      <a:pt x="7" y="321"/>
                      <a:pt x="9" y="321"/>
                    </a:cubicBezTo>
                    <a:cubicBezTo>
                      <a:pt x="62" y="321"/>
                      <a:pt x="62" y="321"/>
                      <a:pt x="62" y="321"/>
                    </a:cubicBezTo>
                    <a:cubicBezTo>
                      <a:pt x="174" y="321"/>
                      <a:pt x="424" y="322"/>
                      <a:pt x="440" y="321"/>
                    </a:cubicBezTo>
                    <a:cubicBezTo>
                      <a:pt x="441" y="321"/>
                      <a:pt x="441" y="321"/>
                      <a:pt x="441" y="321"/>
                    </a:cubicBezTo>
                    <a:cubicBezTo>
                      <a:pt x="442" y="321"/>
                      <a:pt x="443" y="320"/>
                      <a:pt x="444" y="319"/>
                    </a:cubicBezTo>
                    <a:cubicBezTo>
                      <a:pt x="445" y="317"/>
                      <a:pt x="446" y="316"/>
                      <a:pt x="447" y="314"/>
                    </a:cubicBezTo>
                    <a:cubicBezTo>
                      <a:pt x="448" y="308"/>
                      <a:pt x="448" y="301"/>
                      <a:pt x="446" y="296"/>
                    </a:cubicBezTo>
                    <a:close/>
                    <a:moveTo>
                      <a:pt x="390" y="38"/>
                    </a:moveTo>
                    <a:cubicBezTo>
                      <a:pt x="390" y="212"/>
                      <a:pt x="390" y="212"/>
                      <a:pt x="390" y="212"/>
                    </a:cubicBezTo>
                    <a:cubicBezTo>
                      <a:pt x="390" y="217"/>
                      <a:pt x="386" y="221"/>
                      <a:pt x="381" y="221"/>
                    </a:cubicBezTo>
                    <a:cubicBezTo>
                      <a:pt x="380" y="221"/>
                      <a:pt x="380" y="221"/>
                      <a:pt x="380" y="221"/>
                    </a:cubicBezTo>
                    <a:cubicBezTo>
                      <a:pt x="375" y="221"/>
                      <a:pt x="348" y="221"/>
                      <a:pt x="313" y="221"/>
                    </a:cubicBezTo>
                    <a:cubicBezTo>
                      <a:pt x="112" y="221"/>
                      <a:pt x="112" y="221"/>
                      <a:pt x="112" y="221"/>
                    </a:cubicBezTo>
                    <a:cubicBezTo>
                      <a:pt x="99" y="221"/>
                      <a:pt x="91" y="221"/>
                      <a:pt x="89" y="221"/>
                    </a:cubicBezTo>
                    <a:cubicBezTo>
                      <a:pt x="80" y="222"/>
                      <a:pt x="74" y="222"/>
                      <a:pt x="70" y="221"/>
                    </a:cubicBezTo>
                    <a:cubicBezTo>
                      <a:pt x="68" y="221"/>
                      <a:pt x="66" y="220"/>
                      <a:pt x="64" y="219"/>
                    </a:cubicBezTo>
                    <a:cubicBezTo>
                      <a:pt x="63" y="218"/>
                      <a:pt x="62" y="217"/>
                      <a:pt x="62" y="216"/>
                    </a:cubicBezTo>
                    <a:cubicBezTo>
                      <a:pt x="62" y="215"/>
                      <a:pt x="61" y="213"/>
                      <a:pt x="61" y="212"/>
                    </a:cubicBezTo>
                    <a:cubicBezTo>
                      <a:pt x="61" y="201"/>
                      <a:pt x="61" y="201"/>
                      <a:pt x="61" y="201"/>
                    </a:cubicBezTo>
                    <a:cubicBezTo>
                      <a:pt x="61" y="198"/>
                      <a:pt x="61" y="195"/>
                      <a:pt x="61" y="195"/>
                    </a:cubicBezTo>
                    <a:cubicBezTo>
                      <a:pt x="61" y="195"/>
                      <a:pt x="61" y="195"/>
                      <a:pt x="61" y="19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0"/>
                      <a:pt x="65" y="26"/>
                      <a:pt x="70" y="26"/>
                    </a:cubicBezTo>
                    <a:cubicBezTo>
                      <a:pt x="381" y="26"/>
                      <a:pt x="381" y="26"/>
                      <a:pt x="381" y="26"/>
                    </a:cubicBezTo>
                    <a:cubicBezTo>
                      <a:pt x="382" y="26"/>
                      <a:pt x="383" y="26"/>
                      <a:pt x="383" y="26"/>
                    </a:cubicBezTo>
                    <a:cubicBezTo>
                      <a:pt x="390" y="28"/>
                      <a:pt x="390" y="33"/>
                      <a:pt x="390" y="38"/>
                    </a:cubicBezTo>
                    <a:close/>
                  </a:path>
                </a:pathLst>
              </a:custGeom>
              <a:solidFill>
                <a:srgbClr val="2E76D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70"/>
              <p:cNvSpPr>
                <a:spLocks noChangeArrowheads="1"/>
              </p:cNvSpPr>
              <p:nvPr/>
            </p:nvSpPr>
            <p:spPr bwMode="auto">
              <a:xfrm>
                <a:off x="1861922" y="1672361"/>
                <a:ext cx="2344291" cy="7618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18288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800" b="1" dirty="0">
                    <a:solidFill>
                      <a:srgbClr val="2E76D4"/>
                    </a:solidFill>
                    <a:latin typeface="Arial Narrow" pitchFamily="34" charset="0"/>
                  </a:rPr>
                  <a:t>Most of the males are exploring the idea of buying term insurance </a:t>
                </a:r>
                <a:r>
                  <a:rPr lang="en-US" sz="1400" dirty="0">
                    <a:solidFill>
                      <a:srgbClr val="2E76D4"/>
                    </a:solidFill>
                    <a:latin typeface="Arial Narrow" pitchFamily="112" charset="0"/>
                  </a:rPr>
                  <a:t>. </a:t>
                </a:r>
              </a:p>
            </p:txBody>
          </p:sp>
          <p:sp>
            <p:nvSpPr>
              <p:cNvPr id="207" name="Rectangle 70"/>
              <p:cNvSpPr>
                <a:spLocks noChangeArrowheads="1"/>
              </p:cNvSpPr>
              <p:nvPr/>
            </p:nvSpPr>
            <p:spPr bwMode="auto">
              <a:xfrm>
                <a:off x="290319" y="3236126"/>
                <a:ext cx="1356312" cy="1219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18288"/>
              <a:lstStyle/>
              <a:p>
                <a:pPr algn="r">
                  <a:lnSpc>
                    <a:spcPct val="85000"/>
                  </a:lnSpc>
                  <a:spcBef>
                    <a:spcPts val="200"/>
                  </a:spcBef>
                </a:pPr>
                <a:endParaRPr lang="en-US" sz="4000" b="1" dirty="0">
                  <a:solidFill>
                    <a:srgbClr val="2E76D4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17" name="Rectangle 70"/>
              <p:cNvSpPr>
                <a:spLocks noChangeArrowheads="1"/>
              </p:cNvSpPr>
              <p:nvPr/>
            </p:nvSpPr>
            <p:spPr bwMode="auto">
              <a:xfrm>
                <a:off x="2842697" y="3152401"/>
                <a:ext cx="737734" cy="239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0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endParaRPr lang="en-US" sz="1400" dirty="0">
                  <a:solidFill>
                    <a:srgbClr val="2E76D4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219" name="Rectangle 70"/>
              <p:cNvSpPr>
                <a:spLocks noChangeArrowheads="1"/>
              </p:cNvSpPr>
              <p:nvPr/>
            </p:nvSpPr>
            <p:spPr bwMode="auto">
              <a:xfrm>
                <a:off x="4206214" y="3738474"/>
                <a:ext cx="517392" cy="239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0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endParaRPr lang="en-US" sz="1400" dirty="0">
                  <a:solidFill>
                    <a:srgbClr val="2E76D4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220" name="Rectangle 70"/>
              <p:cNvSpPr>
                <a:spLocks noChangeArrowheads="1"/>
              </p:cNvSpPr>
              <p:nvPr/>
            </p:nvSpPr>
            <p:spPr bwMode="auto">
              <a:xfrm>
                <a:off x="4427486" y="3355256"/>
                <a:ext cx="538240" cy="909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0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endParaRPr lang="en-US" sz="1400" dirty="0">
                  <a:solidFill>
                    <a:srgbClr val="2E76D4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221" name="Rectangle 70"/>
              <p:cNvSpPr>
                <a:spLocks noChangeArrowheads="1"/>
              </p:cNvSpPr>
              <p:nvPr/>
            </p:nvSpPr>
            <p:spPr bwMode="auto">
              <a:xfrm>
                <a:off x="4786306" y="4312586"/>
                <a:ext cx="546106" cy="239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0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endParaRPr lang="en-US" sz="1400" dirty="0">
                  <a:solidFill>
                    <a:srgbClr val="2E76D4"/>
                  </a:solidFill>
                  <a:latin typeface="Arial Narrow" pitchFamily="112" charset="0"/>
                </a:endParaRPr>
              </a:p>
            </p:txBody>
          </p:sp>
          <p:grpSp>
            <p:nvGrpSpPr>
              <p:cNvPr id="263" name="Group 262" descr="Family Icon Gray and Blue"/>
              <p:cNvGrpSpPr/>
              <p:nvPr/>
            </p:nvGrpSpPr>
            <p:grpSpPr>
              <a:xfrm>
                <a:off x="455612" y="5185716"/>
                <a:ext cx="1004697" cy="757932"/>
                <a:chOff x="4191000" y="685800"/>
                <a:chExt cx="719451" cy="542746"/>
              </a:xfrm>
              <a:solidFill>
                <a:srgbClr val="2E76D4"/>
              </a:solidFill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4549596" y="685800"/>
                  <a:ext cx="199086" cy="523785"/>
                  <a:chOff x="4305301" y="4281488"/>
                  <a:chExt cx="266700" cy="701675"/>
                </a:xfrm>
                <a:grpFill/>
              </p:grpSpPr>
              <p:sp>
                <p:nvSpPr>
                  <p:cNvPr id="274" name="Freeform 6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3563" y="4281488"/>
                    <a:ext cx="136525" cy="133350"/>
                  </a:xfrm>
                  <a:custGeom>
                    <a:avLst/>
                    <a:gdLst>
                      <a:gd name="T0" fmla="*/ 15 w 40"/>
                      <a:gd name="T1" fmla="*/ 4 h 39"/>
                      <a:gd name="T2" fmla="*/ 34 w 40"/>
                      <a:gd name="T3" fmla="*/ 25 h 39"/>
                      <a:gd name="T4" fmla="*/ 7 w 40"/>
                      <a:gd name="T5" fmla="*/ 30 h 39"/>
                      <a:gd name="T6" fmla="*/ 15 w 40"/>
                      <a:gd name="T7" fmla="*/ 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39">
                        <a:moveTo>
                          <a:pt x="15" y="4"/>
                        </a:moveTo>
                        <a:cubicBezTo>
                          <a:pt x="27" y="0"/>
                          <a:pt x="40" y="14"/>
                          <a:pt x="34" y="25"/>
                        </a:cubicBezTo>
                        <a:cubicBezTo>
                          <a:pt x="31" y="36"/>
                          <a:pt x="14" y="39"/>
                          <a:pt x="7" y="30"/>
                        </a:cubicBezTo>
                        <a:cubicBezTo>
                          <a:pt x="0" y="22"/>
                          <a:pt x="4" y="6"/>
                          <a:pt x="1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5" name="Freeform 7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5301" y="4406900"/>
                    <a:ext cx="266700" cy="576263"/>
                  </a:xfrm>
                  <a:custGeom>
                    <a:avLst/>
                    <a:gdLst>
                      <a:gd name="T0" fmla="*/ 10 w 78"/>
                      <a:gd name="T1" fmla="*/ 4 h 168"/>
                      <a:gd name="T2" fmla="*/ 43 w 78"/>
                      <a:gd name="T3" fmla="*/ 2 h 168"/>
                      <a:gd name="T4" fmla="*/ 71 w 78"/>
                      <a:gd name="T5" fmla="*/ 7 h 168"/>
                      <a:gd name="T6" fmla="*/ 78 w 78"/>
                      <a:gd name="T7" fmla="*/ 27 h 168"/>
                      <a:gd name="T8" fmla="*/ 78 w 78"/>
                      <a:gd name="T9" fmla="*/ 73 h 168"/>
                      <a:gd name="T10" fmla="*/ 72 w 78"/>
                      <a:gd name="T11" fmla="*/ 81 h 168"/>
                      <a:gd name="T12" fmla="*/ 64 w 78"/>
                      <a:gd name="T13" fmla="*/ 73 h 168"/>
                      <a:gd name="T14" fmla="*/ 64 w 78"/>
                      <a:gd name="T15" fmla="*/ 28 h 168"/>
                      <a:gd name="T16" fmla="*/ 59 w 78"/>
                      <a:gd name="T17" fmla="*/ 28 h 168"/>
                      <a:gd name="T18" fmla="*/ 59 w 78"/>
                      <a:gd name="T19" fmla="*/ 156 h 168"/>
                      <a:gd name="T20" fmla="*/ 41 w 78"/>
                      <a:gd name="T21" fmla="*/ 158 h 168"/>
                      <a:gd name="T22" fmla="*/ 41 w 78"/>
                      <a:gd name="T23" fmla="*/ 81 h 168"/>
                      <a:gd name="T24" fmla="*/ 37 w 78"/>
                      <a:gd name="T25" fmla="*/ 81 h 168"/>
                      <a:gd name="T26" fmla="*/ 37 w 78"/>
                      <a:gd name="T27" fmla="*/ 148 h 168"/>
                      <a:gd name="T28" fmla="*/ 35 w 78"/>
                      <a:gd name="T29" fmla="*/ 162 h 168"/>
                      <a:gd name="T30" fmla="*/ 18 w 78"/>
                      <a:gd name="T31" fmla="*/ 156 h 168"/>
                      <a:gd name="T32" fmla="*/ 18 w 78"/>
                      <a:gd name="T33" fmla="*/ 28 h 168"/>
                      <a:gd name="T34" fmla="*/ 14 w 78"/>
                      <a:gd name="T35" fmla="*/ 28 h 168"/>
                      <a:gd name="T36" fmla="*/ 14 w 78"/>
                      <a:gd name="T37" fmla="*/ 71 h 168"/>
                      <a:gd name="T38" fmla="*/ 6 w 78"/>
                      <a:gd name="T39" fmla="*/ 81 h 168"/>
                      <a:gd name="T40" fmla="*/ 0 w 78"/>
                      <a:gd name="T41" fmla="*/ 74 h 168"/>
                      <a:gd name="T42" fmla="*/ 0 w 78"/>
                      <a:gd name="T43" fmla="*/ 21 h 168"/>
                      <a:gd name="T44" fmla="*/ 10 w 78"/>
                      <a:gd name="T45" fmla="*/ 4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" h="168">
                        <a:moveTo>
                          <a:pt x="10" y="4"/>
                        </a:moveTo>
                        <a:cubicBezTo>
                          <a:pt x="21" y="0"/>
                          <a:pt x="32" y="2"/>
                          <a:pt x="43" y="2"/>
                        </a:cubicBezTo>
                        <a:cubicBezTo>
                          <a:pt x="53" y="2"/>
                          <a:pt x="64" y="0"/>
                          <a:pt x="71" y="7"/>
                        </a:cubicBezTo>
                        <a:cubicBezTo>
                          <a:pt x="77" y="12"/>
                          <a:pt x="78" y="20"/>
                          <a:pt x="78" y="27"/>
                        </a:cubicBezTo>
                        <a:cubicBezTo>
                          <a:pt x="78" y="42"/>
                          <a:pt x="78" y="57"/>
                          <a:pt x="78" y="73"/>
                        </a:cubicBezTo>
                        <a:cubicBezTo>
                          <a:pt x="78" y="76"/>
                          <a:pt x="78" y="81"/>
                          <a:pt x="72" y="81"/>
                        </a:cubicBezTo>
                        <a:cubicBezTo>
                          <a:pt x="67" y="81"/>
                          <a:pt x="64" y="77"/>
                          <a:pt x="64" y="73"/>
                        </a:cubicBezTo>
                        <a:cubicBezTo>
                          <a:pt x="64" y="58"/>
                          <a:pt x="64" y="43"/>
                          <a:pt x="64" y="28"/>
                        </a:cubicBezTo>
                        <a:cubicBezTo>
                          <a:pt x="63" y="28"/>
                          <a:pt x="60" y="28"/>
                          <a:pt x="59" y="28"/>
                        </a:cubicBezTo>
                        <a:cubicBezTo>
                          <a:pt x="59" y="71"/>
                          <a:pt x="59" y="113"/>
                          <a:pt x="59" y="156"/>
                        </a:cubicBezTo>
                        <a:cubicBezTo>
                          <a:pt x="60" y="166"/>
                          <a:pt x="42" y="168"/>
                          <a:pt x="41" y="158"/>
                        </a:cubicBezTo>
                        <a:cubicBezTo>
                          <a:pt x="41" y="132"/>
                          <a:pt x="41" y="107"/>
                          <a:pt x="41" y="81"/>
                        </a:cubicBezTo>
                        <a:cubicBezTo>
                          <a:pt x="40" y="81"/>
                          <a:pt x="38" y="81"/>
                          <a:pt x="37" y="81"/>
                        </a:cubicBezTo>
                        <a:cubicBezTo>
                          <a:pt x="37" y="103"/>
                          <a:pt x="37" y="126"/>
                          <a:pt x="37" y="148"/>
                        </a:cubicBezTo>
                        <a:cubicBezTo>
                          <a:pt x="37" y="153"/>
                          <a:pt x="37" y="160"/>
                          <a:pt x="35" y="162"/>
                        </a:cubicBezTo>
                        <a:cubicBezTo>
                          <a:pt x="29" y="167"/>
                          <a:pt x="18" y="164"/>
                          <a:pt x="18" y="156"/>
                        </a:cubicBezTo>
                        <a:cubicBezTo>
                          <a:pt x="18" y="113"/>
                          <a:pt x="18" y="71"/>
                          <a:pt x="18" y="28"/>
                        </a:cubicBezTo>
                        <a:cubicBezTo>
                          <a:pt x="17" y="28"/>
                          <a:pt x="15" y="28"/>
                          <a:pt x="14" y="28"/>
                        </a:cubicBezTo>
                        <a:cubicBezTo>
                          <a:pt x="14" y="43"/>
                          <a:pt x="14" y="57"/>
                          <a:pt x="14" y="71"/>
                        </a:cubicBezTo>
                        <a:cubicBezTo>
                          <a:pt x="14" y="75"/>
                          <a:pt x="12" y="81"/>
                          <a:pt x="6" y="81"/>
                        </a:cubicBezTo>
                        <a:cubicBezTo>
                          <a:pt x="2" y="81"/>
                          <a:pt x="0" y="77"/>
                          <a:pt x="0" y="74"/>
                        </a:cubicBezTo>
                        <a:cubicBezTo>
                          <a:pt x="0" y="57"/>
                          <a:pt x="0" y="39"/>
                          <a:pt x="0" y="21"/>
                        </a:cubicBezTo>
                        <a:cubicBezTo>
                          <a:pt x="0" y="14"/>
                          <a:pt x="3" y="7"/>
                          <a:pt x="1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4343400" y="692910"/>
                  <a:ext cx="238192" cy="520230"/>
                  <a:chOff x="4752976" y="4278313"/>
                  <a:chExt cx="319088" cy="696912"/>
                </a:xfrm>
                <a:grpFill/>
              </p:grpSpPr>
              <p:sp>
                <p:nvSpPr>
                  <p:cNvPr id="272" name="Freeform 5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5526" y="4278313"/>
                    <a:ext cx="133350" cy="133350"/>
                  </a:xfrm>
                  <a:custGeom>
                    <a:avLst/>
                    <a:gdLst>
                      <a:gd name="T0" fmla="*/ 17 w 39"/>
                      <a:gd name="T1" fmla="*/ 3 h 39"/>
                      <a:gd name="T2" fmla="*/ 37 w 39"/>
                      <a:gd name="T3" fmla="*/ 21 h 39"/>
                      <a:gd name="T4" fmla="*/ 8 w 39"/>
                      <a:gd name="T5" fmla="*/ 28 h 39"/>
                      <a:gd name="T6" fmla="*/ 17 w 39"/>
                      <a:gd name="T7" fmla="*/ 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39">
                        <a:moveTo>
                          <a:pt x="17" y="3"/>
                        </a:moveTo>
                        <a:cubicBezTo>
                          <a:pt x="28" y="0"/>
                          <a:pt x="39" y="10"/>
                          <a:pt x="37" y="21"/>
                        </a:cubicBezTo>
                        <a:cubicBezTo>
                          <a:pt x="36" y="35"/>
                          <a:pt x="15" y="39"/>
                          <a:pt x="8" y="28"/>
                        </a:cubicBezTo>
                        <a:cubicBezTo>
                          <a:pt x="0" y="19"/>
                          <a:pt x="6" y="5"/>
                          <a:pt x="1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3" name="Freeform 10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6" y="4406900"/>
                    <a:ext cx="319088" cy="568325"/>
                  </a:xfrm>
                  <a:custGeom>
                    <a:avLst/>
                    <a:gdLst>
                      <a:gd name="T0" fmla="*/ 19 w 93"/>
                      <a:gd name="T1" fmla="*/ 7 h 166"/>
                      <a:gd name="T2" fmla="*/ 49 w 93"/>
                      <a:gd name="T3" fmla="*/ 2 h 166"/>
                      <a:gd name="T4" fmla="*/ 72 w 93"/>
                      <a:gd name="T5" fmla="*/ 10 h 166"/>
                      <a:gd name="T6" fmla="*/ 84 w 93"/>
                      <a:gd name="T7" fmla="*/ 43 h 166"/>
                      <a:gd name="T8" fmla="*/ 89 w 93"/>
                      <a:gd name="T9" fmla="*/ 71 h 166"/>
                      <a:gd name="T10" fmla="*/ 77 w 93"/>
                      <a:gd name="T11" fmla="*/ 67 h 166"/>
                      <a:gd name="T12" fmla="*/ 65 w 93"/>
                      <a:gd name="T13" fmla="*/ 28 h 166"/>
                      <a:gd name="T14" fmla="*/ 61 w 93"/>
                      <a:gd name="T15" fmla="*/ 23 h 166"/>
                      <a:gd name="T16" fmla="*/ 82 w 93"/>
                      <a:gd name="T17" fmla="*/ 100 h 166"/>
                      <a:gd name="T18" fmla="*/ 63 w 93"/>
                      <a:gd name="T19" fmla="*/ 100 h 166"/>
                      <a:gd name="T20" fmla="*/ 63 w 93"/>
                      <a:gd name="T21" fmla="*/ 156 h 166"/>
                      <a:gd name="T22" fmla="*/ 55 w 93"/>
                      <a:gd name="T23" fmla="*/ 164 h 166"/>
                      <a:gd name="T24" fmla="*/ 48 w 93"/>
                      <a:gd name="T25" fmla="*/ 156 h 166"/>
                      <a:gd name="T26" fmla="*/ 48 w 93"/>
                      <a:gd name="T27" fmla="*/ 100 h 166"/>
                      <a:gd name="T28" fmla="*/ 43 w 93"/>
                      <a:gd name="T29" fmla="*/ 100 h 166"/>
                      <a:gd name="T30" fmla="*/ 43 w 93"/>
                      <a:gd name="T31" fmla="*/ 158 h 166"/>
                      <a:gd name="T32" fmla="*/ 29 w 93"/>
                      <a:gd name="T33" fmla="*/ 158 h 166"/>
                      <a:gd name="T34" fmla="*/ 28 w 93"/>
                      <a:gd name="T35" fmla="*/ 100 h 166"/>
                      <a:gd name="T36" fmla="*/ 9 w 93"/>
                      <a:gd name="T37" fmla="*/ 100 h 166"/>
                      <a:gd name="T38" fmla="*/ 28 w 93"/>
                      <a:gd name="T39" fmla="*/ 24 h 166"/>
                      <a:gd name="T40" fmla="*/ 25 w 93"/>
                      <a:gd name="T41" fmla="*/ 26 h 166"/>
                      <a:gd name="T42" fmla="*/ 13 w 93"/>
                      <a:gd name="T43" fmla="*/ 67 h 166"/>
                      <a:gd name="T44" fmla="*/ 0 w 93"/>
                      <a:gd name="T45" fmla="*/ 66 h 166"/>
                      <a:gd name="T46" fmla="*/ 8 w 93"/>
                      <a:gd name="T47" fmla="*/ 36 h 166"/>
                      <a:gd name="T48" fmla="*/ 19 w 93"/>
                      <a:gd name="T49" fmla="*/ 7 h 1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3" h="166">
                        <a:moveTo>
                          <a:pt x="19" y="7"/>
                        </a:moveTo>
                        <a:cubicBezTo>
                          <a:pt x="27" y="0"/>
                          <a:pt x="39" y="3"/>
                          <a:pt x="49" y="2"/>
                        </a:cubicBezTo>
                        <a:cubicBezTo>
                          <a:pt x="58" y="1"/>
                          <a:pt x="68" y="2"/>
                          <a:pt x="72" y="10"/>
                        </a:cubicBezTo>
                        <a:cubicBezTo>
                          <a:pt x="78" y="20"/>
                          <a:pt x="80" y="32"/>
                          <a:pt x="84" y="43"/>
                        </a:cubicBezTo>
                        <a:cubicBezTo>
                          <a:pt x="90" y="59"/>
                          <a:pt x="93" y="68"/>
                          <a:pt x="89" y="71"/>
                        </a:cubicBezTo>
                        <a:cubicBezTo>
                          <a:pt x="85" y="73"/>
                          <a:pt x="79" y="72"/>
                          <a:pt x="77" y="67"/>
                        </a:cubicBezTo>
                        <a:cubicBezTo>
                          <a:pt x="72" y="54"/>
                          <a:pt x="69" y="41"/>
                          <a:pt x="65" y="28"/>
                        </a:cubicBezTo>
                        <a:cubicBezTo>
                          <a:pt x="64" y="25"/>
                          <a:pt x="62" y="24"/>
                          <a:pt x="61" y="23"/>
                        </a:cubicBezTo>
                        <a:cubicBezTo>
                          <a:pt x="67" y="49"/>
                          <a:pt x="75" y="74"/>
                          <a:pt x="82" y="100"/>
                        </a:cubicBezTo>
                        <a:cubicBezTo>
                          <a:pt x="76" y="100"/>
                          <a:pt x="69" y="100"/>
                          <a:pt x="63" y="100"/>
                        </a:cubicBezTo>
                        <a:cubicBezTo>
                          <a:pt x="63" y="119"/>
                          <a:pt x="63" y="137"/>
                          <a:pt x="63" y="156"/>
                        </a:cubicBezTo>
                        <a:cubicBezTo>
                          <a:pt x="63" y="160"/>
                          <a:pt x="60" y="165"/>
                          <a:pt x="55" y="164"/>
                        </a:cubicBezTo>
                        <a:cubicBezTo>
                          <a:pt x="51" y="165"/>
                          <a:pt x="47" y="160"/>
                          <a:pt x="48" y="156"/>
                        </a:cubicBezTo>
                        <a:cubicBezTo>
                          <a:pt x="48" y="137"/>
                          <a:pt x="48" y="119"/>
                          <a:pt x="48" y="100"/>
                        </a:cubicBezTo>
                        <a:cubicBezTo>
                          <a:pt x="47" y="100"/>
                          <a:pt x="44" y="100"/>
                          <a:pt x="43" y="100"/>
                        </a:cubicBezTo>
                        <a:cubicBezTo>
                          <a:pt x="43" y="119"/>
                          <a:pt x="44" y="139"/>
                          <a:pt x="43" y="158"/>
                        </a:cubicBezTo>
                        <a:cubicBezTo>
                          <a:pt x="42" y="166"/>
                          <a:pt x="29" y="166"/>
                          <a:pt x="29" y="158"/>
                        </a:cubicBezTo>
                        <a:cubicBezTo>
                          <a:pt x="28" y="139"/>
                          <a:pt x="29" y="119"/>
                          <a:pt x="28" y="100"/>
                        </a:cubicBezTo>
                        <a:cubicBezTo>
                          <a:pt x="22" y="100"/>
                          <a:pt x="15" y="100"/>
                          <a:pt x="9" y="100"/>
                        </a:cubicBezTo>
                        <a:cubicBezTo>
                          <a:pt x="15" y="75"/>
                          <a:pt x="22" y="49"/>
                          <a:pt x="28" y="24"/>
                        </a:cubicBezTo>
                        <a:cubicBezTo>
                          <a:pt x="27" y="24"/>
                          <a:pt x="26" y="25"/>
                          <a:pt x="25" y="26"/>
                        </a:cubicBezTo>
                        <a:cubicBezTo>
                          <a:pt x="20" y="39"/>
                          <a:pt x="18" y="54"/>
                          <a:pt x="13" y="67"/>
                        </a:cubicBezTo>
                        <a:cubicBezTo>
                          <a:pt x="11" y="74"/>
                          <a:pt x="0" y="73"/>
                          <a:pt x="0" y="66"/>
                        </a:cubicBezTo>
                        <a:cubicBezTo>
                          <a:pt x="1" y="56"/>
                          <a:pt x="5" y="46"/>
                          <a:pt x="8" y="36"/>
                        </a:cubicBezTo>
                        <a:cubicBezTo>
                          <a:pt x="11" y="26"/>
                          <a:pt x="12" y="15"/>
                          <a:pt x="19" y="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191000" y="895551"/>
                  <a:ext cx="145760" cy="321145"/>
                  <a:chOff x="3541713" y="4346575"/>
                  <a:chExt cx="195263" cy="430213"/>
                </a:xfrm>
                <a:grpFill/>
              </p:grpSpPr>
              <p:sp>
                <p:nvSpPr>
                  <p:cNvPr id="270" name="Freeform 8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1876" y="4346575"/>
                    <a:ext cx="138113" cy="133350"/>
                  </a:xfrm>
                  <a:custGeom>
                    <a:avLst/>
                    <a:gdLst>
                      <a:gd name="T0" fmla="*/ 16 w 40"/>
                      <a:gd name="T1" fmla="*/ 3 h 39"/>
                      <a:gd name="T2" fmla="*/ 35 w 40"/>
                      <a:gd name="T3" fmla="*/ 24 h 39"/>
                      <a:gd name="T4" fmla="*/ 8 w 40"/>
                      <a:gd name="T5" fmla="*/ 29 h 39"/>
                      <a:gd name="T6" fmla="*/ 16 w 40"/>
                      <a:gd name="T7" fmla="*/ 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39">
                        <a:moveTo>
                          <a:pt x="16" y="3"/>
                        </a:moveTo>
                        <a:cubicBezTo>
                          <a:pt x="28" y="0"/>
                          <a:pt x="40" y="13"/>
                          <a:pt x="35" y="24"/>
                        </a:cubicBezTo>
                        <a:cubicBezTo>
                          <a:pt x="32" y="36"/>
                          <a:pt x="15" y="39"/>
                          <a:pt x="8" y="29"/>
                        </a:cubicBezTo>
                        <a:cubicBezTo>
                          <a:pt x="0" y="21"/>
                          <a:pt x="5" y="6"/>
                          <a:pt x="1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1" name="Freeform 9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41713" y="4471988"/>
                    <a:ext cx="195263" cy="304800"/>
                  </a:xfrm>
                  <a:custGeom>
                    <a:avLst/>
                    <a:gdLst>
                      <a:gd name="T0" fmla="*/ 7 w 57"/>
                      <a:gd name="T1" fmla="*/ 3 h 89"/>
                      <a:gd name="T2" fmla="*/ 32 w 57"/>
                      <a:gd name="T3" fmla="*/ 1 h 89"/>
                      <a:gd name="T4" fmla="*/ 53 w 57"/>
                      <a:gd name="T5" fmla="*/ 5 h 89"/>
                      <a:gd name="T6" fmla="*/ 57 w 57"/>
                      <a:gd name="T7" fmla="*/ 20 h 89"/>
                      <a:gd name="T8" fmla="*/ 57 w 57"/>
                      <a:gd name="T9" fmla="*/ 40 h 89"/>
                      <a:gd name="T10" fmla="*/ 53 w 57"/>
                      <a:gd name="T11" fmla="*/ 46 h 89"/>
                      <a:gd name="T12" fmla="*/ 47 w 57"/>
                      <a:gd name="T13" fmla="*/ 40 h 89"/>
                      <a:gd name="T14" fmla="*/ 47 w 57"/>
                      <a:gd name="T15" fmla="*/ 21 h 89"/>
                      <a:gd name="T16" fmla="*/ 43 w 57"/>
                      <a:gd name="T17" fmla="*/ 21 h 89"/>
                      <a:gd name="T18" fmla="*/ 43 w 57"/>
                      <a:gd name="T19" fmla="*/ 80 h 89"/>
                      <a:gd name="T20" fmla="*/ 30 w 57"/>
                      <a:gd name="T21" fmla="*/ 81 h 89"/>
                      <a:gd name="T22" fmla="*/ 30 w 57"/>
                      <a:gd name="T23" fmla="*/ 46 h 89"/>
                      <a:gd name="T24" fmla="*/ 27 w 57"/>
                      <a:gd name="T25" fmla="*/ 46 h 89"/>
                      <a:gd name="T26" fmla="*/ 27 w 57"/>
                      <a:gd name="T27" fmla="*/ 68 h 89"/>
                      <a:gd name="T28" fmla="*/ 25 w 57"/>
                      <a:gd name="T29" fmla="*/ 84 h 89"/>
                      <a:gd name="T30" fmla="*/ 13 w 57"/>
                      <a:gd name="T31" fmla="*/ 80 h 89"/>
                      <a:gd name="T32" fmla="*/ 13 w 57"/>
                      <a:gd name="T33" fmla="*/ 21 h 89"/>
                      <a:gd name="T34" fmla="*/ 10 w 57"/>
                      <a:gd name="T35" fmla="*/ 21 h 89"/>
                      <a:gd name="T36" fmla="*/ 10 w 57"/>
                      <a:gd name="T37" fmla="*/ 39 h 89"/>
                      <a:gd name="T38" fmla="*/ 4 w 57"/>
                      <a:gd name="T39" fmla="*/ 46 h 89"/>
                      <a:gd name="T40" fmla="*/ 0 w 57"/>
                      <a:gd name="T41" fmla="*/ 41 h 89"/>
                      <a:gd name="T42" fmla="*/ 0 w 57"/>
                      <a:gd name="T43" fmla="*/ 15 h 89"/>
                      <a:gd name="T44" fmla="*/ 7 w 57"/>
                      <a:gd name="T45" fmla="*/ 3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7" h="89">
                        <a:moveTo>
                          <a:pt x="7" y="3"/>
                        </a:moveTo>
                        <a:cubicBezTo>
                          <a:pt x="15" y="0"/>
                          <a:pt x="23" y="1"/>
                          <a:pt x="32" y="1"/>
                        </a:cubicBezTo>
                        <a:cubicBezTo>
                          <a:pt x="39" y="1"/>
                          <a:pt x="47" y="0"/>
                          <a:pt x="53" y="5"/>
                        </a:cubicBezTo>
                        <a:cubicBezTo>
                          <a:pt x="57" y="9"/>
                          <a:pt x="57" y="15"/>
                          <a:pt x="57" y="20"/>
                        </a:cubicBezTo>
                        <a:cubicBezTo>
                          <a:pt x="57" y="31"/>
                          <a:pt x="57" y="29"/>
                          <a:pt x="57" y="40"/>
                        </a:cubicBezTo>
                        <a:cubicBezTo>
                          <a:pt x="57" y="43"/>
                          <a:pt x="57" y="45"/>
                          <a:pt x="53" y="46"/>
                        </a:cubicBezTo>
                        <a:cubicBezTo>
                          <a:pt x="49" y="47"/>
                          <a:pt x="47" y="43"/>
                          <a:pt x="47" y="40"/>
                        </a:cubicBezTo>
                        <a:cubicBezTo>
                          <a:pt x="47" y="29"/>
                          <a:pt x="47" y="32"/>
                          <a:pt x="47" y="21"/>
                        </a:cubicBezTo>
                        <a:cubicBezTo>
                          <a:pt x="46" y="21"/>
                          <a:pt x="44" y="21"/>
                          <a:pt x="43" y="21"/>
                        </a:cubicBezTo>
                        <a:cubicBezTo>
                          <a:pt x="43" y="52"/>
                          <a:pt x="44" y="48"/>
                          <a:pt x="43" y="80"/>
                        </a:cubicBezTo>
                        <a:cubicBezTo>
                          <a:pt x="44" y="87"/>
                          <a:pt x="31" y="89"/>
                          <a:pt x="30" y="81"/>
                        </a:cubicBezTo>
                        <a:cubicBezTo>
                          <a:pt x="30" y="62"/>
                          <a:pt x="30" y="65"/>
                          <a:pt x="30" y="46"/>
                        </a:cubicBezTo>
                        <a:cubicBezTo>
                          <a:pt x="29" y="46"/>
                          <a:pt x="28" y="46"/>
                          <a:pt x="27" y="46"/>
                        </a:cubicBezTo>
                        <a:cubicBezTo>
                          <a:pt x="27" y="63"/>
                          <a:pt x="27" y="52"/>
                          <a:pt x="27" y="68"/>
                        </a:cubicBezTo>
                        <a:cubicBezTo>
                          <a:pt x="27" y="72"/>
                          <a:pt x="27" y="83"/>
                          <a:pt x="25" y="84"/>
                        </a:cubicBezTo>
                        <a:cubicBezTo>
                          <a:pt x="21" y="88"/>
                          <a:pt x="13" y="86"/>
                          <a:pt x="13" y="80"/>
                        </a:cubicBezTo>
                        <a:cubicBezTo>
                          <a:pt x="13" y="48"/>
                          <a:pt x="13" y="53"/>
                          <a:pt x="13" y="21"/>
                        </a:cubicBezTo>
                        <a:cubicBezTo>
                          <a:pt x="12" y="21"/>
                          <a:pt x="11" y="21"/>
                          <a:pt x="10" y="21"/>
                        </a:cubicBezTo>
                        <a:cubicBezTo>
                          <a:pt x="10" y="31"/>
                          <a:pt x="10" y="28"/>
                          <a:pt x="10" y="39"/>
                        </a:cubicBezTo>
                        <a:cubicBezTo>
                          <a:pt x="10" y="42"/>
                          <a:pt x="9" y="46"/>
                          <a:pt x="4" y="46"/>
                        </a:cubicBezTo>
                        <a:cubicBezTo>
                          <a:pt x="1" y="46"/>
                          <a:pt x="0" y="44"/>
                          <a:pt x="0" y="41"/>
                        </a:cubicBezTo>
                        <a:cubicBezTo>
                          <a:pt x="0" y="28"/>
                          <a:pt x="0" y="29"/>
                          <a:pt x="0" y="15"/>
                        </a:cubicBezTo>
                        <a:cubicBezTo>
                          <a:pt x="0" y="10"/>
                          <a:pt x="2" y="5"/>
                          <a:pt x="7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724400" y="907401"/>
                  <a:ext cx="186051" cy="321145"/>
                  <a:chOff x="3757613" y="4349750"/>
                  <a:chExt cx="249238" cy="430213"/>
                </a:xfrm>
                <a:grpFill/>
              </p:grpSpPr>
              <p:sp>
                <p:nvSpPr>
                  <p:cNvPr id="268" name="Freeform 11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08413" y="4349750"/>
                    <a:ext cx="133350" cy="133350"/>
                  </a:xfrm>
                  <a:custGeom>
                    <a:avLst/>
                    <a:gdLst>
                      <a:gd name="T0" fmla="*/ 18 w 39"/>
                      <a:gd name="T1" fmla="*/ 2 h 39"/>
                      <a:gd name="T2" fmla="*/ 37 w 39"/>
                      <a:gd name="T3" fmla="*/ 21 h 39"/>
                      <a:gd name="T4" fmla="*/ 8 w 39"/>
                      <a:gd name="T5" fmla="*/ 28 h 39"/>
                      <a:gd name="T6" fmla="*/ 18 w 39"/>
                      <a:gd name="T7" fmla="*/ 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39">
                        <a:moveTo>
                          <a:pt x="18" y="2"/>
                        </a:moveTo>
                        <a:cubicBezTo>
                          <a:pt x="28" y="0"/>
                          <a:pt x="39" y="10"/>
                          <a:pt x="37" y="21"/>
                        </a:cubicBezTo>
                        <a:cubicBezTo>
                          <a:pt x="36" y="35"/>
                          <a:pt x="16" y="39"/>
                          <a:pt x="8" y="28"/>
                        </a:cubicBezTo>
                        <a:cubicBezTo>
                          <a:pt x="0" y="19"/>
                          <a:pt x="7" y="4"/>
                          <a:pt x="18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69" name="Freeform 12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7613" y="4468813"/>
                    <a:ext cx="249238" cy="311150"/>
                  </a:xfrm>
                  <a:custGeom>
                    <a:avLst/>
                    <a:gdLst>
                      <a:gd name="T0" fmla="*/ 14 w 73"/>
                      <a:gd name="T1" fmla="*/ 7 h 91"/>
                      <a:gd name="T2" fmla="*/ 39 w 73"/>
                      <a:gd name="T3" fmla="*/ 2 h 91"/>
                      <a:gd name="T4" fmla="*/ 59 w 73"/>
                      <a:gd name="T5" fmla="*/ 9 h 91"/>
                      <a:gd name="T6" fmla="*/ 69 w 73"/>
                      <a:gd name="T7" fmla="*/ 37 h 91"/>
                      <a:gd name="T8" fmla="*/ 70 w 73"/>
                      <a:gd name="T9" fmla="*/ 51 h 91"/>
                      <a:gd name="T10" fmla="*/ 60 w 73"/>
                      <a:gd name="T11" fmla="*/ 48 h 91"/>
                      <a:gd name="T12" fmla="*/ 52 w 73"/>
                      <a:gd name="T13" fmla="*/ 24 h 91"/>
                      <a:gd name="T14" fmla="*/ 49 w 73"/>
                      <a:gd name="T15" fmla="*/ 20 h 91"/>
                      <a:gd name="T16" fmla="*/ 60 w 73"/>
                      <a:gd name="T17" fmla="*/ 57 h 91"/>
                      <a:gd name="T18" fmla="*/ 51 w 73"/>
                      <a:gd name="T19" fmla="*/ 57 h 91"/>
                      <a:gd name="T20" fmla="*/ 51 w 73"/>
                      <a:gd name="T21" fmla="*/ 81 h 91"/>
                      <a:gd name="T22" fmla="*/ 45 w 73"/>
                      <a:gd name="T23" fmla="*/ 89 h 91"/>
                      <a:gd name="T24" fmla="*/ 38 w 73"/>
                      <a:gd name="T25" fmla="*/ 82 h 91"/>
                      <a:gd name="T26" fmla="*/ 38 w 73"/>
                      <a:gd name="T27" fmla="*/ 57 h 91"/>
                      <a:gd name="T28" fmla="*/ 34 w 73"/>
                      <a:gd name="T29" fmla="*/ 57 h 91"/>
                      <a:gd name="T30" fmla="*/ 34 w 73"/>
                      <a:gd name="T31" fmla="*/ 83 h 91"/>
                      <a:gd name="T32" fmla="*/ 22 w 73"/>
                      <a:gd name="T33" fmla="*/ 83 h 91"/>
                      <a:gd name="T34" fmla="*/ 22 w 73"/>
                      <a:gd name="T35" fmla="*/ 57 h 91"/>
                      <a:gd name="T36" fmla="*/ 12 w 73"/>
                      <a:gd name="T37" fmla="*/ 57 h 91"/>
                      <a:gd name="T38" fmla="*/ 21 w 73"/>
                      <a:gd name="T39" fmla="*/ 21 h 91"/>
                      <a:gd name="T40" fmla="*/ 19 w 73"/>
                      <a:gd name="T41" fmla="*/ 22 h 91"/>
                      <a:gd name="T42" fmla="*/ 12 w 73"/>
                      <a:gd name="T43" fmla="*/ 48 h 91"/>
                      <a:gd name="T44" fmla="*/ 1 w 73"/>
                      <a:gd name="T45" fmla="*/ 47 h 91"/>
                      <a:gd name="T46" fmla="*/ 4 w 73"/>
                      <a:gd name="T47" fmla="*/ 31 h 91"/>
                      <a:gd name="T48" fmla="*/ 14 w 73"/>
                      <a:gd name="T49" fmla="*/ 7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3" h="91">
                        <a:moveTo>
                          <a:pt x="14" y="7"/>
                        </a:moveTo>
                        <a:cubicBezTo>
                          <a:pt x="21" y="0"/>
                          <a:pt x="31" y="3"/>
                          <a:pt x="39" y="2"/>
                        </a:cubicBezTo>
                        <a:cubicBezTo>
                          <a:pt x="46" y="2"/>
                          <a:pt x="55" y="3"/>
                          <a:pt x="59" y="9"/>
                        </a:cubicBezTo>
                        <a:cubicBezTo>
                          <a:pt x="64" y="18"/>
                          <a:pt x="65" y="27"/>
                          <a:pt x="69" y="37"/>
                        </a:cubicBezTo>
                        <a:cubicBezTo>
                          <a:pt x="71" y="43"/>
                          <a:pt x="73" y="48"/>
                          <a:pt x="70" y="51"/>
                        </a:cubicBezTo>
                        <a:cubicBezTo>
                          <a:pt x="67" y="53"/>
                          <a:pt x="62" y="52"/>
                          <a:pt x="60" y="48"/>
                        </a:cubicBezTo>
                        <a:cubicBezTo>
                          <a:pt x="56" y="37"/>
                          <a:pt x="56" y="35"/>
                          <a:pt x="52" y="24"/>
                        </a:cubicBezTo>
                        <a:cubicBezTo>
                          <a:pt x="52" y="22"/>
                          <a:pt x="50" y="21"/>
                          <a:pt x="49" y="20"/>
                        </a:cubicBezTo>
                        <a:cubicBezTo>
                          <a:pt x="60" y="57"/>
                          <a:pt x="60" y="57"/>
                          <a:pt x="60" y="57"/>
                        </a:cubicBezTo>
                        <a:cubicBezTo>
                          <a:pt x="60" y="57"/>
                          <a:pt x="56" y="57"/>
                          <a:pt x="51" y="57"/>
                        </a:cubicBezTo>
                        <a:cubicBezTo>
                          <a:pt x="51" y="73"/>
                          <a:pt x="51" y="66"/>
                          <a:pt x="51" y="81"/>
                        </a:cubicBezTo>
                        <a:cubicBezTo>
                          <a:pt x="51" y="85"/>
                          <a:pt x="48" y="89"/>
                          <a:pt x="45" y="89"/>
                        </a:cubicBezTo>
                        <a:cubicBezTo>
                          <a:pt x="41" y="89"/>
                          <a:pt x="38" y="85"/>
                          <a:pt x="38" y="82"/>
                        </a:cubicBezTo>
                        <a:cubicBezTo>
                          <a:pt x="38" y="66"/>
                          <a:pt x="38" y="73"/>
                          <a:pt x="38" y="57"/>
                        </a:cubicBezTo>
                        <a:cubicBezTo>
                          <a:pt x="37" y="57"/>
                          <a:pt x="35" y="57"/>
                          <a:pt x="34" y="57"/>
                        </a:cubicBezTo>
                        <a:cubicBezTo>
                          <a:pt x="34" y="74"/>
                          <a:pt x="35" y="67"/>
                          <a:pt x="34" y="83"/>
                        </a:cubicBezTo>
                        <a:cubicBezTo>
                          <a:pt x="33" y="91"/>
                          <a:pt x="22" y="90"/>
                          <a:pt x="22" y="83"/>
                        </a:cubicBezTo>
                        <a:cubicBezTo>
                          <a:pt x="21" y="67"/>
                          <a:pt x="22" y="74"/>
                          <a:pt x="22" y="57"/>
                        </a:cubicBezTo>
                        <a:cubicBezTo>
                          <a:pt x="16" y="57"/>
                          <a:pt x="12" y="57"/>
                          <a:pt x="12" y="57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1" y="21"/>
                          <a:pt x="20" y="22"/>
                          <a:pt x="19" y="22"/>
                        </a:cubicBezTo>
                        <a:cubicBezTo>
                          <a:pt x="15" y="34"/>
                          <a:pt x="16" y="36"/>
                          <a:pt x="12" y="48"/>
                        </a:cubicBezTo>
                        <a:cubicBezTo>
                          <a:pt x="10" y="53"/>
                          <a:pt x="0" y="52"/>
                          <a:pt x="1" y="47"/>
                        </a:cubicBezTo>
                        <a:cubicBezTo>
                          <a:pt x="2" y="39"/>
                          <a:pt x="3" y="36"/>
                          <a:pt x="4" y="31"/>
                        </a:cubicBezTo>
                        <a:cubicBezTo>
                          <a:pt x="7" y="23"/>
                          <a:pt x="8" y="13"/>
                          <a:pt x="14" y="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1598612" y="5042187"/>
                <a:ext cx="1511507" cy="1219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18288"/>
              <a:lstStyle/>
              <a:p>
                <a:pPr>
                  <a:lnSpc>
                    <a:spcPct val="85000"/>
                  </a:lnSpc>
                  <a:spcBef>
                    <a:spcPts val="200"/>
                  </a:spcBef>
                </a:pPr>
                <a:endParaRPr lang="en-US" sz="1600" dirty="0">
                  <a:solidFill>
                    <a:srgbClr val="2E76D4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261" name="Rectangle 70"/>
              <p:cNvSpPr>
                <a:spLocks noChangeArrowheads="1"/>
              </p:cNvSpPr>
              <p:nvPr/>
            </p:nvSpPr>
            <p:spPr bwMode="auto">
              <a:xfrm>
                <a:off x="3153674" y="5185716"/>
                <a:ext cx="1148225" cy="932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tIns="18288" rIns="27432" bIns="18288"/>
              <a:lstStyle/>
              <a:p>
                <a:pPr algn="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2800" b="1" dirty="0">
                    <a:solidFill>
                      <a:srgbClr val="2E76D4"/>
                    </a:solidFill>
                    <a:latin typeface="Arial Narrow" pitchFamily="34" charset="0"/>
                  </a:rPr>
                  <a:t>47.3%</a:t>
                </a:r>
              </a:p>
              <a:p>
                <a:pPr algn="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2800" dirty="0">
                    <a:solidFill>
                      <a:srgbClr val="2E76D4"/>
                    </a:solidFill>
                    <a:latin typeface="Arial Narrow" pitchFamily="112" charset="0"/>
                  </a:rPr>
                  <a:t>are males . </a:t>
                </a:r>
              </a:p>
            </p:txBody>
          </p:sp>
          <p:grpSp>
            <p:nvGrpSpPr>
              <p:cNvPr id="258" name="Group 257" descr="Blue Pie Chart Icon"/>
              <p:cNvGrpSpPr/>
              <p:nvPr/>
            </p:nvGrpSpPr>
            <p:grpSpPr>
              <a:xfrm>
                <a:off x="4301899" y="5142938"/>
                <a:ext cx="928815" cy="975710"/>
                <a:chOff x="6808344" y="2256539"/>
                <a:chExt cx="2335656" cy="2453575"/>
              </a:xfrm>
              <a:solidFill>
                <a:srgbClr val="2E76D4"/>
              </a:solidFill>
            </p:grpSpPr>
            <p:sp>
              <p:nvSpPr>
                <p:cNvPr id="259" name="Freeform 34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8344" y="2256539"/>
                  <a:ext cx="1060450" cy="1114425"/>
                </a:xfrm>
                <a:custGeom>
                  <a:avLst/>
                  <a:gdLst/>
                  <a:ahLst/>
                  <a:cxnLst>
                    <a:cxn ang="0">
                      <a:pos x="668" y="702"/>
                    </a:cxn>
                    <a:cxn ang="0">
                      <a:pos x="0" y="484"/>
                    </a:cxn>
                    <a:cxn ang="0">
                      <a:pos x="0" y="484"/>
                    </a:cxn>
                    <a:cxn ang="0">
                      <a:pos x="10" y="458"/>
                    </a:cxn>
                    <a:cxn ang="0">
                      <a:pos x="20" y="431"/>
                    </a:cxn>
                    <a:cxn ang="0">
                      <a:pos x="31" y="404"/>
                    </a:cxn>
                    <a:cxn ang="0">
                      <a:pos x="43" y="379"/>
                    </a:cxn>
                    <a:cxn ang="0">
                      <a:pos x="57" y="355"/>
                    </a:cxn>
                    <a:cxn ang="0">
                      <a:pos x="71" y="330"/>
                    </a:cxn>
                    <a:cxn ang="0">
                      <a:pos x="86" y="307"/>
                    </a:cxn>
                    <a:cxn ang="0">
                      <a:pos x="101" y="285"/>
                    </a:cxn>
                    <a:cxn ang="0">
                      <a:pos x="118" y="263"/>
                    </a:cxn>
                    <a:cxn ang="0">
                      <a:pos x="135" y="241"/>
                    </a:cxn>
                    <a:cxn ang="0">
                      <a:pos x="153" y="222"/>
                    </a:cxn>
                    <a:cxn ang="0">
                      <a:pos x="171" y="202"/>
                    </a:cxn>
                    <a:cxn ang="0">
                      <a:pos x="191" y="183"/>
                    </a:cxn>
                    <a:cxn ang="0">
                      <a:pos x="212" y="166"/>
                    </a:cxn>
                    <a:cxn ang="0">
                      <a:pos x="233" y="147"/>
                    </a:cxn>
                    <a:cxn ang="0">
                      <a:pos x="254" y="132"/>
                    </a:cxn>
                    <a:cxn ang="0">
                      <a:pos x="276" y="117"/>
                    </a:cxn>
                    <a:cxn ang="0">
                      <a:pos x="299" y="101"/>
                    </a:cxn>
                    <a:cxn ang="0">
                      <a:pos x="321" y="89"/>
                    </a:cxn>
                    <a:cxn ang="0">
                      <a:pos x="345" y="76"/>
                    </a:cxn>
                    <a:cxn ang="0">
                      <a:pos x="370" y="63"/>
                    </a:cxn>
                    <a:cxn ang="0">
                      <a:pos x="394" y="53"/>
                    </a:cxn>
                    <a:cxn ang="0">
                      <a:pos x="421" y="44"/>
                    </a:cxn>
                    <a:cxn ang="0">
                      <a:pos x="446" y="34"/>
                    </a:cxn>
                    <a:cxn ang="0">
                      <a:pos x="473" y="27"/>
                    </a:cxn>
                    <a:cxn ang="0">
                      <a:pos x="500" y="20"/>
                    </a:cxn>
                    <a:cxn ang="0">
                      <a:pos x="526" y="13"/>
                    </a:cxn>
                    <a:cxn ang="0">
                      <a:pos x="554" y="9"/>
                    </a:cxn>
                    <a:cxn ang="0">
                      <a:pos x="582" y="4"/>
                    </a:cxn>
                    <a:cxn ang="0">
                      <a:pos x="611" y="2"/>
                    </a:cxn>
                    <a:cxn ang="0">
                      <a:pos x="639" y="0"/>
                    </a:cxn>
                    <a:cxn ang="0">
                      <a:pos x="668" y="0"/>
                    </a:cxn>
                    <a:cxn ang="0">
                      <a:pos x="668" y="702"/>
                    </a:cxn>
                  </a:cxnLst>
                  <a:rect l="0" t="0" r="r" b="b"/>
                  <a:pathLst>
                    <a:path w="668" h="702">
                      <a:moveTo>
                        <a:pt x="668" y="702"/>
                      </a:moveTo>
                      <a:lnTo>
                        <a:pt x="0" y="484"/>
                      </a:lnTo>
                      <a:lnTo>
                        <a:pt x="0" y="484"/>
                      </a:lnTo>
                      <a:lnTo>
                        <a:pt x="10" y="458"/>
                      </a:lnTo>
                      <a:lnTo>
                        <a:pt x="20" y="431"/>
                      </a:lnTo>
                      <a:lnTo>
                        <a:pt x="31" y="404"/>
                      </a:lnTo>
                      <a:lnTo>
                        <a:pt x="43" y="379"/>
                      </a:lnTo>
                      <a:lnTo>
                        <a:pt x="57" y="355"/>
                      </a:lnTo>
                      <a:lnTo>
                        <a:pt x="71" y="330"/>
                      </a:lnTo>
                      <a:lnTo>
                        <a:pt x="86" y="307"/>
                      </a:lnTo>
                      <a:lnTo>
                        <a:pt x="101" y="285"/>
                      </a:lnTo>
                      <a:lnTo>
                        <a:pt x="118" y="263"/>
                      </a:lnTo>
                      <a:lnTo>
                        <a:pt x="135" y="241"/>
                      </a:lnTo>
                      <a:lnTo>
                        <a:pt x="153" y="222"/>
                      </a:lnTo>
                      <a:lnTo>
                        <a:pt x="171" y="202"/>
                      </a:lnTo>
                      <a:lnTo>
                        <a:pt x="191" y="183"/>
                      </a:lnTo>
                      <a:lnTo>
                        <a:pt x="212" y="166"/>
                      </a:lnTo>
                      <a:lnTo>
                        <a:pt x="233" y="147"/>
                      </a:lnTo>
                      <a:lnTo>
                        <a:pt x="254" y="132"/>
                      </a:lnTo>
                      <a:lnTo>
                        <a:pt x="276" y="117"/>
                      </a:lnTo>
                      <a:lnTo>
                        <a:pt x="299" y="101"/>
                      </a:lnTo>
                      <a:lnTo>
                        <a:pt x="321" y="89"/>
                      </a:lnTo>
                      <a:lnTo>
                        <a:pt x="345" y="76"/>
                      </a:lnTo>
                      <a:lnTo>
                        <a:pt x="370" y="63"/>
                      </a:lnTo>
                      <a:lnTo>
                        <a:pt x="394" y="53"/>
                      </a:lnTo>
                      <a:lnTo>
                        <a:pt x="421" y="44"/>
                      </a:lnTo>
                      <a:lnTo>
                        <a:pt x="446" y="34"/>
                      </a:lnTo>
                      <a:lnTo>
                        <a:pt x="473" y="27"/>
                      </a:lnTo>
                      <a:lnTo>
                        <a:pt x="500" y="20"/>
                      </a:lnTo>
                      <a:lnTo>
                        <a:pt x="526" y="13"/>
                      </a:lnTo>
                      <a:lnTo>
                        <a:pt x="554" y="9"/>
                      </a:lnTo>
                      <a:lnTo>
                        <a:pt x="582" y="4"/>
                      </a:lnTo>
                      <a:lnTo>
                        <a:pt x="611" y="2"/>
                      </a:lnTo>
                      <a:lnTo>
                        <a:pt x="639" y="0"/>
                      </a:lnTo>
                      <a:lnTo>
                        <a:pt x="668" y="0"/>
                      </a:lnTo>
                      <a:lnTo>
                        <a:pt x="668" y="702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35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5150" y="2482851"/>
                  <a:ext cx="2228850" cy="2227263"/>
                </a:xfrm>
                <a:custGeom>
                  <a:avLst/>
                  <a:gdLst/>
                  <a:ahLst/>
                  <a:cxnLst>
                    <a:cxn ang="0">
                      <a:pos x="702" y="0"/>
                    </a:cxn>
                    <a:cxn ang="0">
                      <a:pos x="739" y="0"/>
                    </a:cxn>
                    <a:cxn ang="0">
                      <a:pos x="809" y="7"/>
                    </a:cxn>
                    <a:cxn ang="0">
                      <a:pos x="878" y="21"/>
                    </a:cxn>
                    <a:cxn ang="0">
                      <a:pos x="944" y="42"/>
                    </a:cxn>
                    <a:cxn ang="0">
                      <a:pos x="1007" y="68"/>
                    </a:cxn>
                    <a:cxn ang="0">
                      <a:pos x="1067" y="101"/>
                    </a:cxn>
                    <a:cxn ang="0">
                      <a:pos x="1122" y="139"/>
                    </a:cxn>
                    <a:cxn ang="0">
                      <a:pos x="1175" y="181"/>
                    </a:cxn>
                    <a:cxn ang="0">
                      <a:pos x="1221" y="228"/>
                    </a:cxn>
                    <a:cxn ang="0">
                      <a:pos x="1265" y="280"/>
                    </a:cxn>
                    <a:cxn ang="0">
                      <a:pos x="1303" y="336"/>
                    </a:cxn>
                    <a:cxn ang="0">
                      <a:pos x="1335" y="397"/>
                    </a:cxn>
                    <a:cxn ang="0">
                      <a:pos x="1362" y="460"/>
                    </a:cxn>
                    <a:cxn ang="0">
                      <a:pos x="1383" y="526"/>
                    </a:cxn>
                    <a:cxn ang="0">
                      <a:pos x="1397" y="595"/>
                    </a:cxn>
                    <a:cxn ang="0">
                      <a:pos x="1404" y="665"/>
                    </a:cxn>
                    <a:cxn ang="0">
                      <a:pos x="1404" y="701"/>
                    </a:cxn>
                    <a:cxn ang="0">
                      <a:pos x="1401" y="773"/>
                    </a:cxn>
                    <a:cxn ang="0">
                      <a:pos x="1390" y="843"/>
                    </a:cxn>
                    <a:cxn ang="0">
                      <a:pos x="1373" y="909"/>
                    </a:cxn>
                    <a:cxn ang="0">
                      <a:pos x="1349" y="973"/>
                    </a:cxn>
                    <a:cxn ang="0">
                      <a:pos x="1320" y="1035"/>
                    </a:cxn>
                    <a:cxn ang="0">
                      <a:pos x="1285" y="1093"/>
                    </a:cxn>
                    <a:cxn ang="0">
                      <a:pos x="1244" y="1147"/>
                    </a:cxn>
                    <a:cxn ang="0">
                      <a:pos x="1199" y="1197"/>
                    </a:cxn>
                    <a:cxn ang="0">
                      <a:pos x="1148" y="1243"/>
                    </a:cxn>
                    <a:cxn ang="0">
                      <a:pos x="1095" y="1284"/>
                    </a:cxn>
                    <a:cxn ang="0">
                      <a:pos x="1038" y="1319"/>
                    </a:cxn>
                    <a:cxn ang="0">
                      <a:pos x="976" y="1348"/>
                    </a:cxn>
                    <a:cxn ang="0">
                      <a:pos x="911" y="1371"/>
                    </a:cxn>
                    <a:cxn ang="0">
                      <a:pos x="844" y="1389"/>
                    </a:cxn>
                    <a:cxn ang="0">
                      <a:pos x="774" y="1399"/>
                    </a:cxn>
                    <a:cxn ang="0">
                      <a:pos x="702" y="1403"/>
                    </a:cxn>
                    <a:cxn ang="0">
                      <a:pos x="666" y="1401"/>
                    </a:cxn>
                    <a:cxn ang="0">
                      <a:pos x="595" y="1394"/>
                    </a:cxn>
                    <a:cxn ang="0">
                      <a:pos x="527" y="1380"/>
                    </a:cxn>
                    <a:cxn ang="0">
                      <a:pos x="461" y="1361"/>
                    </a:cxn>
                    <a:cxn ang="0">
                      <a:pos x="397" y="1334"/>
                    </a:cxn>
                    <a:cxn ang="0">
                      <a:pos x="338" y="1302"/>
                    </a:cxn>
                    <a:cxn ang="0">
                      <a:pos x="282" y="1264"/>
                    </a:cxn>
                    <a:cxn ang="0">
                      <a:pos x="230" y="1220"/>
                    </a:cxn>
                    <a:cxn ang="0">
                      <a:pos x="183" y="1173"/>
                    </a:cxn>
                    <a:cxn ang="0">
                      <a:pos x="139" y="1121"/>
                    </a:cxn>
                    <a:cxn ang="0">
                      <a:pos x="101" y="1065"/>
                    </a:cxn>
                    <a:cxn ang="0">
                      <a:pos x="69" y="1006"/>
                    </a:cxn>
                    <a:cxn ang="0">
                      <a:pos x="42" y="943"/>
                    </a:cxn>
                    <a:cxn ang="0">
                      <a:pos x="23" y="877"/>
                    </a:cxn>
                    <a:cxn ang="0">
                      <a:pos x="9" y="808"/>
                    </a:cxn>
                    <a:cxn ang="0">
                      <a:pos x="2" y="736"/>
                    </a:cxn>
                    <a:cxn ang="0">
                      <a:pos x="0" y="701"/>
                    </a:cxn>
                    <a:cxn ang="0">
                      <a:pos x="2" y="645"/>
                    </a:cxn>
                    <a:cxn ang="0">
                      <a:pos x="9" y="590"/>
                    </a:cxn>
                    <a:cxn ang="0">
                      <a:pos x="18" y="538"/>
                    </a:cxn>
                    <a:cxn ang="0">
                      <a:pos x="34" y="484"/>
                    </a:cxn>
                  </a:cxnLst>
                  <a:rect l="0" t="0" r="r" b="b"/>
                  <a:pathLst>
                    <a:path w="1404" h="1403">
                      <a:moveTo>
                        <a:pt x="702" y="701"/>
                      </a:moveTo>
                      <a:lnTo>
                        <a:pt x="702" y="0"/>
                      </a:lnTo>
                      <a:lnTo>
                        <a:pt x="702" y="0"/>
                      </a:lnTo>
                      <a:lnTo>
                        <a:pt x="739" y="0"/>
                      </a:lnTo>
                      <a:lnTo>
                        <a:pt x="774" y="2"/>
                      </a:lnTo>
                      <a:lnTo>
                        <a:pt x="809" y="7"/>
                      </a:lnTo>
                      <a:lnTo>
                        <a:pt x="844" y="14"/>
                      </a:lnTo>
                      <a:lnTo>
                        <a:pt x="878" y="21"/>
                      </a:lnTo>
                      <a:lnTo>
                        <a:pt x="911" y="30"/>
                      </a:lnTo>
                      <a:lnTo>
                        <a:pt x="944" y="42"/>
                      </a:lnTo>
                      <a:lnTo>
                        <a:pt x="976" y="54"/>
                      </a:lnTo>
                      <a:lnTo>
                        <a:pt x="1007" y="68"/>
                      </a:lnTo>
                      <a:lnTo>
                        <a:pt x="1038" y="84"/>
                      </a:lnTo>
                      <a:lnTo>
                        <a:pt x="1067" y="101"/>
                      </a:lnTo>
                      <a:lnTo>
                        <a:pt x="1095" y="119"/>
                      </a:lnTo>
                      <a:lnTo>
                        <a:pt x="1122" y="139"/>
                      </a:lnTo>
                      <a:lnTo>
                        <a:pt x="1148" y="160"/>
                      </a:lnTo>
                      <a:lnTo>
                        <a:pt x="1175" y="181"/>
                      </a:lnTo>
                      <a:lnTo>
                        <a:pt x="1199" y="204"/>
                      </a:lnTo>
                      <a:lnTo>
                        <a:pt x="1221" y="228"/>
                      </a:lnTo>
                      <a:lnTo>
                        <a:pt x="1244" y="255"/>
                      </a:lnTo>
                      <a:lnTo>
                        <a:pt x="1265" y="280"/>
                      </a:lnTo>
                      <a:lnTo>
                        <a:pt x="1285" y="308"/>
                      </a:lnTo>
                      <a:lnTo>
                        <a:pt x="1303" y="336"/>
                      </a:lnTo>
                      <a:lnTo>
                        <a:pt x="1320" y="366"/>
                      </a:lnTo>
                      <a:lnTo>
                        <a:pt x="1335" y="397"/>
                      </a:lnTo>
                      <a:lnTo>
                        <a:pt x="1349" y="428"/>
                      </a:lnTo>
                      <a:lnTo>
                        <a:pt x="1362" y="460"/>
                      </a:lnTo>
                      <a:lnTo>
                        <a:pt x="1373" y="492"/>
                      </a:lnTo>
                      <a:lnTo>
                        <a:pt x="1383" y="526"/>
                      </a:lnTo>
                      <a:lnTo>
                        <a:pt x="1390" y="560"/>
                      </a:lnTo>
                      <a:lnTo>
                        <a:pt x="1397" y="595"/>
                      </a:lnTo>
                      <a:lnTo>
                        <a:pt x="1401" y="630"/>
                      </a:lnTo>
                      <a:lnTo>
                        <a:pt x="1404" y="665"/>
                      </a:lnTo>
                      <a:lnTo>
                        <a:pt x="1404" y="701"/>
                      </a:lnTo>
                      <a:lnTo>
                        <a:pt x="1404" y="701"/>
                      </a:lnTo>
                      <a:lnTo>
                        <a:pt x="1404" y="736"/>
                      </a:lnTo>
                      <a:lnTo>
                        <a:pt x="1401" y="773"/>
                      </a:lnTo>
                      <a:lnTo>
                        <a:pt x="1397" y="808"/>
                      </a:lnTo>
                      <a:lnTo>
                        <a:pt x="1390" y="843"/>
                      </a:lnTo>
                      <a:lnTo>
                        <a:pt x="1383" y="877"/>
                      </a:lnTo>
                      <a:lnTo>
                        <a:pt x="1373" y="909"/>
                      </a:lnTo>
                      <a:lnTo>
                        <a:pt x="1362" y="943"/>
                      </a:lnTo>
                      <a:lnTo>
                        <a:pt x="1349" y="973"/>
                      </a:lnTo>
                      <a:lnTo>
                        <a:pt x="1335" y="1006"/>
                      </a:lnTo>
                      <a:lnTo>
                        <a:pt x="1320" y="1035"/>
                      </a:lnTo>
                      <a:lnTo>
                        <a:pt x="1303" y="1065"/>
                      </a:lnTo>
                      <a:lnTo>
                        <a:pt x="1285" y="1093"/>
                      </a:lnTo>
                      <a:lnTo>
                        <a:pt x="1265" y="1121"/>
                      </a:lnTo>
                      <a:lnTo>
                        <a:pt x="1244" y="1147"/>
                      </a:lnTo>
                      <a:lnTo>
                        <a:pt x="1221" y="1173"/>
                      </a:lnTo>
                      <a:lnTo>
                        <a:pt x="1199" y="1197"/>
                      </a:lnTo>
                      <a:lnTo>
                        <a:pt x="1175" y="1220"/>
                      </a:lnTo>
                      <a:lnTo>
                        <a:pt x="1148" y="1243"/>
                      </a:lnTo>
                      <a:lnTo>
                        <a:pt x="1122" y="1264"/>
                      </a:lnTo>
                      <a:lnTo>
                        <a:pt x="1095" y="1284"/>
                      </a:lnTo>
                      <a:lnTo>
                        <a:pt x="1067" y="1302"/>
                      </a:lnTo>
                      <a:lnTo>
                        <a:pt x="1038" y="1319"/>
                      </a:lnTo>
                      <a:lnTo>
                        <a:pt x="1007" y="1334"/>
                      </a:lnTo>
                      <a:lnTo>
                        <a:pt x="976" y="1348"/>
                      </a:lnTo>
                      <a:lnTo>
                        <a:pt x="944" y="1361"/>
                      </a:lnTo>
                      <a:lnTo>
                        <a:pt x="911" y="1371"/>
                      </a:lnTo>
                      <a:lnTo>
                        <a:pt x="878" y="1380"/>
                      </a:lnTo>
                      <a:lnTo>
                        <a:pt x="844" y="1389"/>
                      </a:lnTo>
                      <a:lnTo>
                        <a:pt x="809" y="1394"/>
                      </a:lnTo>
                      <a:lnTo>
                        <a:pt x="774" y="1399"/>
                      </a:lnTo>
                      <a:lnTo>
                        <a:pt x="739" y="1401"/>
                      </a:lnTo>
                      <a:lnTo>
                        <a:pt x="702" y="1403"/>
                      </a:lnTo>
                      <a:lnTo>
                        <a:pt x="702" y="1403"/>
                      </a:lnTo>
                      <a:lnTo>
                        <a:pt x="666" y="1401"/>
                      </a:lnTo>
                      <a:lnTo>
                        <a:pt x="630" y="1399"/>
                      </a:lnTo>
                      <a:lnTo>
                        <a:pt x="595" y="1394"/>
                      </a:lnTo>
                      <a:lnTo>
                        <a:pt x="560" y="1389"/>
                      </a:lnTo>
                      <a:lnTo>
                        <a:pt x="527" y="1380"/>
                      </a:lnTo>
                      <a:lnTo>
                        <a:pt x="493" y="1371"/>
                      </a:lnTo>
                      <a:lnTo>
                        <a:pt x="461" y="1361"/>
                      </a:lnTo>
                      <a:lnTo>
                        <a:pt x="428" y="1348"/>
                      </a:lnTo>
                      <a:lnTo>
                        <a:pt x="397" y="1334"/>
                      </a:lnTo>
                      <a:lnTo>
                        <a:pt x="368" y="1319"/>
                      </a:lnTo>
                      <a:lnTo>
                        <a:pt x="338" y="1302"/>
                      </a:lnTo>
                      <a:lnTo>
                        <a:pt x="310" y="1284"/>
                      </a:lnTo>
                      <a:lnTo>
                        <a:pt x="282" y="1264"/>
                      </a:lnTo>
                      <a:lnTo>
                        <a:pt x="256" y="1243"/>
                      </a:lnTo>
                      <a:lnTo>
                        <a:pt x="230" y="1220"/>
                      </a:lnTo>
                      <a:lnTo>
                        <a:pt x="205" y="1197"/>
                      </a:lnTo>
                      <a:lnTo>
                        <a:pt x="183" y="1173"/>
                      </a:lnTo>
                      <a:lnTo>
                        <a:pt x="160" y="1147"/>
                      </a:lnTo>
                      <a:lnTo>
                        <a:pt x="139" y="1121"/>
                      </a:lnTo>
                      <a:lnTo>
                        <a:pt x="119" y="1093"/>
                      </a:lnTo>
                      <a:lnTo>
                        <a:pt x="101" y="1065"/>
                      </a:lnTo>
                      <a:lnTo>
                        <a:pt x="84" y="1035"/>
                      </a:lnTo>
                      <a:lnTo>
                        <a:pt x="69" y="1006"/>
                      </a:lnTo>
                      <a:lnTo>
                        <a:pt x="55" y="973"/>
                      </a:lnTo>
                      <a:lnTo>
                        <a:pt x="42" y="943"/>
                      </a:lnTo>
                      <a:lnTo>
                        <a:pt x="31" y="909"/>
                      </a:lnTo>
                      <a:lnTo>
                        <a:pt x="23" y="877"/>
                      </a:lnTo>
                      <a:lnTo>
                        <a:pt x="14" y="843"/>
                      </a:lnTo>
                      <a:lnTo>
                        <a:pt x="9" y="808"/>
                      </a:lnTo>
                      <a:lnTo>
                        <a:pt x="4" y="773"/>
                      </a:lnTo>
                      <a:lnTo>
                        <a:pt x="2" y="736"/>
                      </a:lnTo>
                      <a:lnTo>
                        <a:pt x="0" y="701"/>
                      </a:lnTo>
                      <a:lnTo>
                        <a:pt x="0" y="701"/>
                      </a:lnTo>
                      <a:lnTo>
                        <a:pt x="0" y="672"/>
                      </a:lnTo>
                      <a:lnTo>
                        <a:pt x="2" y="645"/>
                      </a:lnTo>
                      <a:lnTo>
                        <a:pt x="4" y="617"/>
                      </a:lnTo>
                      <a:lnTo>
                        <a:pt x="9" y="590"/>
                      </a:lnTo>
                      <a:lnTo>
                        <a:pt x="13" y="565"/>
                      </a:lnTo>
                      <a:lnTo>
                        <a:pt x="18" y="538"/>
                      </a:lnTo>
                      <a:lnTo>
                        <a:pt x="27" y="512"/>
                      </a:lnTo>
                      <a:lnTo>
                        <a:pt x="34" y="484"/>
                      </a:lnTo>
                      <a:lnTo>
                        <a:pt x="702" y="7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" name="Rectangle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Pink group."/>
          <p:cNvGrpSpPr/>
          <p:nvPr/>
        </p:nvGrpSpPr>
        <p:grpSpPr>
          <a:xfrm>
            <a:off x="6121400" y="1295400"/>
            <a:ext cx="5826375" cy="5791200"/>
            <a:chOff x="6121400" y="1295400"/>
            <a:chExt cx="5826375" cy="5791200"/>
          </a:xfrm>
        </p:grpSpPr>
        <p:sp>
          <p:nvSpPr>
            <p:cNvPr id="165" name="TextBox 164"/>
            <p:cNvSpPr txBox="1"/>
            <p:nvPr/>
          </p:nvSpPr>
          <p:spPr>
            <a:xfrm>
              <a:off x="6622198" y="1400252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D28A5"/>
                  </a:solidFill>
                  <a:latin typeface="Arial"/>
                  <a:cs typeface="Arial"/>
                </a:rPr>
                <a:t>Females</a:t>
              </a:r>
            </a:p>
          </p:txBody>
        </p:sp>
        <p:grpSp>
          <p:nvGrpSpPr>
            <p:cNvPr id="166" name="Group 165" descr="Female Half Icon"/>
            <p:cNvGrpSpPr/>
            <p:nvPr/>
          </p:nvGrpSpPr>
          <p:grpSpPr>
            <a:xfrm>
              <a:off x="6121400" y="1295400"/>
              <a:ext cx="1155700" cy="5125813"/>
              <a:chOff x="6083300" y="990600"/>
              <a:chExt cx="1155700" cy="5125813"/>
            </a:xfrm>
          </p:grpSpPr>
          <p:sp>
            <p:nvSpPr>
              <p:cNvPr id="167" name="Freeform 5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96000" y="1905001"/>
                <a:ext cx="1143000" cy="4211412"/>
              </a:xfrm>
              <a:custGeom>
                <a:avLst/>
                <a:gdLst>
                  <a:gd name="T0" fmla="*/ 45 w 45"/>
                  <a:gd name="T1" fmla="*/ 99 h 165"/>
                  <a:gd name="T2" fmla="*/ 45 w 45"/>
                  <a:gd name="T3" fmla="*/ 1 h 165"/>
                  <a:gd name="T4" fmla="*/ 19 w 45"/>
                  <a:gd name="T5" fmla="*/ 6 h 165"/>
                  <a:gd name="T6" fmla="*/ 8 w 45"/>
                  <a:gd name="T7" fmla="*/ 35 h 165"/>
                  <a:gd name="T8" fmla="*/ 0 w 45"/>
                  <a:gd name="T9" fmla="*/ 65 h 165"/>
                  <a:gd name="T10" fmla="*/ 13 w 45"/>
                  <a:gd name="T11" fmla="*/ 66 h 165"/>
                  <a:gd name="T12" fmla="*/ 26 w 45"/>
                  <a:gd name="T13" fmla="*/ 25 h 165"/>
                  <a:gd name="T14" fmla="*/ 28 w 45"/>
                  <a:gd name="T15" fmla="*/ 23 h 165"/>
                  <a:gd name="T16" fmla="*/ 9 w 45"/>
                  <a:gd name="T17" fmla="*/ 99 h 165"/>
                  <a:gd name="T18" fmla="*/ 29 w 45"/>
                  <a:gd name="T19" fmla="*/ 99 h 165"/>
                  <a:gd name="T20" fmla="*/ 29 w 45"/>
                  <a:gd name="T21" fmla="*/ 157 h 165"/>
                  <a:gd name="T22" fmla="*/ 43 w 45"/>
                  <a:gd name="T23" fmla="*/ 157 h 165"/>
                  <a:gd name="T24" fmla="*/ 44 w 45"/>
                  <a:gd name="T25" fmla="*/ 99 h 165"/>
                  <a:gd name="T26" fmla="*/ 45 w 45"/>
                  <a:gd name="T27" fmla="*/ 9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165">
                    <a:moveTo>
                      <a:pt x="45" y="99"/>
                    </a:moveTo>
                    <a:cubicBezTo>
                      <a:pt x="45" y="1"/>
                      <a:pt x="45" y="1"/>
                      <a:pt x="45" y="1"/>
                    </a:cubicBezTo>
                    <a:cubicBezTo>
                      <a:pt x="36" y="1"/>
                      <a:pt x="26" y="0"/>
                      <a:pt x="19" y="6"/>
                    </a:cubicBezTo>
                    <a:cubicBezTo>
                      <a:pt x="12" y="14"/>
                      <a:pt x="12" y="25"/>
                      <a:pt x="8" y="35"/>
                    </a:cubicBezTo>
                    <a:cubicBezTo>
                      <a:pt x="6" y="45"/>
                      <a:pt x="1" y="55"/>
                      <a:pt x="0" y="65"/>
                    </a:cubicBezTo>
                    <a:cubicBezTo>
                      <a:pt x="0" y="72"/>
                      <a:pt x="12" y="73"/>
                      <a:pt x="13" y="66"/>
                    </a:cubicBezTo>
                    <a:cubicBezTo>
                      <a:pt x="18" y="53"/>
                      <a:pt x="21" y="38"/>
                      <a:pt x="26" y="25"/>
                    </a:cubicBezTo>
                    <a:cubicBezTo>
                      <a:pt x="26" y="24"/>
                      <a:pt x="28" y="23"/>
                      <a:pt x="28" y="23"/>
                    </a:cubicBezTo>
                    <a:cubicBezTo>
                      <a:pt x="22" y="48"/>
                      <a:pt x="15" y="74"/>
                      <a:pt x="9" y="99"/>
                    </a:cubicBezTo>
                    <a:cubicBezTo>
                      <a:pt x="16" y="99"/>
                      <a:pt x="22" y="99"/>
                      <a:pt x="29" y="99"/>
                    </a:cubicBezTo>
                    <a:cubicBezTo>
                      <a:pt x="29" y="118"/>
                      <a:pt x="28" y="138"/>
                      <a:pt x="29" y="157"/>
                    </a:cubicBezTo>
                    <a:cubicBezTo>
                      <a:pt x="30" y="165"/>
                      <a:pt x="43" y="165"/>
                      <a:pt x="43" y="157"/>
                    </a:cubicBezTo>
                    <a:cubicBezTo>
                      <a:pt x="44" y="138"/>
                      <a:pt x="43" y="118"/>
                      <a:pt x="44" y="99"/>
                    </a:cubicBezTo>
                    <a:cubicBezTo>
                      <a:pt x="44" y="99"/>
                      <a:pt x="45" y="99"/>
                      <a:pt x="45" y="99"/>
                    </a:cubicBezTo>
                    <a:close/>
                  </a:path>
                </a:pathLst>
              </a:custGeom>
              <a:solidFill>
                <a:srgbClr val="CD28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Oval 1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 flipH="1">
                <a:off x="6083300" y="990600"/>
                <a:ext cx="4318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838200">
                    <a:moveTo>
                      <a:pt x="419100" y="0"/>
                    </a:moveTo>
                    <a:lnTo>
                      <a:pt x="431800" y="1280"/>
                    </a:lnTo>
                    <a:lnTo>
                      <a:pt x="431800" y="836920"/>
                    </a:lnTo>
                    <a:lnTo>
                      <a:pt x="419100" y="838200"/>
                    </a:ln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187637"/>
                      <a:pt x="187637" y="0"/>
                      <a:pt x="419100" y="0"/>
                    </a:cubicBezTo>
                    <a:close/>
                  </a:path>
                </a:pathLst>
              </a:custGeom>
              <a:solidFill>
                <a:srgbClr val="CD28A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97" charset="0"/>
                </a:endParaRPr>
              </a:p>
            </p:txBody>
          </p:sp>
        </p:grp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7963355" y="1672360"/>
              <a:ext cx="2438488" cy="750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1800" b="1" dirty="0">
                  <a:solidFill>
                    <a:srgbClr val="CD28A5"/>
                  </a:solidFill>
                  <a:latin typeface="Arial Narrow" pitchFamily="34" charset="0"/>
                </a:rPr>
                <a:t>Most of the females are </a:t>
              </a:r>
              <a:r>
                <a:rPr lang="en-US" sz="1800" b="1" dirty="0" err="1">
                  <a:solidFill>
                    <a:srgbClr val="CD28A5"/>
                  </a:solidFill>
                  <a:latin typeface="Arial Narrow" pitchFamily="34" charset="0"/>
                </a:rPr>
                <a:t>umware</a:t>
              </a:r>
              <a:r>
                <a:rPr lang="en-US" sz="1800" b="1" dirty="0">
                  <a:solidFill>
                    <a:srgbClr val="CD28A5"/>
                  </a:solidFill>
                  <a:latin typeface="Arial Narrow" pitchFamily="34" charset="0"/>
                </a:rPr>
                <a:t> about the their term insurance </a:t>
              </a:r>
              <a:endParaRPr lang="en-US" sz="1800" dirty="0">
                <a:solidFill>
                  <a:srgbClr val="CD28A5"/>
                </a:solidFill>
                <a:latin typeface="Arial Narrow" pitchFamily="112" charset="0"/>
              </a:endParaRPr>
            </a:p>
          </p:txBody>
        </p:sp>
        <p:sp>
          <p:nvSpPr>
            <p:cNvPr id="19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370" y="1709656"/>
              <a:ext cx="798764" cy="631158"/>
            </a:xfrm>
            <a:custGeom>
              <a:avLst/>
              <a:gdLst>
                <a:gd name="T0" fmla="*/ 446 w 448"/>
                <a:gd name="T1" fmla="*/ 296 h 322"/>
                <a:gd name="T2" fmla="*/ 421 w 448"/>
                <a:gd name="T3" fmla="*/ 245 h 322"/>
                <a:gd name="T4" fmla="*/ 415 w 448"/>
                <a:gd name="T5" fmla="*/ 235 h 322"/>
                <a:gd name="T6" fmla="*/ 418 w 448"/>
                <a:gd name="T7" fmla="*/ 227 h 322"/>
                <a:gd name="T8" fmla="*/ 418 w 448"/>
                <a:gd name="T9" fmla="*/ 10 h 322"/>
                <a:gd name="T10" fmla="*/ 408 w 448"/>
                <a:gd name="T11" fmla="*/ 0 h 322"/>
                <a:gd name="T12" fmla="*/ 43 w 448"/>
                <a:gd name="T13" fmla="*/ 0 h 322"/>
                <a:gd name="T14" fmla="*/ 33 w 448"/>
                <a:gd name="T15" fmla="*/ 10 h 322"/>
                <a:gd name="T16" fmla="*/ 33 w 448"/>
                <a:gd name="T17" fmla="*/ 227 h 322"/>
                <a:gd name="T18" fmla="*/ 36 w 448"/>
                <a:gd name="T19" fmla="*/ 236 h 322"/>
                <a:gd name="T20" fmla="*/ 28 w 448"/>
                <a:gd name="T21" fmla="*/ 246 h 322"/>
                <a:gd name="T22" fmla="*/ 1 w 448"/>
                <a:gd name="T23" fmla="*/ 296 h 322"/>
                <a:gd name="T24" fmla="*/ 3 w 448"/>
                <a:gd name="T25" fmla="*/ 315 h 322"/>
                <a:gd name="T26" fmla="*/ 4 w 448"/>
                <a:gd name="T27" fmla="*/ 316 h 322"/>
                <a:gd name="T28" fmla="*/ 9 w 448"/>
                <a:gd name="T29" fmla="*/ 321 h 322"/>
                <a:gd name="T30" fmla="*/ 62 w 448"/>
                <a:gd name="T31" fmla="*/ 321 h 322"/>
                <a:gd name="T32" fmla="*/ 440 w 448"/>
                <a:gd name="T33" fmla="*/ 321 h 322"/>
                <a:gd name="T34" fmla="*/ 441 w 448"/>
                <a:gd name="T35" fmla="*/ 321 h 322"/>
                <a:gd name="T36" fmla="*/ 444 w 448"/>
                <a:gd name="T37" fmla="*/ 319 h 322"/>
                <a:gd name="T38" fmla="*/ 447 w 448"/>
                <a:gd name="T39" fmla="*/ 314 h 322"/>
                <a:gd name="T40" fmla="*/ 446 w 448"/>
                <a:gd name="T41" fmla="*/ 296 h 322"/>
                <a:gd name="T42" fmla="*/ 390 w 448"/>
                <a:gd name="T43" fmla="*/ 38 h 322"/>
                <a:gd name="T44" fmla="*/ 390 w 448"/>
                <a:gd name="T45" fmla="*/ 212 h 322"/>
                <a:gd name="T46" fmla="*/ 381 w 448"/>
                <a:gd name="T47" fmla="*/ 221 h 322"/>
                <a:gd name="T48" fmla="*/ 380 w 448"/>
                <a:gd name="T49" fmla="*/ 221 h 322"/>
                <a:gd name="T50" fmla="*/ 313 w 448"/>
                <a:gd name="T51" fmla="*/ 221 h 322"/>
                <a:gd name="T52" fmla="*/ 112 w 448"/>
                <a:gd name="T53" fmla="*/ 221 h 322"/>
                <a:gd name="T54" fmla="*/ 89 w 448"/>
                <a:gd name="T55" fmla="*/ 221 h 322"/>
                <a:gd name="T56" fmla="*/ 70 w 448"/>
                <a:gd name="T57" fmla="*/ 221 h 322"/>
                <a:gd name="T58" fmla="*/ 64 w 448"/>
                <a:gd name="T59" fmla="*/ 219 h 322"/>
                <a:gd name="T60" fmla="*/ 62 w 448"/>
                <a:gd name="T61" fmla="*/ 216 h 322"/>
                <a:gd name="T62" fmla="*/ 61 w 448"/>
                <a:gd name="T63" fmla="*/ 212 h 322"/>
                <a:gd name="T64" fmla="*/ 61 w 448"/>
                <a:gd name="T65" fmla="*/ 201 h 322"/>
                <a:gd name="T66" fmla="*/ 61 w 448"/>
                <a:gd name="T67" fmla="*/ 195 h 322"/>
                <a:gd name="T68" fmla="*/ 61 w 448"/>
                <a:gd name="T69" fmla="*/ 195 h 322"/>
                <a:gd name="T70" fmla="*/ 61 w 448"/>
                <a:gd name="T71" fmla="*/ 35 h 322"/>
                <a:gd name="T72" fmla="*/ 70 w 448"/>
                <a:gd name="T73" fmla="*/ 26 h 322"/>
                <a:gd name="T74" fmla="*/ 381 w 448"/>
                <a:gd name="T75" fmla="*/ 26 h 322"/>
                <a:gd name="T76" fmla="*/ 383 w 448"/>
                <a:gd name="T77" fmla="*/ 26 h 322"/>
                <a:gd name="T78" fmla="*/ 390 w 448"/>
                <a:gd name="T79" fmla="*/ 3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322">
                  <a:moveTo>
                    <a:pt x="446" y="296"/>
                  </a:moveTo>
                  <a:cubicBezTo>
                    <a:pt x="421" y="245"/>
                    <a:pt x="421" y="245"/>
                    <a:pt x="421" y="245"/>
                  </a:cubicBezTo>
                  <a:cubicBezTo>
                    <a:pt x="419" y="240"/>
                    <a:pt x="417" y="237"/>
                    <a:pt x="415" y="235"/>
                  </a:cubicBezTo>
                  <a:cubicBezTo>
                    <a:pt x="417" y="233"/>
                    <a:pt x="418" y="231"/>
                    <a:pt x="418" y="227"/>
                  </a:cubicBez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14" y="0"/>
                    <a:pt x="40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3" y="4"/>
                    <a:pt x="33" y="10"/>
                  </a:cubicBezTo>
                  <a:cubicBezTo>
                    <a:pt x="33" y="227"/>
                    <a:pt x="33" y="227"/>
                    <a:pt x="33" y="227"/>
                  </a:cubicBezTo>
                  <a:cubicBezTo>
                    <a:pt x="33" y="231"/>
                    <a:pt x="34" y="234"/>
                    <a:pt x="36" y="236"/>
                  </a:cubicBezTo>
                  <a:cubicBezTo>
                    <a:pt x="32" y="236"/>
                    <a:pt x="30" y="239"/>
                    <a:pt x="28" y="246"/>
                  </a:cubicBezTo>
                  <a:cubicBezTo>
                    <a:pt x="1" y="296"/>
                    <a:pt x="1" y="296"/>
                    <a:pt x="1" y="296"/>
                  </a:cubicBezTo>
                  <a:cubicBezTo>
                    <a:pt x="0" y="301"/>
                    <a:pt x="1" y="310"/>
                    <a:pt x="3" y="315"/>
                  </a:cubicBezTo>
                  <a:cubicBezTo>
                    <a:pt x="4" y="316"/>
                    <a:pt x="4" y="316"/>
                    <a:pt x="4" y="316"/>
                  </a:cubicBezTo>
                  <a:cubicBezTo>
                    <a:pt x="5" y="319"/>
                    <a:pt x="7" y="321"/>
                    <a:pt x="9" y="321"/>
                  </a:cubicBezTo>
                  <a:cubicBezTo>
                    <a:pt x="62" y="321"/>
                    <a:pt x="62" y="321"/>
                    <a:pt x="62" y="321"/>
                  </a:cubicBezTo>
                  <a:cubicBezTo>
                    <a:pt x="174" y="321"/>
                    <a:pt x="424" y="322"/>
                    <a:pt x="440" y="321"/>
                  </a:cubicBezTo>
                  <a:cubicBezTo>
                    <a:pt x="441" y="321"/>
                    <a:pt x="441" y="321"/>
                    <a:pt x="441" y="321"/>
                  </a:cubicBezTo>
                  <a:cubicBezTo>
                    <a:pt x="442" y="321"/>
                    <a:pt x="443" y="320"/>
                    <a:pt x="444" y="319"/>
                  </a:cubicBezTo>
                  <a:cubicBezTo>
                    <a:pt x="445" y="317"/>
                    <a:pt x="446" y="316"/>
                    <a:pt x="447" y="314"/>
                  </a:cubicBezTo>
                  <a:cubicBezTo>
                    <a:pt x="448" y="308"/>
                    <a:pt x="448" y="301"/>
                    <a:pt x="446" y="296"/>
                  </a:cubicBezTo>
                  <a:close/>
                  <a:moveTo>
                    <a:pt x="390" y="38"/>
                  </a:moveTo>
                  <a:cubicBezTo>
                    <a:pt x="390" y="212"/>
                    <a:pt x="390" y="212"/>
                    <a:pt x="390" y="212"/>
                  </a:cubicBezTo>
                  <a:cubicBezTo>
                    <a:pt x="390" y="217"/>
                    <a:pt x="386" y="221"/>
                    <a:pt x="381" y="221"/>
                  </a:cubicBezTo>
                  <a:cubicBezTo>
                    <a:pt x="380" y="221"/>
                    <a:pt x="380" y="221"/>
                    <a:pt x="380" y="221"/>
                  </a:cubicBezTo>
                  <a:cubicBezTo>
                    <a:pt x="375" y="221"/>
                    <a:pt x="348" y="221"/>
                    <a:pt x="313" y="221"/>
                  </a:cubicBezTo>
                  <a:cubicBezTo>
                    <a:pt x="112" y="221"/>
                    <a:pt x="112" y="221"/>
                    <a:pt x="112" y="221"/>
                  </a:cubicBezTo>
                  <a:cubicBezTo>
                    <a:pt x="99" y="221"/>
                    <a:pt x="91" y="221"/>
                    <a:pt x="89" y="221"/>
                  </a:cubicBezTo>
                  <a:cubicBezTo>
                    <a:pt x="80" y="222"/>
                    <a:pt x="74" y="222"/>
                    <a:pt x="70" y="221"/>
                  </a:cubicBezTo>
                  <a:cubicBezTo>
                    <a:pt x="68" y="221"/>
                    <a:pt x="66" y="220"/>
                    <a:pt x="64" y="219"/>
                  </a:cubicBezTo>
                  <a:cubicBezTo>
                    <a:pt x="63" y="218"/>
                    <a:pt x="62" y="217"/>
                    <a:pt x="62" y="216"/>
                  </a:cubicBezTo>
                  <a:cubicBezTo>
                    <a:pt x="62" y="215"/>
                    <a:pt x="61" y="213"/>
                    <a:pt x="61" y="212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1" y="198"/>
                    <a:pt x="61" y="195"/>
                    <a:pt x="61" y="195"/>
                  </a:cubicBezTo>
                  <a:cubicBezTo>
                    <a:pt x="61" y="195"/>
                    <a:pt x="61" y="195"/>
                    <a:pt x="61" y="19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0"/>
                    <a:pt x="65" y="26"/>
                    <a:pt x="70" y="26"/>
                  </a:cubicBezTo>
                  <a:cubicBezTo>
                    <a:pt x="381" y="26"/>
                    <a:pt x="381" y="26"/>
                    <a:pt x="381" y="26"/>
                  </a:cubicBezTo>
                  <a:cubicBezTo>
                    <a:pt x="382" y="26"/>
                    <a:pt x="383" y="26"/>
                    <a:pt x="383" y="26"/>
                  </a:cubicBezTo>
                  <a:cubicBezTo>
                    <a:pt x="390" y="28"/>
                    <a:pt x="390" y="33"/>
                    <a:pt x="390" y="38"/>
                  </a:cubicBezTo>
                  <a:close/>
                </a:path>
              </a:pathLst>
            </a:custGeom>
            <a:solidFill>
              <a:srgbClr val="CD28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8894797" y="3152401"/>
              <a:ext cx="502349" cy="23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CD28A5"/>
                </a:solidFill>
                <a:latin typeface="Arial Narrow" pitchFamily="112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9397146" y="3176323"/>
              <a:ext cx="932932" cy="215292"/>
            </a:xfrm>
            <a:prstGeom prst="rect">
              <a:avLst/>
            </a:prstGeom>
            <a:solidFill>
              <a:srgbClr val="CD28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200" dirty="0">
                  <a:solidFill>
                    <a:srgbClr val="FFFFFF"/>
                  </a:solidFill>
                  <a:latin typeface="Arial Narrow"/>
                  <a:cs typeface="Arial Narrow"/>
                </a:rPr>
                <a:t>e</a:t>
              </a:r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8274333" y="3439457"/>
              <a:ext cx="476936" cy="23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800" b="1" dirty="0">
                  <a:solidFill>
                    <a:srgbClr val="CD28A5"/>
                  </a:solidFill>
                  <a:latin typeface="Arial Narrow" pitchFamily="34" charset="0"/>
                </a:rPr>
                <a:t>%</a:t>
              </a:r>
              <a:endParaRPr lang="en-US" sz="1400" dirty="0">
                <a:solidFill>
                  <a:srgbClr val="CD28A5"/>
                </a:solidFill>
                <a:latin typeface="Arial Narrow" pitchFamily="112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8751269" y="3463379"/>
              <a:ext cx="1578809" cy="215292"/>
            </a:xfrm>
            <a:prstGeom prst="rect">
              <a:avLst/>
            </a:prstGeom>
            <a:solidFill>
              <a:srgbClr val="CD28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200" dirty="0">
                  <a:solidFill>
                    <a:srgbClr val="FFFFFF"/>
                  </a:solidFill>
                  <a:latin typeface="Arial Narrow"/>
                  <a:cs typeface="Arial Narrow"/>
                </a:rPr>
                <a:t>Variable Two</a:t>
              </a:r>
            </a:p>
          </p:txBody>
        </p:sp>
        <p:sp>
          <p:nvSpPr>
            <p:cNvPr id="224" name="Rectangle 70"/>
            <p:cNvSpPr>
              <a:spLocks noChangeArrowheads="1"/>
            </p:cNvSpPr>
            <p:nvPr/>
          </p:nvSpPr>
          <p:spPr bwMode="auto">
            <a:xfrm>
              <a:off x="7536598" y="3738474"/>
              <a:ext cx="497031" cy="23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CD28A5"/>
                </a:solidFill>
                <a:latin typeface="Arial Narrow" pitchFamily="112" charset="0"/>
              </a:endParaRPr>
            </a:p>
          </p:txBody>
        </p:sp>
        <p:sp>
          <p:nvSpPr>
            <p:cNvPr id="225" name="Rectangle 70"/>
            <p:cNvSpPr>
              <a:spLocks noChangeArrowheads="1"/>
            </p:cNvSpPr>
            <p:nvPr/>
          </p:nvSpPr>
          <p:spPr bwMode="auto">
            <a:xfrm>
              <a:off x="7345872" y="4025530"/>
              <a:ext cx="472465" cy="23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CD28A5"/>
                </a:solidFill>
                <a:latin typeface="Arial Narrow" pitchFamily="112" charset="0"/>
              </a:endParaRPr>
            </a:p>
          </p:txBody>
        </p:sp>
        <p:sp>
          <p:nvSpPr>
            <p:cNvPr id="216" name="Rectangle 70"/>
            <p:cNvSpPr>
              <a:spLocks noChangeArrowheads="1"/>
            </p:cNvSpPr>
            <p:nvPr/>
          </p:nvSpPr>
          <p:spPr bwMode="auto">
            <a:xfrm>
              <a:off x="10545370" y="3236126"/>
              <a:ext cx="1402405" cy="121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CD28A5"/>
                  </a:solidFill>
                  <a:latin typeface="Arial Narrow" pitchFamily="112" charset="0"/>
                </a:rPr>
                <a:t>. </a:t>
              </a:r>
            </a:p>
          </p:txBody>
        </p:sp>
        <p:grpSp>
          <p:nvGrpSpPr>
            <p:cNvPr id="227" name="Group 226" descr="Pink Pie Chart Icon"/>
            <p:cNvGrpSpPr/>
            <p:nvPr/>
          </p:nvGrpSpPr>
          <p:grpSpPr>
            <a:xfrm>
              <a:off x="6779817" y="5142938"/>
              <a:ext cx="928815" cy="975710"/>
              <a:chOff x="6808344" y="2256539"/>
              <a:chExt cx="2335656" cy="2453575"/>
            </a:xfrm>
            <a:solidFill>
              <a:srgbClr val="E83CC9"/>
            </a:solidFill>
          </p:grpSpPr>
          <p:sp>
            <p:nvSpPr>
              <p:cNvPr id="228" name="Freeform 3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344" y="2256539"/>
                <a:ext cx="1060450" cy="1114425"/>
              </a:xfrm>
              <a:custGeom>
                <a:avLst/>
                <a:gdLst/>
                <a:ahLst/>
                <a:cxnLst>
                  <a:cxn ang="0">
                    <a:pos x="668" y="702"/>
                  </a:cxn>
                  <a:cxn ang="0">
                    <a:pos x="0" y="484"/>
                  </a:cxn>
                  <a:cxn ang="0">
                    <a:pos x="0" y="484"/>
                  </a:cxn>
                  <a:cxn ang="0">
                    <a:pos x="10" y="458"/>
                  </a:cxn>
                  <a:cxn ang="0">
                    <a:pos x="20" y="431"/>
                  </a:cxn>
                  <a:cxn ang="0">
                    <a:pos x="31" y="404"/>
                  </a:cxn>
                  <a:cxn ang="0">
                    <a:pos x="43" y="379"/>
                  </a:cxn>
                  <a:cxn ang="0">
                    <a:pos x="57" y="355"/>
                  </a:cxn>
                  <a:cxn ang="0">
                    <a:pos x="71" y="330"/>
                  </a:cxn>
                  <a:cxn ang="0">
                    <a:pos x="86" y="307"/>
                  </a:cxn>
                  <a:cxn ang="0">
                    <a:pos x="101" y="285"/>
                  </a:cxn>
                  <a:cxn ang="0">
                    <a:pos x="118" y="263"/>
                  </a:cxn>
                  <a:cxn ang="0">
                    <a:pos x="135" y="241"/>
                  </a:cxn>
                  <a:cxn ang="0">
                    <a:pos x="153" y="222"/>
                  </a:cxn>
                  <a:cxn ang="0">
                    <a:pos x="171" y="202"/>
                  </a:cxn>
                  <a:cxn ang="0">
                    <a:pos x="191" y="183"/>
                  </a:cxn>
                  <a:cxn ang="0">
                    <a:pos x="212" y="166"/>
                  </a:cxn>
                  <a:cxn ang="0">
                    <a:pos x="233" y="147"/>
                  </a:cxn>
                  <a:cxn ang="0">
                    <a:pos x="254" y="132"/>
                  </a:cxn>
                  <a:cxn ang="0">
                    <a:pos x="276" y="117"/>
                  </a:cxn>
                  <a:cxn ang="0">
                    <a:pos x="299" y="101"/>
                  </a:cxn>
                  <a:cxn ang="0">
                    <a:pos x="321" y="89"/>
                  </a:cxn>
                  <a:cxn ang="0">
                    <a:pos x="345" y="76"/>
                  </a:cxn>
                  <a:cxn ang="0">
                    <a:pos x="370" y="63"/>
                  </a:cxn>
                  <a:cxn ang="0">
                    <a:pos x="394" y="53"/>
                  </a:cxn>
                  <a:cxn ang="0">
                    <a:pos x="421" y="44"/>
                  </a:cxn>
                  <a:cxn ang="0">
                    <a:pos x="446" y="34"/>
                  </a:cxn>
                  <a:cxn ang="0">
                    <a:pos x="473" y="27"/>
                  </a:cxn>
                  <a:cxn ang="0">
                    <a:pos x="500" y="20"/>
                  </a:cxn>
                  <a:cxn ang="0">
                    <a:pos x="526" y="13"/>
                  </a:cxn>
                  <a:cxn ang="0">
                    <a:pos x="554" y="9"/>
                  </a:cxn>
                  <a:cxn ang="0">
                    <a:pos x="582" y="4"/>
                  </a:cxn>
                  <a:cxn ang="0">
                    <a:pos x="611" y="2"/>
                  </a:cxn>
                  <a:cxn ang="0">
                    <a:pos x="639" y="0"/>
                  </a:cxn>
                  <a:cxn ang="0">
                    <a:pos x="668" y="0"/>
                  </a:cxn>
                  <a:cxn ang="0">
                    <a:pos x="668" y="702"/>
                  </a:cxn>
                </a:cxnLst>
                <a:rect l="0" t="0" r="r" b="b"/>
                <a:pathLst>
                  <a:path w="668" h="702">
                    <a:moveTo>
                      <a:pt x="668" y="702"/>
                    </a:moveTo>
                    <a:lnTo>
                      <a:pt x="0" y="484"/>
                    </a:lnTo>
                    <a:lnTo>
                      <a:pt x="0" y="484"/>
                    </a:lnTo>
                    <a:lnTo>
                      <a:pt x="10" y="458"/>
                    </a:lnTo>
                    <a:lnTo>
                      <a:pt x="20" y="431"/>
                    </a:lnTo>
                    <a:lnTo>
                      <a:pt x="31" y="404"/>
                    </a:lnTo>
                    <a:lnTo>
                      <a:pt x="43" y="379"/>
                    </a:lnTo>
                    <a:lnTo>
                      <a:pt x="57" y="355"/>
                    </a:lnTo>
                    <a:lnTo>
                      <a:pt x="71" y="330"/>
                    </a:lnTo>
                    <a:lnTo>
                      <a:pt x="86" y="307"/>
                    </a:lnTo>
                    <a:lnTo>
                      <a:pt x="101" y="285"/>
                    </a:lnTo>
                    <a:lnTo>
                      <a:pt x="118" y="263"/>
                    </a:lnTo>
                    <a:lnTo>
                      <a:pt x="135" y="241"/>
                    </a:lnTo>
                    <a:lnTo>
                      <a:pt x="153" y="222"/>
                    </a:lnTo>
                    <a:lnTo>
                      <a:pt x="171" y="202"/>
                    </a:lnTo>
                    <a:lnTo>
                      <a:pt x="191" y="183"/>
                    </a:lnTo>
                    <a:lnTo>
                      <a:pt x="212" y="166"/>
                    </a:lnTo>
                    <a:lnTo>
                      <a:pt x="233" y="147"/>
                    </a:lnTo>
                    <a:lnTo>
                      <a:pt x="254" y="132"/>
                    </a:lnTo>
                    <a:lnTo>
                      <a:pt x="276" y="117"/>
                    </a:lnTo>
                    <a:lnTo>
                      <a:pt x="299" y="101"/>
                    </a:lnTo>
                    <a:lnTo>
                      <a:pt x="321" y="89"/>
                    </a:lnTo>
                    <a:lnTo>
                      <a:pt x="345" y="76"/>
                    </a:lnTo>
                    <a:lnTo>
                      <a:pt x="370" y="63"/>
                    </a:lnTo>
                    <a:lnTo>
                      <a:pt x="394" y="53"/>
                    </a:lnTo>
                    <a:lnTo>
                      <a:pt x="421" y="44"/>
                    </a:lnTo>
                    <a:lnTo>
                      <a:pt x="446" y="34"/>
                    </a:lnTo>
                    <a:lnTo>
                      <a:pt x="473" y="27"/>
                    </a:lnTo>
                    <a:lnTo>
                      <a:pt x="500" y="20"/>
                    </a:lnTo>
                    <a:lnTo>
                      <a:pt x="526" y="13"/>
                    </a:lnTo>
                    <a:lnTo>
                      <a:pt x="554" y="9"/>
                    </a:lnTo>
                    <a:lnTo>
                      <a:pt x="582" y="4"/>
                    </a:lnTo>
                    <a:lnTo>
                      <a:pt x="611" y="2"/>
                    </a:lnTo>
                    <a:lnTo>
                      <a:pt x="639" y="0"/>
                    </a:lnTo>
                    <a:lnTo>
                      <a:pt x="668" y="0"/>
                    </a:lnTo>
                    <a:lnTo>
                      <a:pt x="668" y="7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3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150" y="2482851"/>
                <a:ext cx="2228850" cy="2227263"/>
              </a:xfrm>
              <a:custGeom>
                <a:avLst/>
                <a:gdLst/>
                <a:ahLst/>
                <a:cxnLst>
                  <a:cxn ang="0">
                    <a:pos x="702" y="0"/>
                  </a:cxn>
                  <a:cxn ang="0">
                    <a:pos x="739" y="0"/>
                  </a:cxn>
                  <a:cxn ang="0">
                    <a:pos x="809" y="7"/>
                  </a:cxn>
                  <a:cxn ang="0">
                    <a:pos x="878" y="21"/>
                  </a:cxn>
                  <a:cxn ang="0">
                    <a:pos x="944" y="42"/>
                  </a:cxn>
                  <a:cxn ang="0">
                    <a:pos x="1007" y="68"/>
                  </a:cxn>
                  <a:cxn ang="0">
                    <a:pos x="1067" y="101"/>
                  </a:cxn>
                  <a:cxn ang="0">
                    <a:pos x="1122" y="139"/>
                  </a:cxn>
                  <a:cxn ang="0">
                    <a:pos x="1175" y="181"/>
                  </a:cxn>
                  <a:cxn ang="0">
                    <a:pos x="1221" y="228"/>
                  </a:cxn>
                  <a:cxn ang="0">
                    <a:pos x="1265" y="280"/>
                  </a:cxn>
                  <a:cxn ang="0">
                    <a:pos x="1303" y="336"/>
                  </a:cxn>
                  <a:cxn ang="0">
                    <a:pos x="1335" y="397"/>
                  </a:cxn>
                  <a:cxn ang="0">
                    <a:pos x="1362" y="460"/>
                  </a:cxn>
                  <a:cxn ang="0">
                    <a:pos x="1383" y="526"/>
                  </a:cxn>
                  <a:cxn ang="0">
                    <a:pos x="1397" y="595"/>
                  </a:cxn>
                  <a:cxn ang="0">
                    <a:pos x="1404" y="665"/>
                  </a:cxn>
                  <a:cxn ang="0">
                    <a:pos x="1404" y="701"/>
                  </a:cxn>
                  <a:cxn ang="0">
                    <a:pos x="1401" y="773"/>
                  </a:cxn>
                  <a:cxn ang="0">
                    <a:pos x="1390" y="843"/>
                  </a:cxn>
                  <a:cxn ang="0">
                    <a:pos x="1373" y="909"/>
                  </a:cxn>
                  <a:cxn ang="0">
                    <a:pos x="1349" y="973"/>
                  </a:cxn>
                  <a:cxn ang="0">
                    <a:pos x="1320" y="1035"/>
                  </a:cxn>
                  <a:cxn ang="0">
                    <a:pos x="1285" y="1093"/>
                  </a:cxn>
                  <a:cxn ang="0">
                    <a:pos x="1244" y="1147"/>
                  </a:cxn>
                  <a:cxn ang="0">
                    <a:pos x="1199" y="1197"/>
                  </a:cxn>
                  <a:cxn ang="0">
                    <a:pos x="1148" y="1243"/>
                  </a:cxn>
                  <a:cxn ang="0">
                    <a:pos x="1095" y="1284"/>
                  </a:cxn>
                  <a:cxn ang="0">
                    <a:pos x="1038" y="1319"/>
                  </a:cxn>
                  <a:cxn ang="0">
                    <a:pos x="976" y="1348"/>
                  </a:cxn>
                  <a:cxn ang="0">
                    <a:pos x="911" y="1371"/>
                  </a:cxn>
                  <a:cxn ang="0">
                    <a:pos x="844" y="1389"/>
                  </a:cxn>
                  <a:cxn ang="0">
                    <a:pos x="774" y="1399"/>
                  </a:cxn>
                  <a:cxn ang="0">
                    <a:pos x="702" y="1403"/>
                  </a:cxn>
                  <a:cxn ang="0">
                    <a:pos x="666" y="1401"/>
                  </a:cxn>
                  <a:cxn ang="0">
                    <a:pos x="595" y="1394"/>
                  </a:cxn>
                  <a:cxn ang="0">
                    <a:pos x="527" y="1380"/>
                  </a:cxn>
                  <a:cxn ang="0">
                    <a:pos x="461" y="1361"/>
                  </a:cxn>
                  <a:cxn ang="0">
                    <a:pos x="397" y="1334"/>
                  </a:cxn>
                  <a:cxn ang="0">
                    <a:pos x="338" y="1302"/>
                  </a:cxn>
                  <a:cxn ang="0">
                    <a:pos x="282" y="1264"/>
                  </a:cxn>
                  <a:cxn ang="0">
                    <a:pos x="230" y="1220"/>
                  </a:cxn>
                  <a:cxn ang="0">
                    <a:pos x="183" y="1173"/>
                  </a:cxn>
                  <a:cxn ang="0">
                    <a:pos x="139" y="1121"/>
                  </a:cxn>
                  <a:cxn ang="0">
                    <a:pos x="101" y="1065"/>
                  </a:cxn>
                  <a:cxn ang="0">
                    <a:pos x="69" y="1006"/>
                  </a:cxn>
                  <a:cxn ang="0">
                    <a:pos x="42" y="943"/>
                  </a:cxn>
                  <a:cxn ang="0">
                    <a:pos x="23" y="877"/>
                  </a:cxn>
                  <a:cxn ang="0">
                    <a:pos x="9" y="808"/>
                  </a:cxn>
                  <a:cxn ang="0">
                    <a:pos x="2" y="736"/>
                  </a:cxn>
                  <a:cxn ang="0">
                    <a:pos x="0" y="701"/>
                  </a:cxn>
                  <a:cxn ang="0">
                    <a:pos x="2" y="645"/>
                  </a:cxn>
                  <a:cxn ang="0">
                    <a:pos x="9" y="590"/>
                  </a:cxn>
                  <a:cxn ang="0">
                    <a:pos x="18" y="538"/>
                  </a:cxn>
                  <a:cxn ang="0">
                    <a:pos x="34" y="484"/>
                  </a:cxn>
                </a:cxnLst>
                <a:rect l="0" t="0" r="r" b="b"/>
                <a:pathLst>
                  <a:path w="1404" h="1403">
                    <a:moveTo>
                      <a:pt x="702" y="701"/>
                    </a:moveTo>
                    <a:lnTo>
                      <a:pt x="702" y="0"/>
                    </a:lnTo>
                    <a:lnTo>
                      <a:pt x="702" y="0"/>
                    </a:lnTo>
                    <a:lnTo>
                      <a:pt x="739" y="0"/>
                    </a:lnTo>
                    <a:lnTo>
                      <a:pt x="774" y="2"/>
                    </a:lnTo>
                    <a:lnTo>
                      <a:pt x="809" y="7"/>
                    </a:lnTo>
                    <a:lnTo>
                      <a:pt x="844" y="14"/>
                    </a:lnTo>
                    <a:lnTo>
                      <a:pt x="878" y="21"/>
                    </a:lnTo>
                    <a:lnTo>
                      <a:pt x="911" y="30"/>
                    </a:lnTo>
                    <a:lnTo>
                      <a:pt x="944" y="42"/>
                    </a:lnTo>
                    <a:lnTo>
                      <a:pt x="976" y="54"/>
                    </a:lnTo>
                    <a:lnTo>
                      <a:pt x="1007" y="68"/>
                    </a:lnTo>
                    <a:lnTo>
                      <a:pt x="1038" y="84"/>
                    </a:lnTo>
                    <a:lnTo>
                      <a:pt x="1067" y="101"/>
                    </a:lnTo>
                    <a:lnTo>
                      <a:pt x="1095" y="119"/>
                    </a:lnTo>
                    <a:lnTo>
                      <a:pt x="1122" y="139"/>
                    </a:lnTo>
                    <a:lnTo>
                      <a:pt x="1148" y="160"/>
                    </a:lnTo>
                    <a:lnTo>
                      <a:pt x="1175" y="181"/>
                    </a:lnTo>
                    <a:lnTo>
                      <a:pt x="1199" y="204"/>
                    </a:lnTo>
                    <a:lnTo>
                      <a:pt x="1221" y="228"/>
                    </a:lnTo>
                    <a:lnTo>
                      <a:pt x="1244" y="255"/>
                    </a:lnTo>
                    <a:lnTo>
                      <a:pt x="1265" y="280"/>
                    </a:lnTo>
                    <a:lnTo>
                      <a:pt x="1285" y="308"/>
                    </a:lnTo>
                    <a:lnTo>
                      <a:pt x="1303" y="336"/>
                    </a:lnTo>
                    <a:lnTo>
                      <a:pt x="1320" y="366"/>
                    </a:lnTo>
                    <a:lnTo>
                      <a:pt x="1335" y="397"/>
                    </a:lnTo>
                    <a:lnTo>
                      <a:pt x="1349" y="428"/>
                    </a:lnTo>
                    <a:lnTo>
                      <a:pt x="1362" y="460"/>
                    </a:lnTo>
                    <a:lnTo>
                      <a:pt x="1373" y="492"/>
                    </a:lnTo>
                    <a:lnTo>
                      <a:pt x="1383" y="526"/>
                    </a:lnTo>
                    <a:lnTo>
                      <a:pt x="1390" y="560"/>
                    </a:lnTo>
                    <a:lnTo>
                      <a:pt x="1397" y="595"/>
                    </a:lnTo>
                    <a:lnTo>
                      <a:pt x="1401" y="630"/>
                    </a:lnTo>
                    <a:lnTo>
                      <a:pt x="1404" y="665"/>
                    </a:lnTo>
                    <a:lnTo>
                      <a:pt x="1404" y="701"/>
                    </a:lnTo>
                    <a:lnTo>
                      <a:pt x="1404" y="701"/>
                    </a:lnTo>
                    <a:lnTo>
                      <a:pt x="1404" y="736"/>
                    </a:lnTo>
                    <a:lnTo>
                      <a:pt x="1401" y="773"/>
                    </a:lnTo>
                    <a:lnTo>
                      <a:pt x="1397" y="808"/>
                    </a:lnTo>
                    <a:lnTo>
                      <a:pt x="1390" y="843"/>
                    </a:lnTo>
                    <a:lnTo>
                      <a:pt x="1383" y="877"/>
                    </a:lnTo>
                    <a:lnTo>
                      <a:pt x="1373" y="909"/>
                    </a:lnTo>
                    <a:lnTo>
                      <a:pt x="1362" y="943"/>
                    </a:lnTo>
                    <a:lnTo>
                      <a:pt x="1349" y="973"/>
                    </a:lnTo>
                    <a:lnTo>
                      <a:pt x="1335" y="1006"/>
                    </a:lnTo>
                    <a:lnTo>
                      <a:pt x="1320" y="1035"/>
                    </a:lnTo>
                    <a:lnTo>
                      <a:pt x="1303" y="1065"/>
                    </a:lnTo>
                    <a:lnTo>
                      <a:pt x="1285" y="1093"/>
                    </a:lnTo>
                    <a:lnTo>
                      <a:pt x="1265" y="1121"/>
                    </a:lnTo>
                    <a:lnTo>
                      <a:pt x="1244" y="1147"/>
                    </a:lnTo>
                    <a:lnTo>
                      <a:pt x="1221" y="1173"/>
                    </a:lnTo>
                    <a:lnTo>
                      <a:pt x="1199" y="1197"/>
                    </a:lnTo>
                    <a:lnTo>
                      <a:pt x="1175" y="1220"/>
                    </a:lnTo>
                    <a:lnTo>
                      <a:pt x="1148" y="1243"/>
                    </a:lnTo>
                    <a:lnTo>
                      <a:pt x="1122" y="1264"/>
                    </a:lnTo>
                    <a:lnTo>
                      <a:pt x="1095" y="1284"/>
                    </a:lnTo>
                    <a:lnTo>
                      <a:pt x="1067" y="1302"/>
                    </a:lnTo>
                    <a:lnTo>
                      <a:pt x="1038" y="1319"/>
                    </a:lnTo>
                    <a:lnTo>
                      <a:pt x="1007" y="1334"/>
                    </a:lnTo>
                    <a:lnTo>
                      <a:pt x="976" y="1348"/>
                    </a:lnTo>
                    <a:lnTo>
                      <a:pt x="944" y="1361"/>
                    </a:lnTo>
                    <a:lnTo>
                      <a:pt x="911" y="1371"/>
                    </a:lnTo>
                    <a:lnTo>
                      <a:pt x="878" y="1380"/>
                    </a:lnTo>
                    <a:lnTo>
                      <a:pt x="844" y="1389"/>
                    </a:lnTo>
                    <a:lnTo>
                      <a:pt x="809" y="1394"/>
                    </a:lnTo>
                    <a:lnTo>
                      <a:pt x="774" y="1399"/>
                    </a:lnTo>
                    <a:lnTo>
                      <a:pt x="739" y="1401"/>
                    </a:lnTo>
                    <a:lnTo>
                      <a:pt x="702" y="1403"/>
                    </a:lnTo>
                    <a:lnTo>
                      <a:pt x="702" y="1403"/>
                    </a:lnTo>
                    <a:lnTo>
                      <a:pt x="666" y="1401"/>
                    </a:lnTo>
                    <a:lnTo>
                      <a:pt x="630" y="1399"/>
                    </a:lnTo>
                    <a:lnTo>
                      <a:pt x="595" y="1394"/>
                    </a:lnTo>
                    <a:lnTo>
                      <a:pt x="560" y="1389"/>
                    </a:lnTo>
                    <a:lnTo>
                      <a:pt x="527" y="1380"/>
                    </a:lnTo>
                    <a:lnTo>
                      <a:pt x="493" y="1371"/>
                    </a:lnTo>
                    <a:lnTo>
                      <a:pt x="461" y="1361"/>
                    </a:lnTo>
                    <a:lnTo>
                      <a:pt x="428" y="1348"/>
                    </a:lnTo>
                    <a:lnTo>
                      <a:pt x="397" y="1334"/>
                    </a:lnTo>
                    <a:lnTo>
                      <a:pt x="368" y="1319"/>
                    </a:lnTo>
                    <a:lnTo>
                      <a:pt x="338" y="1302"/>
                    </a:lnTo>
                    <a:lnTo>
                      <a:pt x="310" y="1284"/>
                    </a:lnTo>
                    <a:lnTo>
                      <a:pt x="282" y="1264"/>
                    </a:lnTo>
                    <a:lnTo>
                      <a:pt x="256" y="1243"/>
                    </a:lnTo>
                    <a:lnTo>
                      <a:pt x="230" y="1220"/>
                    </a:lnTo>
                    <a:lnTo>
                      <a:pt x="205" y="1197"/>
                    </a:lnTo>
                    <a:lnTo>
                      <a:pt x="183" y="1173"/>
                    </a:lnTo>
                    <a:lnTo>
                      <a:pt x="160" y="1147"/>
                    </a:lnTo>
                    <a:lnTo>
                      <a:pt x="139" y="1121"/>
                    </a:lnTo>
                    <a:lnTo>
                      <a:pt x="119" y="1093"/>
                    </a:lnTo>
                    <a:lnTo>
                      <a:pt x="101" y="1065"/>
                    </a:lnTo>
                    <a:lnTo>
                      <a:pt x="84" y="1035"/>
                    </a:lnTo>
                    <a:lnTo>
                      <a:pt x="69" y="1006"/>
                    </a:lnTo>
                    <a:lnTo>
                      <a:pt x="55" y="973"/>
                    </a:lnTo>
                    <a:lnTo>
                      <a:pt x="42" y="943"/>
                    </a:lnTo>
                    <a:lnTo>
                      <a:pt x="31" y="909"/>
                    </a:lnTo>
                    <a:lnTo>
                      <a:pt x="23" y="877"/>
                    </a:lnTo>
                    <a:lnTo>
                      <a:pt x="14" y="843"/>
                    </a:lnTo>
                    <a:lnTo>
                      <a:pt x="9" y="808"/>
                    </a:lnTo>
                    <a:lnTo>
                      <a:pt x="4" y="773"/>
                    </a:lnTo>
                    <a:lnTo>
                      <a:pt x="2" y="736"/>
                    </a:lnTo>
                    <a:lnTo>
                      <a:pt x="0" y="701"/>
                    </a:lnTo>
                    <a:lnTo>
                      <a:pt x="0" y="701"/>
                    </a:lnTo>
                    <a:lnTo>
                      <a:pt x="0" y="672"/>
                    </a:lnTo>
                    <a:lnTo>
                      <a:pt x="2" y="645"/>
                    </a:lnTo>
                    <a:lnTo>
                      <a:pt x="4" y="617"/>
                    </a:lnTo>
                    <a:lnTo>
                      <a:pt x="9" y="590"/>
                    </a:lnTo>
                    <a:lnTo>
                      <a:pt x="13" y="565"/>
                    </a:lnTo>
                    <a:lnTo>
                      <a:pt x="18" y="538"/>
                    </a:lnTo>
                    <a:lnTo>
                      <a:pt x="27" y="512"/>
                    </a:lnTo>
                    <a:lnTo>
                      <a:pt x="34" y="484"/>
                    </a:lnTo>
                    <a:lnTo>
                      <a:pt x="702" y="701"/>
                    </a:lnTo>
                    <a:close/>
                  </a:path>
                </a:pathLst>
              </a:custGeom>
              <a:solidFill>
                <a:srgbClr val="CD28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7746573" y="5185716"/>
              <a:ext cx="1129177" cy="809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b="1" dirty="0">
                  <a:solidFill>
                    <a:srgbClr val="CD28A5"/>
                  </a:solidFill>
                  <a:latin typeface="Arial Narrow" pitchFamily="34" charset="0"/>
                </a:rPr>
                <a:t>52.63%</a:t>
              </a: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b="1" dirty="0">
                  <a:solidFill>
                    <a:srgbClr val="CD28A5"/>
                  </a:solidFill>
                  <a:latin typeface="Arial Narrow" pitchFamily="34" charset="0"/>
                </a:rPr>
                <a:t>are females </a:t>
              </a:r>
            </a:p>
          </p:txBody>
        </p:sp>
        <p:sp>
          <p:nvSpPr>
            <p:cNvPr id="298" name="Rectangle 70"/>
            <p:cNvSpPr>
              <a:spLocks noChangeArrowheads="1"/>
            </p:cNvSpPr>
            <p:nvPr/>
          </p:nvSpPr>
          <p:spPr bwMode="auto">
            <a:xfrm>
              <a:off x="8894797" y="5474195"/>
              <a:ext cx="2093535" cy="161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rgbClr val="CD28A5"/>
                  </a:solidFill>
                  <a:latin typeface="Arial Narrow" pitchFamily="112" charset="0"/>
                </a:rPr>
                <a:t>Some of them found the term guide language could have been better </a:t>
              </a:r>
            </a:p>
          </p:txBody>
        </p:sp>
        <p:grpSp>
          <p:nvGrpSpPr>
            <p:cNvPr id="277" name="Group 276" descr="Family Icon Gray and Pink"/>
            <p:cNvGrpSpPr/>
            <p:nvPr/>
          </p:nvGrpSpPr>
          <p:grpSpPr>
            <a:xfrm>
              <a:off x="10957052" y="5185716"/>
              <a:ext cx="791873" cy="757932"/>
              <a:chOff x="4343401" y="685800"/>
              <a:chExt cx="567050" cy="542746"/>
            </a:xfrm>
            <a:solidFill>
              <a:srgbClr val="E83CC9"/>
            </a:solidFill>
          </p:grpSpPr>
          <p:grpSp>
            <p:nvGrpSpPr>
              <p:cNvPr id="278" name="Group 277"/>
              <p:cNvGrpSpPr/>
              <p:nvPr/>
            </p:nvGrpSpPr>
            <p:grpSpPr>
              <a:xfrm>
                <a:off x="4549596" y="685800"/>
                <a:ext cx="199086" cy="523785"/>
                <a:chOff x="4305301" y="4281488"/>
                <a:chExt cx="266700" cy="701675"/>
              </a:xfrm>
              <a:grpFill/>
            </p:grpSpPr>
            <p:sp>
              <p:nvSpPr>
                <p:cNvPr id="296" name="Freeform 6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563" y="4281488"/>
                  <a:ext cx="136525" cy="133350"/>
                </a:xfrm>
                <a:custGeom>
                  <a:avLst/>
                  <a:gdLst>
                    <a:gd name="T0" fmla="*/ 15 w 40"/>
                    <a:gd name="T1" fmla="*/ 4 h 39"/>
                    <a:gd name="T2" fmla="*/ 34 w 40"/>
                    <a:gd name="T3" fmla="*/ 25 h 39"/>
                    <a:gd name="T4" fmla="*/ 7 w 40"/>
                    <a:gd name="T5" fmla="*/ 30 h 39"/>
                    <a:gd name="T6" fmla="*/ 15 w 40"/>
                    <a:gd name="T7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9">
                      <a:moveTo>
                        <a:pt x="15" y="4"/>
                      </a:moveTo>
                      <a:cubicBezTo>
                        <a:pt x="27" y="0"/>
                        <a:pt x="40" y="14"/>
                        <a:pt x="34" y="25"/>
                      </a:cubicBezTo>
                      <a:cubicBezTo>
                        <a:pt x="31" y="36"/>
                        <a:pt x="14" y="39"/>
                        <a:pt x="7" y="30"/>
                      </a:cubicBezTo>
                      <a:cubicBezTo>
                        <a:pt x="0" y="22"/>
                        <a:pt x="4" y="6"/>
                        <a:pt x="15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7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301" y="4406900"/>
                  <a:ext cx="266700" cy="576263"/>
                </a:xfrm>
                <a:custGeom>
                  <a:avLst/>
                  <a:gdLst>
                    <a:gd name="T0" fmla="*/ 10 w 78"/>
                    <a:gd name="T1" fmla="*/ 4 h 168"/>
                    <a:gd name="T2" fmla="*/ 43 w 78"/>
                    <a:gd name="T3" fmla="*/ 2 h 168"/>
                    <a:gd name="T4" fmla="*/ 71 w 78"/>
                    <a:gd name="T5" fmla="*/ 7 h 168"/>
                    <a:gd name="T6" fmla="*/ 78 w 78"/>
                    <a:gd name="T7" fmla="*/ 27 h 168"/>
                    <a:gd name="T8" fmla="*/ 78 w 78"/>
                    <a:gd name="T9" fmla="*/ 73 h 168"/>
                    <a:gd name="T10" fmla="*/ 72 w 78"/>
                    <a:gd name="T11" fmla="*/ 81 h 168"/>
                    <a:gd name="T12" fmla="*/ 64 w 78"/>
                    <a:gd name="T13" fmla="*/ 73 h 168"/>
                    <a:gd name="T14" fmla="*/ 64 w 78"/>
                    <a:gd name="T15" fmla="*/ 28 h 168"/>
                    <a:gd name="T16" fmla="*/ 59 w 78"/>
                    <a:gd name="T17" fmla="*/ 28 h 168"/>
                    <a:gd name="T18" fmla="*/ 59 w 78"/>
                    <a:gd name="T19" fmla="*/ 156 h 168"/>
                    <a:gd name="T20" fmla="*/ 41 w 78"/>
                    <a:gd name="T21" fmla="*/ 158 h 168"/>
                    <a:gd name="T22" fmla="*/ 41 w 78"/>
                    <a:gd name="T23" fmla="*/ 81 h 168"/>
                    <a:gd name="T24" fmla="*/ 37 w 78"/>
                    <a:gd name="T25" fmla="*/ 81 h 168"/>
                    <a:gd name="T26" fmla="*/ 37 w 78"/>
                    <a:gd name="T27" fmla="*/ 148 h 168"/>
                    <a:gd name="T28" fmla="*/ 35 w 78"/>
                    <a:gd name="T29" fmla="*/ 162 h 168"/>
                    <a:gd name="T30" fmla="*/ 18 w 78"/>
                    <a:gd name="T31" fmla="*/ 156 h 168"/>
                    <a:gd name="T32" fmla="*/ 18 w 78"/>
                    <a:gd name="T33" fmla="*/ 28 h 168"/>
                    <a:gd name="T34" fmla="*/ 14 w 78"/>
                    <a:gd name="T35" fmla="*/ 28 h 168"/>
                    <a:gd name="T36" fmla="*/ 14 w 78"/>
                    <a:gd name="T37" fmla="*/ 71 h 168"/>
                    <a:gd name="T38" fmla="*/ 6 w 78"/>
                    <a:gd name="T39" fmla="*/ 81 h 168"/>
                    <a:gd name="T40" fmla="*/ 0 w 78"/>
                    <a:gd name="T41" fmla="*/ 74 h 168"/>
                    <a:gd name="T42" fmla="*/ 0 w 78"/>
                    <a:gd name="T43" fmla="*/ 21 h 168"/>
                    <a:gd name="T44" fmla="*/ 10 w 78"/>
                    <a:gd name="T45" fmla="*/ 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8" h="168">
                      <a:moveTo>
                        <a:pt x="10" y="4"/>
                      </a:moveTo>
                      <a:cubicBezTo>
                        <a:pt x="21" y="0"/>
                        <a:pt x="32" y="2"/>
                        <a:pt x="43" y="2"/>
                      </a:cubicBezTo>
                      <a:cubicBezTo>
                        <a:pt x="53" y="2"/>
                        <a:pt x="64" y="0"/>
                        <a:pt x="71" y="7"/>
                      </a:cubicBezTo>
                      <a:cubicBezTo>
                        <a:pt x="77" y="12"/>
                        <a:pt x="78" y="20"/>
                        <a:pt x="78" y="27"/>
                      </a:cubicBezTo>
                      <a:cubicBezTo>
                        <a:pt x="78" y="42"/>
                        <a:pt x="78" y="57"/>
                        <a:pt x="78" y="73"/>
                      </a:cubicBezTo>
                      <a:cubicBezTo>
                        <a:pt x="78" y="76"/>
                        <a:pt x="78" y="81"/>
                        <a:pt x="72" y="81"/>
                      </a:cubicBezTo>
                      <a:cubicBezTo>
                        <a:pt x="67" y="81"/>
                        <a:pt x="64" y="77"/>
                        <a:pt x="64" y="73"/>
                      </a:cubicBezTo>
                      <a:cubicBezTo>
                        <a:pt x="64" y="58"/>
                        <a:pt x="64" y="43"/>
                        <a:pt x="64" y="28"/>
                      </a:cubicBezTo>
                      <a:cubicBezTo>
                        <a:pt x="63" y="28"/>
                        <a:pt x="60" y="28"/>
                        <a:pt x="59" y="28"/>
                      </a:cubicBezTo>
                      <a:cubicBezTo>
                        <a:pt x="59" y="71"/>
                        <a:pt x="59" y="113"/>
                        <a:pt x="59" y="156"/>
                      </a:cubicBezTo>
                      <a:cubicBezTo>
                        <a:pt x="60" y="166"/>
                        <a:pt x="42" y="168"/>
                        <a:pt x="41" y="158"/>
                      </a:cubicBezTo>
                      <a:cubicBezTo>
                        <a:pt x="41" y="132"/>
                        <a:pt x="41" y="107"/>
                        <a:pt x="41" y="81"/>
                      </a:cubicBezTo>
                      <a:cubicBezTo>
                        <a:pt x="40" y="81"/>
                        <a:pt x="38" y="81"/>
                        <a:pt x="37" y="81"/>
                      </a:cubicBezTo>
                      <a:cubicBezTo>
                        <a:pt x="37" y="103"/>
                        <a:pt x="37" y="126"/>
                        <a:pt x="37" y="148"/>
                      </a:cubicBezTo>
                      <a:cubicBezTo>
                        <a:pt x="37" y="153"/>
                        <a:pt x="37" y="160"/>
                        <a:pt x="35" y="162"/>
                      </a:cubicBezTo>
                      <a:cubicBezTo>
                        <a:pt x="29" y="167"/>
                        <a:pt x="18" y="164"/>
                        <a:pt x="18" y="156"/>
                      </a:cubicBezTo>
                      <a:cubicBezTo>
                        <a:pt x="18" y="113"/>
                        <a:pt x="18" y="71"/>
                        <a:pt x="18" y="28"/>
                      </a:cubicBezTo>
                      <a:cubicBezTo>
                        <a:pt x="17" y="28"/>
                        <a:pt x="15" y="28"/>
                        <a:pt x="14" y="28"/>
                      </a:cubicBezTo>
                      <a:cubicBezTo>
                        <a:pt x="14" y="43"/>
                        <a:pt x="14" y="57"/>
                        <a:pt x="14" y="71"/>
                      </a:cubicBezTo>
                      <a:cubicBezTo>
                        <a:pt x="14" y="75"/>
                        <a:pt x="12" y="81"/>
                        <a:pt x="6" y="81"/>
                      </a:cubicBezTo>
                      <a:cubicBezTo>
                        <a:pt x="2" y="81"/>
                        <a:pt x="0" y="77"/>
                        <a:pt x="0" y="74"/>
                      </a:cubicBezTo>
                      <a:cubicBezTo>
                        <a:pt x="0" y="57"/>
                        <a:pt x="0" y="39"/>
                        <a:pt x="0" y="21"/>
                      </a:cubicBezTo>
                      <a:cubicBezTo>
                        <a:pt x="0" y="14"/>
                        <a:pt x="3" y="7"/>
                        <a:pt x="10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4343401" y="692910"/>
                <a:ext cx="255385" cy="520230"/>
                <a:chOff x="4752975" y="4278313"/>
                <a:chExt cx="342120" cy="696912"/>
              </a:xfrm>
              <a:grpFill/>
            </p:grpSpPr>
            <p:sp>
              <p:nvSpPr>
                <p:cNvPr id="294" name="Freeform 5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526" y="4278313"/>
                  <a:ext cx="133350" cy="133350"/>
                </a:xfrm>
                <a:custGeom>
                  <a:avLst/>
                  <a:gdLst>
                    <a:gd name="T0" fmla="*/ 17 w 39"/>
                    <a:gd name="T1" fmla="*/ 3 h 39"/>
                    <a:gd name="T2" fmla="*/ 37 w 39"/>
                    <a:gd name="T3" fmla="*/ 21 h 39"/>
                    <a:gd name="T4" fmla="*/ 8 w 39"/>
                    <a:gd name="T5" fmla="*/ 28 h 39"/>
                    <a:gd name="T6" fmla="*/ 17 w 39"/>
                    <a:gd name="T7" fmla="*/ 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39">
                      <a:moveTo>
                        <a:pt x="17" y="3"/>
                      </a:moveTo>
                      <a:cubicBezTo>
                        <a:pt x="28" y="0"/>
                        <a:pt x="39" y="10"/>
                        <a:pt x="37" y="21"/>
                      </a:cubicBezTo>
                      <a:cubicBezTo>
                        <a:pt x="36" y="35"/>
                        <a:pt x="15" y="39"/>
                        <a:pt x="8" y="28"/>
                      </a:cubicBezTo>
                      <a:cubicBezTo>
                        <a:pt x="0" y="19"/>
                        <a:pt x="6" y="5"/>
                        <a:pt x="17" y="3"/>
                      </a:cubicBezTo>
                      <a:close/>
                    </a:path>
                  </a:pathLst>
                </a:custGeom>
                <a:solidFill>
                  <a:srgbClr val="CD28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0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4406900"/>
                  <a:ext cx="342120" cy="568325"/>
                </a:xfrm>
                <a:custGeom>
                  <a:avLst/>
                  <a:gdLst>
                    <a:gd name="T0" fmla="*/ 19 w 93"/>
                    <a:gd name="T1" fmla="*/ 7 h 166"/>
                    <a:gd name="T2" fmla="*/ 49 w 93"/>
                    <a:gd name="T3" fmla="*/ 2 h 166"/>
                    <a:gd name="T4" fmla="*/ 72 w 93"/>
                    <a:gd name="T5" fmla="*/ 10 h 166"/>
                    <a:gd name="T6" fmla="*/ 84 w 93"/>
                    <a:gd name="T7" fmla="*/ 43 h 166"/>
                    <a:gd name="T8" fmla="*/ 89 w 93"/>
                    <a:gd name="T9" fmla="*/ 71 h 166"/>
                    <a:gd name="T10" fmla="*/ 77 w 93"/>
                    <a:gd name="T11" fmla="*/ 67 h 166"/>
                    <a:gd name="T12" fmla="*/ 65 w 93"/>
                    <a:gd name="T13" fmla="*/ 28 h 166"/>
                    <a:gd name="T14" fmla="*/ 61 w 93"/>
                    <a:gd name="T15" fmla="*/ 23 h 166"/>
                    <a:gd name="T16" fmla="*/ 82 w 93"/>
                    <a:gd name="T17" fmla="*/ 100 h 166"/>
                    <a:gd name="T18" fmla="*/ 63 w 93"/>
                    <a:gd name="T19" fmla="*/ 100 h 166"/>
                    <a:gd name="T20" fmla="*/ 63 w 93"/>
                    <a:gd name="T21" fmla="*/ 156 h 166"/>
                    <a:gd name="T22" fmla="*/ 55 w 93"/>
                    <a:gd name="T23" fmla="*/ 164 h 166"/>
                    <a:gd name="T24" fmla="*/ 48 w 93"/>
                    <a:gd name="T25" fmla="*/ 156 h 166"/>
                    <a:gd name="T26" fmla="*/ 48 w 93"/>
                    <a:gd name="T27" fmla="*/ 100 h 166"/>
                    <a:gd name="T28" fmla="*/ 43 w 93"/>
                    <a:gd name="T29" fmla="*/ 100 h 166"/>
                    <a:gd name="T30" fmla="*/ 43 w 93"/>
                    <a:gd name="T31" fmla="*/ 158 h 166"/>
                    <a:gd name="T32" fmla="*/ 29 w 93"/>
                    <a:gd name="T33" fmla="*/ 158 h 166"/>
                    <a:gd name="T34" fmla="*/ 28 w 93"/>
                    <a:gd name="T35" fmla="*/ 100 h 166"/>
                    <a:gd name="T36" fmla="*/ 9 w 93"/>
                    <a:gd name="T37" fmla="*/ 100 h 166"/>
                    <a:gd name="T38" fmla="*/ 28 w 93"/>
                    <a:gd name="T39" fmla="*/ 24 h 166"/>
                    <a:gd name="T40" fmla="*/ 25 w 93"/>
                    <a:gd name="T41" fmla="*/ 26 h 166"/>
                    <a:gd name="T42" fmla="*/ 13 w 93"/>
                    <a:gd name="T43" fmla="*/ 67 h 166"/>
                    <a:gd name="T44" fmla="*/ 0 w 93"/>
                    <a:gd name="T45" fmla="*/ 66 h 166"/>
                    <a:gd name="T46" fmla="*/ 8 w 93"/>
                    <a:gd name="T47" fmla="*/ 36 h 166"/>
                    <a:gd name="T48" fmla="*/ 19 w 93"/>
                    <a:gd name="T49" fmla="*/ 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3" h="166">
                      <a:moveTo>
                        <a:pt x="19" y="7"/>
                      </a:moveTo>
                      <a:cubicBezTo>
                        <a:pt x="27" y="0"/>
                        <a:pt x="39" y="3"/>
                        <a:pt x="49" y="2"/>
                      </a:cubicBezTo>
                      <a:cubicBezTo>
                        <a:pt x="58" y="1"/>
                        <a:pt x="68" y="2"/>
                        <a:pt x="72" y="10"/>
                      </a:cubicBezTo>
                      <a:cubicBezTo>
                        <a:pt x="78" y="20"/>
                        <a:pt x="80" y="32"/>
                        <a:pt x="84" y="43"/>
                      </a:cubicBezTo>
                      <a:cubicBezTo>
                        <a:pt x="90" y="59"/>
                        <a:pt x="93" y="68"/>
                        <a:pt x="89" y="71"/>
                      </a:cubicBezTo>
                      <a:cubicBezTo>
                        <a:pt x="85" y="73"/>
                        <a:pt x="79" y="72"/>
                        <a:pt x="77" y="67"/>
                      </a:cubicBezTo>
                      <a:cubicBezTo>
                        <a:pt x="72" y="54"/>
                        <a:pt x="69" y="41"/>
                        <a:pt x="65" y="28"/>
                      </a:cubicBezTo>
                      <a:cubicBezTo>
                        <a:pt x="64" y="25"/>
                        <a:pt x="62" y="24"/>
                        <a:pt x="61" y="23"/>
                      </a:cubicBezTo>
                      <a:cubicBezTo>
                        <a:pt x="67" y="49"/>
                        <a:pt x="75" y="74"/>
                        <a:pt x="82" y="100"/>
                      </a:cubicBezTo>
                      <a:cubicBezTo>
                        <a:pt x="76" y="100"/>
                        <a:pt x="69" y="100"/>
                        <a:pt x="63" y="100"/>
                      </a:cubicBezTo>
                      <a:cubicBezTo>
                        <a:pt x="63" y="119"/>
                        <a:pt x="63" y="137"/>
                        <a:pt x="63" y="156"/>
                      </a:cubicBezTo>
                      <a:cubicBezTo>
                        <a:pt x="63" y="160"/>
                        <a:pt x="60" y="165"/>
                        <a:pt x="55" y="164"/>
                      </a:cubicBezTo>
                      <a:cubicBezTo>
                        <a:pt x="51" y="165"/>
                        <a:pt x="47" y="160"/>
                        <a:pt x="48" y="156"/>
                      </a:cubicBezTo>
                      <a:cubicBezTo>
                        <a:pt x="48" y="137"/>
                        <a:pt x="48" y="119"/>
                        <a:pt x="48" y="100"/>
                      </a:cubicBezTo>
                      <a:cubicBezTo>
                        <a:pt x="47" y="100"/>
                        <a:pt x="44" y="100"/>
                        <a:pt x="43" y="100"/>
                      </a:cubicBezTo>
                      <a:cubicBezTo>
                        <a:pt x="43" y="119"/>
                        <a:pt x="44" y="139"/>
                        <a:pt x="43" y="158"/>
                      </a:cubicBezTo>
                      <a:cubicBezTo>
                        <a:pt x="42" y="166"/>
                        <a:pt x="29" y="166"/>
                        <a:pt x="29" y="158"/>
                      </a:cubicBezTo>
                      <a:cubicBezTo>
                        <a:pt x="28" y="139"/>
                        <a:pt x="29" y="119"/>
                        <a:pt x="28" y="100"/>
                      </a:cubicBezTo>
                      <a:cubicBezTo>
                        <a:pt x="22" y="100"/>
                        <a:pt x="15" y="100"/>
                        <a:pt x="9" y="100"/>
                      </a:cubicBezTo>
                      <a:cubicBezTo>
                        <a:pt x="15" y="75"/>
                        <a:pt x="22" y="49"/>
                        <a:pt x="28" y="24"/>
                      </a:cubicBezTo>
                      <a:cubicBezTo>
                        <a:pt x="27" y="24"/>
                        <a:pt x="26" y="25"/>
                        <a:pt x="25" y="26"/>
                      </a:cubicBezTo>
                      <a:cubicBezTo>
                        <a:pt x="20" y="39"/>
                        <a:pt x="18" y="54"/>
                        <a:pt x="13" y="67"/>
                      </a:cubicBezTo>
                      <a:cubicBezTo>
                        <a:pt x="11" y="74"/>
                        <a:pt x="0" y="73"/>
                        <a:pt x="0" y="66"/>
                      </a:cubicBezTo>
                      <a:cubicBezTo>
                        <a:pt x="1" y="56"/>
                        <a:pt x="5" y="46"/>
                        <a:pt x="8" y="36"/>
                      </a:cubicBezTo>
                      <a:cubicBezTo>
                        <a:pt x="11" y="26"/>
                        <a:pt x="12" y="15"/>
                        <a:pt x="19" y="7"/>
                      </a:cubicBezTo>
                      <a:close/>
                    </a:path>
                  </a:pathLst>
                </a:custGeom>
                <a:solidFill>
                  <a:srgbClr val="CD28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4724400" y="907401"/>
                <a:ext cx="186051" cy="321145"/>
                <a:chOff x="3757613" y="4349750"/>
                <a:chExt cx="249238" cy="430213"/>
              </a:xfrm>
              <a:grpFill/>
            </p:grpSpPr>
            <p:sp>
              <p:nvSpPr>
                <p:cNvPr id="290" name="Freeform 11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413" y="4349750"/>
                  <a:ext cx="133350" cy="133350"/>
                </a:xfrm>
                <a:custGeom>
                  <a:avLst/>
                  <a:gdLst>
                    <a:gd name="T0" fmla="*/ 18 w 39"/>
                    <a:gd name="T1" fmla="*/ 2 h 39"/>
                    <a:gd name="T2" fmla="*/ 37 w 39"/>
                    <a:gd name="T3" fmla="*/ 21 h 39"/>
                    <a:gd name="T4" fmla="*/ 8 w 39"/>
                    <a:gd name="T5" fmla="*/ 28 h 39"/>
                    <a:gd name="T6" fmla="*/ 18 w 39"/>
                    <a:gd name="T7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39">
                      <a:moveTo>
                        <a:pt x="18" y="2"/>
                      </a:moveTo>
                      <a:cubicBezTo>
                        <a:pt x="28" y="0"/>
                        <a:pt x="39" y="10"/>
                        <a:pt x="37" y="21"/>
                      </a:cubicBezTo>
                      <a:cubicBezTo>
                        <a:pt x="36" y="35"/>
                        <a:pt x="16" y="39"/>
                        <a:pt x="8" y="28"/>
                      </a:cubicBezTo>
                      <a:cubicBezTo>
                        <a:pt x="0" y="19"/>
                        <a:pt x="7" y="4"/>
                        <a:pt x="18" y="2"/>
                      </a:cubicBezTo>
                      <a:close/>
                    </a:path>
                  </a:pathLst>
                </a:custGeom>
                <a:solidFill>
                  <a:srgbClr val="CD28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613" y="4468813"/>
                  <a:ext cx="249238" cy="311150"/>
                </a:xfrm>
                <a:custGeom>
                  <a:avLst/>
                  <a:gdLst>
                    <a:gd name="T0" fmla="*/ 14 w 73"/>
                    <a:gd name="T1" fmla="*/ 7 h 91"/>
                    <a:gd name="T2" fmla="*/ 39 w 73"/>
                    <a:gd name="T3" fmla="*/ 2 h 91"/>
                    <a:gd name="T4" fmla="*/ 59 w 73"/>
                    <a:gd name="T5" fmla="*/ 9 h 91"/>
                    <a:gd name="T6" fmla="*/ 69 w 73"/>
                    <a:gd name="T7" fmla="*/ 37 h 91"/>
                    <a:gd name="T8" fmla="*/ 70 w 73"/>
                    <a:gd name="T9" fmla="*/ 51 h 91"/>
                    <a:gd name="T10" fmla="*/ 60 w 73"/>
                    <a:gd name="T11" fmla="*/ 48 h 91"/>
                    <a:gd name="T12" fmla="*/ 52 w 73"/>
                    <a:gd name="T13" fmla="*/ 24 h 91"/>
                    <a:gd name="T14" fmla="*/ 49 w 73"/>
                    <a:gd name="T15" fmla="*/ 20 h 91"/>
                    <a:gd name="T16" fmla="*/ 60 w 73"/>
                    <a:gd name="T17" fmla="*/ 57 h 91"/>
                    <a:gd name="T18" fmla="*/ 51 w 73"/>
                    <a:gd name="T19" fmla="*/ 57 h 91"/>
                    <a:gd name="T20" fmla="*/ 51 w 73"/>
                    <a:gd name="T21" fmla="*/ 81 h 91"/>
                    <a:gd name="T22" fmla="*/ 45 w 73"/>
                    <a:gd name="T23" fmla="*/ 89 h 91"/>
                    <a:gd name="T24" fmla="*/ 38 w 73"/>
                    <a:gd name="T25" fmla="*/ 82 h 91"/>
                    <a:gd name="T26" fmla="*/ 38 w 73"/>
                    <a:gd name="T27" fmla="*/ 57 h 91"/>
                    <a:gd name="T28" fmla="*/ 34 w 73"/>
                    <a:gd name="T29" fmla="*/ 57 h 91"/>
                    <a:gd name="T30" fmla="*/ 34 w 73"/>
                    <a:gd name="T31" fmla="*/ 83 h 91"/>
                    <a:gd name="T32" fmla="*/ 22 w 73"/>
                    <a:gd name="T33" fmla="*/ 83 h 91"/>
                    <a:gd name="T34" fmla="*/ 22 w 73"/>
                    <a:gd name="T35" fmla="*/ 57 h 91"/>
                    <a:gd name="T36" fmla="*/ 12 w 73"/>
                    <a:gd name="T37" fmla="*/ 57 h 91"/>
                    <a:gd name="T38" fmla="*/ 21 w 73"/>
                    <a:gd name="T39" fmla="*/ 21 h 91"/>
                    <a:gd name="T40" fmla="*/ 19 w 73"/>
                    <a:gd name="T41" fmla="*/ 22 h 91"/>
                    <a:gd name="T42" fmla="*/ 12 w 73"/>
                    <a:gd name="T43" fmla="*/ 48 h 91"/>
                    <a:gd name="T44" fmla="*/ 1 w 73"/>
                    <a:gd name="T45" fmla="*/ 47 h 91"/>
                    <a:gd name="T46" fmla="*/ 4 w 73"/>
                    <a:gd name="T47" fmla="*/ 31 h 91"/>
                    <a:gd name="T48" fmla="*/ 14 w 73"/>
                    <a:gd name="T49" fmla="*/ 7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3" h="91">
                      <a:moveTo>
                        <a:pt x="14" y="7"/>
                      </a:moveTo>
                      <a:cubicBezTo>
                        <a:pt x="21" y="0"/>
                        <a:pt x="31" y="3"/>
                        <a:pt x="39" y="2"/>
                      </a:cubicBezTo>
                      <a:cubicBezTo>
                        <a:pt x="46" y="2"/>
                        <a:pt x="55" y="3"/>
                        <a:pt x="59" y="9"/>
                      </a:cubicBezTo>
                      <a:cubicBezTo>
                        <a:pt x="64" y="18"/>
                        <a:pt x="65" y="27"/>
                        <a:pt x="69" y="37"/>
                      </a:cubicBezTo>
                      <a:cubicBezTo>
                        <a:pt x="71" y="43"/>
                        <a:pt x="73" y="48"/>
                        <a:pt x="70" y="51"/>
                      </a:cubicBezTo>
                      <a:cubicBezTo>
                        <a:pt x="67" y="53"/>
                        <a:pt x="62" y="52"/>
                        <a:pt x="60" y="48"/>
                      </a:cubicBezTo>
                      <a:cubicBezTo>
                        <a:pt x="56" y="37"/>
                        <a:pt x="56" y="35"/>
                        <a:pt x="52" y="24"/>
                      </a:cubicBezTo>
                      <a:cubicBezTo>
                        <a:pt x="52" y="22"/>
                        <a:pt x="50" y="21"/>
                        <a:pt x="49" y="20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0" y="57"/>
                        <a:pt x="56" y="57"/>
                        <a:pt x="51" y="57"/>
                      </a:cubicBezTo>
                      <a:cubicBezTo>
                        <a:pt x="51" y="73"/>
                        <a:pt x="51" y="66"/>
                        <a:pt x="51" y="81"/>
                      </a:cubicBezTo>
                      <a:cubicBezTo>
                        <a:pt x="51" y="85"/>
                        <a:pt x="48" y="89"/>
                        <a:pt x="45" y="89"/>
                      </a:cubicBezTo>
                      <a:cubicBezTo>
                        <a:pt x="41" y="89"/>
                        <a:pt x="38" y="85"/>
                        <a:pt x="38" y="82"/>
                      </a:cubicBezTo>
                      <a:cubicBezTo>
                        <a:pt x="38" y="66"/>
                        <a:pt x="38" y="73"/>
                        <a:pt x="38" y="57"/>
                      </a:cubicBezTo>
                      <a:cubicBezTo>
                        <a:pt x="37" y="57"/>
                        <a:pt x="35" y="57"/>
                        <a:pt x="34" y="57"/>
                      </a:cubicBezTo>
                      <a:cubicBezTo>
                        <a:pt x="34" y="74"/>
                        <a:pt x="35" y="67"/>
                        <a:pt x="34" y="83"/>
                      </a:cubicBezTo>
                      <a:cubicBezTo>
                        <a:pt x="33" y="91"/>
                        <a:pt x="22" y="90"/>
                        <a:pt x="22" y="83"/>
                      </a:cubicBezTo>
                      <a:cubicBezTo>
                        <a:pt x="21" y="67"/>
                        <a:pt x="22" y="74"/>
                        <a:pt x="22" y="57"/>
                      </a:cubicBezTo>
                      <a:cubicBezTo>
                        <a:pt x="16" y="57"/>
                        <a:pt x="12" y="57"/>
                        <a:pt x="12" y="57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0" y="22"/>
                        <a:pt x="19" y="22"/>
                      </a:cubicBezTo>
                      <a:cubicBezTo>
                        <a:pt x="15" y="34"/>
                        <a:pt x="16" y="36"/>
                        <a:pt x="12" y="48"/>
                      </a:cubicBezTo>
                      <a:cubicBezTo>
                        <a:pt x="10" y="53"/>
                        <a:pt x="0" y="52"/>
                        <a:pt x="1" y="47"/>
                      </a:cubicBezTo>
                      <a:cubicBezTo>
                        <a:pt x="2" y="39"/>
                        <a:pt x="3" y="36"/>
                        <a:pt x="4" y="31"/>
                      </a:cubicBezTo>
                      <a:cubicBezTo>
                        <a:pt x="7" y="23"/>
                        <a:pt x="8" y="13"/>
                        <a:pt x="14" y="7"/>
                      </a:cubicBezTo>
                      <a:close/>
                    </a:path>
                  </a:pathLst>
                </a:custGeom>
                <a:solidFill>
                  <a:srgbClr val="CD28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C30274-D4F8-BB43-3E72-170D57DA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7" y="2458062"/>
            <a:ext cx="3465934" cy="27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DBFF04-5147-C0C1-651A-8E123A69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1" y="2394265"/>
            <a:ext cx="3817831" cy="26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824" name="Rectangle 8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9576" y="-16067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242424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 descr="Infographic title text group."/>
          <p:cNvGrpSpPr/>
          <p:nvPr/>
        </p:nvGrpSpPr>
        <p:grpSpPr>
          <a:xfrm>
            <a:off x="6399212" y="228600"/>
            <a:ext cx="5411788" cy="2971800"/>
            <a:chOff x="6399212" y="228600"/>
            <a:chExt cx="5411788" cy="2971800"/>
          </a:xfrm>
        </p:grpSpPr>
        <p:sp>
          <p:nvSpPr>
            <p:cNvPr id="852" name="Rectangle 70"/>
            <p:cNvSpPr>
              <a:spLocks noChangeArrowheads="1"/>
            </p:cNvSpPr>
            <p:nvPr/>
          </p:nvSpPr>
          <p:spPr bwMode="auto">
            <a:xfrm>
              <a:off x="6399212" y="228600"/>
              <a:ext cx="5105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4000" dirty="0">
                  <a:solidFill>
                    <a:srgbClr val="FFFFFF"/>
                  </a:solidFill>
                  <a:latin typeface="Arial Narrow" pitchFamily="34" charset="0"/>
                </a:rPr>
                <a:t>What age group  needs to be targeted ? </a:t>
              </a:r>
              <a:endParaRPr lang="en-US" sz="40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45" name="Rectangle 70"/>
            <p:cNvSpPr>
              <a:spLocks noChangeArrowheads="1"/>
            </p:cNvSpPr>
            <p:nvPr/>
          </p:nvSpPr>
          <p:spPr bwMode="auto">
            <a:xfrm>
              <a:off x="6400800" y="762000"/>
              <a:ext cx="32766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3800" dirty="0">
                <a:solidFill>
                  <a:srgbClr val="717171"/>
                </a:solidFill>
                <a:latin typeface="Arial Narrow" pitchFamily="112" charset="0"/>
              </a:endParaRPr>
            </a:p>
          </p:txBody>
        </p:sp>
        <p:sp>
          <p:nvSpPr>
            <p:cNvPr id="1744" name="Rectangle 70"/>
            <p:cNvSpPr>
              <a:spLocks noChangeArrowheads="1"/>
            </p:cNvSpPr>
            <p:nvPr/>
          </p:nvSpPr>
          <p:spPr bwMode="auto">
            <a:xfrm>
              <a:off x="9066212" y="838200"/>
              <a:ext cx="2744788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 Narrow" pitchFamily="112" charset="0"/>
                </a:rPr>
                <a:t>People of age group 22-23 are still unaware of their term insurance .But mostly after the age of 30 people have their term insurance. So basically 22-30 </a:t>
              </a:r>
              <a:r>
                <a:rPr lang="en-US" sz="1600" dirty="0" err="1">
                  <a:solidFill>
                    <a:schemeClr val="bg1"/>
                  </a:solidFill>
                  <a:latin typeface="Arial Narrow" pitchFamily="112" charset="0"/>
                </a:rPr>
                <a:t>yrs</a:t>
              </a:r>
              <a:r>
                <a:rPr lang="en-US" sz="1600" dirty="0">
                  <a:solidFill>
                    <a:schemeClr val="bg1"/>
                  </a:solidFill>
                  <a:latin typeface="Arial Narrow" pitchFamily="112" charset="0"/>
                </a:rPr>
                <a:t> is the main age group we can target.</a:t>
              </a: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 Narrow" pitchFamily="112" charset="0"/>
                </a:rPr>
                <a:t> </a:t>
              </a:r>
            </a:p>
          </p:txBody>
        </p:sp>
      </p:grpSp>
      <p:grpSp>
        <p:nvGrpSpPr>
          <p:cNvPr id="853" name="Group 8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302" y="122849"/>
            <a:ext cx="5410200" cy="3484878"/>
            <a:chOff x="744538" y="963613"/>
            <a:chExt cx="7654925" cy="4930775"/>
          </a:xfrm>
          <a:solidFill>
            <a:schemeClr val="tx1">
              <a:lumMod val="85000"/>
              <a:lumOff val="15000"/>
            </a:schemeClr>
          </a:solidFill>
          <a:effectLst/>
        </p:grpSpPr>
        <p:sp>
          <p:nvSpPr>
            <p:cNvPr id="854" name="Freeform 5"/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6"/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"/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8"/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9"/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10"/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11"/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12"/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13"/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14"/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15"/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16"/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17"/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18"/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19"/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20"/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21"/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22"/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23"/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24"/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25"/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26"/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27"/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28"/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29"/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30"/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31"/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32"/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33"/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34"/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35"/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36"/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37"/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38"/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39"/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40"/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41"/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42"/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43"/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44"/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45"/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46"/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47"/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Rectangle 48"/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49"/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50"/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51"/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52"/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53"/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54"/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55"/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56"/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57"/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58"/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59"/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60"/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61"/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62"/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63"/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64"/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65"/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66"/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67"/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68"/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69"/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0"/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1"/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2"/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"/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4"/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5"/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6"/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7"/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8"/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"/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80"/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81"/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2"/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3"/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4"/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5"/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6"/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7"/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8"/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9"/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90"/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91"/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92"/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93"/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94"/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95"/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96"/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97"/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98"/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99"/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100"/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101"/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102"/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103"/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104"/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105"/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106"/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107"/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108"/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109"/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110"/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Rectangle 111"/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112"/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2" name="Freeform 113"/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3" name="Freeform 114"/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4" name="Freeform 115"/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5" name="Freeform 116"/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6" name="Freeform 117"/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7" name="Freeform 118"/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8" name="Freeform 119"/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9" name="Freeform 120"/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0" name="Freeform 121"/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1" name="Freeform 122"/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2" name="Freeform 123"/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" name="Freeform 124"/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4" name="Freeform 125"/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5" name="Freeform 126"/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6" name="Freeform 127"/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7" name="Freeform 128"/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8" name="Freeform 129"/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9" name="Freeform 130"/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0" name="Freeform 131"/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1" name="Freeform 132"/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2" name="Freeform 133"/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" name="Freeform 134"/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4" name="Freeform 135"/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5" name="Freeform 136"/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6" name="Freeform 137"/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7" name="Freeform 138"/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8" name="Freeform 139"/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9" name="Freeform 140"/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0" name="Freeform 141"/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1" name="Freeform 142"/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2" name="Freeform 143"/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3" name="Freeform 144"/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4" name="Rectangle 145"/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5" name="Freeform 146"/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6" name="Freeform 147"/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7" name="Freeform 148"/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8" name="Freeform 149"/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9" name="Freeform 150"/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0" name="Freeform 151"/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1" name="Freeform 152"/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2" name="Freeform 153"/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3" name="Freeform 154"/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4" name="Freeform 155"/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5" name="Freeform 156"/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6" name="Freeform 157"/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7" name="Freeform 158"/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8" name="Freeform 159"/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9" name="Freeform 160"/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0" name="Freeform 161"/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1" name="Freeform 162"/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2" name="Freeform 163"/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3" name="Freeform 164"/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4" name="Freeform 165"/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5" name="Freeform 166"/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6" name="Freeform 167"/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7" name="Freeform 168"/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8" name="Freeform 169"/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9" name="Freeform 170"/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0" name="Freeform 171"/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1" name="Freeform 172"/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2" name="Freeform 173"/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3" name="Freeform 174"/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" name="Freeform 175"/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" name="Freeform 176"/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Freeform 177"/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Freeform 178"/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179"/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180"/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Freeform 181"/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182"/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183"/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184"/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Freeform 185"/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186"/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Freeform 187"/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7" name="Freeform 188"/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Freeform 189"/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Freeform 190"/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0" name="Freeform 191"/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1" name="Freeform 192"/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2" name="Freeform 193"/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3" name="Freeform 194"/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4" name="Freeform 195"/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5" name="Freeform 196"/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6" name="Freeform 197"/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7" name="Freeform 198"/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8" name="Freeform 199"/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9" name="Freeform 200"/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0" name="Rectangle 201"/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1" name="Freeform 202"/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203"/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204"/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Freeform 206"/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207"/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208"/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Freeform 209"/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210"/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211"/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212"/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213"/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Freeform 214"/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3" name="Freeform 215"/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216"/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5" name="Freeform 217"/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6" name="Freeform 218"/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Freeform 219"/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220"/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221"/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0" name="Freeform 222"/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1" name="Freeform 223"/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2" name="Freeform 224"/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3" name="Freeform 225"/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4" name="Freeform 226"/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5" name="Freeform 227"/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6" name="Freeform 228"/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7" name="Freeform 229"/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230"/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231"/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Freeform 232"/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1" name="Freeform 233"/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234"/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Freeform 235"/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236"/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237"/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Freeform 238"/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7" name="Freeform 239"/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8" name="Freeform 240"/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9" name="Freeform 241"/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0" name="Freeform 242"/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1" name="Freeform 243"/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2" name="Freeform 244"/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3" name="Freeform 245"/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4" name="Freeform 246"/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5" name="Freeform 247"/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6" name="Freeform 248"/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7" name="Freeform 249"/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8" name="Freeform 250"/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9" name="Freeform 251"/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0" name="Freeform 252"/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1" name="Freeform 253"/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2" name="Freeform 254"/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3" name="Freeform 255"/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4" name="Freeform 256"/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5" name="Freeform 257"/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6" name="Freeform 258"/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7" name="Freeform 259"/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8" name="Freeform 260"/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9" name="Freeform 261"/>
            <p:cNvSpPr>
              <a:spLocks/>
            </p:cNvSpPr>
            <p:nvPr/>
          </p:nvSpPr>
          <p:spPr bwMode="auto">
            <a:xfrm>
              <a:off x="4611689" y="4357688"/>
              <a:ext cx="403226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0" name="Freeform 262"/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1" name="Freeform 263"/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2" name="Freeform 264"/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3" name="Freeform 265"/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4" name="Freeform 266"/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5" name="Freeform 267"/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6" name="Freeform 268"/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7" name="Freeform 269"/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8" name="Freeform 270"/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9" name="Freeform 271"/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0" name="Freeform 272"/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1" name="Freeform 273"/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2" name="Freeform 274"/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3" name="Freeform 275"/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4" name="Freeform 276"/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5" name="Freeform 277"/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6" name="Freeform 278"/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" name="Freeform 279"/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8" name="Freeform 280"/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" name="Freeform 281"/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0" name="Freeform 282"/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1" name="Freeform 283"/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2" name="Freeform 284"/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3" name="Freeform 285"/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4" name="Freeform 286"/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5" name="Freeform 287"/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6" name="Freeform 288"/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" name="Freeform 289"/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8" name="Freeform 290"/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9" name="Freeform 291"/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0" name="Freeform 292"/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1" name="Freeform 293"/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2" name="Freeform 294"/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3" name="Freeform 295"/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4" name="Freeform 296"/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5" name="Freeform 297"/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6" name="Freeform 298"/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" name="Freeform 299"/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8" name="Freeform 300"/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9" name="Freeform 301"/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0" name="Freeform 302"/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1" name="Freeform 303"/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2" name="Freeform 304"/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3" name="Freeform 305"/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4" name="Freeform 306"/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5" name="Freeform 307"/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6" name="Freeform 308"/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7" name="Freeform 309"/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8" name="Freeform 310"/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9" name="Freeform 311"/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0" name="Freeform 312"/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1" name="Freeform 313"/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2" name="Freeform 314"/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3" name="Freeform 315"/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4" name="Freeform 316"/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5" name="Freeform 317"/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6" name="Freeform 318"/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" name="Freeform 319"/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8" name="Freeform 320"/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9" name="Freeform 321"/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0" name="Freeform 322"/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1" name="Freeform 323"/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2" name="Freeform 324"/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3" name="Freeform 325"/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4" name="Freeform 326"/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5" name="Freeform 327"/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6" name="Freeform 328"/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7" name="Freeform 329"/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8" name="Freeform 330"/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9" name="Freeform 331"/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0" name="Freeform 332"/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1" name="Freeform 333"/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2" name="Freeform 334"/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3" name="Freeform 335"/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4" name="Freeform 336"/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5" name="Freeform 337"/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6" name="Freeform 338"/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7" name="Freeform 339"/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8" name="Freeform 340"/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9" name="Freeform 341"/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0" name="Freeform 342"/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1" name="Freeform 343"/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2" name="Freeform 344"/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3" name="Freeform 345"/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4" name="Freeform 346"/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5" name="Freeform 347"/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6" name="Freeform 348"/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7" name="Freeform 349"/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8" name="Freeform 350"/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9" name="Freeform 351"/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0" name="Freeform 352"/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1" name="Freeform 353"/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2" name="Freeform 354"/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3" name="Freeform 355"/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356"/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Freeform 357"/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6" name="Freeform 358"/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359"/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360"/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361"/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Freeform 362"/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1" name="Freeform 363"/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364"/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Freeform 365"/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4" name="Freeform 366"/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367"/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Freeform 368"/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7" name="Freeform 369"/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370"/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Freeform 371"/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0" name="Freeform 372"/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1" name="Freeform 373"/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2" name="Freeform 374"/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3" name="Freeform 375"/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4" name="Freeform 376"/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5" name="Freeform 377"/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378"/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Freeform 379"/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8" name="Freeform 380"/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381"/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382"/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383"/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Freeform 384"/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3" name="Freeform 385"/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386"/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Freeform 387"/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388"/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389"/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Freeform 390"/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391"/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392"/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393"/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394"/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Freeform 395"/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4" name="Freeform 396"/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Rectangle 397"/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Freeform 398"/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399"/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400"/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Freeform 401"/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402"/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Freeform 403"/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404"/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405"/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407"/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408"/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409"/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Freeform 410"/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411"/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412"/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413"/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414"/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415"/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Freeform 416"/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417"/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418"/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Freeform 419"/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420"/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421"/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Freeform 422"/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423"/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424"/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Freeform 425"/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426"/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427"/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Freeform 428"/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429"/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430"/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Freeform 431"/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432"/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433"/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Freeform 434"/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2" name="Freeform 435"/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436"/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437"/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Freeform 438"/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6" name="Freeform 439"/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7" name="Freeform 440"/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8" name="Freeform 441"/>
            <p:cNvSpPr>
              <a:spLocks/>
            </p:cNvSpPr>
            <p:nvPr/>
          </p:nvSpPr>
          <p:spPr bwMode="auto">
            <a:xfrm>
              <a:off x="5037138" y="3659187"/>
              <a:ext cx="47624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9" name="Freeform 442"/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0" name="Freeform 443"/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1" name="Freeform 444"/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2" name="Freeform 445"/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3" name="Freeform 446"/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4" name="Freeform 447"/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5" name="Freeform 448"/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449"/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450"/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Freeform 451"/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9" name="Freeform 452"/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453"/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454"/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Freeform 455"/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456"/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457"/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458"/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Freeform 459"/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460"/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461"/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Freeform 462"/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" name="Freeform 463"/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" name="Freeform 464"/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465"/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Freeform 466"/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4" name="Freeform 467"/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468"/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469"/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470"/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Freeform 471"/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9" name="Freeform 472"/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Freeform 473"/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" name="Freeform 474"/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475"/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476"/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Freeform 477"/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5" name="Freeform 478"/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479"/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Freeform 480"/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8" name="Freeform 481"/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482"/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Freeform 483"/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" name="Freeform 484"/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2" name="Freeform 485"/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Freeform 486"/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Freeform 487"/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Freeform 488"/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Freeform 489"/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7" name="Freeform 490"/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Freeform 491"/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9" name="Freeform 492"/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0" name="Freeform 493"/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Freeform 494"/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Freeform 495"/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Freeform 496"/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4" name="Freeform 497"/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Freeform 498"/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499"/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Freeform 500"/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" name="Freeform 501"/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502"/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503"/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Freeform 504"/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2" name="Freeform 505"/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506"/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Freeform 507"/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Freeform 508"/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6" name="Freeform 509"/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Freeform 510"/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Freeform 511"/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512"/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513"/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Freeform 514"/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515"/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516"/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517"/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Rectangle 518"/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19"/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Freeform 520"/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8" name="Freeform 521"/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Freeform 522"/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Freeform 523"/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1" name="Freeform 524"/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2" name="Freeform 525"/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3" name="Freeform 526"/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4" name="Freeform 527"/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5" name="Rectangle 528"/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6" name="Freeform 529"/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7" name="Freeform 530"/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8" name="Freeform 531"/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9" name="Freeform 532"/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0" name="Freeform 533"/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534"/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535"/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Freeform 536"/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537"/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538"/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6" name="Freeform 539"/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7" name="Freeform 540"/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541"/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542"/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0" name="Freeform 543"/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1" name="Freeform 544"/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2" name="Freeform 545"/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3" name="Freeform 546"/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4" name="Freeform 547"/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5" name="Freeform 548"/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6" name="Freeform 549"/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7" name="Freeform 550"/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551"/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552"/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Freeform 553"/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1" name="Freeform 554"/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555"/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3" name="Freeform 556"/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4" name="Freeform 557"/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Freeform 558"/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559"/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560"/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561"/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562"/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Freeform 563"/>
            <p:cNvSpPr>
              <a:spLocks/>
            </p:cNvSpPr>
            <p:nvPr/>
          </p:nvSpPr>
          <p:spPr bwMode="auto">
            <a:xfrm>
              <a:off x="2798763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1" name="Freeform 564"/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565"/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Freeform 566"/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Freeform 567"/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568"/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569"/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Freeform 570"/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8" name="Freeform 571"/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9" name="Freeform 572"/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0" name="Freeform 573"/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1" name="Freeform 574"/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2" name="Freeform 575"/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3" name="Freeform 576"/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4" name="Freeform 577"/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5" name="Freeform 578"/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6" name="Freeform 579"/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7" name="Freeform 580"/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8" name="Freeform 581"/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9" name="Freeform 582"/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0" name="Freeform 583"/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1" name="Freeform 584"/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2" name="Freeform 585"/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3" name="Freeform 586"/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4" name="Freeform 587"/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" name="Freeform 588"/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6" name="Freeform 589"/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7" name="Freeform 590"/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8" name="Freeform 591"/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9" name="Freeform 592"/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0" name="Freeform 593"/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1" name="Freeform 594"/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2" name="Freeform 595"/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3" name="Freeform 596"/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4" name="Freeform 597"/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5" name="Freeform 598"/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6" name="Freeform 599"/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7" name="Freeform 600"/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8" name="Freeform 601"/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9" name="Freeform 602"/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0" name="Freeform 603"/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" name="Freeform 604"/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" name="Freeform 605"/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3" name="Freeform 606"/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4" name="Freeform 608"/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5" name="Freeform 609"/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6" name="Freeform 610"/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7" name="Freeform 611"/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8" name="Freeform 612"/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9" name="Freeform 613"/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0" name="Freeform 614"/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1" name="Freeform 615"/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2" name="Freeform 616"/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3" name="Freeform 617"/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" name="Freeform 618"/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5" name="Freeform 619"/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6" name="Freeform 620"/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7" name="Freeform 621"/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8" name="Freeform 622"/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9" name="Freeform 623"/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0" name="Freeform 624"/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1" name="Freeform 625"/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2" name="Freeform 626"/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3" name="Freeform 627"/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4" name="Freeform 628"/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5" name="Freeform 629"/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6" name="Freeform 630"/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7" name="Freeform 631"/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8" name="Freeform 632"/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9" name="Freeform 633"/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0" name="Freeform 634"/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1" name="Freeform 635"/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2" name="Freeform 636"/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3" name="Freeform 637"/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4" name="Freeform 638"/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5" name="Freeform 639"/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6" name="Rectangle 640"/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7" name="Freeform 641"/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8" name="Freeform 642"/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9" name="Rectangle 643"/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0" name="Freeform 644"/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1" name="Freeform 645"/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2" name="Freeform 646"/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3" name="Freeform 647"/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4" name="Freeform 648"/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5" name="Freeform 649"/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6" name="Freeform 650"/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7" name="Freeform 651"/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8" name="Freeform 652"/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9" name="Freeform 653"/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0" name="Freeform 654"/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1" name="Freeform 655"/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2" name="Freeform 656"/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3" name="Freeform 657"/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4" name="Freeform 658"/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" name="Freeform 659"/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6" name="Freeform 660"/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7" name="Freeform 661"/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8" name="Freeform 662"/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9" name="Freeform 663"/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0" name="Freeform 664"/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1" name="Freeform 665"/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2" name="Freeform 666"/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3" name="Freeform 667"/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4" name="Freeform 668"/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" name="Freeform 669"/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6" name="Freeform 670"/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7" name="Freeform 671"/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8" name="Freeform 672"/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9" name="Freeform 673"/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0" name="Freeform 674"/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1" name="Freeform 675"/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2" name="Freeform 676"/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3" name="Freeform 677"/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4" name="Freeform 678"/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" name="Freeform 679"/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6" name="Freeform 680"/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7" name="Freeform 681"/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8" name="Freeform 682"/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9" name="Freeform 683"/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0" name="Freeform 684"/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1" name="Freeform 685"/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2" name="Freeform 686"/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3" name="Freeform 687"/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4" name="Freeform 688"/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5" name="Freeform 689"/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" name="Freeform 690"/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" name="Freeform 691"/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8" name="Freeform 692"/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9" name="Freeform 693"/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0" name="Freeform 694"/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1" name="Freeform 695"/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2" name="Freeform 696"/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3" name="Freeform 697"/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4" name="Freeform 698"/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5" name="Freeform 699"/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6" name="Freeform 700"/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7" name="Freeform 701"/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8" name="Freeform 702"/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9" name="Freeform 703"/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0" name="Freeform 704"/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1" name="Freeform 705"/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2" name="Freeform 706"/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3" name="Freeform 707"/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4" name="Freeform 708"/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5" name="Freeform 709"/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" name="Freeform 710"/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" name="Freeform 711"/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8" name="Freeform 712"/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9" name="Freeform 713"/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0" name="Freeform 714"/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1" name="Freeform 715"/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2" name="Freeform 716"/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3" name="Freeform 717"/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4" name="Freeform 718"/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5" name="Freeform 719"/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6" name="Freeform 720"/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7" name="Freeform 721"/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8" name="Freeform 722"/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9" name="Freeform 723"/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0" name="Freeform 724"/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1" name="Freeform 725"/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2" name="Freeform 726"/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3" name="Freeform 727"/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4" name="Freeform 728"/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5" name="Freeform 729"/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6" name="Freeform 730"/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" name="Freeform 731"/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8" name="Freeform 732"/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9" name="Freeform 733"/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0" name="Freeform 734"/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1" name="Freeform 735"/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2" name="Freeform 736"/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3" name="Freeform 737"/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4" name="Freeform 738"/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5" name="Freeform 739"/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6" name="Freeform 740"/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7" name="Freeform 741"/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8" name="Freeform 742"/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9" name="Freeform 743"/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0" name="Freeform 744"/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1" name="Freeform 745"/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2" name="Freeform 746"/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3" name="Freeform 747"/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4" name="Freeform 748"/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5" name="Freeform 749"/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6" name="Freeform 750"/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" name="Freeform 751"/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8" name="Freeform 752"/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9" name="Freeform 753"/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0" name="Freeform 754"/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1" name="Freeform 755"/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2" name="Freeform 756"/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3" name="Freeform 757"/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4" name="Freeform 758"/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5" name="Freeform 759"/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6" name="Freeform 760"/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7" name="Freeform 761"/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8" name="Freeform 762"/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9" name="Freeform 763"/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0" name="Freeform 764"/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1" name="Freeform 765"/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2" name="Freeform 766"/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3" name="Freeform 767"/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4" name="Freeform 768"/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5" name="Freeform 769"/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6" name="Freeform 770"/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7" name="Freeform 771"/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8" name="Freeform 772"/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9" name="Freeform 773"/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0" name="Freeform 774"/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1" name="Freeform 775"/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2" name="Freeform 776"/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3" name="Freeform 777"/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4" name="Freeform 778"/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5" name="Freeform 779"/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6" name="Freeform 780"/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7" name="Freeform 781"/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8" name="Freeform 782"/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9" name="Freeform 783"/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0" name="Freeform 784"/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1" name="Freeform 785"/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2" name="Freeform 786"/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3" name="Freeform 787"/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4" name="Freeform 788"/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5" name="Freeform 789"/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6" name="Freeform 790"/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7" name="Freeform 791"/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8" name="Freeform 792"/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" name="Freeform 793"/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" name="Freeform 794"/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" name="Freeform 795"/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2" name="Freeform 796"/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3" name="Freeform 797"/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4" name="Freeform 798"/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5" name="Freeform 799"/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6" name="Freeform 800"/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7" name="Freeform 801"/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8" name="Freeform 802"/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9" name="Freeform 803"/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0" name="Freeform 804"/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1" name="Freeform 805"/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2" name="Freeform 806"/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3" name="Freeform 807"/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4" name="Freeform 809"/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5" name="Freeform 810"/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6" name="Freeform 811"/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7" name="Freeform 812"/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8" name="Freeform 813"/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9" name="Freeform 814"/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0" name="Freeform 815"/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1" name="Freeform 816"/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2" name="Freeform 817"/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3" name="Freeform 818"/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4" name="Freeform 819"/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5" name="Freeform 820"/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6" name="Freeform 821"/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7" name="Freeform 822"/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8" name="Freeform 823"/>
            <p:cNvSpPr>
              <a:spLocks noEditPoints="1"/>
            </p:cNvSpPr>
            <p:nvPr/>
          </p:nvSpPr>
          <p:spPr bwMode="auto">
            <a:xfrm>
              <a:off x="4770438" y="4849812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9" name="Freeform 824"/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0" name="Freeform 825"/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1" name="Freeform 826"/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2" name="Freeform 827"/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3" name="Freeform 828"/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4" name="Freeform 829"/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5" name="Freeform 830"/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6" name="Freeform 831"/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3934" y="850900"/>
            <a:ext cx="5642878" cy="2362168"/>
            <a:chOff x="603934" y="850900"/>
            <a:chExt cx="5642878" cy="2362168"/>
          </a:xfrm>
        </p:grpSpPr>
        <p:grpSp>
          <p:nvGrpSpPr>
            <p:cNvPr id="1677" name="Group 1676" descr="Location Marker North America 1"/>
            <p:cNvGrpSpPr/>
            <p:nvPr/>
          </p:nvGrpSpPr>
          <p:grpSpPr>
            <a:xfrm>
              <a:off x="603934" y="1403382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78" name="Oval 1677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79" name="Oval 1678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80" name="Group 1679" descr="Location Marker North America 2"/>
            <p:cNvGrpSpPr/>
            <p:nvPr/>
          </p:nvGrpSpPr>
          <p:grpSpPr>
            <a:xfrm>
              <a:off x="1711325" y="19812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81" name="Oval 1680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82" name="Oval 1681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83" name="Group 1682" descr="Location Marker Europe 1"/>
            <p:cNvGrpSpPr/>
            <p:nvPr/>
          </p:nvGrpSpPr>
          <p:grpSpPr>
            <a:xfrm>
              <a:off x="2930525" y="1828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84" name="Oval 1683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85" name="Oval 1684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86" name="Group 1685" descr="Location Marker Asia"/>
            <p:cNvGrpSpPr/>
            <p:nvPr/>
          </p:nvGrpSpPr>
          <p:grpSpPr>
            <a:xfrm>
              <a:off x="4759325" y="1447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87" name="Oval 1686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88" name="Oval 1687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89" name="Group 1688" descr="Location Marker Australia"/>
            <p:cNvGrpSpPr/>
            <p:nvPr/>
          </p:nvGrpSpPr>
          <p:grpSpPr>
            <a:xfrm>
              <a:off x="4759325" y="30480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90" name="Oval 1689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91" name="Oval 1690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92" name="Group 1691" descr="Location Marker Africa"/>
            <p:cNvGrpSpPr/>
            <p:nvPr/>
          </p:nvGrpSpPr>
          <p:grpSpPr>
            <a:xfrm>
              <a:off x="2701925" y="2438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93" name="Oval 1692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94" name="Oval 1693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95" name="Group 1694" descr="Location Marker South America 1"/>
            <p:cNvGrpSpPr/>
            <p:nvPr/>
          </p:nvGrpSpPr>
          <p:grpSpPr>
            <a:xfrm>
              <a:off x="1939925" y="2438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96" name="Oval 1695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697" name="Oval 1696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98" name="Group 1697" descr="Location Marker South America 2"/>
            <p:cNvGrpSpPr/>
            <p:nvPr/>
          </p:nvGrpSpPr>
          <p:grpSpPr>
            <a:xfrm>
              <a:off x="2168525" y="2590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699" name="Oval 1698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700" name="Oval 1699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01" name="Group 1700" descr="Location Marker Europe 2"/>
            <p:cNvGrpSpPr/>
            <p:nvPr/>
          </p:nvGrpSpPr>
          <p:grpSpPr>
            <a:xfrm>
              <a:off x="3006725" y="1295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1702" name="Oval 1701"/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1703" name="Oval 1702"/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721" name="Line Callout 2 (Accent Bar) 1720"/>
            <p:cNvSpPr/>
            <p:nvPr/>
          </p:nvSpPr>
          <p:spPr bwMode="auto">
            <a:xfrm>
              <a:off x="3568700" y="850900"/>
              <a:ext cx="2678112" cy="8255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3982"/>
                <a:gd name="adj6" fmla="val -63559"/>
              </a:avLst>
            </a:prstGeom>
            <a:solidFill>
              <a:schemeClr val="tx2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Maximum observation are from Pune City  where most of them are  Salaried profession  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</p:grpSp>
      <p:grpSp>
        <p:nvGrpSpPr>
          <p:cNvPr id="5" name="Group 4" descr="Guage chart group."/>
          <p:cNvGrpSpPr/>
          <p:nvPr/>
        </p:nvGrpSpPr>
        <p:grpSpPr>
          <a:xfrm>
            <a:off x="304800" y="3429000"/>
            <a:ext cx="5568115" cy="3371013"/>
            <a:chOff x="304800" y="3429000"/>
            <a:chExt cx="5568115" cy="3371013"/>
          </a:xfrm>
        </p:grpSpPr>
        <p:grpSp>
          <p:nvGrpSpPr>
            <p:cNvPr id="837" name="Group 836" descr="Callout A Dashboard Graphic"/>
            <p:cNvGrpSpPr/>
            <p:nvPr/>
          </p:nvGrpSpPr>
          <p:grpSpPr>
            <a:xfrm>
              <a:off x="304800" y="3429000"/>
              <a:ext cx="1704641" cy="1723383"/>
              <a:chOff x="864853" y="1993832"/>
              <a:chExt cx="2839120" cy="2870336"/>
            </a:xfrm>
          </p:grpSpPr>
          <p:graphicFrame>
            <p:nvGraphicFramePr>
              <p:cNvPr id="838" name="Chart 837"/>
              <p:cNvGraphicFramePr/>
              <p:nvPr>
                <p:extLst>
                  <p:ext uri="{D42A27DB-BD31-4B8C-83A1-F6EECF244321}">
                    <p14:modId xmlns:p14="http://schemas.microsoft.com/office/powerpoint/2010/main" val="1058632433"/>
                  </p:ext>
                </p:extLst>
              </p:nvPr>
            </p:nvGraphicFramePr>
            <p:xfrm>
              <a:off x="864853" y="1993832"/>
              <a:ext cx="2839120" cy="2870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39" name="Oval 83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736448" y="2868803"/>
                <a:ext cx="1113692" cy="111369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endParaRPr lang="en-US" sz="20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840" name="Freeform 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2" y="2133600"/>
                <a:ext cx="2590800" cy="2590800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rgbClr val="46464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841" name="TextBox 840"/>
              <p:cNvSpPr txBox="1"/>
              <p:nvPr/>
            </p:nvSpPr>
            <p:spPr>
              <a:xfrm>
                <a:off x="2635808" y="4299417"/>
                <a:ext cx="858716" cy="40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800" dirty="0">
                    <a:solidFill>
                      <a:srgbClr val="FFFFFF"/>
                    </a:solidFill>
                    <a:latin typeface="Arial Narrow"/>
                    <a:cs typeface="Arial Narrow"/>
                  </a:rPr>
                  <a:t>A</a:t>
                </a:r>
              </a:p>
            </p:txBody>
          </p:sp>
        </p:grpSp>
        <p:grpSp>
          <p:nvGrpSpPr>
            <p:cNvPr id="1707" name="Group 1706" descr="Bar Chart Icon"/>
            <p:cNvGrpSpPr/>
            <p:nvPr/>
          </p:nvGrpSpPr>
          <p:grpSpPr>
            <a:xfrm>
              <a:off x="950913" y="4102101"/>
              <a:ext cx="437765" cy="317500"/>
              <a:chOff x="4276165" y="1800411"/>
              <a:chExt cx="516379" cy="442259"/>
            </a:xfrm>
            <a:solidFill>
              <a:srgbClr val="FFFFFF"/>
            </a:solidFill>
            <a:effectLst/>
          </p:grpSpPr>
          <p:sp>
            <p:nvSpPr>
              <p:cNvPr id="1708" name="Rectangle 3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165" y="1928888"/>
                <a:ext cx="66710" cy="26189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9" name="Rectangle 3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165" y="2215491"/>
                <a:ext cx="66710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0" name="Rectangle 3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581" y="1800411"/>
                <a:ext cx="64239" cy="39037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1" name="Rectangle 3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581" y="2215491"/>
                <a:ext cx="64239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2" name="Rectangle 3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527" y="1862180"/>
                <a:ext cx="66710" cy="32860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3" name="Rectangle 3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527" y="2215491"/>
                <a:ext cx="66710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4" name="Rectangle 3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944" y="1965950"/>
                <a:ext cx="64239" cy="22483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5" name="Rectangle 33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944" y="2215491"/>
                <a:ext cx="64239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6" name="Rectangle 33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360" y="2045013"/>
                <a:ext cx="64239" cy="14824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7" name="Rectangle 33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360" y="2215491"/>
                <a:ext cx="64239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8" name="Rectangle 33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305" y="1884415"/>
                <a:ext cx="64239" cy="30389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9" name="Rectangle 33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305" y="2215491"/>
                <a:ext cx="64239" cy="2717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25" name="Group 824" descr="Callout A info"/>
            <p:cNvGrpSpPr/>
            <p:nvPr/>
          </p:nvGrpSpPr>
          <p:grpSpPr>
            <a:xfrm>
              <a:off x="390525" y="4343400"/>
              <a:ext cx="1538287" cy="2456613"/>
              <a:chOff x="506412" y="2743200"/>
              <a:chExt cx="1538287" cy="2456613"/>
            </a:xfrm>
          </p:grpSpPr>
          <p:cxnSp>
            <p:nvCxnSpPr>
              <p:cNvPr id="826" name="Straight Connector 8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5064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20431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8" name="Rectangle 36">
                <a:extLs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800" y="3505200"/>
                <a:ext cx="1485899" cy="1694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27432" bIns="0"/>
              <a:lstStyle/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4000" dirty="0">
                    <a:solidFill>
                      <a:srgbClr val="FFFFFF"/>
                    </a:solidFill>
                    <a:latin typeface="Arial Narrow" pitchFamily="112" charset="0"/>
                  </a:rPr>
                  <a:t>94%</a:t>
                </a:r>
              </a:p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Arial Narrow" pitchFamily="112" charset="0"/>
                  </a:rPr>
                  <a:t>People found the term life insurance language  was simple and jargon free .</a:t>
                </a:r>
              </a:p>
            </p:txBody>
          </p:sp>
        </p:grpSp>
        <p:grpSp>
          <p:nvGrpSpPr>
            <p:cNvPr id="842" name="Group 841" descr="Callout B Dashboard Graphic"/>
            <p:cNvGrpSpPr/>
            <p:nvPr/>
          </p:nvGrpSpPr>
          <p:grpSpPr>
            <a:xfrm>
              <a:off x="2236537" y="3429000"/>
              <a:ext cx="1704641" cy="1723383"/>
              <a:chOff x="864853" y="1993832"/>
              <a:chExt cx="2839120" cy="2870336"/>
            </a:xfrm>
          </p:grpSpPr>
          <p:graphicFrame>
            <p:nvGraphicFramePr>
              <p:cNvPr id="843" name="Chart 842"/>
              <p:cNvGraphicFramePr/>
              <p:nvPr>
                <p:extLst>
                  <p:ext uri="{D42A27DB-BD31-4B8C-83A1-F6EECF244321}">
                    <p14:modId xmlns:p14="http://schemas.microsoft.com/office/powerpoint/2010/main" val="533286036"/>
                  </p:ext>
                </p:extLst>
              </p:nvPr>
            </p:nvGraphicFramePr>
            <p:xfrm>
              <a:off x="864853" y="1993832"/>
              <a:ext cx="2839120" cy="2870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4" name="Oval 84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736448" y="2868803"/>
                <a:ext cx="1113692" cy="111369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endParaRPr lang="en-US" sz="20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845" name="Freeform 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2" y="2133600"/>
                <a:ext cx="2590800" cy="2590800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rgbClr val="46464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2635808" y="4299417"/>
                <a:ext cx="858716" cy="40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800" dirty="0">
                    <a:solidFill>
                      <a:srgbClr val="FFFFFF"/>
                    </a:solidFill>
                    <a:latin typeface="Arial Narrow"/>
                    <a:cs typeface="Arial Narrow"/>
                  </a:rPr>
                  <a:t>B</a:t>
                </a:r>
              </a:p>
            </p:txBody>
          </p:sp>
        </p:grpSp>
        <p:grpSp>
          <p:nvGrpSpPr>
            <p:cNvPr id="1704" name="Group 1703" descr="Dial Icon"/>
            <p:cNvGrpSpPr/>
            <p:nvPr/>
          </p:nvGrpSpPr>
          <p:grpSpPr>
            <a:xfrm>
              <a:off x="2830514" y="4025900"/>
              <a:ext cx="528118" cy="271448"/>
              <a:chOff x="2120900" y="5154613"/>
              <a:chExt cx="1077913" cy="554038"/>
            </a:xfrm>
            <a:solidFill>
              <a:srgbClr val="FFFFFF"/>
            </a:solidFill>
          </p:grpSpPr>
          <p:sp>
            <p:nvSpPr>
              <p:cNvPr id="1705" name="Freeform 2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0" y="5154613"/>
                <a:ext cx="1077913" cy="554038"/>
              </a:xfrm>
              <a:custGeom>
                <a:avLst/>
                <a:gdLst>
                  <a:gd name="T0" fmla="*/ 185 w 185"/>
                  <a:gd name="T1" fmla="*/ 89 h 95"/>
                  <a:gd name="T2" fmla="*/ 157 w 185"/>
                  <a:gd name="T3" fmla="*/ 26 h 95"/>
                  <a:gd name="T4" fmla="*/ 93 w 185"/>
                  <a:gd name="T5" fmla="*/ 0 h 95"/>
                  <a:gd name="T6" fmla="*/ 29 w 185"/>
                  <a:gd name="T7" fmla="*/ 26 h 95"/>
                  <a:gd name="T8" fmla="*/ 1 w 185"/>
                  <a:gd name="T9" fmla="*/ 89 h 95"/>
                  <a:gd name="T10" fmla="*/ 0 w 185"/>
                  <a:gd name="T11" fmla="*/ 94 h 95"/>
                  <a:gd name="T12" fmla="*/ 20 w 185"/>
                  <a:gd name="T13" fmla="*/ 95 h 95"/>
                  <a:gd name="T14" fmla="*/ 20 w 185"/>
                  <a:gd name="T15" fmla="*/ 90 h 95"/>
                  <a:gd name="T16" fmla="*/ 93 w 185"/>
                  <a:gd name="T17" fmla="*/ 20 h 95"/>
                  <a:gd name="T18" fmla="*/ 166 w 185"/>
                  <a:gd name="T19" fmla="*/ 90 h 95"/>
                  <a:gd name="T20" fmla="*/ 166 w 185"/>
                  <a:gd name="T21" fmla="*/ 95 h 95"/>
                  <a:gd name="T22" fmla="*/ 185 w 185"/>
                  <a:gd name="T23" fmla="*/ 94 h 95"/>
                  <a:gd name="T24" fmla="*/ 185 w 185"/>
                  <a:gd name="T25" fmla="*/ 8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95">
                    <a:moveTo>
                      <a:pt x="185" y="89"/>
                    </a:moveTo>
                    <a:cubicBezTo>
                      <a:pt x="184" y="65"/>
                      <a:pt x="174" y="43"/>
                      <a:pt x="157" y="26"/>
                    </a:cubicBezTo>
                    <a:cubicBezTo>
                      <a:pt x="140" y="9"/>
                      <a:pt x="117" y="0"/>
                      <a:pt x="93" y="0"/>
                    </a:cubicBezTo>
                    <a:cubicBezTo>
                      <a:pt x="69" y="0"/>
                      <a:pt x="46" y="9"/>
                      <a:pt x="29" y="26"/>
                    </a:cubicBezTo>
                    <a:cubicBezTo>
                      <a:pt x="12" y="43"/>
                      <a:pt x="2" y="65"/>
                      <a:pt x="1" y="89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2" y="50"/>
                      <a:pt x="54" y="20"/>
                      <a:pt x="93" y="20"/>
                    </a:cubicBezTo>
                    <a:cubicBezTo>
                      <a:pt x="132" y="20"/>
                      <a:pt x="164" y="50"/>
                      <a:pt x="166" y="90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85" y="94"/>
                      <a:pt x="185" y="94"/>
                      <a:pt x="185" y="94"/>
                    </a:cubicBezTo>
                    <a:lnTo>
                      <a:pt x="185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6" name="Freeform 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3" y="5318126"/>
                <a:ext cx="157163" cy="390525"/>
              </a:xfrm>
              <a:custGeom>
                <a:avLst/>
                <a:gdLst>
                  <a:gd name="T0" fmla="*/ 19 w 27"/>
                  <a:gd name="T1" fmla="*/ 50 h 67"/>
                  <a:gd name="T2" fmla="*/ 1 w 27"/>
                  <a:gd name="T3" fmla="*/ 0 h 67"/>
                  <a:gd name="T4" fmla="*/ 0 w 27"/>
                  <a:gd name="T5" fmla="*/ 0 h 67"/>
                  <a:gd name="T6" fmla="*/ 12 w 27"/>
                  <a:gd name="T7" fmla="*/ 52 h 67"/>
                  <a:gd name="T8" fmla="*/ 9 w 27"/>
                  <a:gd name="T9" fmla="*/ 59 h 67"/>
                  <a:gd name="T10" fmla="*/ 18 w 27"/>
                  <a:gd name="T11" fmla="*/ 67 h 67"/>
                  <a:gd name="T12" fmla="*/ 27 w 27"/>
                  <a:gd name="T13" fmla="*/ 59 h 67"/>
                  <a:gd name="T14" fmla="*/ 19 w 27"/>
                  <a:gd name="T15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67">
                    <a:moveTo>
                      <a:pt x="19" y="5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0" y="53"/>
                      <a:pt x="9" y="56"/>
                      <a:pt x="9" y="59"/>
                    </a:cubicBezTo>
                    <a:cubicBezTo>
                      <a:pt x="9" y="63"/>
                      <a:pt x="13" y="67"/>
                      <a:pt x="18" y="67"/>
                    </a:cubicBezTo>
                    <a:cubicBezTo>
                      <a:pt x="23" y="67"/>
                      <a:pt x="27" y="63"/>
                      <a:pt x="27" y="59"/>
                    </a:cubicBezTo>
                    <a:cubicBezTo>
                      <a:pt x="27" y="54"/>
                      <a:pt x="24" y="51"/>
                      <a:pt x="19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29" name="Group 828" descr="Callout B info"/>
            <p:cNvGrpSpPr/>
            <p:nvPr/>
          </p:nvGrpSpPr>
          <p:grpSpPr>
            <a:xfrm>
              <a:off x="2320925" y="4343400"/>
              <a:ext cx="1538287" cy="2456613"/>
              <a:chOff x="506412" y="2743200"/>
              <a:chExt cx="1538287" cy="2456613"/>
            </a:xfrm>
          </p:grpSpPr>
          <p:cxnSp>
            <p:nvCxnSpPr>
              <p:cNvPr id="830" name="Straight Connector 8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5064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20431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Rectangle 36"/>
              <p:cNvSpPr>
                <a:spLocks noChangeArrowheads="1"/>
              </p:cNvSpPr>
              <p:nvPr/>
            </p:nvSpPr>
            <p:spPr bwMode="auto">
              <a:xfrm>
                <a:off x="558800" y="3733800"/>
                <a:ext cx="1485899" cy="1466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27432" bIns="0"/>
              <a:lstStyle/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800" dirty="0">
                    <a:solidFill>
                      <a:schemeClr val="bg1"/>
                    </a:solidFill>
                    <a:latin typeface="Arial Narrow" pitchFamily="112" charset="0"/>
                  </a:rPr>
                  <a:t>The age group of 22 years did not pay attention to the pro tips </a:t>
                </a:r>
              </a:p>
            </p:txBody>
          </p:sp>
        </p:grpSp>
        <p:grpSp>
          <p:nvGrpSpPr>
            <p:cNvPr id="847" name="Group 846" descr="Callout C Dashboard Graphic"/>
            <p:cNvGrpSpPr/>
            <p:nvPr/>
          </p:nvGrpSpPr>
          <p:grpSpPr>
            <a:xfrm>
              <a:off x="4168274" y="3429000"/>
              <a:ext cx="1704641" cy="1723383"/>
              <a:chOff x="864852" y="1993834"/>
              <a:chExt cx="2839121" cy="2870338"/>
            </a:xfrm>
          </p:grpSpPr>
          <p:graphicFrame>
            <p:nvGraphicFramePr>
              <p:cNvPr id="848" name="Chart 84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275699"/>
                  </p:ext>
                </p:extLst>
              </p:nvPr>
            </p:nvGraphicFramePr>
            <p:xfrm>
              <a:off x="864852" y="1993834"/>
              <a:ext cx="2839121" cy="28703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49" name="Oval 84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736448" y="2868806"/>
                <a:ext cx="1113693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endParaRPr lang="en-US" sz="20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850" name="Freeform 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2" y="2133602"/>
                <a:ext cx="2590801" cy="2590801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rgbClr val="46464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851" name="TextBox 850"/>
              <p:cNvSpPr txBox="1"/>
              <p:nvPr/>
            </p:nvSpPr>
            <p:spPr>
              <a:xfrm>
                <a:off x="2635808" y="4299417"/>
                <a:ext cx="858716" cy="40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800" dirty="0">
                    <a:solidFill>
                      <a:srgbClr val="FFFFFF"/>
                    </a:solidFill>
                    <a:latin typeface="Arial Narrow"/>
                    <a:cs typeface="Arial Narrow"/>
                  </a:rPr>
                  <a:t>C</a:t>
                </a:r>
              </a:p>
            </p:txBody>
          </p:sp>
        </p:grpSp>
        <p:sp>
          <p:nvSpPr>
            <p:cNvPr id="1720" name="Freeform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5213" y="4089401"/>
              <a:ext cx="310378" cy="381000"/>
            </a:xfrm>
            <a:custGeom>
              <a:avLst/>
              <a:gdLst/>
              <a:ahLst/>
              <a:cxnLst>
                <a:cxn ang="0">
                  <a:pos x="732" y="0"/>
                </a:cxn>
                <a:cxn ang="0">
                  <a:pos x="732" y="276"/>
                </a:cxn>
                <a:cxn ang="0">
                  <a:pos x="1008" y="276"/>
                </a:cxn>
                <a:cxn ang="0">
                  <a:pos x="732" y="0"/>
                </a:cxn>
                <a:cxn ang="0">
                  <a:pos x="701" y="307"/>
                </a:cxn>
                <a:cxn ang="0">
                  <a:pos x="701" y="3"/>
                </a:cxn>
                <a:cxn ang="0">
                  <a:pos x="0" y="3"/>
                </a:cxn>
                <a:cxn ang="0">
                  <a:pos x="0" y="1257"/>
                </a:cxn>
                <a:cxn ang="0">
                  <a:pos x="1024" y="1257"/>
                </a:cxn>
                <a:cxn ang="0">
                  <a:pos x="1024" y="307"/>
                </a:cxn>
                <a:cxn ang="0">
                  <a:pos x="701" y="307"/>
                </a:cxn>
                <a:cxn ang="0">
                  <a:pos x="176" y="243"/>
                </a:cxn>
                <a:cxn ang="0">
                  <a:pos x="638" y="243"/>
                </a:cxn>
                <a:cxn ang="0">
                  <a:pos x="638" y="307"/>
                </a:cxn>
                <a:cxn ang="0">
                  <a:pos x="176" y="307"/>
                </a:cxn>
                <a:cxn ang="0">
                  <a:pos x="176" y="243"/>
                </a:cxn>
                <a:cxn ang="0">
                  <a:pos x="846" y="1041"/>
                </a:cxn>
                <a:cxn ang="0">
                  <a:pos x="176" y="1041"/>
                </a:cxn>
                <a:cxn ang="0">
                  <a:pos x="176" y="977"/>
                </a:cxn>
                <a:cxn ang="0">
                  <a:pos x="846" y="977"/>
                </a:cxn>
                <a:cxn ang="0">
                  <a:pos x="846" y="1041"/>
                </a:cxn>
                <a:cxn ang="0">
                  <a:pos x="846" y="857"/>
                </a:cxn>
                <a:cxn ang="0">
                  <a:pos x="176" y="857"/>
                </a:cxn>
                <a:cxn ang="0">
                  <a:pos x="176" y="793"/>
                </a:cxn>
                <a:cxn ang="0">
                  <a:pos x="846" y="793"/>
                </a:cxn>
                <a:cxn ang="0">
                  <a:pos x="846" y="857"/>
                </a:cxn>
                <a:cxn ang="0">
                  <a:pos x="846" y="674"/>
                </a:cxn>
                <a:cxn ang="0">
                  <a:pos x="176" y="674"/>
                </a:cxn>
                <a:cxn ang="0">
                  <a:pos x="176" y="610"/>
                </a:cxn>
                <a:cxn ang="0">
                  <a:pos x="846" y="610"/>
                </a:cxn>
                <a:cxn ang="0">
                  <a:pos x="846" y="674"/>
                </a:cxn>
                <a:cxn ang="0">
                  <a:pos x="846" y="489"/>
                </a:cxn>
                <a:cxn ang="0">
                  <a:pos x="176" y="489"/>
                </a:cxn>
                <a:cxn ang="0">
                  <a:pos x="176" y="426"/>
                </a:cxn>
                <a:cxn ang="0">
                  <a:pos x="846" y="426"/>
                </a:cxn>
                <a:cxn ang="0">
                  <a:pos x="846" y="489"/>
                </a:cxn>
              </a:cxnLst>
              <a:rect l="0" t="0" r="r" b="b"/>
              <a:pathLst>
                <a:path w="1024" h="1257">
                  <a:moveTo>
                    <a:pt x="732" y="0"/>
                  </a:moveTo>
                  <a:lnTo>
                    <a:pt x="732" y="276"/>
                  </a:lnTo>
                  <a:lnTo>
                    <a:pt x="1008" y="276"/>
                  </a:lnTo>
                  <a:lnTo>
                    <a:pt x="732" y="0"/>
                  </a:lnTo>
                  <a:close/>
                  <a:moveTo>
                    <a:pt x="701" y="307"/>
                  </a:moveTo>
                  <a:lnTo>
                    <a:pt x="701" y="3"/>
                  </a:lnTo>
                  <a:lnTo>
                    <a:pt x="0" y="3"/>
                  </a:lnTo>
                  <a:lnTo>
                    <a:pt x="0" y="1257"/>
                  </a:lnTo>
                  <a:lnTo>
                    <a:pt x="1024" y="1257"/>
                  </a:lnTo>
                  <a:lnTo>
                    <a:pt x="1024" y="307"/>
                  </a:lnTo>
                  <a:lnTo>
                    <a:pt x="701" y="307"/>
                  </a:lnTo>
                  <a:close/>
                  <a:moveTo>
                    <a:pt x="176" y="243"/>
                  </a:moveTo>
                  <a:lnTo>
                    <a:pt x="638" y="243"/>
                  </a:lnTo>
                  <a:lnTo>
                    <a:pt x="638" y="307"/>
                  </a:lnTo>
                  <a:lnTo>
                    <a:pt x="176" y="307"/>
                  </a:lnTo>
                  <a:lnTo>
                    <a:pt x="176" y="243"/>
                  </a:lnTo>
                  <a:close/>
                  <a:moveTo>
                    <a:pt x="846" y="1041"/>
                  </a:moveTo>
                  <a:lnTo>
                    <a:pt x="176" y="1041"/>
                  </a:lnTo>
                  <a:lnTo>
                    <a:pt x="176" y="977"/>
                  </a:lnTo>
                  <a:lnTo>
                    <a:pt x="846" y="977"/>
                  </a:lnTo>
                  <a:lnTo>
                    <a:pt x="846" y="1041"/>
                  </a:lnTo>
                  <a:close/>
                  <a:moveTo>
                    <a:pt x="846" y="857"/>
                  </a:moveTo>
                  <a:lnTo>
                    <a:pt x="176" y="857"/>
                  </a:lnTo>
                  <a:lnTo>
                    <a:pt x="176" y="793"/>
                  </a:lnTo>
                  <a:lnTo>
                    <a:pt x="846" y="793"/>
                  </a:lnTo>
                  <a:lnTo>
                    <a:pt x="846" y="857"/>
                  </a:lnTo>
                  <a:close/>
                  <a:moveTo>
                    <a:pt x="846" y="674"/>
                  </a:moveTo>
                  <a:lnTo>
                    <a:pt x="176" y="674"/>
                  </a:lnTo>
                  <a:lnTo>
                    <a:pt x="176" y="610"/>
                  </a:lnTo>
                  <a:lnTo>
                    <a:pt x="846" y="610"/>
                  </a:lnTo>
                  <a:lnTo>
                    <a:pt x="846" y="674"/>
                  </a:lnTo>
                  <a:close/>
                  <a:moveTo>
                    <a:pt x="846" y="489"/>
                  </a:moveTo>
                  <a:lnTo>
                    <a:pt x="176" y="489"/>
                  </a:lnTo>
                  <a:lnTo>
                    <a:pt x="176" y="426"/>
                  </a:lnTo>
                  <a:lnTo>
                    <a:pt x="846" y="426"/>
                  </a:lnTo>
                  <a:lnTo>
                    <a:pt x="846" y="4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33" name="Group 832" descr="Callout C info"/>
            <p:cNvGrpSpPr/>
            <p:nvPr/>
          </p:nvGrpSpPr>
          <p:grpSpPr>
            <a:xfrm>
              <a:off x="4257675" y="4343400"/>
              <a:ext cx="1538287" cy="2456613"/>
              <a:chOff x="506412" y="2743200"/>
              <a:chExt cx="1538287" cy="2456613"/>
            </a:xfrm>
          </p:grpSpPr>
          <p:cxnSp>
            <p:nvCxnSpPr>
              <p:cNvPr id="834" name="Straight Connector 83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5064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2043112" y="27432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6" name="Rectangle 36"/>
              <p:cNvSpPr>
                <a:spLocks noChangeArrowheads="1"/>
              </p:cNvSpPr>
              <p:nvPr/>
            </p:nvSpPr>
            <p:spPr bwMode="auto">
              <a:xfrm>
                <a:off x="558800" y="3505200"/>
                <a:ext cx="1485899" cy="1694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27432" bIns="0"/>
              <a:lstStyle/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Arial Narrow" pitchFamily="112" charset="0"/>
                  </a:rPr>
                  <a:t>50%</a:t>
                </a:r>
              </a:p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Arial Narrow" pitchFamily="112" charset="0"/>
                  </a:rPr>
                  <a:t>It’s a 50 -50 chance  of people buying the term insurance and people thinking to buy but are not sure </a:t>
                </a:r>
              </a:p>
              <a:p>
                <a:pPr algn="ctr">
                  <a:lnSpc>
                    <a:spcPct val="85000"/>
                  </a:lnSpc>
                  <a:spcBef>
                    <a:spcPts val="20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Arial Narrow" pitchFamily="112" charset="0"/>
                  </a:rPr>
                  <a:t> </a:t>
                </a:r>
              </a:p>
            </p:txBody>
          </p:sp>
        </p:grpSp>
      </p:grpSp>
      <p:grpSp>
        <p:nvGrpSpPr>
          <p:cNvPr id="7" name="Group 6" descr="Bar graph chart group."/>
          <p:cNvGrpSpPr/>
          <p:nvPr/>
        </p:nvGrpSpPr>
        <p:grpSpPr>
          <a:xfrm>
            <a:off x="6335712" y="2133600"/>
            <a:ext cx="5638800" cy="4305626"/>
            <a:chOff x="6335712" y="2133600"/>
            <a:chExt cx="5638800" cy="4305626"/>
          </a:xfrm>
        </p:grpSpPr>
        <p:graphicFrame>
          <p:nvGraphicFramePr>
            <p:cNvPr id="1722" name="Chart 1721" descr="Bar Chart"/>
            <p:cNvGraphicFramePr/>
            <p:nvPr>
              <p:extLst>
                <p:ext uri="{D42A27DB-BD31-4B8C-83A1-F6EECF244321}">
                  <p14:modId xmlns:p14="http://schemas.microsoft.com/office/powerpoint/2010/main" val="3587955902"/>
                </p:ext>
              </p:extLst>
            </p:nvPr>
          </p:nvGraphicFramePr>
          <p:xfrm>
            <a:off x="6335712" y="2133600"/>
            <a:ext cx="5638800" cy="4213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6521976" y="5469802"/>
              <a:ext cx="5274190" cy="969424"/>
              <a:chOff x="6521976" y="5469802"/>
              <a:chExt cx="5274190" cy="969424"/>
            </a:xfrm>
          </p:grpSpPr>
          <p:sp>
            <p:nvSpPr>
              <p:cNvPr id="1723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976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1</a:t>
                </a:r>
              </a:p>
            </p:txBody>
          </p:sp>
          <p:sp>
            <p:nvSpPr>
              <p:cNvPr id="1729" name="Freeform 2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9002" y="5469802"/>
                <a:ext cx="549998" cy="549998"/>
              </a:xfrm>
              <a:custGeom>
                <a:avLst/>
                <a:gdLst>
                  <a:gd name="T0" fmla="*/ 178 w 357"/>
                  <a:gd name="T1" fmla="*/ 357 h 357"/>
                  <a:gd name="T2" fmla="*/ 346 w 357"/>
                  <a:gd name="T3" fmla="*/ 178 h 357"/>
                  <a:gd name="T4" fmla="*/ 318 w 357"/>
                  <a:gd name="T5" fmla="*/ 246 h 357"/>
                  <a:gd name="T6" fmla="*/ 283 w 357"/>
                  <a:gd name="T7" fmla="*/ 205 h 357"/>
                  <a:gd name="T8" fmla="*/ 246 w 357"/>
                  <a:gd name="T9" fmla="*/ 193 h 357"/>
                  <a:gd name="T10" fmla="*/ 255 w 357"/>
                  <a:gd name="T11" fmla="*/ 155 h 357"/>
                  <a:gd name="T12" fmla="*/ 295 w 357"/>
                  <a:gd name="T13" fmla="*/ 139 h 357"/>
                  <a:gd name="T14" fmla="*/ 341 w 357"/>
                  <a:gd name="T15" fmla="*/ 144 h 357"/>
                  <a:gd name="T16" fmla="*/ 146 w 357"/>
                  <a:gd name="T17" fmla="*/ 343 h 357"/>
                  <a:gd name="T18" fmla="*/ 141 w 357"/>
                  <a:gd name="T19" fmla="*/ 322 h 357"/>
                  <a:gd name="T20" fmla="*/ 133 w 357"/>
                  <a:gd name="T21" fmla="*/ 275 h 357"/>
                  <a:gd name="T22" fmla="*/ 113 w 357"/>
                  <a:gd name="T23" fmla="*/ 246 h 357"/>
                  <a:gd name="T24" fmla="*/ 84 w 357"/>
                  <a:gd name="T25" fmla="*/ 217 h 357"/>
                  <a:gd name="T26" fmla="*/ 41 w 357"/>
                  <a:gd name="T27" fmla="*/ 197 h 357"/>
                  <a:gd name="T28" fmla="*/ 19 w 357"/>
                  <a:gd name="T29" fmla="*/ 185 h 357"/>
                  <a:gd name="T30" fmla="*/ 40 w 357"/>
                  <a:gd name="T31" fmla="*/ 83 h 357"/>
                  <a:gd name="T32" fmla="*/ 61 w 357"/>
                  <a:gd name="T33" fmla="*/ 77 h 357"/>
                  <a:gd name="T34" fmla="*/ 67 w 357"/>
                  <a:gd name="T35" fmla="*/ 85 h 357"/>
                  <a:gd name="T36" fmla="*/ 62 w 357"/>
                  <a:gd name="T37" fmla="*/ 116 h 357"/>
                  <a:gd name="T38" fmla="*/ 94 w 357"/>
                  <a:gd name="T39" fmla="*/ 120 h 357"/>
                  <a:gd name="T40" fmla="*/ 108 w 357"/>
                  <a:gd name="T41" fmla="*/ 98 h 357"/>
                  <a:gd name="T42" fmla="*/ 132 w 357"/>
                  <a:gd name="T43" fmla="*/ 110 h 357"/>
                  <a:gd name="T44" fmla="*/ 124 w 357"/>
                  <a:gd name="T45" fmla="*/ 131 h 357"/>
                  <a:gd name="T46" fmla="*/ 112 w 357"/>
                  <a:gd name="T47" fmla="*/ 151 h 357"/>
                  <a:gd name="T48" fmla="*/ 98 w 357"/>
                  <a:gd name="T49" fmla="*/ 181 h 357"/>
                  <a:gd name="T50" fmla="*/ 65 w 357"/>
                  <a:gd name="T51" fmla="*/ 197 h 357"/>
                  <a:gd name="T52" fmla="*/ 83 w 357"/>
                  <a:gd name="T53" fmla="*/ 206 h 357"/>
                  <a:gd name="T54" fmla="*/ 114 w 357"/>
                  <a:gd name="T55" fmla="*/ 223 h 357"/>
                  <a:gd name="T56" fmla="*/ 157 w 357"/>
                  <a:gd name="T57" fmla="*/ 224 h 357"/>
                  <a:gd name="T58" fmla="*/ 186 w 357"/>
                  <a:gd name="T59" fmla="*/ 237 h 357"/>
                  <a:gd name="T60" fmla="*/ 205 w 357"/>
                  <a:gd name="T61" fmla="*/ 256 h 357"/>
                  <a:gd name="T62" fmla="*/ 178 w 357"/>
                  <a:gd name="T63" fmla="*/ 305 h 357"/>
                  <a:gd name="T64" fmla="*/ 153 w 357"/>
                  <a:gd name="T65" fmla="*/ 344 h 357"/>
                  <a:gd name="T66" fmla="*/ 311 w 357"/>
                  <a:gd name="T67" fmla="*/ 75 h 357"/>
                  <a:gd name="T68" fmla="*/ 319 w 357"/>
                  <a:gd name="T69" fmla="*/ 125 h 357"/>
                  <a:gd name="T70" fmla="*/ 289 w 357"/>
                  <a:gd name="T71" fmla="*/ 113 h 357"/>
                  <a:gd name="T72" fmla="*/ 264 w 357"/>
                  <a:gd name="T73" fmla="*/ 134 h 357"/>
                  <a:gd name="T74" fmla="*/ 252 w 357"/>
                  <a:gd name="T75" fmla="*/ 130 h 357"/>
                  <a:gd name="T76" fmla="*/ 266 w 357"/>
                  <a:gd name="T77" fmla="*/ 104 h 357"/>
                  <a:gd name="T78" fmla="*/ 290 w 357"/>
                  <a:gd name="T79" fmla="*/ 86 h 357"/>
                  <a:gd name="T80" fmla="*/ 210 w 357"/>
                  <a:gd name="T81" fmla="*/ 14 h 357"/>
                  <a:gd name="T82" fmla="*/ 188 w 357"/>
                  <a:gd name="T83" fmla="*/ 38 h 357"/>
                  <a:gd name="T84" fmla="*/ 200 w 357"/>
                  <a:gd name="T85" fmla="*/ 52 h 357"/>
                  <a:gd name="T86" fmla="*/ 159 w 357"/>
                  <a:gd name="T87" fmla="*/ 82 h 357"/>
                  <a:gd name="T88" fmla="*/ 145 w 357"/>
                  <a:gd name="T89" fmla="*/ 58 h 357"/>
                  <a:gd name="T90" fmla="*/ 113 w 357"/>
                  <a:gd name="T91" fmla="*/ 35 h 357"/>
                  <a:gd name="T92" fmla="*/ 102 w 357"/>
                  <a:gd name="T93" fmla="*/ 29 h 357"/>
                  <a:gd name="T94" fmla="*/ 298 w 357"/>
                  <a:gd name="T95" fmla="*/ 61 h 357"/>
                  <a:gd name="T96" fmla="*/ 290 w 357"/>
                  <a:gd name="T97" fmla="*/ 69 h 357"/>
                  <a:gd name="T98" fmla="*/ 289 w 357"/>
                  <a:gd name="T99" fmla="*/ 5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7" h="357">
                    <a:moveTo>
                      <a:pt x="178" y="0"/>
                    </a:moveTo>
                    <a:cubicBezTo>
                      <a:pt x="80" y="0"/>
                      <a:pt x="0" y="80"/>
                      <a:pt x="0" y="178"/>
                    </a:cubicBezTo>
                    <a:cubicBezTo>
                      <a:pt x="0" y="277"/>
                      <a:pt x="80" y="357"/>
                      <a:pt x="178" y="357"/>
                    </a:cubicBezTo>
                    <a:cubicBezTo>
                      <a:pt x="277" y="357"/>
                      <a:pt x="357" y="277"/>
                      <a:pt x="357" y="178"/>
                    </a:cubicBezTo>
                    <a:cubicBezTo>
                      <a:pt x="357" y="80"/>
                      <a:pt x="277" y="0"/>
                      <a:pt x="178" y="0"/>
                    </a:cubicBezTo>
                    <a:close/>
                    <a:moveTo>
                      <a:pt x="346" y="178"/>
                    </a:moveTo>
                    <a:cubicBezTo>
                      <a:pt x="346" y="209"/>
                      <a:pt x="338" y="238"/>
                      <a:pt x="323" y="263"/>
                    </a:cubicBezTo>
                    <a:cubicBezTo>
                      <a:pt x="323" y="259"/>
                      <a:pt x="323" y="255"/>
                      <a:pt x="321" y="253"/>
                    </a:cubicBezTo>
                    <a:cubicBezTo>
                      <a:pt x="319" y="249"/>
                      <a:pt x="316" y="253"/>
                      <a:pt x="318" y="246"/>
                    </a:cubicBezTo>
                    <a:cubicBezTo>
                      <a:pt x="321" y="239"/>
                      <a:pt x="311" y="226"/>
                      <a:pt x="308" y="222"/>
                    </a:cubicBezTo>
                    <a:cubicBezTo>
                      <a:pt x="304" y="218"/>
                      <a:pt x="308" y="214"/>
                      <a:pt x="305" y="206"/>
                    </a:cubicBezTo>
                    <a:cubicBezTo>
                      <a:pt x="302" y="197"/>
                      <a:pt x="291" y="203"/>
                      <a:pt x="283" y="205"/>
                    </a:cubicBezTo>
                    <a:cubicBezTo>
                      <a:pt x="275" y="206"/>
                      <a:pt x="275" y="210"/>
                      <a:pt x="268" y="211"/>
                    </a:cubicBezTo>
                    <a:cubicBezTo>
                      <a:pt x="260" y="213"/>
                      <a:pt x="257" y="205"/>
                      <a:pt x="255" y="201"/>
                    </a:cubicBezTo>
                    <a:cubicBezTo>
                      <a:pt x="253" y="196"/>
                      <a:pt x="250" y="199"/>
                      <a:pt x="246" y="193"/>
                    </a:cubicBezTo>
                    <a:cubicBezTo>
                      <a:pt x="242" y="187"/>
                      <a:pt x="243" y="180"/>
                      <a:pt x="245" y="178"/>
                    </a:cubicBezTo>
                    <a:cubicBezTo>
                      <a:pt x="247" y="176"/>
                      <a:pt x="247" y="175"/>
                      <a:pt x="246" y="169"/>
                    </a:cubicBezTo>
                    <a:cubicBezTo>
                      <a:pt x="246" y="164"/>
                      <a:pt x="254" y="160"/>
                      <a:pt x="255" y="155"/>
                    </a:cubicBezTo>
                    <a:cubicBezTo>
                      <a:pt x="257" y="149"/>
                      <a:pt x="261" y="146"/>
                      <a:pt x="267" y="145"/>
                    </a:cubicBezTo>
                    <a:cubicBezTo>
                      <a:pt x="274" y="144"/>
                      <a:pt x="276" y="139"/>
                      <a:pt x="283" y="136"/>
                    </a:cubicBezTo>
                    <a:cubicBezTo>
                      <a:pt x="291" y="134"/>
                      <a:pt x="292" y="132"/>
                      <a:pt x="295" y="139"/>
                    </a:cubicBezTo>
                    <a:cubicBezTo>
                      <a:pt x="298" y="145"/>
                      <a:pt x="302" y="142"/>
                      <a:pt x="309" y="145"/>
                    </a:cubicBezTo>
                    <a:cubicBezTo>
                      <a:pt x="317" y="148"/>
                      <a:pt x="318" y="148"/>
                      <a:pt x="325" y="146"/>
                    </a:cubicBezTo>
                    <a:cubicBezTo>
                      <a:pt x="332" y="143"/>
                      <a:pt x="331" y="135"/>
                      <a:pt x="341" y="144"/>
                    </a:cubicBezTo>
                    <a:cubicBezTo>
                      <a:pt x="342" y="145"/>
                      <a:pt x="342" y="146"/>
                      <a:pt x="343" y="147"/>
                    </a:cubicBezTo>
                    <a:cubicBezTo>
                      <a:pt x="345" y="157"/>
                      <a:pt x="346" y="168"/>
                      <a:pt x="346" y="178"/>
                    </a:cubicBezTo>
                    <a:close/>
                    <a:moveTo>
                      <a:pt x="146" y="343"/>
                    </a:moveTo>
                    <a:cubicBezTo>
                      <a:pt x="146" y="342"/>
                      <a:pt x="146" y="340"/>
                      <a:pt x="146" y="339"/>
                    </a:cubicBezTo>
                    <a:cubicBezTo>
                      <a:pt x="146" y="334"/>
                      <a:pt x="145" y="337"/>
                      <a:pt x="141" y="333"/>
                    </a:cubicBezTo>
                    <a:cubicBezTo>
                      <a:pt x="137" y="329"/>
                      <a:pt x="142" y="327"/>
                      <a:pt x="141" y="322"/>
                    </a:cubicBezTo>
                    <a:cubicBezTo>
                      <a:pt x="140" y="316"/>
                      <a:pt x="139" y="312"/>
                      <a:pt x="140" y="306"/>
                    </a:cubicBezTo>
                    <a:cubicBezTo>
                      <a:pt x="141" y="300"/>
                      <a:pt x="144" y="298"/>
                      <a:pt x="142" y="292"/>
                    </a:cubicBezTo>
                    <a:cubicBezTo>
                      <a:pt x="140" y="286"/>
                      <a:pt x="144" y="277"/>
                      <a:pt x="133" y="275"/>
                    </a:cubicBezTo>
                    <a:cubicBezTo>
                      <a:pt x="122" y="272"/>
                      <a:pt x="122" y="269"/>
                      <a:pt x="118" y="263"/>
                    </a:cubicBezTo>
                    <a:cubicBezTo>
                      <a:pt x="113" y="258"/>
                      <a:pt x="112" y="259"/>
                      <a:pt x="111" y="256"/>
                    </a:cubicBezTo>
                    <a:cubicBezTo>
                      <a:pt x="110" y="253"/>
                      <a:pt x="111" y="251"/>
                      <a:pt x="113" y="246"/>
                    </a:cubicBezTo>
                    <a:cubicBezTo>
                      <a:pt x="115" y="241"/>
                      <a:pt x="119" y="235"/>
                      <a:pt x="115" y="231"/>
                    </a:cubicBezTo>
                    <a:cubicBezTo>
                      <a:pt x="110" y="227"/>
                      <a:pt x="107" y="228"/>
                      <a:pt x="99" y="225"/>
                    </a:cubicBezTo>
                    <a:cubicBezTo>
                      <a:pt x="92" y="223"/>
                      <a:pt x="89" y="217"/>
                      <a:pt x="84" y="217"/>
                    </a:cubicBezTo>
                    <a:cubicBezTo>
                      <a:pt x="80" y="216"/>
                      <a:pt x="69" y="217"/>
                      <a:pt x="62" y="213"/>
                    </a:cubicBezTo>
                    <a:cubicBezTo>
                      <a:pt x="55" y="209"/>
                      <a:pt x="55" y="207"/>
                      <a:pt x="50" y="202"/>
                    </a:cubicBezTo>
                    <a:cubicBezTo>
                      <a:pt x="45" y="197"/>
                      <a:pt x="46" y="201"/>
                      <a:pt x="41" y="197"/>
                    </a:cubicBezTo>
                    <a:cubicBezTo>
                      <a:pt x="36" y="193"/>
                      <a:pt x="32" y="187"/>
                      <a:pt x="30" y="188"/>
                    </a:cubicBezTo>
                    <a:cubicBezTo>
                      <a:pt x="27" y="190"/>
                      <a:pt x="33" y="196"/>
                      <a:pt x="31" y="198"/>
                    </a:cubicBezTo>
                    <a:cubicBezTo>
                      <a:pt x="28" y="199"/>
                      <a:pt x="24" y="188"/>
                      <a:pt x="19" y="185"/>
                    </a:cubicBezTo>
                    <a:cubicBezTo>
                      <a:pt x="16" y="184"/>
                      <a:pt x="13" y="182"/>
                      <a:pt x="11" y="179"/>
                    </a:cubicBezTo>
                    <a:cubicBezTo>
                      <a:pt x="11" y="179"/>
                      <a:pt x="11" y="179"/>
                      <a:pt x="11" y="178"/>
                    </a:cubicBezTo>
                    <a:cubicBezTo>
                      <a:pt x="11" y="143"/>
                      <a:pt x="22" y="110"/>
                      <a:pt x="40" y="83"/>
                    </a:cubicBezTo>
                    <a:cubicBezTo>
                      <a:pt x="41" y="83"/>
                      <a:pt x="42" y="83"/>
                      <a:pt x="43" y="82"/>
                    </a:cubicBezTo>
                    <a:cubicBezTo>
                      <a:pt x="47" y="80"/>
                      <a:pt x="49" y="77"/>
                      <a:pt x="53" y="76"/>
                    </a:cubicBezTo>
                    <a:cubicBezTo>
                      <a:pt x="56" y="76"/>
                      <a:pt x="58" y="77"/>
                      <a:pt x="61" y="77"/>
                    </a:cubicBezTo>
                    <a:cubicBezTo>
                      <a:pt x="65" y="77"/>
                      <a:pt x="70" y="73"/>
                      <a:pt x="74" y="73"/>
                    </a:cubicBezTo>
                    <a:cubicBezTo>
                      <a:pt x="79" y="74"/>
                      <a:pt x="80" y="75"/>
                      <a:pt x="75" y="79"/>
                    </a:cubicBezTo>
                    <a:cubicBezTo>
                      <a:pt x="70" y="83"/>
                      <a:pt x="72" y="83"/>
                      <a:pt x="67" y="85"/>
                    </a:cubicBezTo>
                    <a:cubicBezTo>
                      <a:pt x="63" y="87"/>
                      <a:pt x="66" y="89"/>
                      <a:pt x="64" y="93"/>
                    </a:cubicBezTo>
                    <a:cubicBezTo>
                      <a:pt x="62" y="96"/>
                      <a:pt x="55" y="107"/>
                      <a:pt x="58" y="110"/>
                    </a:cubicBezTo>
                    <a:cubicBezTo>
                      <a:pt x="62" y="113"/>
                      <a:pt x="60" y="115"/>
                      <a:pt x="62" y="116"/>
                    </a:cubicBezTo>
                    <a:cubicBezTo>
                      <a:pt x="64" y="117"/>
                      <a:pt x="66" y="124"/>
                      <a:pt x="74" y="120"/>
                    </a:cubicBezTo>
                    <a:cubicBezTo>
                      <a:pt x="82" y="116"/>
                      <a:pt x="82" y="119"/>
                      <a:pt x="86" y="124"/>
                    </a:cubicBezTo>
                    <a:cubicBezTo>
                      <a:pt x="90" y="129"/>
                      <a:pt x="93" y="124"/>
                      <a:pt x="94" y="120"/>
                    </a:cubicBezTo>
                    <a:cubicBezTo>
                      <a:pt x="95" y="116"/>
                      <a:pt x="99" y="116"/>
                      <a:pt x="98" y="112"/>
                    </a:cubicBezTo>
                    <a:cubicBezTo>
                      <a:pt x="96" y="109"/>
                      <a:pt x="89" y="102"/>
                      <a:pt x="93" y="97"/>
                    </a:cubicBezTo>
                    <a:cubicBezTo>
                      <a:pt x="97" y="93"/>
                      <a:pt x="106" y="96"/>
                      <a:pt x="108" y="98"/>
                    </a:cubicBezTo>
                    <a:cubicBezTo>
                      <a:pt x="110" y="100"/>
                      <a:pt x="111" y="102"/>
                      <a:pt x="114" y="103"/>
                    </a:cubicBezTo>
                    <a:cubicBezTo>
                      <a:pt x="117" y="103"/>
                      <a:pt x="120" y="99"/>
                      <a:pt x="123" y="101"/>
                    </a:cubicBezTo>
                    <a:cubicBezTo>
                      <a:pt x="127" y="103"/>
                      <a:pt x="128" y="109"/>
                      <a:pt x="132" y="110"/>
                    </a:cubicBezTo>
                    <a:cubicBezTo>
                      <a:pt x="136" y="111"/>
                      <a:pt x="143" y="119"/>
                      <a:pt x="146" y="122"/>
                    </a:cubicBezTo>
                    <a:cubicBezTo>
                      <a:pt x="148" y="126"/>
                      <a:pt x="145" y="124"/>
                      <a:pt x="139" y="125"/>
                    </a:cubicBezTo>
                    <a:cubicBezTo>
                      <a:pt x="132" y="125"/>
                      <a:pt x="117" y="130"/>
                      <a:pt x="124" y="131"/>
                    </a:cubicBezTo>
                    <a:cubicBezTo>
                      <a:pt x="131" y="132"/>
                      <a:pt x="135" y="135"/>
                      <a:pt x="130" y="137"/>
                    </a:cubicBezTo>
                    <a:cubicBezTo>
                      <a:pt x="125" y="138"/>
                      <a:pt x="117" y="141"/>
                      <a:pt x="117" y="146"/>
                    </a:cubicBezTo>
                    <a:cubicBezTo>
                      <a:pt x="117" y="151"/>
                      <a:pt x="116" y="149"/>
                      <a:pt x="112" y="151"/>
                    </a:cubicBezTo>
                    <a:cubicBezTo>
                      <a:pt x="108" y="152"/>
                      <a:pt x="106" y="155"/>
                      <a:pt x="103" y="161"/>
                    </a:cubicBezTo>
                    <a:cubicBezTo>
                      <a:pt x="101" y="166"/>
                      <a:pt x="106" y="166"/>
                      <a:pt x="103" y="170"/>
                    </a:cubicBezTo>
                    <a:cubicBezTo>
                      <a:pt x="101" y="173"/>
                      <a:pt x="101" y="180"/>
                      <a:pt x="98" y="181"/>
                    </a:cubicBezTo>
                    <a:cubicBezTo>
                      <a:pt x="96" y="182"/>
                      <a:pt x="95" y="177"/>
                      <a:pt x="88" y="179"/>
                    </a:cubicBezTo>
                    <a:cubicBezTo>
                      <a:pt x="81" y="181"/>
                      <a:pt x="74" y="182"/>
                      <a:pt x="71" y="184"/>
                    </a:cubicBezTo>
                    <a:cubicBezTo>
                      <a:pt x="67" y="187"/>
                      <a:pt x="63" y="189"/>
                      <a:pt x="65" y="197"/>
                    </a:cubicBezTo>
                    <a:cubicBezTo>
                      <a:pt x="67" y="205"/>
                      <a:pt x="69" y="209"/>
                      <a:pt x="72" y="209"/>
                    </a:cubicBezTo>
                    <a:cubicBezTo>
                      <a:pt x="74" y="209"/>
                      <a:pt x="77" y="211"/>
                      <a:pt x="79" y="210"/>
                    </a:cubicBezTo>
                    <a:cubicBezTo>
                      <a:pt x="81" y="209"/>
                      <a:pt x="78" y="206"/>
                      <a:pt x="83" y="206"/>
                    </a:cubicBezTo>
                    <a:cubicBezTo>
                      <a:pt x="87" y="207"/>
                      <a:pt x="88" y="207"/>
                      <a:pt x="88" y="211"/>
                    </a:cubicBezTo>
                    <a:cubicBezTo>
                      <a:pt x="89" y="215"/>
                      <a:pt x="90" y="217"/>
                      <a:pt x="94" y="217"/>
                    </a:cubicBezTo>
                    <a:cubicBezTo>
                      <a:pt x="98" y="217"/>
                      <a:pt x="106" y="226"/>
                      <a:pt x="114" y="223"/>
                    </a:cubicBezTo>
                    <a:cubicBezTo>
                      <a:pt x="121" y="220"/>
                      <a:pt x="125" y="220"/>
                      <a:pt x="132" y="219"/>
                    </a:cubicBezTo>
                    <a:cubicBezTo>
                      <a:pt x="139" y="219"/>
                      <a:pt x="140" y="219"/>
                      <a:pt x="145" y="218"/>
                    </a:cubicBezTo>
                    <a:cubicBezTo>
                      <a:pt x="150" y="218"/>
                      <a:pt x="150" y="220"/>
                      <a:pt x="157" y="224"/>
                    </a:cubicBezTo>
                    <a:cubicBezTo>
                      <a:pt x="164" y="227"/>
                      <a:pt x="161" y="227"/>
                      <a:pt x="168" y="228"/>
                    </a:cubicBezTo>
                    <a:cubicBezTo>
                      <a:pt x="175" y="229"/>
                      <a:pt x="167" y="240"/>
                      <a:pt x="174" y="240"/>
                    </a:cubicBezTo>
                    <a:cubicBezTo>
                      <a:pt x="182" y="240"/>
                      <a:pt x="181" y="237"/>
                      <a:pt x="186" y="237"/>
                    </a:cubicBezTo>
                    <a:cubicBezTo>
                      <a:pt x="191" y="238"/>
                      <a:pt x="193" y="244"/>
                      <a:pt x="198" y="243"/>
                    </a:cubicBezTo>
                    <a:cubicBezTo>
                      <a:pt x="204" y="242"/>
                      <a:pt x="213" y="238"/>
                      <a:pt x="210" y="245"/>
                    </a:cubicBezTo>
                    <a:cubicBezTo>
                      <a:pt x="208" y="251"/>
                      <a:pt x="208" y="249"/>
                      <a:pt x="205" y="256"/>
                    </a:cubicBezTo>
                    <a:cubicBezTo>
                      <a:pt x="202" y="263"/>
                      <a:pt x="201" y="278"/>
                      <a:pt x="197" y="281"/>
                    </a:cubicBezTo>
                    <a:cubicBezTo>
                      <a:pt x="193" y="284"/>
                      <a:pt x="193" y="283"/>
                      <a:pt x="187" y="290"/>
                    </a:cubicBezTo>
                    <a:cubicBezTo>
                      <a:pt x="182" y="297"/>
                      <a:pt x="182" y="299"/>
                      <a:pt x="178" y="305"/>
                    </a:cubicBezTo>
                    <a:cubicBezTo>
                      <a:pt x="174" y="310"/>
                      <a:pt x="176" y="311"/>
                      <a:pt x="171" y="316"/>
                    </a:cubicBezTo>
                    <a:cubicBezTo>
                      <a:pt x="167" y="321"/>
                      <a:pt x="169" y="324"/>
                      <a:pt x="164" y="326"/>
                    </a:cubicBezTo>
                    <a:cubicBezTo>
                      <a:pt x="160" y="328"/>
                      <a:pt x="157" y="339"/>
                      <a:pt x="153" y="344"/>
                    </a:cubicBezTo>
                    <a:cubicBezTo>
                      <a:pt x="151" y="344"/>
                      <a:pt x="149" y="344"/>
                      <a:pt x="146" y="343"/>
                    </a:cubicBezTo>
                    <a:close/>
                    <a:moveTo>
                      <a:pt x="311" y="76"/>
                    </a:moveTo>
                    <a:cubicBezTo>
                      <a:pt x="311" y="75"/>
                      <a:pt x="311" y="75"/>
                      <a:pt x="311" y="75"/>
                    </a:cubicBezTo>
                    <a:cubicBezTo>
                      <a:pt x="319" y="86"/>
                      <a:pt x="326" y="97"/>
                      <a:pt x="331" y="109"/>
                    </a:cubicBezTo>
                    <a:cubicBezTo>
                      <a:pt x="331" y="110"/>
                      <a:pt x="330" y="112"/>
                      <a:pt x="330" y="113"/>
                    </a:cubicBezTo>
                    <a:cubicBezTo>
                      <a:pt x="328" y="115"/>
                      <a:pt x="323" y="127"/>
                      <a:pt x="319" y="125"/>
                    </a:cubicBezTo>
                    <a:cubicBezTo>
                      <a:pt x="315" y="123"/>
                      <a:pt x="319" y="111"/>
                      <a:pt x="313" y="114"/>
                    </a:cubicBezTo>
                    <a:cubicBezTo>
                      <a:pt x="306" y="116"/>
                      <a:pt x="303" y="120"/>
                      <a:pt x="300" y="119"/>
                    </a:cubicBezTo>
                    <a:cubicBezTo>
                      <a:pt x="297" y="118"/>
                      <a:pt x="296" y="111"/>
                      <a:pt x="289" y="113"/>
                    </a:cubicBezTo>
                    <a:cubicBezTo>
                      <a:pt x="282" y="114"/>
                      <a:pt x="285" y="117"/>
                      <a:pt x="279" y="118"/>
                    </a:cubicBezTo>
                    <a:cubicBezTo>
                      <a:pt x="273" y="120"/>
                      <a:pt x="275" y="123"/>
                      <a:pt x="273" y="127"/>
                    </a:cubicBezTo>
                    <a:cubicBezTo>
                      <a:pt x="271" y="131"/>
                      <a:pt x="271" y="133"/>
                      <a:pt x="264" y="134"/>
                    </a:cubicBezTo>
                    <a:cubicBezTo>
                      <a:pt x="258" y="135"/>
                      <a:pt x="264" y="134"/>
                      <a:pt x="259" y="137"/>
                    </a:cubicBezTo>
                    <a:cubicBezTo>
                      <a:pt x="254" y="140"/>
                      <a:pt x="254" y="138"/>
                      <a:pt x="251" y="136"/>
                    </a:cubicBezTo>
                    <a:cubicBezTo>
                      <a:pt x="248" y="135"/>
                      <a:pt x="253" y="135"/>
                      <a:pt x="252" y="130"/>
                    </a:cubicBezTo>
                    <a:cubicBezTo>
                      <a:pt x="252" y="124"/>
                      <a:pt x="252" y="124"/>
                      <a:pt x="256" y="123"/>
                    </a:cubicBezTo>
                    <a:cubicBezTo>
                      <a:pt x="260" y="122"/>
                      <a:pt x="266" y="114"/>
                      <a:pt x="264" y="110"/>
                    </a:cubicBezTo>
                    <a:cubicBezTo>
                      <a:pt x="261" y="106"/>
                      <a:pt x="262" y="106"/>
                      <a:pt x="266" y="104"/>
                    </a:cubicBezTo>
                    <a:cubicBezTo>
                      <a:pt x="269" y="102"/>
                      <a:pt x="270" y="102"/>
                      <a:pt x="274" y="99"/>
                    </a:cubicBezTo>
                    <a:cubicBezTo>
                      <a:pt x="279" y="96"/>
                      <a:pt x="279" y="92"/>
                      <a:pt x="281" y="89"/>
                    </a:cubicBezTo>
                    <a:cubicBezTo>
                      <a:pt x="284" y="85"/>
                      <a:pt x="287" y="85"/>
                      <a:pt x="290" y="86"/>
                    </a:cubicBezTo>
                    <a:cubicBezTo>
                      <a:pt x="294" y="86"/>
                      <a:pt x="297" y="87"/>
                      <a:pt x="303" y="85"/>
                    </a:cubicBezTo>
                    <a:cubicBezTo>
                      <a:pt x="309" y="83"/>
                      <a:pt x="309" y="81"/>
                      <a:pt x="311" y="76"/>
                    </a:cubicBezTo>
                    <a:close/>
                    <a:moveTo>
                      <a:pt x="210" y="14"/>
                    </a:moveTo>
                    <a:cubicBezTo>
                      <a:pt x="209" y="17"/>
                      <a:pt x="206" y="22"/>
                      <a:pt x="207" y="24"/>
                    </a:cubicBezTo>
                    <a:cubicBezTo>
                      <a:pt x="209" y="27"/>
                      <a:pt x="207" y="31"/>
                      <a:pt x="201" y="32"/>
                    </a:cubicBezTo>
                    <a:cubicBezTo>
                      <a:pt x="195" y="34"/>
                      <a:pt x="191" y="35"/>
                      <a:pt x="188" y="38"/>
                    </a:cubicBezTo>
                    <a:cubicBezTo>
                      <a:pt x="186" y="41"/>
                      <a:pt x="202" y="36"/>
                      <a:pt x="205" y="39"/>
                    </a:cubicBezTo>
                    <a:cubicBezTo>
                      <a:pt x="208" y="41"/>
                      <a:pt x="199" y="43"/>
                      <a:pt x="194" y="45"/>
                    </a:cubicBezTo>
                    <a:cubicBezTo>
                      <a:pt x="189" y="47"/>
                      <a:pt x="200" y="48"/>
                      <a:pt x="200" y="52"/>
                    </a:cubicBezTo>
                    <a:cubicBezTo>
                      <a:pt x="199" y="56"/>
                      <a:pt x="181" y="63"/>
                      <a:pt x="174" y="66"/>
                    </a:cubicBezTo>
                    <a:cubicBezTo>
                      <a:pt x="167" y="69"/>
                      <a:pt x="169" y="72"/>
                      <a:pt x="167" y="78"/>
                    </a:cubicBezTo>
                    <a:cubicBezTo>
                      <a:pt x="165" y="84"/>
                      <a:pt x="160" y="85"/>
                      <a:pt x="159" y="82"/>
                    </a:cubicBezTo>
                    <a:cubicBezTo>
                      <a:pt x="158" y="79"/>
                      <a:pt x="151" y="80"/>
                      <a:pt x="149" y="75"/>
                    </a:cubicBezTo>
                    <a:cubicBezTo>
                      <a:pt x="147" y="70"/>
                      <a:pt x="145" y="68"/>
                      <a:pt x="150" y="65"/>
                    </a:cubicBezTo>
                    <a:cubicBezTo>
                      <a:pt x="154" y="61"/>
                      <a:pt x="151" y="62"/>
                      <a:pt x="145" y="58"/>
                    </a:cubicBezTo>
                    <a:cubicBezTo>
                      <a:pt x="139" y="54"/>
                      <a:pt x="135" y="54"/>
                      <a:pt x="137" y="47"/>
                    </a:cubicBezTo>
                    <a:cubicBezTo>
                      <a:pt x="139" y="40"/>
                      <a:pt x="135" y="41"/>
                      <a:pt x="130" y="38"/>
                    </a:cubicBezTo>
                    <a:cubicBezTo>
                      <a:pt x="125" y="34"/>
                      <a:pt x="120" y="33"/>
                      <a:pt x="113" y="35"/>
                    </a:cubicBezTo>
                    <a:cubicBezTo>
                      <a:pt x="107" y="38"/>
                      <a:pt x="106" y="38"/>
                      <a:pt x="105" y="35"/>
                    </a:cubicBezTo>
                    <a:cubicBezTo>
                      <a:pt x="103" y="32"/>
                      <a:pt x="109" y="33"/>
                      <a:pt x="114" y="29"/>
                    </a:cubicBezTo>
                    <a:cubicBezTo>
                      <a:pt x="117" y="26"/>
                      <a:pt x="108" y="28"/>
                      <a:pt x="102" y="29"/>
                    </a:cubicBezTo>
                    <a:cubicBezTo>
                      <a:pt x="125" y="17"/>
                      <a:pt x="151" y="11"/>
                      <a:pt x="178" y="11"/>
                    </a:cubicBezTo>
                    <a:cubicBezTo>
                      <a:pt x="189" y="11"/>
                      <a:pt x="200" y="12"/>
                      <a:pt x="210" y="14"/>
                    </a:cubicBezTo>
                    <a:close/>
                    <a:moveTo>
                      <a:pt x="298" y="61"/>
                    </a:moveTo>
                    <a:cubicBezTo>
                      <a:pt x="297" y="65"/>
                      <a:pt x="300" y="67"/>
                      <a:pt x="301" y="71"/>
                    </a:cubicBezTo>
                    <a:cubicBezTo>
                      <a:pt x="301" y="75"/>
                      <a:pt x="297" y="77"/>
                      <a:pt x="294" y="79"/>
                    </a:cubicBezTo>
                    <a:cubicBezTo>
                      <a:pt x="292" y="80"/>
                      <a:pt x="292" y="72"/>
                      <a:pt x="290" y="69"/>
                    </a:cubicBezTo>
                    <a:cubicBezTo>
                      <a:pt x="287" y="67"/>
                      <a:pt x="287" y="71"/>
                      <a:pt x="283" y="71"/>
                    </a:cubicBezTo>
                    <a:cubicBezTo>
                      <a:pt x="278" y="72"/>
                      <a:pt x="277" y="73"/>
                      <a:pt x="277" y="67"/>
                    </a:cubicBezTo>
                    <a:cubicBezTo>
                      <a:pt x="277" y="62"/>
                      <a:pt x="287" y="56"/>
                      <a:pt x="289" y="52"/>
                    </a:cubicBezTo>
                    <a:cubicBezTo>
                      <a:pt x="292" y="55"/>
                      <a:pt x="295" y="58"/>
                      <a:pt x="298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7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7589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2</a:t>
                </a:r>
              </a:p>
            </p:txBody>
          </p:sp>
          <p:grpSp>
            <p:nvGrpSpPr>
              <p:cNvPr id="1741" name="Group 1740" descr="Book Icon"/>
              <p:cNvGrpSpPr/>
              <p:nvPr/>
            </p:nvGrpSpPr>
            <p:grpSpPr>
              <a:xfrm>
                <a:off x="7542013" y="5499100"/>
                <a:ext cx="556644" cy="512286"/>
                <a:chOff x="2725738" y="1008063"/>
                <a:chExt cx="2642623" cy="2432049"/>
              </a:xfrm>
              <a:solidFill>
                <a:srgbClr val="FFFFFF"/>
              </a:solidFill>
              <a:effectLst/>
            </p:grpSpPr>
            <p:sp>
              <p:nvSpPr>
                <p:cNvPr id="1742" name="Freeform 21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1849" y="1028701"/>
                  <a:ext cx="1306512" cy="2411411"/>
                </a:xfrm>
                <a:custGeom>
                  <a:avLst/>
                  <a:gdLst/>
                  <a:ahLst/>
                  <a:cxnLst>
                    <a:cxn ang="0">
                      <a:pos x="682" y="0"/>
                    </a:cxn>
                    <a:cxn ang="0">
                      <a:pos x="682" y="0"/>
                    </a:cxn>
                    <a:cxn ang="0">
                      <a:pos x="653" y="3"/>
                    </a:cxn>
                    <a:cxn ang="0">
                      <a:pos x="576" y="18"/>
                    </a:cxn>
                    <a:cxn ang="0">
                      <a:pos x="525" y="27"/>
                    </a:cxn>
                    <a:cxn ang="0">
                      <a:pos x="466" y="42"/>
                    </a:cxn>
                    <a:cxn ang="0">
                      <a:pos x="404" y="58"/>
                    </a:cxn>
                    <a:cxn ang="0">
                      <a:pos x="342" y="78"/>
                    </a:cxn>
                    <a:cxn ang="0">
                      <a:pos x="278" y="104"/>
                    </a:cxn>
                    <a:cxn ang="0">
                      <a:pos x="247" y="117"/>
                    </a:cxn>
                    <a:cxn ang="0">
                      <a:pos x="216" y="131"/>
                    </a:cxn>
                    <a:cxn ang="0">
                      <a:pos x="187" y="146"/>
                    </a:cxn>
                    <a:cxn ang="0">
                      <a:pos x="157" y="164"/>
                    </a:cxn>
                    <a:cxn ang="0">
                      <a:pos x="132" y="181"/>
                    </a:cxn>
                    <a:cxn ang="0">
                      <a:pos x="106" y="201"/>
                    </a:cxn>
                    <a:cxn ang="0">
                      <a:pos x="84" y="221"/>
                    </a:cxn>
                    <a:cxn ang="0">
                      <a:pos x="62" y="241"/>
                    </a:cxn>
                    <a:cxn ang="0">
                      <a:pos x="44" y="265"/>
                    </a:cxn>
                    <a:cxn ang="0">
                      <a:pos x="29" y="287"/>
                    </a:cxn>
                    <a:cxn ang="0">
                      <a:pos x="17" y="312"/>
                    </a:cxn>
                    <a:cxn ang="0">
                      <a:pos x="7" y="340"/>
                    </a:cxn>
                    <a:cxn ang="0">
                      <a:pos x="2" y="367"/>
                    </a:cxn>
                    <a:cxn ang="0">
                      <a:pos x="0" y="396"/>
                    </a:cxn>
                    <a:cxn ang="0">
                      <a:pos x="0" y="396"/>
                    </a:cxn>
                    <a:cxn ang="0">
                      <a:pos x="0" y="1519"/>
                    </a:cxn>
                    <a:cxn ang="0">
                      <a:pos x="0" y="1519"/>
                    </a:cxn>
                    <a:cxn ang="0">
                      <a:pos x="0" y="1505"/>
                    </a:cxn>
                    <a:cxn ang="0">
                      <a:pos x="2" y="1490"/>
                    </a:cxn>
                    <a:cxn ang="0">
                      <a:pos x="4" y="1477"/>
                    </a:cxn>
                    <a:cxn ang="0">
                      <a:pos x="7" y="1463"/>
                    </a:cxn>
                    <a:cxn ang="0">
                      <a:pos x="13" y="1450"/>
                    </a:cxn>
                    <a:cxn ang="0">
                      <a:pos x="18" y="1435"/>
                    </a:cxn>
                    <a:cxn ang="0">
                      <a:pos x="33" y="1411"/>
                    </a:cxn>
                    <a:cxn ang="0">
                      <a:pos x="51" y="1388"/>
                    </a:cxn>
                    <a:cxn ang="0">
                      <a:pos x="73" y="1364"/>
                    </a:cxn>
                    <a:cxn ang="0">
                      <a:pos x="99" y="1344"/>
                    </a:cxn>
                    <a:cxn ang="0">
                      <a:pos x="126" y="1324"/>
                    </a:cxn>
                    <a:cxn ang="0">
                      <a:pos x="155" y="1304"/>
                    </a:cxn>
                    <a:cxn ang="0">
                      <a:pos x="188" y="1287"/>
                    </a:cxn>
                    <a:cxn ang="0">
                      <a:pos x="221" y="1271"/>
                    </a:cxn>
                    <a:cxn ang="0">
                      <a:pos x="258" y="1254"/>
                    </a:cxn>
                    <a:cxn ang="0">
                      <a:pos x="294" y="1241"/>
                    </a:cxn>
                    <a:cxn ang="0">
                      <a:pos x="331" y="1227"/>
                    </a:cxn>
                    <a:cxn ang="0">
                      <a:pos x="410" y="1205"/>
                    </a:cxn>
                    <a:cxn ang="0">
                      <a:pos x="486" y="1185"/>
                    </a:cxn>
                    <a:cxn ang="0">
                      <a:pos x="561" y="1168"/>
                    </a:cxn>
                    <a:cxn ang="0">
                      <a:pos x="631" y="1155"/>
                    </a:cxn>
                    <a:cxn ang="0">
                      <a:pos x="693" y="1146"/>
                    </a:cxn>
                    <a:cxn ang="0">
                      <a:pos x="788" y="1133"/>
                    </a:cxn>
                    <a:cxn ang="0">
                      <a:pos x="823" y="1130"/>
                    </a:cxn>
                    <a:cxn ang="0">
                      <a:pos x="682" y="0"/>
                    </a:cxn>
                  </a:cxnLst>
                  <a:rect l="0" t="0" r="r" b="b"/>
                  <a:pathLst>
                    <a:path w="823" h="1519">
                      <a:moveTo>
                        <a:pt x="682" y="0"/>
                      </a:moveTo>
                      <a:lnTo>
                        <a:pt x="682" y="0"/>
                      </a:lnTo>
                      <a:lnTo>
                        <a:pt x="653" y="3"/>
                      </a:lnTo>
                      <a:lnTo>
                        <a:pt x="576" y="18"/>
                      </a:lnTo>
                      <a:lnTo>
                        <a:pt x="525" y="27"/>
                      </a:lnTo>
                      <a:lnTo>
                        <a:pt x="466" y="42"/>
                      </a:lnTo>
                      <a:lnTo>
                        <a:pt x="404" y="58"/>
                      </a:lnTo>
                      <a:lnTo>
                        <a:pt x="342" y="78"/>
                      </a:lnTo>
                      <a:lnTo>
                        <a:pt x="278" y="104"/>
                      </a:lnTo>
                      <a:lnTo>
                        <a:pt x="247" y="117"/>
                      </a:lnTo>
                      <a:lnTo>
                        <a:pt x="216" y="131"/>
                      </a:lnTo>
                      <a:lnTo>
                        <a:pt x="187" y="146"/>
                      </a:lnTo>
                      <a:lnTo>
                        <a:pt x="157" y="164"/>
                      </a:lnTo>
                      <a:lnTo>
                        <a:pt x="132" y="181"/>
                      </a:lnTo>
                      <a:lnTo>
                        <a:pt x="106" y="201"/>
                      </a:lnTo>
                      <a:lnTo>
                        <a:pt x="84" y="221"/>
                      </a:lnTo>
                      <a:lnTo>
                        <a:pt x="62" y="241"/>
                      </a:lnTo>
                      <a:lnTo>
                        <a:pt x="44" y="265"/>
                      </a:lnTo>
                      <a:lnTo>
                        <a:pt x="29" y="287"/>
                      </a:lnTo>
                      <a:lnTo>
                        <a:pt x="17" y="312"/>
                      </a:lnTo>
                      <a:lnTo>
                        <a:pt x="7" y="340"/>
                      </a:lnTo>
                      <a:lnTo>
                        <a:pt x="2" y="367"/>
                      </a:lnTo>
                      <a:lnTo>
                        <a:pt x="0" y="396"/>
                      </a:lnTo>
                      <a:lnTo>
                        <a:pt x="0" y="396"/>
                      </a:lnTo>
                      <a:lnTo>
                        <a:pt x="0" y="1519"/>
                      </a:lnTo>
                      <a:lnTo>
                        <a:pt x="0" y="1519"/>
                      </a:lnTo>
                      <a:lnTo>
                        <a:pt x="0" y="1505"/>
                      </a:lnTo>
                      <a:lnTo>
                        <a:pt x="2" y="1490"/>
                      </a:lnTo>
                      <a:lnTo>
                        <a:pt x="4" y="1477"/>
                      </a:lnTo>
                      <a:lnTo>
                        <a:pt x="7" y="1463"/>
                      </a:lnTo>
                      <a:lnTo>
                        <a:pt x="13" y="1450"/>
                      </a:lnTo>
                      <a:lnTo>
                        <a:pt x="18" y="1435"/>
                      </a:lnTo>
                      <a:lnTo>
                        <a:pt x="33" y="1411"/>
                      </a:lnTo>
                      <a:lnTo>
                        <a:pt x="51" y="1388"/>
                      </a:lnTo>
                      <a:lnTo>
                        <a:pt x="73" y="1364"/>
                      </a:lnTo>
                      <a:lnTo>
                        <a:pt x="99" y="1344"/>
                      </a:lnTo>
                      <a:lnTo>
                        <a:pt x="126" y="1324"/>
                      </a:lnTo>
                      <a:lnTo>
                        <a:pt x="155" y="1304"/>
                      </a:lnTo>
                      <a:lnTo>
                        <a:pt x="188" y="1287"/>
                      </a:lnTo>
                      <a:lnTo>
                        <a:pt x="221" y="1271"/>
                      </a:lnTo>
                      <a:lnTo>
                        <a:pt x="258" y="1254"/>
                      </a:lnTo>
                      <a:lnTo>
                        <a:pt x="294" y="1241"/>
                      </a:lnTo>
                      <a:lnTo>
                        <a:pt x="331" y="1227"/>
                      </a:lnTo>
                      <a:lnTo>
                        <a:pt x="410" y="1205"/>
                      </a:lnTo>
                      <a:lnTo>
                        <a:pt x="486" y="1185"/>
                      </a:lnTo>
                      <a:lnTo>
                        <a:pt x="561" y="1168"/>
                      </a:lnTo>
                      <a:lnTo>
                        <a:pt x="631" y="1155"/>
                      </a:lnTo>
                      <a:lnTo>
                        <a:pt x="693" y="1146"/>
                      </a:lnTo>
                      <a:lnTo>
                        <a:pt x="788" y="1133"/>
                      </a:lnTo>
                      <a:lnTo>
                        <a:pt x="823" y="1130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 dirty="0"/>
                </a:p>
              </p:txBody>
            </p:sp>
            <p:sp>
              <p:nvSpPr>
                <p:cNvPr id="1743" name="Freeform 2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5738" y="1008063"/>
                  <a:ext cx="1265235" cy="2413001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41" y="0"/>
                    </a:cxn>
                    <a:cxn ang="0">
                      <a:pos x="170" y="4"/>
                    </a:cxn>
                    <a:cxn ang="0">
                      <a:pos x="243" y="16"/>
                    </a:cxn>
                    <a:cxn ang="0">
                      <a:pos x="293" y="27"/>
                    </a:cxn>
                    <a:cxn ang="0">
                      <a:pos x="349" y="42"/>
                    </a:cxn>
                    <a:cxn ang="0">
                      <a:pos x="408" y="58"/>
                    </a:cxn>
                    <a:cxn ang="0">
                      <a:pos x="470" y="78"/>
                    </a:cxn>
                    <a:cxn ang="0">
                      <a:pos x="530" y="102"/>
                    </a:cxn>
                    <a:cxn ang="0">
                      <a:pos x="561" y="117"/>
                    </a:cxn>
                    <a:cxn ang="0">
                      <a:pos x="591" y="132"/>
                    </a:cxn>
                    <a:cxn ang="0">
                      <a:pos x="618" y="146"/>
                    </a:cxn>
                    <a:cxn ang="0">
                      <a:pos x="646" y="163"/>
                    </a:cxn>
                    <a:cxn ang="0">
                      <a:pos x="671" y="181"/>
                    </a:cxn>
                    <a:cxn ang="0">
                      <a:pos x="695" y="199"/>
                    </a:cxn>
                    <a:cxn ang="0">
                      <a:pos x="717" y="219"/>
                    </a:cxn>
                    <a:cxn ang="0">
                      <a:pos x="737" y="241"/>
                    </a:cxn>
                    <a:cxn ang="0">
                      <a:pos x="755" y="263"/>
                    </a:cxn>
                    <a:cxn ang="0">
                      <a:pos x="770" y="287"/>
                    </a:cxn>
                    <a:cxn ang="0">
                      <a:pos x="781" y="313"/>
                    </a:cxn>
                    <a:cxn ang="0">
                      <a:pos x="790" y="338"/>
                    </a:cxn>
                    <a:cxn ang="0">
                      <a:pos x="795" y="366"/>
                    </a:cxn>
                    <a:cxn ang="0">
                      <a:pos x="797" y="395"/>
                    </a:cxn>
                    <a:cxn ang="0">
                      <a:pos x="797" y="395"/>
                    </a:cxn>
                    <a:cxn ang="0">
                      <a:pos x="797" y="1520"/>
                    </a:cxn>
                    <a:cxn ang="0">
                      <a:pos x="797" y="1520"/>
                    </a:cxn>
                    <a:cxn ang="0">
                      <a:pos x="797" y="1505"/>
                    </a:cxn>
                    <a:cxn ang="0">
                      <a:pos x="795" y="1490"/>
                    </a:cxn>
                    <a:cxn ang="0">
                      <a:pos x="794" y="1476"/>
                    </a:cxn>
                    <a:cxn ang="0">
                      <a:pos x="790" y="1463"/>
                    </a:cxn>
                    <a:cxn ang="0">
                      <a:pos x="779" y="1435"/>
                    </a:cxn>
                    <a:cxn ang="0">
                      <a:pos x="764" y="1410"/>
                    </a:cxn>
                    <a:cxn ang="0">
                      <a:pos x="748" y="1386"/>
                    </a:cxn>
                    <a:cxn ang="0">
                      <a:pos x="726" y="1364"/>
                    </a:cxn>
                    <a:cxn ang="0">
                      <a:pos x="702" y="1342"/>
                    </a:cxn>
                    <a:cxn ang="0">
                      <a:pos x="677" y="1322"/>
                    </a:cxn>
                    <a:cxn ang="0">
                      <a:pos x="647" y="1304"/>
                    </a:cxn>
                    <a:cxn ang="0">
                      <a:pos x="616" y="1285"/>
                    </a:cxn>
                    <a:cxn ang="0">
                      <a:pos x="583" y="1269"/>
                    </a:cxn>
                    <a:cxn ang="0">
                      <a:pos x="549" y="1254"/>
                    </a:cxn>
                    <a:cxn ang="0">
                      <a:pos x="512" y="1240"/>
                    </a:cxn>
                    <a:cxn ang="0">
                      <a:pos x="475" y="1227"/>
                    </a:cxn>
                    <a:cxn ang="0">
                      <a:pos x="402" y="1203"/>
                    </a:cxn>
                    <a:cxn ang="0">
                      <a:pos x="327" y="1185"/>
                    </a:cxn>
                    <a:cxn ang="0">
                      <a:pos x="254" y="1168"/>
                    </a:cxn>
                    <a:cxn ang="0">
                      <a:pos x="187" y="1156"/>
                    </a:cxn>
                    <a:cxn ang="0">
                      <a:pos x="126" y="1145"/>
                    </a:cxn>
                    <a:cxn ang="0">
                      <a:pos x="35" y="1134"/>
                    </a:cxn>
                    <a:cxn ang="0">
                      <a:pos x="0" y="1130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797" h="1520">
                      <a:moveTo>
                        <a:pt x="141" y="0"/>
                      </a:moveTo>
                      <a:lnTo>
                        <a:pt x="141" y="0"/>
                      </a:lnTo>
                      <a:lnTo>
                        <a:pt x="170" y="4"/>
                      </a:lnTo>
                      <a:lnTo>
                        <a:pt x="243" y="16"/>
                      </a:lnTo>
                      <a:lnTo>
                        <a:pt x="293" y="27"/>
                      </a:lnTo>
                      <a:lnTo>
                        <a:pt x="349" y="42"/>
                      </a:lnTo>
                      <a:lnTo>
                        <a:pt x="408" y="58"/>
                      </a:lnTo>
                      <a:lnTo>
                        <a:pt x="470" y="78"/>
                      </a:lnTo>
                      <a:lnTo>
                        <a:pt x="530" y="102"/>
                      </a:lnTo>
                      <a:lnTo>
                        <a:pt x="561" y="117"/>
                      </a:lnTo>
                      <a:lnTo>
                        <a:pt x="591" y="132"/>
                      </a:lnTo>
                      <a:lnTo>
                        <a:pt x="618" y="146"/>
                      </a:lnTo>
                      <a:lnTo>
                        <a:pt x="646" y="163"/>
                      </a:lnTo>
                      <a:lnTo>
                        <a:pt x="671" y="181"/>
                      </a:lnTo>
                      <a:lnTo>
                        <a:pt x="695" y="199"/>
                      </a:lnTo>
                      <a:lnTo>
                        <a:pt x="717" y="219"/>
                      </a:lnTo>
                      <a:lnTo>
                        <a:pt x="737" y="241"/>
                      </a:lnTo>
                      <a:lnTo>
                        <a:pt x="755" y="263"/>
                      </a:lnTo>
                      <a:lnTo>
                        <a:pt x="770" y="287"/>
                      </a:lnTo>
                      <a:lnTo>
                        <a:pt x="781" y="313"/>
                      </a:lnTo>
                      <a:lnTo>
                        <a:pt x="790" y="338"/>
                      </a:lnTo>
                      <a:lnTo>
                        <a:pt x="795" y="366"/>
                      </a:lnTo>
                      <a:lnTo>
                        <a:pt x="797" y="395"/>
                      </a:lnTo>
                      <a:lnTo>
                        <a:pt x="797" y="395"/>
                      </a:lnTo>
                      <a:lnTo>
                        <a:pt x="797" y="1520"/>
                      </a:lnTo>
                      <a:lnTo>
                        <a:pt x="797" y="1520"/>
                      </a:lnTo>
                      <a:lnTo>
                        <a:pt x="797" y="1505"/>
                      </a:lnTo>
                      <a:lnTo>
                        <a:pt x="795" y="1490"/>
                      </a:lnTo>
                      <a:lnTo>
                        <a:pt x="794" y="1476"/>
                      </a:lnTo>
                      <a:lnTo>
                        <a:pt x="790" y="1463"/>
                      </a:lnTo>
                      <a:lnTo>
                        <a:pt x="779" y="1435"/>
                      </a:lnTo>
                      <a:lnTo>
                        <a:pt x="764" y="1410"/>
                      </a:lnTo>
                      <a:lnTo>
                        <a:pt x="748" y="1386"/>
                      </a:lnTo>
                      <a:lnTo>
                        <a:pt x="726" y="1364"/>
                      </a:lnTo>
                      <a:lnTo>
                        <a:pt x="702" y="1342"/>
                      </a:lnTo>
                      <a:lnTo>
                        <a:pt x="677" y="1322"/>
                      </a:lnTo>
                      <a:lnTo>
                        <a:pt x="647" y="1304"/>
                      </a:lnTo>
                      <a:lnTo>
                        <a:pt x="616" y="1285"/>
                      </a:lnTo>
                      <a:lnTo>
                        <a:pt x="583" y="1269"/>
                      </a:lnTo>
                      <a:lnTo>
                        <a:pt x="549" y="1254"/>
                      </a:lnTo>
                      <a:lnTo>
                        <a:pt x="512" y="1240"/>
                      </a:lnTo>
                      <a:lnTo>
                        <a:pt x="475" y="1227"/>
                      </a:lnTo>
                      <a:lnTo>
                        <a:pt x="402" y="1203"/>
                      </a:lnTo>
                      <a:lnTo>
                        <a:pt x="327" y="1185"/>
                      </a:lnTo>
                      <a:lnTo>
                        <a:pt x="254" y="1168"/>
                      </a:lnTo>
                      <a:lnTo>
                        <a:pt x="187" y="1156"/>
                      </a:lnTo>
                      <a:lnTo>
                        <a:pt x="126" y="1145"/>
                      </a:lnTo>
                      <a:lnTo>
                        <a:pt x="35" y="1134"/>
                      </a:lnTo>
                      <a:lnTo>
                        <a:pt x="0" y="1130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 dirty="0"/>
                </a:p>
              </p:txBody>
            </p:sp>
          </p:grpSp>
          <p:sp>
            <p:nvSpPr>
              <p:cNvPr id="1724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3202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3</a:t>
                </a:r>
              </a:p>
            </p:txBody>
          </p:sp>
          <p:sp>
            <p:nvSpPr>
              <p:cNvPr id="1730" name="Freeform 10" descr="Cloud Icon">
                <a:extLs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4660" y="5516316"/>
                <a:ext cx="660515" cy="377745"/>
              </a:xfrm>
              <a:custGeom>
                <a:avLst/>
                <a:gdLst>
                  <a:gd name="T0" fmla="*/ 68 w 250"/>
                  <a:gd name="T1" fmla="*/ 124 h 143"/>
                  <a:gd name="T2" fmla="*/ 15 w 250"/>
                  <a:gd name="T3" fmla="*/ 100 h 143"/>
                  <a:gd name="T4" fmla="*/ 45 w 250"/>
                  <a:gd name="T5" fmla="*/ 38 h 143"/>
                  <a:gd name="T6" fmla="*/ 63 w 250"/>
                  <a:gd name="T7" fmla="*/ 17 h 143"/>
                  <a:gd name="T8" fmla="*/ 84 w 250"/>
                  <a:gd name="T9" fmla="*/ 24 h 143"/>
                  <a:gd name="T10" fmla="*/ 110 w 250"/>
                  <a:gd name="T11" fmla="*/ 1 h 143"/>
                  <a:gd name="T12" fmla="*/ 140 w 250"/>
                  <a:gd name="T13" fmla="*/ 19 h 143"/>
                  <a:gd name="T14" fmla="*/ 153 w 250"/>
                  <a:gd name="T15" fmla="*/ 17 h 143"/>
                  <a:gd name="T16" fmla="*/ 167 w 250"/>
                  <a:gd name="T17" fmla="*/ 30 h 143"/>
                  <a:gd name="T18" fmla="*/ 202 w 250"/>
                  <a:gd name="T19" fmla="*/ 23 h 143"/>
                  <a:gd name="T20" fmla="*/ 220 w 250"/>
                  <a:gd name="T21" fmla="*/ 59 h 143"/>
                  <a:gd name="T22" fmla="*/ 250 w 250"/>
                  <a:gd name="T23" fmla="*/ 88 h 143"/>
                  <a:gd name="T24" fmla="*/ 217 w 250"/>
                  <a:gd name="T25" fmla="*/ 117 h 143"/>
                  <a:gd name="T26" fmla="*/ 173 w 250"/>
                  <a:gd name="T27" fmla="*/ 137 h 143"/>
                  <a:gd name="T28" fmla="*/ 134 w 250"/>
                  <a:gd name="T29" fmla="*/ 127 h 143"/>
                  <a:gd name="T30" fmla="*/ 95 w 250"/>
                  <a:gd name="T31" fmla="*/ 139 h 143"/>
                  <a:gd name="T32" fmla="*/ 68 w 250"/>
                  <a:gd name="T33" fmla="*/ 12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0" h="143">
                    <a:moveTo>
                      <a:pt x="68" y="124"/>
                    </a:moveTo>
                    <a:cubicBezTo>
                      <a:pt x="68" y="124"/>
                      <a:pt x="33" y="131"/>
                      <a:pt x="15" y="100"/>
                    </a:cubicBezTo>
                    <a:cubicBezTo>
                      <a:pt x="0" y="75"/>
                      <a:pt x="18" y="37"/>
                      <a:pt x="45" y="38"/>
                    </a:cubicBezTo>
                    <a:cubicBezTo>
                      <a:pt x="45" y="38"/>
                      <a:pt x="45" y="22"/>
                      <a:pt x="63" y="17"/>
                    </a:cubicBezTo>
                    <a:cubicBezTo>
                      <a:pt x="77" y="12"/>
                      <a:pt x="84" y="24"/>
                      <a:pt x="84" y="24"/>
                    </a:cubicBezTo>
                    <a:cubicBezTo>
                      <a:pt x="84" y="24"/>
                      <a:pt x="86" y="1"/>
                      <a:pt x="110" y="1"/>
                    </a:cubicBezTo>
                    <a:cubicBezTo>
                      <a:pt x="135" y="0"/>
                      <a:pt x="140" y="19"/>
                      <a:pt x="140" y="19"/>
                    </a:cubicBezTo>
                    <a:cubicBezTo>
                      <a:pt x="140" y="19"/>
                      <a:pt x="142" y="14"/>
                      <a:pt x="153" y="17"/>
                    </a:cubicBezTo>
                    <a:cubicBezTo>
                      <a:pt x="165" y="20"/>
                      <a:pt x="167" y="30"/>
                      <a:pt x="167" y="30"/>
                    </a:cubicBezTo>
                    <a:cubicBezTo>
                      <a:pt x="167" y="30"/>
                      <a:pt x="180" y="12"/>
                      <a:pt x="202" y="23"/>
                    </a:cubicBezTo>
                    <a:cubicBezTo>
                      <a:pt x="224" y="34"/>
                      <a:pt x="220" y="59"/>
                      <a:pt x="220" y="59"/>
                    </a:cubicBezTo>
                    <a:cubicBezTo>
                      <a:pt x="220" y="59"/>
                      <a:pt x="250" y="58"/>
                      <a:pt x="250" y="88"/>
                    </a:cubicBezTo>
                    <a:cubicBezTo>
                      <a:pt x="250" y="118"/>
                      <a:pt x="217" y="117"/>
                      <a:pt x="217" y="117"/>
                    </a:cubicBezTo>
                    <a:cubicBezTo>
                      <a:pt x="217" y="117"/>
                      <a:pt x="204" y="137"/>
                      <a:pt x="173" y="137"/>
                    </a:cubicBezTo>
                    <a:cubicBezTo>
                      <a:pt x="143" y="137"/>
                      <a:pt x="134" y="127"/>
                      <a:pt x="134" y="127"/>
                    </a:cubicBezTo>
                    <a:cubicBezTo>
                      <a:pt x="134" y="127"/>
                      <a:pt x="118" y="143"/>
                      <a:pt x="95" y="139"/>
                    </a:cubicBezTo>
                    <a:cubicBezTo>
                      <a:pt x="72" y="136"/>
                      <a:pt x="68" y="124"/>
                      <a:pt x="68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5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8815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4</a:t>
                </a:r>
              </a:p>
            </p:txBody>
          </p:sp>
          <p:grpSp>
            <p:nvGrpSpPr>
              <p:cNvPr id="1731" name="Group 702" descr="Badge Icon"/>
              <p:cNvGrpSpPr/>
              <p:nvPr/>
            </p:nvGrpSpPr>
            <p:grpSpPr>
              <a:xfrm>
                <a:off x="9372600" y="5507317"/>
                <a:ext cx="458623" cy="424510"/>
                <a:chOff x="457200" y="4529138"/>
                <a:chExt cx="384175" cy="355600"/>
              </a:xfrm>
              <a:solidFill>
                <a:srgbClr val="FFFFFF"/>
              </a:solidFill>
              <a:effectLst/>
            </p:grpSpPr>
            <p:sp>
              <p:nvSpPr>
                <p:cNvPr id="1732" name="Freeform 561"/>
                <p:cNvSpPr>
                  <a:spLocks noEditPoints="1"/>
                </p:cNvSpPr>
                <p:nvPr/>
              </p:nvSpPr>
              <p:spPr bwMode="auto">
                <a:xfrm>
                  <a:off x="557213" y="4529138"/>
                  <a:ext cx="182563" cy="111125"/>
                </a:xfrm>
                <a:custGeom>
                  <a:avLst/>
                  <a:gdLst/>
                  <a:ahLst/>
                  <a:cxnLst>
                    <a:cxn ang="0">
                      <a:pos x="255" y="82"/>
                    </a:cxn>
                    <a:cxn ang="0">
                      <a:pos x="255" y="74"/>
                    </a:cxn>
                    <a:cxn ang="0">
                      <a:pos x="248" y="50"/>
                    </a:cxn>
                    <a:cxn ang="0">
                      <a:pos x="230" y="24"/>
                    </a:cxn>
                    <a:cxn ang="0">
                      <a:pos x="204" y="7"/>
                    </a:cxn>
                    <a:cxn ang="0">
                      <a:pos x="180" y="1"/>
                    </a:cxn>
                    <a:cxn ang="0">
                      <a:pos x="172" y="0"/>
                    </a:cxn>
                    <a:cxn ang="0">
                      <a:pos x="154" y="3"/>
                    </a:cxn>
                    <a:cxn ang="0">
                      <a:pos x="125" y="15"/>
                    </a:cxn>
                    <a:cxn ang="0">
                      <a:pos x="103" y="36"/>
                    </a:cxn>
                    <a:cxn ang="0">
                      <a:pos x="90" y="66"/>
                    </a:cxn>
                    <a:cxn ang="0">
                      <a:pos x="87" y="82"/>
                    </a:cxn>
                    <a:cxn ang="0">
                      <a:pos x="0" y="82"/>
                    </a:cxn>
                    <a:cxn ang="0">
                      <a:pos x="0" y="186"/>
                    </a:cxn>
                    <a:cxn ang="0">
                      <a:pos x="2" y="195"/>
                    </a:cxn>
                    <a:cxn ang="0">
                      <a:pos x="8" y="204"/>
                    </a:cxn>
                    <a:cxn ang="0">
                      <a:pos x="16" y="210"/>
                    </a:cxn>
                    <a:cxn ang="0">
                      <a:pos x="25" y="211"/>
                    </a:cxn>
                    <a:cxn ang="0">
                      <a:pos x="317" y="211"/>
                    </a:cxn>
                    <a:cxn ang="0">
                      <a:pos x="328" y="210"/>
                    </a:cxn>
                    <a:cxn ang="0">
                      <a:pos x="336" y="204"/>
                    </a:cxn>
                    <a:cxn ang="0">
                      <a:pos x="341" y="195"/>
                    </a:cxn>
                    <a:cxn ang="0">
                      <a:pos x="344" y="186"/>
                    </a:cxn>
                    <a:cxn ang="0">
                      <a:pos x="317" y="82"/>
                    </a:cxn>
                    <a:cxn ang="0">
                      <a:pos x="169" y="99"/>
                    </a:cxn>
                    <a:cxn ang="0">
                      <a:pos x="157" y="97"/>
                    </a:cxn>
                    <a:cxn ang="0">
                      <a:pos x="145" y="90"/>
                    </a:cxn>
                    <a:cxn ang="0">
                      <a:pos x="138" y="79"/>
                    </a:cxn>
                    <a:cxn ang="0">
                      <a:pos x="135" y="66"/>
                    </a:cxn>
                    <a:cxn ang="0">
                      <a:pos x="137" y="59"/>
                    </a:cxn>
                    <a:cxn ang="0">
                      <a:pos x="141" y="47"/>
                    </a:cxn>
                    <a:cxn ang="0">
                      <a:pos x="150" y="38"/>
                    </a:cxn>
                    <a:cxn ang="0">
                      <a:pos x="162" y="32"/>
                    </a:cxn>
                    <a:cxn ang="0">
                      <a:pos x="169" y="31"/>
                    </a:cxn>
                    <a:cxn ang="0">
                      <a:pos x="183" y="34"/>
                    </a:cxn>
                    <a:cxn ang="0">
                      <a:pos x="193" y="42"/>
                    </a:cxn>
                    <a:cxn ang="0">
                      <a:pos x="201" y="52"/>
                    </a:cxn>
                    <a:cxn ang="0">
                      <a:pos x="204" y="66"/>
                    </a:cxn>
                    <a:cxn ang="0">
                      <a:pos x="203" y="73"/>
                    </a:cxn>
                    <a:cxn ang="0">
                      <a:pos x="199" y="85"/>
                    </a:cxn>
                    <a:cxn ang="0">
                      <a:pos x="189" y="94"/>
                    </a:cxn>
                    <a:cxn ang="0">
                      <a:pos x="177" y="99"/>
                    </a:cxn>
                    <a:cxn ang="0">
                      <a:pos x="169" y="99"/>
                    </a:cxn>
                  </a:cxnLst>
                  <a:rect l="0" t="0" r="r" b="b"/>
                  <a:pathLst>
                    <a:path w="344" h="211">
                      <a:moveTo>
                        <a:pt x="317" y="82"/>
                      </a:moveTo>
                      <a:lnTo>
                        <a:pt x="255" y="82"/>
                      </a:lnTo>
                      <a:lnTo>
                        <a:pt x="255" y="82"/>
                      </a:lnTo>
                      <a:lnTo>
                        <a:pt x="255" y="74"/>
                      </a:lnTo>
                      <a:lnTo>
                        <a:pt x="254" y="66"/>
                      </a:lnTo>
                      <a:lnTo>
                        <a:pt x="248" y="50"/>
                      </a:lnTo>
                      <a:lnTo>
                        <a:pt x="240" y="36"/>
                      </a:lnTo>
                      <a:lnTo>
                        <a:pt x="230" y="24"/>
                      </a:lnTo>
                      <a:lnTo>
                        <a:pt x="217" y="15"/>
                      </a:lnTo>
                      <a:lnTo>
                        <a:pt x="204" y="7"/>
                      </a:lnTo>
                      <a:lnTo>
                        <a:pt x="188" y="3"/>
                      </a:lnTo>
                      <a:lnTo>
                        <a:pt x="180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62" y="1"/>
                      </a:lnTo>
                      <a:lnTo>
                        <a:pt x="154" y="3"/>
                      </a:lnTo>
                      <a:lnTo>
                        <a:pt x="139" y="7"/>
                      </a:lnTo>
                      <a:lnTo>
                        <a:pt x="125" y="15"/>
                      </a:lnTo>
                      <a:lnTo>
                        <a:pt x="113" y="24"/>
                      </a:lnTo>
                      <a:lnTo>
                        <a:pt x="103" y="36"/>
                      </a:lnTo>
                      <a:lnTo>
                        <a:pt x="95" y="50"/>
                      </a:lnTo>
                      <a:lnTo>
                        <a:pt x="90" y="66"/>
                      </a:lnTo>
                      <a:lnTo>
                        <a:pt x="88" y="74"/>
                      </a:lnTo>
                      <a:lnTo>
                        <a:pt x="87" y="82"/>
                      </a:lnTo>
                      <a:lnTo>
                        <a:pt x="25" y="82"/>
                      </a:lnTo>
                      <a:lnTo>
                        <a:pt x="0" y="82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4" y="200"/>
                      </a:lnTo>
                      <a:lnTo>
                        <a:pt x="8" y="204"/>
                      </a:lnTo>
                      <a:lnTo>
                        <a:pt x="10" y="207"/>
                      </a:lnTo>
                      <a:lnTo>
                        <a:pt x="16" y="210"/>
                      </a:lnTo>
                      <a:lnTo>
                        <a:pt x="20" y="211"/>
                      </a:lnTo>
                      <a:lnTo>
                        <a:pt x="25" y="211"/>
                      </a:lnTo>
                      <a:lnTo>
                        <a:pt x="317" y="211"/>
                      </a:lnTo>
                      <a:lnTo>
                        <a:pt x="317" y="211"/>
                      </a:lnTo>
                      <a:lnTo>
                        <a:pt x="322" y="211"/>
                      </a:lnTo>
                      <a:lnTo>
                        <a:pt x="328" y="210"/>
                      </a:lnTo>
                      <a:lnTo>
                        <a:pt x="332" y="207"/>
                      </a:lnTo>
                      <a:lnTo>
                        <a:pt x="336" y="204"/>
                      </a:lnTo>
                      <a:lnTo>
                        <a:pt x="339" y="200"/>
                      </a:lnTo>
                      <a:lnTo>
                        <a:pt x="341" y="195"/>
                      </a:lnTo>
                      <a:lnTo>
                        <a:pt x="343" y="191"/>
                      </a:lnTo>
                      <a:lnTo>
                        <a:pt x="344" y="186"/>
                      </a:lnTo>
                      <a:lnTo>
                        <a:pt x="344" y="82"/>
                      </a:lnTo>
                      <a:lnTo>
                        <a:pt x="317" y="82"/>
                      </a:lnTo>
                      <a:close/>
                      <a:moveTo>
                        <a:pt x="169" y="99"/>
                      </a:moveTo>
                      <a:lnTo>
                        <a:pt x="169" y="99"/>
                      </a:lnTo>
                      <a:lnTo>
                        <a:pt x="162" y="99"/>
                      </a:lnTo>
                      <a:lnTo>
                        <a:pt x="157" y="97"/>
                      </a:lnTo>
                      <a:lnTo>
                        <a:pt x="150" y="94"/>
                      </a:lnTo>
                      <a:lnTo>
                        <a:pt x="145" y="90"/>
                      </a:lnTo>
                      <a:lnTo>
                        <a:pt x="141" y="85"/>
                      </a:lnTo>
                      <a:lnTo>
                        <a:pt x="138" y="79"/>
                      </a:lnTo>
                      <a:lnTo>
                        <a:pt x="137" y="73"/>
                      </a:lnTo>
                      <a:lnTo>
                        <a:pt x="135" y="66"/>
                      </a:lnTo>
                      <a:lnTo>
                        <a:pt x="135" y="66"/>
                      </a:lnTo>
                      <a:lnTo>
                        <a:pt x="137" y="59"/>
                      </a:lnTo>
                      <a:lnTo>
                        <a:pt x="138" y="52"/>
                      </a:lnTo>
                      <a:lnTo>
                        <a:pt x="141" y="47"/>
                      </a:lnTo>
                      <a:lnTo>
                        <a:pt x="145" y="42"/>
                      </a:lnTo>
                      <a:lnTo>
                        <a:pt x="150" y="38"/>
                      </a:lnTo>
                      <a:lnTo>
                        <a:pt x="157" y="34"/>
                      </a:lnTo>
                      <a:lnTo>
                        <a:pt x="162" y="32"/>
                      </a:lnTo>
                      <a:lnTo>
                        <a:pt x="169" y="31"/>
                      </a:lnTo>
                      <a:lnTo>
                        <a:pt x="169" y="31"/>
                      </a:lnTo>
                      <a:lnTo>
                        <a:pt x="177" y="32"/>
                      </a:lnTo>
                      <a:lnTo>
                        <a:pt x="183" y="34"/>
                      </a:lnTo>
                      <a:lnTo>
                        <a:pt x="189" y="38"/>
                      </a:lnTo>
                      <a:lnTo>
                        <a:pt x="193" y="42"/>
                      </a:lnTo>
                      <a:lnTo>
                        <a:pt x="199" y="47"/>
                      </a:lnTo>
                      <a:lnTo>
                        <a:pt x="201" y="52"/>
                      </a:lnTo>
                      <a:lnTo>
                        <a:pt x="203" y="59"/>
                      </a:lnTo>
                      <a:lnTo>
                        <a:pt x="204" y="66"/>
                      </a:lnTo>
                      <a:lnTo>
                        <a:pt x="204" y="66"/>
                      </a:lnTo>
                      <a:lnTo>
                        <a:pt x="203" y="73"/>
                      </a:lnTo>
                      <a:lnTo>
                        <a:pt x="201" y="79"/>
                      </a:lnTo>
                      <a:lnTo>
                        <a:pt x="199" y="85"/>
                      </a:lnTo>
                      <a:lnTo>
                        <a:pt x="193" y="90"/>
                      </a:lnTo>
                      <a:lnTo>
                        <a:pt x="189" y="94"/>
                      </a:lnTo>
                      <a:lnTo>
                        <a:pt x="183" y="97"/>
                      </a:lnTo>
                      <a:lnTo>
                        <a:pt x="177" y="99"/>
                      </a:lnTo>
                      <a:lnTo>
                        <a:pt x="169" y="99"/>
                      </a:lnTo>
                      <a:lnTo>
                        <a:pt x="169" y="9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3" name="Freeform 56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200" y="4595813"/>
                  <a:ext cx="384175" cy="288925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545"/>
                    </a:cxn>
                    <a:cxn ang="0">
                      <a:pos x="685" y="545"/>
                    </a:cxn>
                    <a:cxn ang="0">
                      <a:pos x="725" y="0"/>
                    </a:cxn>
                    <a:cxn ang="0">
                      <a:pos x="81" y="413"/>
                    </a:cxn>
                    <a:cxn ang="0">
                      <a:pos x="82" y="393"/>
                    </a:cxn>
                    <a:cxn ang="0">
                      <a:pos x="93" y="352"/>
                    </a:cxn>
                    <a:cxn ang="0">
                      <a:pos x="115" y="316"/>
                    </a:cxn>
                    <a:cxn ang="0">
                      <a:pos x="143" y="288"/>
                    </a:cxn>
                    <a:cxn ang="0">
                      <a:pos x="159" y="277"/>
                    </a:cxn>
                    <a:cxn ang="0">
                      <a:pos x="151" y="269"/>
                    </a:cxn>
                    <a:cxn ang="0">
                      <a:pos x="140" y="246"/>
                    </a:cxn>
                    <a:cxn ang="0">
                      <a:pos x="139" y="233"/>
                    </a:cxn>
                    <a:cxn ang="0">
                      <a:pos x="143" y="210"/>
                    </a:cxn>
                    <a:cxn ang="0">
                      <a:pos x="156" y="191"/>
                    </a:cxn>
                    <a:cxn ang="0">
                      <a:pos x="175" y="177"/>
                    </a:cxn>
                    <a:cxn ang="0">
                      <a:pos x="198" y="173"/>
                    </a:cxn>
                    <a:cxn ang="0">
                      <a:pos x="210" y="175"/>
                    </a:cxn>
                    <a:cxn ang="0">
                      <a:pos x="230" y="184"/>
                    </a:cxn>
                    <a:cxn ang="0">
                      <a:pos x="246" y="199"/>
                    </a:cxn>
                    <a:cxn ang="0">
                      <a:pos x="256" y="220"/>
                    </a:cxn>
                    <a:cxn ang="0">
                      <a:pos x="257" y="233"/>
                    </a:cxn>
                    <a:cxn ang="0">
                      <a:pos x="252" y="258"/>
                    </a:cxn>
                    <a:cxn ang="0">
                      <a:pos x="236" y="277"/>
                    </a:cxn>
                    <a:cxn ang="0">
                      <a:pos x="245" y="282"/>
                    </a:cxn>
                    <a:cxn ang="0">
                      <a:pos x="268" y="301"/>
                    </a:cxn>
                    <a:cxn ang="0">
                      <a:pos x="292" y="333"/>
                    </a:cxn>
                    <a:cxn ang="0">
                      <a:pos x="308" y="372"/>
                    </a:cxn>
                    <a:cxn ang="0">
                      <a:pos x="315" y="413"/>
                    </a:cxn>
                    <a:cxn ang="0">
                      <a:pos x="557" y="413"/>
                    </a:cxn>
                    <a:cxn ang="0">
                      <a:pos x="406" y="368"/>
                    </a:cxn>
                    <a:cxn ang="0">
                      <a:pos x="557" y="413"/>
                    </a:cxn>
                    <a:cxn ang="0">
                      <a:pos x="406" y="331"/>
                    </a:cxn>
                    <a:cxn ang="0">
                      <a:pos x="663" y="286"/>
                    </a:cxn>
                    <a:cxn ang="0">
                      <a:pos x="663" y="249"/>
                    </a:cxn>
                    <a:cxn ang="0">
                      <a:pos x="406" y="204"/>
                    </a:cxn>
                    <a:cxn ang="0">
                      <a:pos x="663" y="249"/>
                    </a:cxn>
                  </a:cxnLst>
                  <a:rect l="0" t="0" r="r" b="b"/>
                  <a:pathLst>
                    <a:path w="725" h="545">
                      <a:moveTo>
                        <a:pt x="685" y="0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545"/>
                      </a:lnTo>
                      <a:lnTo>
                        <a:pt x="42" y="545"/>
                      </a:lnTo>
                      <a:lnTo>
                        <a:pt x="685" y="545"/>
                      </a:lnTo>
                      <a:lnTo>
                        <a:pt x="725" y="545"/>
                      </a:lnTo>
                      <a:lnTo>
                        <a:pt x="725" y="0"/>
                      </a:lnTo>
                      <a:lnTo>
                        <a:pt x="685" y="0"/>
                      </a:lnTo>
                      <a:close/>
                      <a:moveTo>
                        <a:pt x="81" y="413"/>
                      </a:moveTo>
                      <a:lnTo>
                        <a:pt x="81" y="413"/>
                      </a:lnTo>
                      <a:lnTo>
                        <a:pt x="82" y="393"/>
                      </a:lnTo>
                      <a:lnTo>
                        <a:pt x="86" y="372"/>
                      </a:lnTo>
                      <a:lnTo>
                        <a:pt x="93" y="352"/>
                      </a:lnTo>
                      <a:lnTo>
                        <a:pt x="103" y="333"/>
                      </a:lnTo>
                      <a:lnTo>
                        <a:pt x="115" y="316"/>
                      </a:lnTo>
                      <a:lnTo>
                        <a:pt x="128" y="301"/>
                      </a:lnTo>
                      <a:lnTo>
                        <a:pt x="143" y="288"/>
                      </a:lnTo>
                      <a:lnTo>
                        <a:pt x="151" y="282"/>
                      </a:lnTo>
                      <a:lnTo>
                        <a:pt x="159" y="277"/>
                      </a:lnTo>
                      <a:lnTo>
                        <a:pt x="159" y="277"/>
                      </a:lnTo>
                      <a:lnTo>
                        <a:pt x="151" y="269"/>
                      </a:lnTo>
                      <a:lnTo>
                        <a:pt x="144" y="258"/>
                      </a:lnTo>
                      <a:lnTo>
                        <a:pt x="140" y="246"/>
                      </a:lnTo>
                      <a:lnTo>
                        <a:pt x="139" y="233"/>
                      </a:lnTo>
                      <a:lnTo>
                        <a:pt x="139" y="233"/>
                      </a:lnTo>
                      <a:lnTo>
                        <a:pt x="140" y="220"/>
                      </a:lnTo>
                      <a:lnTo>
                        <a:pt x="143" y="210"/>
                      </a:lnTo>
                      <a:lnTo>
                        <a:pt x="148" y="199"/>
                      </a:lnTo>
                      <a:lnTo>
                        <a:pt x="156" y="191"/>
                      </a:lnTo>
                      <a:lnTo>
                        <a:pt x="164" y="184"/>
                      </a:lnTo>
                      <a:lnTo>
                        <a:pt x="175" y="177"/>
                      </a:lnTo>
                      <a:lnTo>
                        <a:pt x="186" y="175"/>
                      </a:lnTo>
                      <a:lnTo>
                        <a:pt x="198" y="173"/>
                      </a:lnTo>
                      <a:lnTo>
                        <a:pt x="198" y="173"/>
                      </a:lnTo>
                      <a:lnTo>
                        <a:pt x="210" y="175"/>
                      </a:lnTo>
                      <a:lnTo>
                        <a:pt x="221" y="177"/>
                      </a:lnTo>
                      <a:lnTo>
                        <a:pt x="230" y="184"/>
                      </a:lnTo>
                      <a:lnTo>
                        <a:pt x="240" y="191"/>
                      </a:lnTo>
                      <a:lnTo>
                        <a:pt x="246" y="199"/>
                      </a:lnTo>
                      <a:lnTo>
                        <a:pt x="252" y="210"/>
                      </a:lnTo>
                      <a:lnTo>
                        <a:pt x="256" y="220"/>
                      </a:lnTo>
                      <a:lnTo>
                        <a:pt x="257" y="233"/>
                      </a:lnTo>
                      <a:lnTo>
                        <a:pt x="257" y="233"/>
                      </a:lnTo>
                      <a:lnTo>
                        <a:pt x="256" y="246"/>
                      </a:lnTo>
                      <a:lnTo>
                        <a:pt x="252" y="258"/>
                      </a:lnTo>
                      <a:lnTo>
                        <a:pt x="245" y="269"/>
                      </a:lnTo>
                      <a:lnTo>
                        <a:pt x="236" y="277"/>
                      </a:lnTo>
                      <a:lnTo>
                        <a:pt x="236" y="277"/>
                      </a:lnTo>
                      <a:lnTo>
                        <a:pt x="245" y="282"/>
                      </a:lnTo>
                      <a:lnTo>
                        <a:pt x="253" y="288"/>
                      </a:lnTo>
                      <a:lnTo>
                        <a:pt x="268" y="301"/>
                      </a:lnTo>
                      <a:lnTo>
                        <a:pt x="281" y="316"/>
                      </a:lnTo>
                      <a:lnTo>
                        <a:pt x="292" y="333"/>
                      </a:lnTo>
                      <a:lnTo>
                        <a:pt x="302" y="352"/>
                      </a:lnTo>
                      <a:lnTo>
                        <a:pt x="308" y="372"/>
                      </a:lnTo>
                      <a:lnTo>
                        <a:pt x="314" y="393"/>
                      </a:lnTo>
                      <a:lnTo>
                        <a:pt x="315" y="413"/>
                      </a:lnTo>
                      <a:lnTo>
                        <a:pt x="81" y="413"/>
                      </a:lnTo>
                      <a:close/>
                      <a:moveTo>
                        <a:pt x="557" y="413"/>
                      </a:moveTo>
                      <a:lnTo>
                        <a:pt x="406" y="413"/>
                      </a:lnTo>
                      <a:lnTo>
                        <a:pt x="406" y="368"/>
                      </a:lnTo>
                      <a:lnTo>
                        <a:pt x="557" y="368"/>
                      </a:lnTo>
                      <a:lnTo>
                        <a:pt x="557" y="413"/>
                      </a:lnTo>
                      <a:close/>
                      <a:moveTo>
                        <a:pt x="663" y="331"/>
                      </a:moveTo>
                      <a:lnTo>
                        <a:pt x="406" y="331"/>
                      </a:lnTo>
                      <a:lnTo>
                        <a:pt x="406" y="286"/>
                      </a:lnTo>
                      <a:lnTo>
                        <a:pt x="663" y="286"/>
                      </a:lnTo>
                      <a:lnTo>
                        <a:pt x="663" y="331"/>
                      </a:lnTo>
                      <a:close/>
                      <a:moveTo>
                        <a:pt x="663" y="249"/>
                      </a:moveTo>
                      <a:lnTo>
                        <a:pt x="406" y="249"/>
                      </a:lnTo>
                      <a:lnTo>
                        <a:pt x="406" y="204"/>
                      </a:lnTo>
                      <a:lnTo>
                        <a:pt x="663" y="204"/>
                      </a:lnTo>
                      <a:lnTo>
                        <a:pt x="663" y="24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726" name="Rectangle 71"/>
              <p:cNvSpPr>
                <a:spLocks noChangeArrowheads="1"/>
              </p:cNvSpPr>
              <p:nvPr/>
            </p:nvSpPr>
            <p:spPr bwMode="auto">
              <a:xfrm>
                <a:off x="10064428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5</a:t>
                </a:r>
              </a:p>
            </p:txBody>
          </p:sp>
          <p:grpSp>
            <p:nvGrpSpPr>
              <p:cNvPr id="1734" name="Group 1733" descr="Folder Icon"/>
              <p:cNvGrpSpPr>
                <a:grpSpLocks noChangeAspect="1"/>
              </p:cNvGrpSpPr>
              <p:nvPr/>
            </p:nvGrpSpPr>
            <p:grpSpPr>
              <a:xfrm>
                <a:off x="10256287" y="5504693"/>
                <a:ext cx="459340" cy="438139"/>
                <a:chOff x="5249469" y="3471975"/>
                <a:chExt cx="389331" cy="371362"/>
              </a:xfrm>
              <a:solidFill>
                <a:srgbClr val="FFFFFF"/>
              </a:solidFill>
              <a:effectLst/>
            </p:grpSpPr>
            <p:sp>
              <p:nvSpPr>
                <p:cNvPr id="1735" name="Freeform 283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1824" y="3784600"/>
                  <a:ext cx="57150" cy="58737"/>
                </a:xfrm>
                <a:custGeom>
                  <a:avLst/>
                  <a:gdLst/>
                  <a:ahLst/>
                  <a:cxnLst>
                    <a:cxn ang="0">
                      <a:pos x="109" y="55"/>
                    </a:cxn>
                    <a:cxn ang="0">
                      <a:pos x="109" y="55"/>
                    </a:cxn>
                    <a:cxn ang="0">
                      <a:pos x="108" y="65"/>
                    </a:cxn>
                    <a:cxn ang="0">
                      <a:pos x="105" y="76"/>
                    </a:cxn>
                    <a:cxn ang="0">
                      <a:pos x="101" y="85"/>
                    </a:cxn>
                    <a:cxn ang="0">
                      <a:pos x="94" y="93"/>
                    </a:cxn>
                    <a:cxn ang="0">
                      <a:pos x="85" y="100"/>
                    </a:cxn>
                    <a:cxn ang="0">
                      <a:pos x="77" y="105"/>
                    </a:cxn>
                    <a:cxn ang="0">
                      <a:pos x="65" y="109"/>
                    </a:cxn>
                    <a:cxn ang="0">
                      <a:pos x="54" y="109"/>
                    </a:cxn>
                    <a:cxn ang="0">
                      <a:pos x="54" y="109"/>
                    </a:cxn>
                    <a:cxn ang="0">
                      <a:pos x="44" y="109"/>
                    </a:cxn>
                    <a:cxn ang="0">
                      <a:pos x="33" y="105"/>
                    </a:cxn>
                    <a:cxn ang="0">
                      <a:pos x="24" y="100"/>
                    </a:cxn>
                    <a:cxn ang="0">
                      <a:pos x="16" y="93"/>
                    </a:cxn>
                    <a:cxn ang="0">
                      <a:pos x="9" y="85"/>
                    </a:cxn>
                    <a:cxn ang="0">
                      <a:pos x="4" y="76"/>
                    </a:cxn>
                    <a:cxn ang="0">
                      <a:pos x="0" y="65"/>
                    </a:cxn>
                    <a:cxn ang="0">
                      <a:pos x="0" y="55"/>
                    </a:cxn>
                    <a:cxn ang="0">
                      <a:pos x="0" y="55"/>
                    </a:cxn>
                    <a:cxn ang="0">
                      <a:pos x="0" y="44"/>
                    </a:cxn>
                    <a:cxn ang="0">
                      <a:pos x="4" y="32"/>
                    </a:cxn>
                    <a:cxn ang="0">
                      <a:pos x="9" y="24"/>
                    </a:cxn>
                    <a:cxn ang="0">
                      <a:pos x="16" y="15"/>
                    </a:cxn>
                    <a:cxn ang="0">
                      <a:pos x="24" y="8"/>
                    </a:cxn>
                    <a:cxn ang="0">
                      <a:pos x="33" y="4"/>
                    </a:cxn>
                    <a:cxn ang="0">
                      <a:pos x="44" y="1"/>
                    </a:cxn>
                    <a:cxn ang="0">
                      <a:pos x="54" y="0"/>
                    </a:cxn>
                    <a:cxn ang="0">
                      <a:pos x="54" y="0"/>
                    </a:cxn>
                    <a:cxn ang="0">
                      <a:pos x="65" y="1"/>
                    </a:cxn>
                    <a:cxn ang="0">
                      <a:pos x="77" y="4"/>
                    </a:cxn>
                    <a:cxn ang="0">
                      <a:pos x="85" y="8"/>
                    </a:cxn>
                    <a:cxn ang="0">
                      <a:pos x="94" y="15"/>
                    </a:cxn>
                    <a:cxn ang="0">
                      <a:pos x="101" y="24"/>
                    </a:cxn>
                    <a:cxn ang="0">
                      <a:pos x="105" y="32"/>
                    </a:cxn>
                    <a:cxn ang="0">
                      <a:pos x="108" y="44"/>
                    </a:cxn>
                    <a:cxn ang="0">
                      <a:pos x="109" y="55"/>
                    </a:cxn>
                    <a:cxn ang="0">
                      <a:pos x="109" y="55"/>
                    </a:cxn>
                  </a:cxnLst>
                  <a:rect l="0" t="0" r="r" b="b"/>
                  <a:pathLst>
                    <a:path w="109" h="109">
                      <a:moveTo>
                        <a:pt x="109" y="55"/>
                      </a:moveTo>
                      <a:lnTo>
                        <a:pt x="109" y="55"/>
                      </a:lnTo>
                      <a:lnTo>
                        <a:pt x="108" y="65"/>
                      </a:lnTo>
                      <a:lnTo>
                        <a:pt x="105" y="76"/>
                      </a:lnTo>
                      <a:lnTo>
                        <a:pt x="101" y="85"/>
                      </a:lnTo>
                      <a:lnTo>
                        <a:pt x="94" y="93"/>
                      </a:lnTo>
                      <a:lnTo>
                        <a:pt x="85" y="100"/>
                      </a:lnTo>
                      <a:lnTo>
                        <a:pt x="77" y="105"/>
                      </a:lnTo>
                      <a:lnTo>
                        <a:pt x="65" y="109"/>
                      </a:lnTo>
                      <a:lnTo>
                        <a:pt x="54" y="109"/>
                      </a:lnTo>
                      <a:lnTo>
                        <a:pt x="54" y="109"/>
                      </a:lnTo>
                      <a:lnTo>
                        <a:pt x="44" y="109"/>
                      </a:lnTo>
                      <a:lnTo>
                        <a:pt x="33" y="105"/>
                      </a:lnTo>
                      <a:lnTo>
                        <a:pt x="24" y="100"/>
                      </a:lnTo>
                      <a:lnTo>
                        <a:pt x="16" y="93"/>
                      </a:lnTo>
                      <a:lnTo>
                        <a:pt x="9" y="85"/>
                      </a:lnTo>
                      <a:lnTo>
                        <a:pt x="4" y="76"/>
                      </a:lnTo>
                      <a:lnTo>
                        <a:pt x="0" y="65"/>
                      </a:lnTo>
                      <a:lnTo>
                        <a:pt x="0" y="55"/>
                      </a:lnTo>
                      <a:lnTo>
                        <a:pt x="0" y="55"/>
                      </a:lnTo>
                      <a:lnTo>
                        <a:pt x="0" y="44"/>
                      </a:lnTo>
                      <a:lnTo>
                        <a:pt x="4" y="32"/>
                      </a:lnTo>
                      <a:lnTo>
                        <a:pt x="9" y="24"/>
                      </a:lnTo>
                      <a:lnTo>
                        <a:pt x="16" y="15"/>
                      </a:lnTo>
                      <a:lnTo>
                        <a:pt x="24" y="8"/>
                      </a:lnTo>
                      <a:lnTo>
                        <a:pt x="33" y="4"/>
                      </a:lnTo>
                      <a:lnTo>
                        <a:pt x="44" y="1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65" y="1"/>
                      </a:lnTo>
                      <a:lnTo>
                        <a:pt x="77" y="4"/>
                      </a:lnTo>
                      <a:lnTo>
                        <a:pt x="85" y="8"/>
                      </a:lnTo>
                      <a:lnTo>
                        <a:pt x="94" y="15"/>
                      </a:lnTo>
                      <a:lnTo>
                        <a:pt x="101" y="24"/>
                      </a:lnTo>
                      <a:lnTo>
                        <a:pt x="105" y="32"/>
                      </a:lnTo>
                      <a:lnTo>
                        <a:pt x="108" y="44"/>
                      </a:lnTo>
                      <a:lnTo>
                        <a:pt x="109" y="55"/>
                      </a:lnTo>
                      <a:lnTo>
                        <a:pt x="109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6" name="Rectangle 284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599" y="3805237"/>
                  <a:ext cx="130175" cy="174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7" name="Rectangle 285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8024" y="3805237"/>
                  <a:ext cx="130175" cy="174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8" name="Rectangle 286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0874" y="3740150"/>
                  <a:ext cx="17462" cy="7778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9" name="Freeform 14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9469" y="3471975"/>
                  <a:ext cx="389331" cy="295691"/>
                </a:xfrm>
                <a:custGeom>
                  <a:avLst/>
                  <a:gdLst/>
                  <a:ahLst/>
                  <a:cxnLst>
                    <a:cxn ang="0">
                      <a:pos x="1515" y="0"/>
                    </a:cxn>
                    <a:cxn ang="0">
                      <a:pos x="998" y="0"/>
                    </a:cxn>
                    <a:cxn ang="0">
                      <a:pos x="998" y="0"/>
                    </a:cxn>
                    <a:cxn ang="0">
                      <a:pos x="980" y="2"/>
                    </a:cxn>
                    <a:cxn ang="0">
                      <a:pos x="960" y="8"/>
                    </a:cxn>
                    <a:cxn ang="0">
                      <a:pos x="942" y="18"/>
                    </a:cxn>
                    <a:cxn ang="0">
                      <a:pos x="929" y="28"/>
                    </a:cxn>
                    <a:cxn ang="0">
                      <a:pos x="795" y="162"/>
                    </a:cxn>
                    <a:cxn ang="0">
                      <a:pos x="0" y="162"/>
                    </a:cxn>
                    <a:cxn ang="0">
                      <a:pos x="0" y="1181"/>
                    </a:cxn>
                    <a:cxn ang="0">
                      <a:pos x="1555" y="1181"/>
                    </a:cxn>
                    <a:cxn ang="0">
                      <a:pos x="1555" y="40"/>
                    </a:cxn>
                    <a:cxn ang="0">
                      <a:pos x="1555" y="40"/>
                    </a:cxn>
                    <a:cxn ang="0">
                      <a:pos x="1555" y="32"/>
                    </a:cxn>
                    <a:cxn ang="0">
                      <a:pos x="1553" y="24"/>
                    </a:cxn>
                    <a:cxn ang="0">
                      <a:pos x="1549" y="18"/>
                    </a:cxn>
                    <a:cxn ang="0">
                      <a:pos x="1543" y="12"/>
                    </a:cxn>
                    <a:cxn ang="0">
                      <a:pos x="1537" y="6"/>
                    </a:cxn>
                    <a:cxn ang="0">
                      <a:pos x="1531" y="2"/>
                    </a:cxn>
                    <a:cxn ang="0">
                      <a:pos x="1523" y="0"/>
                    </a:cxn>
                    <a:cxn ang="0">
                      <a:pos x="1515" y="0"/>
                    </a:cxn>
                    <a:cxn ang="0">
                      <a:pos x="1515" y="0"/>
                    </a:cxn>
                  </a:cxnLst>
                  <a:rect l="0" t="0" r="r" b="b"/>
                  <a:pathLst>
                    <a:path w="1555" h="1181">
                      <a:moveTo>
                        <a:pt x="1515" y="0"/>
                      </a:moveTo>
                      <a:lnTo>
                        <a:pt x="998" y="0"/>
                      </a:lnTo>
                      <a:lnTo>
                        <a:pt x="998" y="0"/>
                      </a:lnTo>
                      <a:lnTo>
                        <a:pt x="980" y="2"/>
                      </a:lnTo>
                      <a:lnTo>
                        <a:pt x="960" y="8"/>
                      </a:lnTo>
                      <a:lnTo>
                        <a:pt x="942" y="18"/>
                      </a:lnTo>
                      <a:lnTo>
                        <a:pt x="929" y="28"/>
                      </a:lnTo>
                      <a:lnTo>
                        <a:pt x="795" y="162"/>
                      </a:lnTo>
                      <a:lnTo>
                        <a:pt x="0" y="162"/>
                      </a:lnTo>
                      <a:lnTo>
                        <a:pt x="0" y="1181"/>
                      </a:lnTo>
                      <a:lnTo>
                        <a:pt x="1555" y="1181"/>
                      </a:lnTo>
                      <a:lnTo>
                        <a:pt x="1555" y="40"/>
                      </a:lnTo>
                      <a:lnTo>
                        <a:pt x="1555" y="40"/>
                      </a:lnTo>
                      <a:lnTo>
                        <a:pt x="1555" y="32"/>
                      </a:lnTo>
                      <a:lnTo>
                        <a:pt x="1553" y="24"/>
                      </a:lnTo>
                      <a:lnTo>
                        <a:pt x="1549" y="18"/>
                      </a:lnTo>
                      <a:lnTo>
                        <a:pt x="1543" y="12"/>
                      </a:lnTo>
                      <a:lnTo>
                        <a:pt x="1537" y="6"/>
                      </a:lnTo>
                      <a:lnTo>
                        <a:pt x="1531" y="2"/>
                      </a:lnTo>
                      <a:lnTo>
                        <a:pt x="1523" y="0"/>
                      </a:lnTo>
                      <a:lnTo>
                        <a:pt x="1515" y="0"/>
                      </a:lnTo>
                      <a:lnTo>
                        <a:pt x="151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728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0042" y="6172200"/>
                <a:ext cx="846124" cy="267026"/>
              </a:xfrm>
              <a:prstGeom prst="rect">
                <a:avLst/>
              </a:prstGeom>
              <a:solidFill>
                <a:srgbClr val="464646"/>
              </a:solidFill>
              <a:ln w="12700">
                <a:noFill/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r>
                  <a:rPr lang="en-US" sz="1400" dirty="0">
                    <a:solidFill>
                      <a:srgbClr val="FFFFFF"/>
                    </a:solidFill>
                    <a:latin typeface="Arial Narrow" pitchFamily="112" charset="0"/>
                  </a:rPr>
                  <a:t>Category 6</a:t>
                </a:r>
              </a:p>
            </p:txBody>
          </p:sp>
          <p:sp>
            <p:nvSpPr>
              <p:cNvPr id="1740" name="Freeform 6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200000">
                <a:off x="11191099" y="5468304"/>
                <a:ext cx="350808" cy="4572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8"/>
                  </a:cxn>
                  <a:cxn ang="0">
                    <a:pos x="35" y="318"/>
                  </a:cxn>
                  <a:cxn ang="0">
                    <a:pos x="41" y="318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56" y="0"/>
                  </a:cxn>
                  <a:cxn ang="0">
                    <a:pos x="56" y="318"/>
                  </a:cxn>
                  <a:cxn ang="0">
                    <a:pos x="244" y="318"/>
                  </a:cxn>
                  <a:cxn ang="0">
                    <a:pos x="244" y="282"/>
                  </a:cxn>
                  <a:cxn ang="0">
                    <a:pos x="244" y="36"/>
                  </a:cxn>
                  <a:cxn ang="0">
                    <a:pos x="244" y="0"/>
                  </a:cxn>
                  <a:cxn ang="0">
                    <a:pos x="56" y="0"/>
                  </a:cxn>
                  <a:cxn ang="0">
                    <a:pos x="198" y="224"/>
                  </a:cxn>
                  <a:cxn ang="0">
                    <a:pos x="141" y="181"/>
                  </a:cxn>
                  <a:cxn ang="0">
                    <a:pos x="91" y="224"/>
                  </a:cxn>
                  <a:cxn ang="0">
                    <a:pos x="91" y="26"/>
                  </a:cxn>
                  <a:cxn ang="0">
                    <a:pos x="198" y="26"/>
                  </a:cxn>
                  <a:cxn ang="0">
                    <a:pos x="198" y="224"/>
                  </a:cxn>
                </a:cxnLst>
                <a:rect l="0" t="0" r="r" b="b"/>
                <a:pathLst>
                  <a:path w="244" h="318">
                    <a:moveTo>
                      <a:pt x="0" y="0"/>
                    </a:moveTo>
                    <a:lnTo>
                      <a:pt x="0" y="318"/>
                    </a:lnTo>
                    <a:lnTo>
                      <a:pt x="35" y="318"/>
                    </a:lnTo>
                    <a:lnTo>
                      <a:pt x="41" y="318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0" y="0"/>
                    </a:lnTo>
                    <a:close/>
                    <a:moveTo>
                      <a:pt x="56" y="0"/>
                    </a:moveTo>
                    <a:lnTo>
                      <a:pt x="56" y="318"/>
                    </a:lnTo>
                    <a:lnTo>
                      <a:pt x="244" y="318"/>
                    </a:lnTo>
                    <a:lnTo>
                      <a:pt x="244" y="282"/>
                    </a:lnTo>
                    <a:lnTo>
                      <a:pt x="244" y="36"/>
                    </a:lnTo>
                    <a:lnTo>
                      <a:pt x="244" y="0"/>
                    </a:lnTo>
                    <a:lnTo>
                      <a:pt x="56" y="0"/>
                    </a:lnTo>
                    <a:close/>
                    <a:moveTo>
                      <a:pt x="198" y="224"/>
                    </a:moveTo>
                    <a:lnTo>
                      <a:pt x="141" y="181"/>
                    </a:lnTo>
                    <a:lnTo>
                      <a:pt x="91" y="224"/>
                    </a:lnTo>
                    <a:lnTo>
                      <a:pt x="91" y="26"/>
                    </a:lnTo>
                    <a:lnTo>
                      <a:pt x="198" y="26"/>
                    </a:lnTo>
                    <a:lnTo>
                      <a:pt x="198" y="2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21C2F84B-2E3B-C742-3749-6EECCC028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90800"/>
            <a:ext cx="5410200" cy="410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4EE50-6C73-02C2-83D3-101EF70A6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334" y="1447800"/>
            <a:ext cx="5338078" cy="1917668"/>
            <a:chOff x="603934" y="1295400"/>
            <a:chExt cx="5338078" cy="1917668"/>
          </a:xfrm>
        </p:grpSpPr>
        <p:grpSp>
          <p:nvGrpSpPr>
            <p:cNvPr id="12" name="Group 11" descr="Location Marker North America 1">
              <a:extLst>
                <a:ext uri="{FF2B5EF4-FFF2-40B4-BE49-F238E27FC236}">
                  <a16:creationId xmlns:a16="http://schemas.microsoft.com/office/drawing/2014/main" id="{F45E89FA-8855-D7E6-7DFC-7A4E2118B43B}"/>
                </a:ext>
              </a:extLst>
            </p:cNvPr>
            <p:cNvGrpSpPr/>
            <p:nvPr/>
          </p:nvGrpSpPr>
          <p:grpSpPr>
            <a:xfrm>
              <a:off x="603934" y="1403382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E639626-788F-676D-48DB-6D5F926746C4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07DE4B5-3DE4-D584-94FF-9134F4B02376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" name="Group 12" descr="Location Marker North America 2">
              <a:extLst>
                <a:ext uri="{FF2B5EF4-FFF2-40B4-BE49-F238E27FC236}">
                  <a16:creationId xmlns:a16="http://schemas.microsoft.com/office/drawing/2014/main" id="{EC90E2AF-0CC9-2699-A18C-BA9685A9C029}"/>
                </a:ext>
              </a:extLst>
            </p:cNvPr>
            <p:cNvGrpSpPr/>
            <p:nvPr/>
          </p:nvGrpSpPr>
          <p:grpSpPr>
            <a:xfrm>
              <a:off x="1711325" y="19812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3054008-B03A-3A79-D233-0965EA17D006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40166-A3C7-6827-B560-7ED15330BB67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 descr="Location Marker Europe 1">
              <a:extLst>
                <a:ext uri="{FF2B5EF4-FFF2-40B4-BE49-F238E27FC236}">
                  <a16:creationId xmlns:a16="http://schemas.microsoft.com/office/drawing/2014/main" id="{5B769C46-1843-9A1D-FF2C-C6522E38B0CE}"/>
                </a:ext>
              </a:extLst>
            </p:cNvPr>
            <p:cNvGrpSpPr/>
            <p:nvPr/>
          </p:nvGrpSpPr>
          <p:grpSpPr>
            <a:xfrm>
              <a:off x="2930525" y="1828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C9D6EFF-A61C-5034-9602-47F044AF8DC7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29B1988-FBAF-8530-153D-10793E54FEC6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" name="Group 14" descr="Location Marker Asia">
              <a:extLst>
                <a:ext uri="{FF2B5EF4-FFF2-40B4-BE49-F238E27FC236}">
                  <a16:creationId xmlns:a16="http://schemas.microsoft.com/office/drawing/2014/main" id="{8BDA6EBC-F211-8737-DD37-3A54530E2B70}"/>
                </a:ext>
              </a:extLst>
            </p:cNvPr>
            <p:cNvGrpSpPr/>
            <p:nvPr/>
          </p:nvGrpSpPr>
          <p:grpSpPr>
            <a:xfrm>
              <a:off x="4759325" y="1447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B9CBD1-EF42-98B1-9316-8B8EE599BB5F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123814-99AE-D758-B6D5-19464011125C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" name="Group 15" descr="Location Marker Australia">
              <a:extLst>
                <a:ext uri="{FF2B5EF4-FFF2-40B4-BE49-F238E27FC236}">
                  <a16:creationId xmlns:a16="http://schemas.microsoft.com/office/drawing/2014/main" id="{D1B23BAA-7038-B4A2-61A1-6384EE66B2D3}"/>
                </a:ext>
              </a:extLst>
            </p:cNvPr>
            <p:cNvGrpSpPr/>
            <p:nvPr/>
          </p:nvGrpSpPr>
          <p:grpSpPr>
            <a:xfrm>
              <a:off x="4759325" y="30480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CBE93F-25E9-9CD3-041B-483F9FCFBCB5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90174F-1F20-C16B-07C8-CF4E778D4046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" name="Group 16" descr="Location Marker Africa">
              <a:extLst>
                <a:ext uri="{FF2B5EF4-FFF2-40B4-BE49-F238E27FC236}">
                  <a16:creationId xmlns:a16="http://schemas.microsoft.com/office/drawing/2014/main" id="{122A3F37-6287-A919-A2A7-43B568D98D16}"/>
                </a:ext>
              </a:extLst>
            </p:cNvPr>
            <p:cNvGrpSpPr/>
            <p:nvPr/>
          </p:nvGrpSpPr>
          <p:grpSpPr>
            <a:xfrm>
              <a:off x="2701925" y="2438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221AF8-596D-EF0E-78FF-A3C62C8051EF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C6F926-8318-2222-67E0-A70FB8557379}"/>
                  </a:ext>
                </a:extLst>
              </p:cNvPr>
              <p:cNvSpPr/>
              <p:nvPr/>
            </p:nvSpPr>
            <p:spPr>
              <a:xfrm rot="5400000" flipV="1">
                <a:off x="5071425" y="3282913"/>
                <a:ext cx="154996" cy="1567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" name="Group 17" descr="Location Marker South America 1">
              <a:extLst>
                <a:ext uri="{FF2B5EF4-FFF2-40B4-BE49-F238E27FC236}">
                  <a16:creationId xmlns:a16="http://schemas.microsoft.com/office/drawing/2014/main" id="{43B40036-3BB6-2D5E-EB9C-7E95C45C82E2}"/>
                </a:ext>
              </a:extLst>
            </p:cNvPr>
            <p:cNvGrpSpPr/>
            <p:nvPr/>
          </p:nvGrpSpPr>
          <p:grpSpPr>
            <a:xfrm>
              <a:off x="1939925" y="2438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4D4D69-0585-3743-A1FC-C63E156671CA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B90CD9E-4311-9C4E-45F5-0288C0B7F347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" name="Group 18" descr="Location Marker South America 2">
              <a:extLst>
                <a:ext uri="{FF2B5EF4-FFF2-40B4-BE49-F238E27FC236}">
                  <a16:creationId xmlns:a16="http://schemas.microsoft.com/office/drawing/2014/main" id="{E51F4D92-9D77-CE7E-4E4F-0063D2A0A20A}"/>
                </a:ext>
              </a:extLst>
            </p:cNvPr>
            <p:cNvGrpSpPr/>
            <p:nvPr/>
          </p:nvGrpSpPr>
          <p:grpSpPr>
            <a:xfrm>
              <a:off x="2168525" y="25908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E5B147-C2A4-2807-3518-780174D373F6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281ABB-76CF-C0D0-C475-F4CCA8C91B32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" name="Group 19" descr="Location Marker Europe 2">
              <a:extLst>
                <a:ext uri="{FF2B5EF4-FFF2-40B4-BE49-F238E27FC236}">
                  <a16:creationId xmlns:a16="http://schemas.microsoft.com/office/drawing/2014/main" id="{FB1704CE-8C15-D217-DEFB-5B9FDF555A59}"/>
                </a:ext>
              </a:extLst>
            </p:cNvPr>
            <p:cNvGrpSpPr/>
            <p:nvPr/>
          </p:nvGrpSpPr>
          <p:grpSpPr>
            <a:xfrm>
              <a:off x="3006725" y="1295400"/>
              <a:ext cx="165068" cy="165068"/>
              <a:chOff x="5029200" y="3276600"/>
              <a:chExt cx="244398" cy="244398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164C23-04A5-72B6-5740-97C291A76490}"/>
                  </a:ext>
                </a:extLst>
              </p:cNvPr>
              <p:cNvSpPr/>
              <p:nvPr/>
            </p:nvSpPr>
            <p:spPr>
              <a:xfrm>
                <a:off x="5029200" y="3276600"/>
                <a:ext cx="244398" cy="244398"/>
              </a:xfrm>
              <a:prstGeom prst="ellips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Arial Narrow" pitchFamily="112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378E943-B721-BB11-224F-268F32F33E26}"/>
                  </a:ext>
                </a:extLst>
              </p:cNvPr>
              <p:cNvSpPr/>
              <p:nvPr/>
            </p:nvSpPr>
            <p:spPr>
              <a:xfrm rot="5400000" flipV="1">
                <a:off x="5071426" y="3282913"/>
                <a:ext cx="154996" cy="1567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" name="Line Callout 2 (Accent Bar) 1720">
              <a:extLst>
                <a:ext uri="{FF2B5EF4-FFF2-40B4-BE49-F238E27FC236}">
                  <a16:creationId xmlns:a16="http://schemas.microsoft.com/office/drawing/2014/main" id="{4344A860-03B7-D3A1-E157-5F503C115112}"/>
                </a:ext>
              </a:extLst>
            </p:cNvPr>
            <p:cNvSpPr/>
            <p:nvPr/>
          </p:nvSpPr>
          <p:spPr bwMode="auto">
            <a:xfrm rot="10800000" flipV="1">
              <a:off x="3568700" y="1676400"/>
              <a:ext cx="2373312" cy="9144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9772"/>
                <a:gd name="adj6" fmla="val -33142"/>
              </a:avLst>
            </a:prstGeom>
            <a:solidFill>
              <a:schemeClr val="tx2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rPr>
                <a:t>Salaried profession person and Entrepreneur are looking for to buy the </a:t>
              </a: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term life insurance </a:t>
              </a:r>
            </a:p>
            <a:p>
              <a:pPr marL="0" marR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  <a:p>
              <a:pPr marL="0" marR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891544" y="-3149602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18796" y="204892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Summary Report :</a:t>
            </a:r>
          </a:p>
        </p:txBody>
      </p:sp>
      <p:sp>
        <p:nvSpPr>
          <p:cNvPr id="216" name="Rectangle 2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Rectangle 70"/>
          <p:cNvSpPr>
            <a:spLocks noChangeArrowheads="1"/>
          </p:cNvSpPr>
          <p:nvPr/>
        </p:nvSpPr>
        <p:spPr bwMode="auto">
          <a:xfrm>
            <a:off x="770651" y="21336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7030A0"/>
                </a:solidFill>
                <a:latin typeface="Arial"/>
                <a:cs typeface="Arial"/>
              </a:rPr>
              <a:t>Males 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Are looking forward to buy the insurance . </a:t>
            </a:r>
          </a:p>
        </p:txBody>
      </p:sp>
      <p:sp>
        <p:nvSpPr>
          <p:cNvPr id="119" name="Oval 1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2584921" y="3002440"/>
            <a:ext cx="673155" cy="673153"/>
          </a:xfrm>
          <a:prstGeom prst="ellipse">
            <a:avLst/>
          </a:prstGeom>
          <a:gradFill flip="none" rotWithShape="1">
            <a:gsLst>
              <a:gs pos="0">
                <a:srgbClr val="884DDB"/>
              </a:gs>
              <a:gs pos="100000">
                <a:srgbClr val="7030A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22" name="Group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07430" y="3174699"/>
            <a:ext cx="436647" cy="321117"/>
            <a:chOff x="-152400" y="685800"/>
            <a:chExt cx="1287499" cy="946849"/>
          </a:xfrm>
          <a:noFill/>
        </p:grpSpPr>
        <p:sp>
          <p:nvSpPr>
            <p:cNvPr id="194" name="Rectangle 193"/>
            <p:cNvSpPr/>
            <p:nvPr/>
          </p:nvSpPr>
          <p:spPr bwMode="auto">
            <a:xfrm>
              <a:off x="46528" y="8706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 rot="21315080">
              <a:off x="-42372" y="7817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-152400" y="685800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884848" y="4470808"/>
            <a:ext cx="2140147" cy="43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0070C0"/>
                </a:solidFill>
                <a:latin typeface="Arial"/>
                <a:cs typeface="Arial"/>
              </a:rPr>
              <a:t>Females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400" i="1" dirty="0">
                <a:cs typeface="Arial"/>
              </a:rPr>
              <a:t>If the term life insurance is introduced to females at the age of 22 they are more likely of buying it as compared to males .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en-US" sz="1200" i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lnSpc>
                <a:spcPct val="85000"/>
              </a:lnSpc>
              <a:spcBef>
                <a:spcPts val="200"/>
              </a:spcBef>
            </a:pPr>
            <a:endParaRPr lang="en-US" sz="1200" dirty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130" name="Oval 1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3352736" y="3593867"/>
            <a:ext cx="766887" cy="766885"/>
          </a:xfrm>
          <a:prstGeom prst="ellipse">
            <a:avLst/>
          </a:prstGeom>
          <a:gradFill flip="none" rotWithShape="1">
            <a:gsLst>
              <a:gs pos="0">
                <a:srgbClr val="0070FF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33" name="Freeform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3444149" y="3830162"/>
            <a:ext cx="580846" cy="254785"/>
          </a:xfrm>
          <a:custGeom>
            <a:avLst/>
            <a:gdLst/>
            <a:ahLst/>
            <a:cxnLst>
              <a:cxn ang="0">
                <a:pos x="3769" y="850"/>
              </a:cxn>
              <a:cxn ang="0">
                <a:pos x="3525" y="562"/>
              </a:cxn>
              <a:cxn ang="0">
                <a:pos x="3204" y="327"/>
              </a:cxn>
              <a:cxn ang="0">
                <a:pos x="2889" y="176"/>
              </a:cxn>
              <a:cxn ang="0">
                <a:pos x="2462" y="53"/>
              </a:cxn>
              <a:cxn ang="0">
                <a:pos x="1996" y="1"/>
              </a:cxn>
              <a:cxn ang="0">
                <a:pos x="1899" y="0"/>
              </a:cxn>
              <a:cxn ang="0">
                <a:pos x="1566" y="22"/>
              </a:cxn>
              <a:cxn ang="0">
                <a:pos x="1135" y="110"/>
              </a:cxn>
              <a:cxn ang="0">
                <a:pos x="747" y="262"/>
              </a:cxn>
              <a:cxn ang="0">
                <a:pos x="456" y="438"/>
              </a:cxn>
              <a:cxn ang="0">
                <a:pos x="172" y="700"/>
              </a:cxn>
              <a:cxn ang="0">
                <a:pos x="14" y="929"/>
              </a:cxn>
              <a:cxn ang="0">
                <a:pos x="349" y="978"/>
              </a:cxn>
              <a:cxn ang="0">
                <a:pos x="555" y="756"/>
              </a:cxn>
              <a:cxn ang="0">
                <a:pos x="833" y="567"/>
              </a:cxn>
              <a:cxn ang="0">
                <a:pos x="1022" y="479"/>
              </a:cxn>
              <a:cxn ang="0">
                <a:pos x="1132" y="495"/>
              </a:cxn>
              <a:cxn ang="0">
                <a:pos x="1081" y="649"/>
              </a:cxn>
              <a:cxn ang="0">
                <a:pos x="1059" y="811"/>
              </a:cxn>
              <a:cxn ang="0">
                <a:pos x="1076" y="1010"/>
              </a:cxn>
              <a:cxn ang="0">
                <a:pos x="1160" y="1241"/>
              </a:cxn>
              <a:cxn ang="0">
                <a:pos x="1305" y="1435"/>
              </a:cxn>
              <a:cxn ang="0">
                <a:pos x="1498" y="1579"/>
              </a:cxn>
              <a:cxn ang="0">
                <a:pos x="1729" y="1663"/>
              </a:cxn>
              <a:cxn ang="0">
                <a:pos x="1943" y="1679"/>
              </a:cxn>
              <a:cxn ang="0">
                <a:pos x="2188" y="1630"/>
              </a:cxn>
              <a:cxn ang="0">
                <a:pos x="2402" y="1514"/>
              </a:cxn>
              <a:cxn ang="0">
                <a:pos x="2573" y="1343"/>
              </a:cxn>
              <a:cxn ang="0">
                <a:pos x="2689" y="1128"/>
              </a:cxn>
              <a:cxn ang="0">
                <a:pos x="2738" y="883"/>
              </a:cxn>
              <a:cxn ang="0">
                <a:pos x="2732" y="725"/>
              </a:cxn>
              <a:cxn ang="0">
                <a:pos x="2693" y="562"/>
              </a:cxn>
              <a:cxn ang="0">
                <a:pos x="2624" y="414"/>
              </a:cxn>
              <a:cxn ang="0">
                <a:pos x="2829" y="487"/>
              </a:cxn>
              <a:cxn ang="0">
                <a:pos x="3047" y="596"/>
              </a:cxn>
              <a:cxn ang="0">
                <a:pos x="3314" y="791"/>
              </a:cxn>
              <a:cxn ang="0">
                <a:pos x="3507" y="1017"/>
              </a:cxn>
              <a:cxn ang="0">
                <a:pos x="1899" y="1182"/>
              </a:cxn>
              <a:cxn ang="0">
                <a:pos x="1798" y="1167"/>
              </a:cxn>
              <a:cxn ang="0">
                <a:pos x="1708" y="1124"/>
              </a:cxn>
              <a:cxn ang="0">
                <a:pos x="1635" y="1058"/>
              </a:cxn>
              <a:cxn ang="0">
                <a:pos x="1583" y="973"/>
              </a:cxn>
              <a:cxn ang="0">
                <a:pos x="1558" y="875"/>
              </a:cxn>
              <a:cxn ang="0">
                <a:pos x="1561" y="787"/>
              </a:cxn>
              <a:cxn ang="0">
                <a:pos x="1591" y="692"/>
              </a:cxn>
              <a:cxn ang="0">
                <a:pos x="1646" y="610"/>
              </a:cxn>
              <a:cxn ang="0">
                <a:pos x="1722" y="547"/>
              </a:cxn>
              <a:cxn ang="0">
                <a:pos x="1814" y="509"/>
              </a:cxn>
              <a:cxn ang="0">
                <a:pos x="1899" y="498"/>
              </a:cxn>
              <a:cxn ang="0">
                <a:pos x="2001" y="513"/>
              </a:cxn>
              <a:cxn ang="0">
                <a:pos x="2091" y="556"/>
              </a:cxn>
              <a:cxn ang="0">
                <a:pos x="2164" y="622"/>
              </a:cxn>
              <a:cxn ang="0">
                <a:pos x="2214" y="707"/>
              </a:cxn>
              <a:cxn ang="0">
                <a:pos x="2241" y="805"/>
              </a:cxn>
              <a:cxn ang="0">
                <a:pos x="2238" y="893"/>
              </a:cxn>
              <a:cxn ang="0">
                <a:pos x="2208" y="988"/>
              </a:cxn>
              <a:cxn ang="0">
                <a:pos x="2153" y="1070"/>
              </a:cxn>
              <a:cxn ang="0">
                <a:pos x="2077" y="1133"/>
              </a:cxn>
              <a:cxn ang="0">
                <a:pos x="1984" y="1171"/>
              </a:cxn>
              <a:cxn ang="0">
                <a:pos x="1899" y="1182"/>
              </a:cxn>
            </a:cxnLst>
            <a:rect l="0" t="0" r="r" b="b"/>
            <a:pathLst>
              <a:path w="3830" h="1680">
                <a:moveTo>
                  <a:pt x="3830" y="956"/>
                </a:moveTo>
                <a:lnTo>
                  <a:pt x="3830" y="956"/>
                </a:lnTo>
                <a:lnTo>
                  <a:pt x="3816" y="929"/>
                </a:lnTo>
                <a:lnTo>
                  <a:pt x="3800" y="902"/>
                </a:lnTo>
                <a:lnTo>
                  <a:pt x="3785" y="876"/>
                </a:lnTo>
                <a:lnTo>
                  <a:pt x="3769" y="850"/>
                </a:lnTo>
                <a:lnTo>
                  <a:pt x="3734" y="798"/>
                </a:lnTo>
                <a:lnTo>
                  <a:pt x="3697" y="748"/>
                </a:lnTo>
                <a:lnTo>
                  <a:pt x="3658" y="700"/>
                </a:lnTo>
                <a:lnTo>
                  <a:pt x="3616" y="652"/>
                </a:lnTo>
                <a:lnTo>
                  <a:pt x="3571" y="607"/>
                </a:lnTo>
                <a:lnTo>
                  <a:pt x="3525" y="562"/>
                </a:lnTo>
                <a:lnTo>
                  <a:pt x="3477" y="519"/>
                </a:lnTo>
                <a:lnTo>
                  <a:pt x="3427" y="477"/>
                </a:lnTo>
                <a:lnTo>
                  <a:pt x="3374" y="438"/>
                </a:lnTo>
                <a:lnTo>
                  <a:pt x="3319" y="400"/>
                </a:lnTo>
                <a:lnTo>
                  <a:pt x="3263" y="363"/>
                </a:lnTo>
                <a:lnTo>
                  <a:pt x="3204" y="327"/>
                </a:lnTo>
                <a:lnTo>
                  <a:pt x="3144" y="293"/>
                </a:lnTo>
                <a:lnTo>
                  <a:pt x="3083" y="262"/>
                </a:lnTo>
                <a:lnTo>
                  <a:pt x="3083" y="262"/>
                </a:lnTo>
                <a:lnTo>
                  <a:pt x="3020" y="231"/>
                </a:lnTo>
                <a:lnTo>
                  <a:pt x="2955" y="202"/>
                </a:lnTo>
                <a:lnTo>
                  <a:pt x="2889" y="176"/>
                </a:lnTo>
                <a:lnTo>
                  <a:pt x="2821" y="151"/>
                </a:lnTo>
                <a:lnTo>
                  <a:pt x="2752" y="127"/>
                </a:lnTo>
                <a:lnTo>
                  <a:pt x="2681" y="105"/>
                </a:lnTo>
                <a:lnTo>
                  <a:pt x="2609" y="86"/>
                </a:lnTo>
                <a:lnTo>
                  <a:pt x="2536" y="68"/>
                </a:lnTo>
                <a:lnTo>
                  <a:pt x="2462" y="53"/>
                </a:lnTo>
                <a:lnTo>
                  <a:pt x="2388" y="38"/>
                </a:lnTo>
                <a:lnTo>
                  <a:pt x="2311" y="28"/>
                </a:lnTo>
                <a:lnTo>
                  <a:pt x="2233" y="17"/>
                </a:lnTo>
                <a:lnTo>
                  <a:pt x="2156" y="10"/>
                </a:lnTo>
                <a:lnTo>
                  <a:pt x="2075" y="4"/>
                </a:lnTo>
                <a:lnTo>
                  <a:pt x="1996" y="1"/>
                </a:lnTo>
                <a:lnTo>
                  <a:pt x="1915" y="0"/>
                </a:lnTo>
                <a:lnTo>
                  <a:pt x="1915" y="0"/>
                </a:lnTo>
                <a:lnTo>
                  <a:pt x="1908" y="0"/>
                </a:lnTo>
                <a:lnTo>
                  <a:pt x="1908" y="0"/>
                </a:lnTo>
                <a:lnTo>
                  <a:pt x="1899" y="0"/>
                </a:lnTo>
                <a:lnTo>
                  <a:pt x="1899" y="0"/>
                </a:lnTo>
                <a:lnTo>
                  <a:pt x="1872" y="0"/>
                </a:lnTo>
                <a:lnTo>
                  <a:pt x="1872" y="0"/>
                </a:lnTo>
                <a:lnTo>
                  <a:pt x="1794" y="2"/>
                </a:lnTo>
                <a:lnTo>
                  <a:pt x="1718" y="7"/>
                </a:lnTo>
                <a:lnTo>
                  <a:pt x="1641" y="13"/>
                </a:lnTo>
                <a:lnTo>
                  <a:pt x="1566" y="22"/>
                </a:lnTo>
                <a:lnTo>
                  <a:pt x="1491" y="31"/>
                </a:lnTo>
                <a:lnTo>
                  <a:pt x="1418" y="43"/>
                </a:lnTo>
                <a:lnTo>
                  <a:pt x="1345" y="57"/>
                </a:lnTo>
                <a:lnTo>
                  <a:pt x="1273" y="73"/>
                </a:lnTo>
                <a:lnTo>
                  <a:pt x="1204" y="91"/>
                </a:lnTo>
                <a:lnTo>
                  <a:pt x="1135" y="110"/>
                </a:lnTo>
                <a:lnTo>
                  <a:pt x="1066" y="130"/>
                </a:lnTo>
                <a:lnTo>
                  <a:pt x="999" y="154"/>
                </a:lnTo>
                <a:lnTo>
                  <a:pt x="935" y="178"/>
                </a:lnTo>
                <a:lnTo>
                  <a:pt x="870" y="205"/>
                </a:lnTo>
                <a:lnTo>
                  <a:pt x="808" y="232"/>
                </a:lnTo>
                <a:lnTo>
                  <a:pt x="747" y="262"/>
                </a:lnTo>
                <a:lnTo>
                  <a:pt x="747" y="262"/>
                </a:lnTo>
                <a:lnTo>
                  <a:pt x="686" y="293"/>
                </a:lnTo>
                <a:lnTo>
                  <a:pt x="626" y="327"/>
                </a:lnTo>
                <a:lnTo>
                  <a:pt x="567" y="363"/>
                </a:lnTo>
                <a:lnTo>
                  <a:pt x="511" y="400"/>
                </a:lnTo>
                <a:lnTo>
                  <a:pt x="456" y="438"/>
                </a:lnTo>
                <a:lnTo>
                  <a:pt x="403" y="477"/>
                </a:lnTo>
                <a:lnTo>
                  <a:pt x="353" y="519"/>
                </a:lnTo>
                <a:lnTo>
                  <a:pt x="305" y="562"/>
                </a:lnTo>
                <a:lnTo>
                  <a:pt x="259" y="607"/>
                </a:lnTo>
                <a:lnTo>
                  <a:pt x="214" y="652"/>
                </a:lnTo>
                <a:lnTo>
                  <a:pt x="172" y="700"/>
                </a:lnTo>
                <a:lnTo>
                  <a:pt x="133" y="748"/>
                </a:lnTo>
                <a:lnTo>
                  <a:pt x="96" y="798"/>
                </a:lnTo>
                <a:lnTo>
                  <a:pt x="61" y="850"/>
                </a:lnTo>
                <a:lnTo>
                  <a:pt x="45" y="876"/>
                </a:lnTo>
                <a:lnTo>
                  <a:pt x="30" y="902"/>
                </a:lnTo>
                <a:lnTo>
                  <a:pt x="14" y="929"/>
                </a:lnTo>
                <a:lnTo>
                  <a:pt x="0" y="956"/>
                </a:lnTo>
                <a:lnTo>
                  <a:pt x="278" y="1097"/>
                </a:lnTo>
                <a:lnTo>
                  <a:pt x="278" y="1097"/>
                </a:lnTo>
                <a:lnTo>
                  <a:pt x="299" y="1057"/>
                </a:lnTo>
                <a:lnTo>
                  <a:pt x="323" y="1017"/>
                </a:lnTo>
                <a:lnTo>
                  <a:pt x="349" y="978"/>
                </a:lnTo>
                <a:lnTo>
                  <a:pt x="379" y="939"/>
                </a:lnTo>
                <a:lnTo>
                  <a:pt x="409" y="901"/>
                </a:lnTo>
                <a:lnTo>
                  <a:pt x="443" y="864"/>
                </a:lnTo>
                <a:lnTo>
                  <a:pt x="479" y="827"/>
                </a:lnTo>
                <a:lnTo>
                  <a:pt x="516" y="791"/>
                </a:lnTo>
                <a:lnTo>
                  <a:pt x="555" y="756"/>
                </a:lnTo>
                <a:lnTo>
                  <a:pt x="597" y="722"/>
                </a:lnTo>
                <a:lnTo>
                  <a:pt x="640" y="689"/>
                </a:lnTo>
                <a:lnTo>
                  <a:pt x="686" y="657"/>
                </a:lnTo>
                <a:lnTo>
                  <a:pt x="732" y="626"/>
                </a:lnTo>
                <a:lnTo>
                  <a:pt x="783" y="596"/>
                </a:lnTo>
                <a:lnTo>
                  <a:pt x="833" y="567"/>
                </a:lnTo>
                <a:lnTo>
                  <a:pt x="886" y="540"/>
                </a:lnTo>
                <a:lnTo>
                  <a:pt x="886" y="540"/>
                </a:lnTo>
                <a:lnTo>
                  <a:pt x="919" y="524"/>
                </a:lnTo>
                <a:lnTo>
                  <a:pt x="953" y="509"/>
                </a:lnTo>
                <a:lnTo>
                  <a:pt x="987" y="493"/>
                </a:lnTo>
                <a:lnTo>
                  <a:pt x="1022" y="479"/>
                </a:lnTo>
                <a:lnTo>
                  <a:pt x="1094" y="451"/>
                </a:lnTo>
                <a:lnTo>
                  <a:pt x="1168" y="425"/>
                </a:lnTo>
                <a:lnTo>
                  <a:pt x="1168" y="425"/>
                </a:lnTo>
                <a:lnTo>
                  <a:pt x="1156" y="449"/>
                </a:lnTo>
                <a:lnTo>
                  <a:pt x="1144" y="471"/>
                </a:lnTo>
                <a:lnTo>
                  <a:pt x="1132" y="495"/>
                </a:lnTo>
                <a:lnTo>
                  <a:pt x="1121" y="521"/>
                </a:lnTo>
                <a:lnTo>
                  <a:pt x="1112" y="546"/>
                </a:lnTo>
                <a:lnTo>
                  <a:pt x="1104" y="571"/>
                </a:lnTo>
                <a:lnTo>
                  <a:pt x="1095" y="596"/>
                </a:lnTo>
                <a:lnTo>
                  <a:pt x="1088" y="622"/>
                </a:lnTo>
                <a:lnTo>
                  <a:pt x="1081" y="649"/>
                </a:lnTo>
                <a:lnTo>
                  <a:pt x="1075" y="675"/>
                </a:lnTo>
                <a:lnTo>
                  <a:pt x="1070" y="701"/>
                </a:lnTo>
                <a:lnTo>
                  <a:pt x="1066" y="729"/>
                </a:lnTo>
                <a:lnTo>
                  <a:pt x="1063" y="756"/>
                </a:lnTo>
                <a:lnTo>
                  <a:pt x="1060" y="784"/>
                </a:lnTo>
                <a:lnTo>
                  <a:pt x="1059" y="811"/>
                </a:lnTo>
                <a:lnTo>
                  <a:pt x="1059" y="840"/>
                </a:lnTo>
                <a:lnTo>
                  <a:pt x="1059" y="840"/>
                </a:lnTo>
                <a:lnTo>
                  <a:pt x="1060" y="883"/>
                </a:lnTo>
                <a:lnTo>
                  <a:pt x="1063" y="926"/>
                </a:lnTo>
                <a:lnTo>
                  <a:pt x="1069" y="968"/>
                </a:lnTo>
                <a:lnTo>
                  <a:pt x="1076" y="1010"/>
                </a:lnTo>
                <a:lnTo>
                  <a:pt x="1086" y="1051"/>
                </a:lnTo>
                <a:lnTo>
                  <a:pt x="1096" y="1090"/>
                </a:lnTo>
                <a:lnTo>
                  <a:pt x="1110" y="1128"/>
                </a:lnTo>
                <a:lnTo>
                  <a:pt x="1125" y="1167"/>
                </a:lnTo>
                <a:lnTo>
                  <a:pt x="1142" y="1204"/>
                </a:lnTo>
                <a:lnTo>
                  <a:pt x="1160" y="1241"/>
                </a:lnTo>
                <a:lnTo>
                  <a:pt x="1180" y="1276"/>
                </a:lnTo>
                <a:lnTo>
                  <a:pt x="1203" y="1310"/>
                </a:lnTo>
                <a:lnTo>
                  <a:pt x="1226" y="1343"/>
                </a:lnTo>
                <a:lnTo>
                  <a:pt x="1251" y="1375"/>
                </a:lnTo>
                <a:lnTo>
                  <a:pt x="1277" y="1405"/>
                </a:lnTo>
                <a:lnTo>
                  <a:pt x="1305" y="1435"/>
                </a:lnTo>
                <a:lnTo>
                  <a:pt x="1335" y="1462"/>
                </a:lnTo>
                <a:lnTo>
                  <a:pt x="1364" y="1489"/>
                </a:lnTo>
                <a:lnTo>
                  <a:pt x="1397" y="1514"/>
                </a:lnTo>
                <a:lnTo>
                  <a:pt x="1429" y="1536"/>
                </a:lnTo>
                <a:lnTo>
                  <a:pt x="1464" y="1559"/>
                </a:lnTo>
                <a:lnTo>
                  <a:pt x="1498" y="1579"/>
                </a:lnTo>
                <a:lnTo>
                  <a:pt x="1534" y="1597"/>
                </a:lnTo>
                <a:lnTo>
                  <a:pt x="1573" y="1614"/>
                </a:lnTo>
                <a:lnTo>
                  <a:pt x="1610" y="1630"/>
                </a:lnTo>
                <a:lnTo>
                  <a:pt x="1649" y="1643"/>
                </a:lnTo>
                <a:lnTo>
                  <a:pt x="1689" y="1654"/>
                </a:lnTo>
                <a:lnTo>
                  <a:pt x="1729" y="1663"/>
                </a:lnTo>
                <a:lnTo>
                  <a:pt x="1771" y="1670"/>
                </a:lnTo>
                <a:lnTo>
                  <a:pt x="1813" y="1676"/>
                </a:lnTo>
                <a:lnTo>
                  <a:pt x="1856" y="1679"/>
                </a:lnTo>
                <a:lnTo>
                  <a:pt x="1899" y="1680"/>
                </a:lnTo>
                <a:lnTo>
                  <a:pt x="1899" y="1680"/>
                </a:lnTo>
                <a:lnTo>
                  <a:pt x="1943" y="1679"/>
                </a:lnTo>
                <a:lnTo>
                  <a:pt x="1986" y="1676"/>
                </a:lnTo>
                <a:lnTo>
                  <a:pt x="2028" y="1670"/>
                </a:lnTo>
                <a:lnTo>
                  <a:pt x="2069" y="1663"/>
                </a:lnTo>
                <a:lnTo>
                  <a:pt x="2110" y="1654"/>
                </a:lnTo>
                <a:lnTo>
                  <a:pt x="2150" y="1643"/>
                </a:lnTo>
                <a:lnTo>
                  <a:pt x="2188" y="1630"/>
                </a:lnTo>
                <a:lnTo>
                  <a:pt x="2226" y="1614"/>
                </a:lnTo>
                <a:lnTo>
                  <a:pt x="2263" y="1597"/>
                </a:lnTo>
                <a:lnTo>
                  <a:pt x="2300" y="1579"/>
                </a:lnTo>
                <a:lnTo>
                  <a:pt x="2335" y="1559"/>
                </a:lnTo>
                <a:lnTo>
                  <a:pt x="2370" y="1536"/>
                </a:lnTo>
                <a:lnTo>
                  <a:pt x="2402" y="1514"/>
                </a:lnTo>
                <a:lnTo>
                  <a:pt x="2434" y="1489"/>
                </a:lnTo>
                <a:lnTo>
                  <a:pt x="2464" y="1462"/>
                </a:lnTo>
                <a:lnTo>
                  <a:pt x="2494" y="1435"/>
                </a:lnTo>
                <a:lnTo>
                  <a:pt x="2522" y="1405"/>
                </a:lnTo>
                <a:lnTo>
                  <a:pt x="2548" y="1375"/>
                </a:lnTo>
                <a:lnTo>
                  <a:pt x="2573" y="1343"/>
                </a:lnTo>
                <a:lnTo>
                  <a:pt x="2596" y="1310"/>
                </a:lnTo>
                <a:lnTo>
                  <a:pt x="2619" y="1276"/>
                </a:lnTo>
                <a:lnTo>
                  <a:pt x="2639" y="1241"/>
                </a:lnTo>
                <a:lnTo>
                  <a:pt x="2657" y="1204"/>
                </a:lnTo>
                <a:lnTo>
                  <a:pt x="2674" y="1167"/>
                </a:lnTo>
                <a:lnTo>
                  <a:pt x="2689" y="1128"/>
                </a:lnTo>
                <a:lnTo>
                  <a:pt x="2703" y="1090"/>
                </a:lnTo>
                <a:lnTo>
                  <a:pt x="2713" y="1051"/>
                </a:lnTo>
                <a:lnTo>
                  <a:pt x="2723" y="1010"/>
                </a:lnTo>
                <a:lnTo>
                  <a:pt x="2730" y="968"/>
                </a:lnTo>
                <a:lnTo>
                  <a:pt x="2736" y="926"/>
                </a:lnTo>
                <a:lnTo>
                  <a:pt x="2738" y="883"/>
                </a:lnTo>
                <a:lnTo>
                  <a:pt x="2740" y="840"/>
                </a:lnTo>
                <a:lnTo>
                  <a:pt x="2740" y="840"/>
                </a:lnTo>
                <a:lnTo>
                  <a:pt x="2740" y="811"/>
                </a:lnTo>
                <a:lnTo>
                  <a:pt x="2738" y="783"/>
                </a:lnTo>
                <a:lnTo>
                  <a:pt x="2736" y="754"/>
                </a:lnTo>
                <a:lnTo>
                  <a:pt x="2732" y="725"/>
                </a:lnTo>
                <a:lnTo>
                  <a:pt x="2728" y="698"/>
                </a:lnTo>
                <a:lnTo>
                  <a:pt x="2723" y="670"/>
                </a:lnTo>
                <a:lnTo>
                  <a:pt x="2717" y="643"/>
                </a:lnTo>
                <a:lnTo>
                  <a:pt x="2710" y="615"/>
                </a:lnTo>
                <a:lnTo>
                  <a:pt x="2701" y="589"/>
                </a:lnTo>
                <a:lnTo>
                  <a:pt x="2693" y="562"/>
                </a:lnTo>
                <a:lnTo>
                  <a:pt x="2683" y="536"/>
                </a:lnTo>
                <a:lnTo>
                  <a:pt x="2673" y="511"/>
                </a:lnTo>
                <a:lnTo>
                  <a:pt x="2662" y="486"/>
                </a:lnTo>
                <a:lnTo>
                  <a:pt x="2650" y="462"/>
                </a:lnTo>
                <a:lnTo>
                  <a:pt x="2637" y="437"/>
                </a:lnTo>
                <a:lnTo>
                  <a:pt x="2624" y="414"/>
                </a:lnTo>
                <a:lnTo>
                  <a:pt x="2624" y="414"/>
                </a:lnTo>
                <a:lnTo>
                  <a:pt x="2667" y="427"/>
                </a:lnTo>
                <a:lnTo>
                  <a:pt x="2709" y="440"/>
                </a:lnTo>
                <a:lnTo>
                  <a:pt x="2749" y="456"/>
                </a:lnTo>
                <a:lnTo>
                  <a:pt x="2790" y="471"/>
                </a:lnTo>
                <a:lnTo>
                  <a:pt x="2829" y="487"/>
                </a:lnTo>
                <a:lnTo>
                  <a:pt x="2868" y="504"/>
                </a:lnTo>
                <a:lnTo>
                  <a:pt x="2906" y="522"/>
                </a:lnTo>
                <a:lnTo>
                  <a:pt x="2944" y="540"/>
                </a:lnTo>
                <a:lnTo>
                  <a:pt x="2944" y="540"/>
                </a:lnTo>
                <a:lnTo>
                  <a:pt x="2997" y="567"/>
                </a:lnTo>
                <a:lnTo>
                  <a:pt x="3047" y="596"/>
                </a:lnTo>
                <a:lnTo>
                  <a:pt x="3096" y="626"/>
                </a:lnTo>
                <a:lnTo>
                  <a:pt x="3144" y="657"/>
                </a:lnTo>
                <a:lnTo>
                  <a:pt x="3190" y="689"/>
                </a:lnTo>
                <a:lnTo>
                  <a:pt x="3233" y="722"/>
                </a:lnTo>
                <a:lnTo>
                  <a:pt x="3275" y="756"/>
                </a:lnTo>
                <a:lnTo>
                  <a:pt x="3314" y="791"/>
                </a:lnTo>
                <a:lnTo>
                  <a:pt x="3351" y="827"/>
                </a:lnTo>
                <a:lnTo>
                  <a:pt x="3387" y="864"/>
                </a:lnTo>
                <a:lnTo>
                  <a:pt x="3421" y="901"/>
                </a:lnTo>
                <a:lnTo>
                  <a:pt x="3451" y="939"/>
                </a:lnTo>
                <a:lnTo>
                  <a:pt x="3479" y="978"/>
                </a:lnTo>
                <a:lnTo>
                  <a:pt x="3507" y="1017"/>
                </a:lnTo>
                <a:lnTo>
                  <a:pt x="3531" y="1057"/>
                </a:lnTo>
                <a:lnTo>
                  <a:pt x="3552" y="1097"/>
                </a:lnTo>
                <a:lnTo>
                  <a:pt x="3830" y="956"/>
                </a:lnTo>
                <a:lnTo>
                  <a:pt x="3830" y="956"/>
                </a:lnTo>
                <a:close/>
                <a:moveTo>
                  <a:pt x="1899" y="1182"/>
                </a:moveTo>
                <a:lnTo>
                  <a:pt x="1899" y="1182"/>
                </a:lnTo>
                <a:lnTo>
                  <a:pt x="1881" y="1182"/>
                </a:lnTo>
                <a:lnTo>
                  <a:pt x="1865" y="1181"/>
                </a:lnTo>
                <a:lnTo>
                  <a:pt x="1847" y="1179"/>
                </a:lnTo>
                <a:lnTo>
                  <a:pt x="1830" y="1175"/>
                </a:lnTo>
                <a:lnTo>
                  <a:pt x="1814" y="1171"/>
                </a:lnTo>
                <a:lnTo>
                  <a:pt x="1798" y="1167"/>
                </a:lnTo>
                <a:lnTo>
                  <a:pt x="1782" y="1162"/>
                </a:lnTo>
                <a:lnTo>
                  <a:pt x="1767" y="1156"/>
                </a:lnTo>
                <a:lnTo>
                  <a:pt x="1751" y="1149"/>
                </a:lnTo>
                <a:lnTo>
                  <a:pt x="1737" y="1140"/>
                </a:lnTo>
                <a:lnTo>
                  <a:pt x="1722" y="1133"/>
                </a:lnTo>
                <a:lnTo>
                  <a:pt x="1708" y="1124"/>
                </a:lnTo>
                <a:lnTo>
                  <a:pt x="1695" y="1114"/>
                </a:lnTo>
                <a:lnTo>
                  <a:pt x="1682" y="1104"/>
                </a:lnTo>
                <a:lnTo>
                  <a:pt x="1670" y="1094"/>
                </a:lnTo>
                <a:lnTo>
                  <a:pt x="1658" y="1082"/>
                </a:lnTo>
                <a:lnTo>
                  <a:pt x="1646" y="1070"/>
                </a:lnTo>
                <a:lnTo>
                  <a:pt x="1635" y="1058"/>
                </a:lnTo>
                <a:lnTo>
                  <a:pt x="1625" y="1045"/>
                </a:lnTo>
                <a:lnTo>
                  <a:pt x="1616" y="1031"/>
                </a:lnTo>
                <a:lnTo>
                  <a:pt x="1606" y="1017"/>
                </a:lnTo>
                <a:lnTo>
                  <a:pt x="1599" y="1003"/>
                </a:lnTo>
                <a:lnTo>
                  <a:pt x="1591" y="988"/>
                </a:lnTo>
                <a:lnTo>
                  <a:pt x="1583" y="973"/>
                </a:lnTo>
                <a:lnTo>
                  <a:pt x="1577" y="957"/>
                </a:lnTo>
                <a:lnTo>
                  <a:pt x="1573" y="942"/>
                </a:lnTo>
                <a:lnTo>
                  <a:pt x="1568" y="925"/>
                </a:lnTo>
                <a:lnTo>
                  <a:pt x="1564" y="909"/>
                </a:lnTo>
                <a:lnTo>
                  <a:pt x="1561" y="893"/>
                </a:lnTo>
                <a:lnTo>
                  <a:pt x="1558" y="875"/>
                </a:lnTo>
                <a:lnTo>
                  <a:pt x="1557" y="858"/>
                </a:lnTo>
                <a:lnTo>
                  <a:pt x="1557" y="840"/>
                </a:lnTo>
                <a:lnTo>
                  <a:pt x="1557" y="840"/>
                </a:lnTo>
                <a:lnTo>
                  <a:pt x="1557" y="822"/>
                </a:lnTo>
                <a:lnTo>
                  <a:pt x="1558" y="805"/>
                </a:lnTo>
                <a:lnTo>
                  <a:pt x="1561" y="787"/>
                </a:lnTo>
                <a:lnTo>
                  <a:pt x="1564" y="771"/>
                </a:lnTo>
                <a:lnTo>
                  <a:pt x="1568" y="755"/>
                </a:lnTo>
                <a:lnTo>
                  <a:pt x="1573" y="738"/>
                </a:lnTo>
                <a:lnTo>
                  <a:pt x="1577" y="723"/>
                </a:lnTo>
                <a:lnTo>
                  <a:pt x="1583" y="707"/>
                </a:lnTo>
                <a:lnTo>
                  <a:pt x="1591" y="692"/>
                </a:lnTo>
                <a:lnTo>
                  <a:pt x="1599" y="677"/>
                </a:lnTo>
                <a:lnTo>
                  <a:pt x="1606" y="663"/>
                </a:lnTo>
                <a:lnTo>
                  <a:pt x="1616" y="649"/>
                </a:lnTo>
                <a:lnTo>
                  <a:pt x="1625" y="635"/>
                </a:lnTo>
                <a:lnTo>
                  <a:pt x="1635" y="622"/>
                </a:lnTo>
                <a:lnTo>
                  <a:pt x="1646" y="610"/>
                </a:lnTo>
                <a:lnTo>
                  <a:pt x="1658" y="598"/>
                </a:lnTo>
                <a:lnTo>
                  <a:pt x="1670" y="586"/>
                </a:lnTo>
                <a:lnTo>
                  <a:pt x="1682" y="576"/>
                </a:lnTo>
                <a:lnTo>
                  <a:pt x="1695" y="566"/>
                </a:lnTo>
                <a:lnTo>
                  <a:pt x="1708" y="556"/>
                </a:lnTo>
                <a:lnTo>
                  <a:pt x="1722" y="547"/>
                </a:lnTo>
                <a:lnTo>
                  <a:pt x="1737" y="540"/>
                </a:lnTo>
                <a:lnTo>
                  <a:pt x="1751" y="531"/>
                </a:lnTo>
                <a:lnTo>
                  <a:pt x="1767" y="524"/>
                </a:lnTo>
                <a:lnTo>
                  <a:pt x="1782" y="518"/>
                </a:lnTo>
                <a:lnTo>
                  <a:pt x="1798" y="513"/>
                </a:lnTo>
                <a:lnTo>
                  <a:pt x="1814" y="509"/>
                </a:lnTo>
                <a:lnTo>
                  <a:pt x="1830" y="505"/>
                </a:lnTo>
                <a:lnTo>
                  <a:pt x="1847" y="501"/>
                </a:lnTo>
                <a:lnTo>
                  <a:pt x="1865" y="499"/>
                </a:lnTo>
                <a:lnTo>
                  <a:pt x="1881" y="498"/>
                </a:lnTo>
                <a:lnTo>
                  <a:pt x="1899" y="498"/>
                </a:lnTo>
                <a:lnTo>
                  <a:pt x="1899" y="498"/>
                </a:lnTo>
                <a:lnTo>
                  <a:pt x="1917" y="498"/>
                </a:lnTo>
                <a:lnTo>
                  <a:pt x="1934" y="499"/>
                </a:lnTo>
                <a:lnTo>
                  <a:pt x="1952" y="501"/>
                </a:lnTo>
                <a:lnTo>
                  <a:pt x="1969" y="505"/>
                </a:lnTo>
                <a:lnTo>
                  <a:pt x="1984" y="509"/>
                </a:lnTo>
                <a:lnTo>
                  <a:pt x="2001" y="513"/>
                </a:lnTo>
                <a:lnTo>
                  <a:pt x="2017" y="518"/>
                </a:lnTo>
                <a:lnTo>
                  <a:pt x="2032" y="524"/>
                </a:lnTo>
                <a:lnTo>
                  <a:pt x="2048" y="531"/>
                </a:lnTo>
                <a:lnTo>
                  <a:pt x="2062" y="540"/>
                </a:lnTo>
                <a:lnTo>
                  <a:pt x="2077" y="547"/>
                </a:lnTo>
                <a:lnTo>
                  <a:pt x="2091" y="556"/>
                </a:lnTo>
                <a:lnTo>
                  <a:pt x="2104" y="566"/>
                </a:lnTo>
                <a:lnTo>
                  <a:pt x="2117" y="576"/>
                </a:lnTo>
                <a:lnTo>
                  <a:pt x="2129" y="586"/>
                </a:lnTo>
                <a:lnTo>
                  <a:pt x="2141" y="598"/>
                </a:lnTo>
                <a:lnTo>
                  <a:pt x="2153" y="610"/>
                </a:lnTo>
                <a:lnTo>
                  <a:pt x="2164" y="622"/>
                </a:lnTo>
                <a:lnTo>
                  <a:pt x="2174" y="635"/>
                </a:lnTo>
                <a:lnTo>
                  <a:pt x="2183" y="649"/>
                </a:lnTo>
                <a:lnTo>
                  <a:pt x="2193" y="663"/>
                </a:lnTo>
                <a:lnTo>
                  <a:pt x="2200" y="677"/>
                </a:lnTo>
                <a:lnTo>
                  <a:pt x="2208" y="692"/>
                </a:lnTo>
                <a:lnTo>
                  <a:pt x="2214" y="707"/>
                </a:lnTo>
                <a:lnTo>
                  <a:pt x="2221" y="723"/>
                </a:lnTo>
                <a:lnTo>
                  <a:pt x="2226" y="738"/>
                </a:lnTo>
                <a:lnTo>
                  <a:pt x="2231" y="755"/>
                </a:lnTo>
                <a:lnTo>
                  <a:pt x="2235" y="771"/>
                </a:lnTo>
                <a:lnTo>
                  <a:pt x="2238" y="787"/>
                </a:lnTo>
                <a:lnTo>
                  <a:pt x="2241" y="805"/>
                </a:lnTo>
                <a:lnTo>
                  <a:pt x="2242" y="822"/>
                </a:lnTo>
                <a:lnTo>
                  <a:pt x="2242" y="840"/>
                </a:lnTo>
                <a:lnTo>
                  <a:pt x="2242" y="840"/>
                </a:lnTo>
                <a:lnTo>
                  <a:pt x="2242" y="858"/>
                </a:lnTo>
                <a:lnTo>
                  <a:pt x="2241" y="875"/>
                </a:lnTo>
                <a:lnTo>
                  <a:pt x="2238" y="893"/>
                </a:lnTo>
                <a:lnTo>
                  <a:pt x="2235" y="909"/>
                </a:lnTo>
                <a:lnTo>
                  <a:pt x="2231" y="925"/>
                </a:lnTo>
                <a:lnTo>
                  <a:pt x="2226" y="942"/>
                </a:lnTo>
                <a:lnTo>
                  <a:pt x="2221" y="957"/>
                </a:lnTo>
                <a:lnTo>
                  <a:pt x="2214" y="973"/>
                </a:lnTo>
                <a:lnTo>
                  <a:pt x="2208" y="988"/>
                </a:lnTo>
                <a:lnTo>
                  <a:pt x="2200" y="1003"/>
                </a:lnTo>
                <a:lnTo>
                  <a:pt x="2193" y="1017"/>
                </a:lnTo>
                <a:lnTo>
                  <a:pt x="2183" y="1031"/>
                </a:lnTo>
                <a:lnTo>
                  <a:pt x="2174" y="1045"/>
                </a:lnTo>
                <a:lnTo>
                  <a:pt x="2164" y="1058"/>
                </a:lnTo>
                <a:lnTo>
                  <a:pt x="2153" y="1070"/>
                </a:lnTo>
                <a:lnTo>
                  <a:pt x="2141" y="1082"/>
                </a:lnTo>
                <a:lnTo>
                  <a:pt x="2129" y="1094"/>
                </a:lnTo>
                <a:lnTo>
                  <a:pt x="2117" y="1104"/>
                </a:lnTo>
                <a:lnTo>
                  <a:pt x="2104" y="1114"/>
                </a:lnTo>
                <a:lnTo>
                  <a:pt x="2091" y="1124"/>
                </a:lnTo>
                <a:lnTo>
                  <a:pt x="2077" y="1133"/>
                </a:lnTo>
                <a:lnTo>
                  <a:pt x="2062" y="1140"/>
                </a:lnTo>
                <a:lnTo>
                  <a:pt x="2048" y="1149"/>
                </a:lnTo>
                <a:lnTo>
                  <a:pt x="2032" y="1156"/>
                </a:lnTo>
                <a:lnTo>
                  <a:pt x="2017" y="1162"/>
                </a:lnTo>
                <a:lnTo>
                  <a:pt x="2001" y="1167"/>
                </a:lnTo>
                <a:lnTo>
                  <a:pt x="1984" y="1171"/>
                </a:lnTo>
                <a:lnTo>
                  <a:pt x="1969" y="1175"/>
                </a:lnTo>
                <a:lnTo>
                  <a:pt x="1952" y="1179"/>
                </a:lnTo>
                <a:lnTo>
                  <a:pt x="1934" y="1181"/>
                </a:lnTo>
                <a:lnTo>
                  <a:pt x="1917" y="1182"/>
                </a:lnTo>
                <a:lnTo>
                  <a:pt x="1899" y="1182"/>
                </a:lnTo>
                <a:lnTo>
                  <a:pt x="1899" y="1182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11" name="Rectangle 70"/>
          <p:cNvSpPr>
            <a:spLocks noChangeArrowheads="1"/>
          </p:cNvSpPr>
          <p:nvPr/>
        </p:nvSpPr>
        <p:spPr bwMode="auto">
          <a:xfrm>
            <a:off x="4189412" y="1752600"/>
            <a:ext cx="2133600" cy="71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288F93"/>
                </a:solidFill>
                <a:latin typeface="Arial"/>
                <a:cs typeface="Arial"/>
              </a:rPr>
              <a:t>22 years 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Do not read everything (pro tips)</a:t>
            </a:r>
          </a:p>
        </p:txBody>
      </p:sp>
      <p:sp>
        <p:nvSpPr>
          <p:cNvPr id="144" name="Oval 1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4120099" y="2727945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2CBCC8"/>
              </a:gs>
              <a:gs pos="100000">
                <a:srgbClr val="288889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5" name="Group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4368900" y="2740016"/>
            <a:ext cx="329085" cy="640253"/>
            <a:chOff x="2608038" y="5041507"/>
            <a:chExt cx="554039" cy="1077911"/>
          </a:xfrm>
          <a:noFill/>
        </p:grpSpPr>
        <p:sp>
          <p:nvSpPr>
            <p:cNvPr id="190" name="Freeform 24"/>
            <p:cNvSpPr>
              <a:spLocks/>
            </p:cNvSpPr>
            <p:nvPr/>
          </p:nvSpPr>
          <p:spPr bwMode="auto">
            <a:xfrm rot="5400000">
              <a:off x="2346102" y="5303443"/>
              <a:ext cx="1077911" cy="554039"/>
            </a:xfrm>
            <a:custGeom>
              <a:avLst/>
              <a:gdLst>
                <a:gd name="T0" fmla="*/ 185 w 185"/>
                <a:gd name="T1" fmla="*/ 89 h 95"/>
                <a:gd name="T2" fmla="*/ 157 w 185"/>
                <a:gd name="T3" fmla="*/ 26 h 95"/>
                <a:gd name="T4" fmla="*/ 93 w 185"/>
                <a:gd name="T5" fmla="*/ 0 h 95"/>
                <a:gd name="T6" fmla="*/ 29 w 185"/>
                <a:gd name="T7" fmla="*/ 26 h 95"/>
                <a:gd name="T8" fmla="*/ 1 w 185"/>
                <a:gd name="T9" fmla="*/ 89 h 95"/>
                <a:gd name="T10" fmla="*/ 0 w 185"/>
                <a:gd name="T11" fmla="*/ 94 h 95"/>
                <a:gd name="T12" fmla="*/ 20 w 185"/>
                <a:gd name="T13" fmla="*/ 95 h 95"/>
                <a:gd name="T14" fmla="*/ 20 w 185"/>
                <a:gd name="T15" fmla="*/ 90 h 95"/>
                <a:gd name="T16" fmla="*/ 93 w 185"/>
                <a:gd name="T17" fmla="*/ 20 h 95"/>
                <a:gd name="T18" fmla="*/ 166 w 185"/>
                <a:gd name="T19" fmla="*/ 90 h 95"/>
                <a:gd name="T20" fmla="*/ 166 w 185"/>
                <a:gd name="T21" fmla="*/ 95 h 95"/>
                <a:gd name="T22" fmla="*/ 185 w 185"/>
                <a:gd name="T23" fmla="*/ 94 h 95"/>
                <a:gd name="T24" fmla="*/ 185 w 185"/>
                <a:gd name="T25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95">
                  <a:moveTo>
                    <a:pt x="185" y="89"/>
                  </a:moveTo>
                  <a:cubicBezTo>
                    <a:pt x="184" y="65"/>
                    <a:pt x="174" y="43"/>
                    <a:pt x="157" y="26"/>
                  </a:cubicBezTo>
                  <a:cubicBezTo>
                    <a:pt x="140" y="9"/>
                    <a:pt x="117" y="0"/>
                    <a:pt x="93" y="0"/>
                  </a:cubicBezTo>
                  <a:cubicBezTo>
                    <a:pt x="69" y="0"/>
                    <a:pt x="46" y="9"/>
                    <a:pt x="29" y="26"/>
                  </a:cubicBezTo>
                  <a:cubicBezTo>
                    <a:pt x="12" y="43"/>
                    <a:pt x="2" y="65"/>
                    <a:pt x="1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50"/>
                    <a:pt x="54" y="20"/>
                    <a:pt x="93" y="20"/>
                  </a:cubicBezTo>
                  <a:cubicBezTo>
                    <a:pt x="132" y="20"/>
                    <a:pt x="164" y="50"/>
                    <a:pt x="166" y="90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85" y="94"/>
                    <a:pt x="185" y="94"/>
                    <a:pt x="185" y="94"/>
                  </a:cubicBezTo>
                  <a:lnTo>
                    <a:pt x="185" y="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5"/>
            <p:cNvSpPr>
              <a:spLocks/>
            </p:cNvSpPr>
            <p:nvPr/>
          </p:nvSpPr>
          <p:spPr bwMode="auto">
            <a:xfrm rot="5400000">
              <a:off x="2789011" y="5466949"/>
              <a:ext cx="157163" cy="390525"/>
            </a:xfrm>
            <a:custGeom>
              <a:avLst/>
              <a:gdLst>
                <a:gd name="T0" fmla="*/ 19 w 27"/>
                <a:gd name="T1" fmla="*/ 50 h 67"/>
                <a:gd name="T2" fmla="*/ 1 w 27"/>
                <a:gd name="T3" fmla="*/ 0 h 67"/>
                <a:gd name="T4" fmla="*/ 0 w 27"/>
                <a:gd name="T5" fmla="*/ 0 h 67"/>
                <a:gd name="T6" fmla="*/ 12 w 27"/>
                <a:gd name="T7" fmla="*/ 52 h 67"/>
                <a:gd name="T8" fmla="*/ 9 w 27"/>
                <a:gd name="T9" fmla="*/ 59 h 67"/>
                <a:gd name="T10" fmla="*/ 18 w 27"/>
                <a:gd name="T11" fmla="*/ 67 h 67"/>
                <a:gd name="T12" fmla="*/ 27 w 27"/>
                <a:gd name="T13" fmla="*/ 59 h 67"/>
                <a:gd name="T14" fmla="*/ 19 w 27"/>
                <a:gd name="T1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7">
                  <a:moveTo>
                    <a:pt x="19" y="5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3"/>
                    <a:pt x="9" y="56"/>
                    <a:pt x="9" y="59"/>
                  </a:cubicBezTo>
                  <a:cubicBezTo>
                    <a:pt x="9" y="63"/>
                    <a:pt x="13" y="67"/>
                    <a:pt x="18" y="67"/>
                  </a:cubicBezTo>
                  <a:cubicBezTo>
                    <a:pt x="23" y="67"/>
                    <a:pt x="27" y="63"/>
                    <a:pt x="27" y="59"/>
                  </a:cubicBezTo>
                  <a:cubicBezTo>
                    <a:pt x="27" y="54"/>
                    <a:pt x="24" y="51"/>
                    <a:pt x="19" y="5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0" name="Rectangle 70"/>
          <p:cNvSpPr>
            <a:spLocks noChangeArrowheads="1"/>
          </p:cNvSpPr>
          <p:nvPr/>
        </p:nvSpPr>
        <p:spPr bwMode="auto">
          <a:xfrm>
            <a:off x="5408612" y="2667000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459D49"/>
                </a:solidFill>
                <a:latin typeface="Arial"/>
                <a:cs typeface="Arial"/>
              </a:rPr>
              <a:t>22 years 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The main target group </a:t>
            </a:r>
          </a:p>
        </p:txBody>
      </p:sp>
      <p:sp>
        <p:nvSpPr>
          <p:cNvPr id="146" name="Oval 1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123893" y="3519753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4AC654"/>
              </a:gs>
              <a:gs pos="100000">
                <a:srgbClr val="459D49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7" name="Group 1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77660" y="3695742"/>
            <a:ext cx="528312" cy="422650"/>
            <a:chOff x="4276165" y="1800411"/>
            <a:chExt cx="516379" cy="442259"/>
          </a:xfrm>
          <a:noFill/>
          <a:effectLst/>
        </p:grpSpPr>
        <p:sp>
          <p:nvSpPr>
            <p:cNvPr id="178" name="Rectangle 325"/>
            <p:cNvSpPr>
              <a:spLocks noChangeArrowheads="1"/>
            </p:cNvSpPr>
            <p:nvPr/>
          </p:nvSpPr>
          <p:spPr bwMode="auto">
            <a:xfrm>
              <a:off x="4276165" y="1928888"/>
              <a:ext cx="66710" cy="26189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326"/>
            <p:cNvSpPr>
              <a:spLocks noChangeArrowheads="1"/>
            </p:cNvSpPr>
            <p:nvPr/>
          </p:nvSpPr>
          <p:spPr bwMode="auto">
            <a:xfrm>
              <a:off x="4276165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327"/>
            <p:cNvSpPr>
              <a:spLocks noChangeArrowheads="1"/>
            </p:cNvSpPr>
            <p:nvPr/>
          </p:nvSpPr>
          <p:spPr bwMode="auto">
            <a:xfrm>
              <a:off x="4367581" y="1800411"/>
              <a:ext cx="64239" cy="39037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328"/>
            <p:cNvSpPr>
              <a:spLocks noChangeArrowheads="1"/>
            </p:cNvSpPr>
            <p:nvPr/>
          </p:nvSpPr>
          <p:spPr bwMode="auto">
            <a:xfrm>
              <a:off x="4367581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29"/>
            <p:cNvSpPr>
              <a:spLocks noChangeArrowheads="1"/>
            </p:cNvSpPr>
            <p:nvPr/>
          </p:nvSpPr>
          <p:spPr bwMode="auto">
            <a:xfrm>
              <a:off x="4456527" y="1862180"/>
              <a:ext cx="66710" cy="32860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30"/>
            <p:cNvSpPr>
              <a:spLocks noChangeArrowheads="1"/>
            </p:cNvSpPr>
            <p:nvPr/>
          </p:nvSpPr>
          <p:spPr bwMode="auto">
            <a:xfrm>
              <a:off x="4456527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331"/>
            <p:cNvSpPr>
              <a:spLocks noChangeArrowheads="1"/>
            </p:cNvSpPr>
            <p:nvPr/>
          </p:nvSpPr>
          <p:spPr bwMode="auto">
            <a:xfrm>
              <a:off x="4547944" y="1965950"/>
              <a:ext cx="64239" cy="22483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332"/>
            <p:cNvSpPr>
              <a:spLocks noChangeArrowheads="1"/>
            </p:cNvSpPr>
            <p:nvPr/>
          </p:nvSpPr>
          <p:spPr bwMode="auto">
            <a:xfrm>
              <a:off x="4547944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333"/>
            <p:cNvSpPr>
              <a:spLocks noChangeArrowheads="1"/>
            </p:cNvSpPr>
            <p:nvPr/>
          </p:nvSpPr>
          <p:spPr bwMode="auto">
            <a:xfrm>
              <a:off x="4639360" y="2045013"/>
              <a:ext cx="64239" cy="14824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334"/>
            <p:cNvSpPr>
              <a:spLocks noChangeArrowheads="1"/>
            </p:cNvSpPr>
            <p:nvPr/>
          </p:nvSpPr>
          <p:spPr bwMode="auto">
            <a:xfrm>
              <a:off x="4639360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335"/>
            <p:cNvSpPr>
              <a:spLocks noChangeArrowheads="1"/>
            </p:cNvSpPr>
            <p:nvPr/>
          </p:nvSpPr>
          <p:spPr bwMode="auto">
            <a:xfrm>
              <a:off x="4728305" y="1884415"/>
              <a:ext cx="64239" cy="30389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336"/>
            <p:cNvSpPr>
              <a:spLocks noChangeArrowheads="1"/>
            </p:cNvSpPr>
            <p:nvPr/>
          </p:nvSpPr>
          <p:spPr bwMode="auto">
            <a:xfrm>
              <a:off x="4728305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9" name="Rectangle 70"/>
          <p:cNvSpPr>
            <a:spLocks noChangeArrowheads="1"/>
          </p:cNvSpPr>
          <p:nvPr/>
        </p:nvSpPr>
        <p:spPr bwMode="auto">
          <a:xfrm>
            <a:off x="4122928" y="5638800"/>
            <a:ext cx="26315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DBC700"/>
                </a:solidFill>
                <a:latin typeface="Arial"/>
                <a:cs typeface="Arial"/>
              </a:rPr>
              <a:t>80%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Read the report and loved it . </a:t>
            </a:r>
          </a:p>
        </p:txBody>
      </p:sp>
      <p:sp>
        <p:nvSpPr>
          <p:cNvPr id="136" name="Oval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782101" y="4501759"/>
            <a:ext cx="882691" cy="882690"/>
          </a:xfrm>
          <a:prstGeom prst="ellipse">
            <a:avLst/>
          </a:prstGeom>
          <a:gradFill flip="none" rotWithShape="1">
            <a:gsLst>
              <a:gs pos="0">
                <a:srgbClr val="F2EE00"/>
              </a:gs>
              <a:gs pos="100000">
                <a:srgbClr val="DBC7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39" name="Group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5956929" y="4659366"/>
            <a:ext cx="522959" cy="549363"/>
            <a:chOff x="7283825" y="1765532"/>
            <a:chExt cx="457200" cy="480283"/>
          </a:xfrm>
          <a:noFill/>
          <a:effectLst/>
        </p:grpSpPr>
        <p:sp>
          <p:nvSpPr>
            <p:cNvPr id="192" name="Freeform 34"/>
            <p:cNvSpPr>
              <a:spLocks/>
            </p:cNvSpPr>
            <p:nvPr/>
          </p:nvSpPr>
          <p:spPr bwMode="auto">
            <a:xfrm>
              <a:off x="7283825" y="1765532"/>
              <a:ext cx="207581" cy="218147"/>
            </a:xfrm>
            <a:custGeom>
              <a:avLst/>
              <a:gdLst/>
              <a:ahLst/>
              <a:cxnLst>
                <a:cxn ang="0">
                  <a:pos x="668" y="702"/>
                </a:cxn>
                <a:cxn ang="0">
                  <a:pos x="0" y="484"/>
                </a:cxn>
                <a:cxn ang="0">
                  <a:pos x="0" y="484"/>
                </a:cxn>
                <a:cxn ang="0">
                  <a:pos x="10" y="458"/>
                </a:cxn>
                <a:cxn ang="0">
                  <a:pos x="20" y="431"/>
                </a:cxn>
                <a:cxn ang="0">
                  <a:pos x="31" y="404"/>
                </a:cxn>
                <a:cxn ang="0">
                  <a:pos x="43" y="379"/>
                </a:cxn>
                <a:cxn ang="0">
                  <a:pos x="57" y="355"/>
                </a:cxn>
                <a:cxn ang="0">
                  <a:pos x="71" y="330"/>
                </a:cxn>
                <a:cxn ang="0">
                  <a:pos x="86" y="307"/>
                </a:cxn>
                <a:cxn ang="0">
                  <a:pos x="101" y="285"/>
                </a:cxn>
                <a:cxn ang="0">
                  <a:pos x="118" y="263"/>
                </a:cxn>
                <a:cxn ang="0">
                  <a:pos x="135" y="241"/>
                </a:cxn>
                <a:cxn ang="0">
                  <a:pos x="153" y="222"/>
                </a:cxn>
                <a:cxn ang="0">
                  <a:pos x="171" y="202"/>
                </a:cxn>
                <a:cxn ang="0">
                  <a:pos x="191" y="183"/>
                </a:cxn>
                <a:cxn ang="0">
                  <a:pos x="212" y="166"/>
                </a:cxn>
                <a:cxn ang="0">
                  <a:pos x="233" y="147"/>
                </a:cxn>
                <a:cxn ang="0">
                  <a:pos x="254" y="132"/>
                </a:cxn>
                <a:cxn ang="0">
                  <a:pos x="276" y="117"/>
                </a:cxn>
                <a:cxn ang="0">
                  <a:pos x="299" y="101"/>
                </a:cxn>
                <a:cxn ang="0">
                  <a:pos x="321" y="89"/>
                </a:cxn>
                <a:cxn ang="0">
                  <a:pos x="345" y="76"/>
                </a:cxn>
                <a:cxn ang="0">
                  <a:pos x="370" y="63"/>
                </a:cxn>
                <a:cxn ang="0">
                  <a:pos x="394" y="53"/>
                </a:cxn>
                <a:cxn ang="0">
                  <a:pos x="421" y="44"/>
                </a:cxn>
                <a:cxn ang="0">
                  <a:pos x="446" y="34"/>
                </a:cxn>
                <a:cxn ang="0">
                  <a:pos x="473" y="27"/>
                </a:cxn>
                <a:cxn ang="0">
                  <a:pos x="500" y="20"/>
                </a:cxn>
                <a:cxn ang="0">
                  <a:pos x="526" y="13"/>
                </a:cxn>
                <a:cxn ang="0">
                  <a:pos x="554" y="9"/>
                </a:cxn>
                <a:cxn ang="0">
                  <a:pos x="582" y="4"/>
                </a:cxn>
                <a:cxn ang="0">
                  <a:pos x="611" y="2"/>
                </a:cxn>
                <a:cxn ang="0">
                  <a:pos x="639" y="0"/>
                </a:cxn>
                <a:cxn ang="0">
                  <a:pos x="668" y="0"/>
                </a:cxn>
                <a:cxn ang="0">
                  <a:pos x="668" y="702"/>
                </a:cxn>
              </a:cxnLst>
              <a:rect l="0" t="0" r="r" b="b"/>
              <a:pathLst>
                <a:path w="668" h="702">
                  <a:moveTo>
                    <a:pt x="668" y="702"/>
                  </a:moveTo>
                  <a:lnTo>
                    <a:pt x="0" y="484"/>
                  </a:lnTo>
                  <a:lnTo>
                    <a:pt x="0" y="484"/>
                  </a:lnTo>
                  <a:lnTo>
                    <a:pt x="10" y="458"/>
                  </a:lnTo>
                  <a:lnTo>
                    <a:pt x="20" y="431"/>
                  </a:lnTo>
                  <a:lnTo>
                    <a:pt x="31" y="404"/>
                  </a:lnTo>
                  <a:lnTo>
                    <a:pt x="43" y="379"/>
                  </a:lnTo>
                  <a:lnTo>
                    <a:pt x="57" y="355"/>
                  </a:lnTo>
                  <a:lnTo>
                    <a:pt x="71" y="330"/>
                  </a:lnTo>
                  <a:lnTo>
                    <a:pt x="86" y="307"/>
                  </a:lnTo>
                  <a:lnTo>
                    <a:pt x="101" y="285"/>
                  </a:lnTo>
                  <a:lnTo>
                    <a:pt x="118" y="263"/>
                  </a:lnTo>
                  <a:lnTo>
                    <a:pt x="135" y="241"/>
                  </a:lnTo>
                  <a:lnTo>
                    <a:pt x="153" y="222"/>
                  </a:lnTo>
                  <a:lnTo>
                    <a:pt x="171" y="202"/>
                  </a:lnTo>
                  <a:lnTo>
                    <a:pt x="191" y="183"/>
                  </a:lnTo>
                  <a:lnTo>
                    <a:pt x="212" y="166"/>
                  </a:lnTo>
                  <a:lnTo>
                    <a:pt x="233" y="147"/>
                  </a:lnTo>
                  <a:lnTo>
                    <a:pt x="254" y="132"/>
                  </a:lnTo>
                  <a:lnTo>
                    <a:pt x="276" y="117"/>
                  </a:lnTo>
                  <a:lnTo>
                    <a:pt x="299" y="101"/>
                  </a:lnTo>
                  <a:lnTo>
                    <a:pt x="321" y="89"/>
                  </a:lnTo>
                  <a:lnTo>
                    <a:pt x="345" y="76"/>
                  </a:lnTo>
                  <a:lnTo>
                    <a:pt x="370" y="63"/>
                  </a:lnTo>
                  <a:lnTo>
                    <a:pt x="394" y="53"/>
                  </a:lnTo>
                  <a:lnTo>
                    <a:pt x="421" y="44"/>
                  </a:lnTo>
                  <a:lnTo>
                    <a:pt x="446" y="34"/>
                  </a:lnTo>
                  <a:lnTo>
                    <a:pt x="473" y="27"/>
                  </a:lnTo>
                  <a:lnTo>
                    <a:pt x="500" y="20"/>
                  </a:lnTo>
                  <a:lnTo>
                    <a:pt x="526" y="13"/>
                  </a:lnTo>
                  <a:lnTo>
                    <a:pt x="554" y="9"/>
                  </a:lnTo>
                  <a:lnTo>
                    <a:pt x="582" y="4"/>
                  </a:lnTo>
                  <a:lnTo>
                    <a:pt x="611" y="2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668" y="70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7304732" y="1809832"/>
              <a:ext cx="436293" cy="435983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739" y="0"/>
                </a:cxn>
                <a:cxn ang="0">
                  <a:pos x="809" y="7"/>
                </a:cxn>
                <a:cxn ang="0">
                  <a:pos x="878" y="21"/>
                </a:cxn>
                <a:cxn ang="0">
                  <a:pos x="944" y="42"/>
                </a:cxn>
                <a:cxn ang="0">
                  <a:pos x="1007" y="68"/>
                </a:cxn>
                <a:cxn ang="0">
                  <a:pos x="1067" y="101"/>
                </a:cxn>
                <a:cxn ang="0">
                  <a:pos x="1122" y="139"/>
                </a:cxn>
                <a:cxn ang="0">
                  <a:pos x="1175" y="181"/>
                </a:cxn>
                <a:cxn ang="0">
                  <a:pos x="1221" y="228"/>
                </a:cxn>
                <a:cxn ang="0">
                  <a:pos x="1265" y="280"/>
                </a:cxn>
                <a:cxn ang="0">
                  <a:pos x="1303" y="336"/>
                </a:cxn>
                <a:cxn ang="0">
                  <a:pos x="1335" y="397"/>
                </a:cxn>
                <a:cxn ang="0">
                  <a:pos x="1362" y="460"/>
                </a:cxn>
                <a:cxn ang="0">
                  <a:pos x="1383" y="526"/>
                </a:cxn>
                <a:cxn ang="0">
                  <a:pos x="1397" y="595"/>
                </a:cxn>
                <a:cxn ang="0">
                  <a:pos x="1404" y="665"/>
                </a:cxn>
                <a:cxn ang="0">
                  <a:pos x="1404" y="701"/>
                </a:cxn>
                <a:cxn ang="0">
                  <a:pos x="1401" y="773"/>
                </a:cxn>
                <a:cxn ang="0">
                  <a:pos x="1390" y="843"/>
                </a:cxn>
                <a:cxn ang="0">
                  <a:pos x="1373" y="909"/>
                </a:cxn>
                <a:cxn ang="0">
                  <a:pos x="1349" y="973"/>
                </a:cxn>
                <a:cxn ang="0">
                  <a:pos x="1320" y="1035"/>
                </a:cxn>
                <a:cxn ang="0">
                  <a:pos x="1285" y="1093"/>
                </a:cxn>
                <a:cxn ang="0">
                  <a:pos x="1244" y="1147"/>
                </a:cxn>
                <a:cxn ang="0">
                  <a:pos x="1199" y="1197"/>
                </a:cxn>
                <a:cxn ang="0">
                  <a:pos x="1148" y="1243"/>
                </a:cxn>
                <a:cxn ang="0">
                  <a:pos x="1095" y="1284"/>
                </a:cxn>
                <a:cxn ang="0">
                  <a:pos x="1038" y="1319"/>
                </a:cxn>
                <a:cxn ang="0">
                  <a:pos x="976" y="1348"/>
                </a:cxn>
                <a:cxn ang="0">
                  <a:pos x="911" y="1371"/>
                </a:cxn>
                <a:cxn ang="0">
                  <a:pos x="844" y="1389"/>
                </a:cxn>
                <a:cxn ang="0">
                  <a:pos x="774" y="1399"/>
                </a:cxn>
                <a:cxn ang="0">
                  <a:pos x="702" y="1403"/>
                </a:cxn>
                <a:cxn ang="0">
                  <a:pos x="666" y="1401"/>
                </a:cxn>
                <a:cxn ang="0">
                  <a:pos x="595" y="1394"/>
                </a:cxn>
                <a:cxn ang="0">
                  <a:pos x="527" y="1380"/>
                </a:cxn>
                <a:cxn ang="0">
                  <a:pos x="461" y="1361"/>
                </a:cxn>
                <a:cxn ang="0">
                  <a:pos x="397" y="1334"/>
                </a:cxn>
                <a:cxn ang="0">
                  <a:pos x="338" y="1302"/>
                </a:cxn>
                <a:cxn ang="0">
                  <a:pos x="282" y="1264"/>
                </a:cxn>
                <a:cxn ang="0">
                  <a:pos x="230" y="1220"/>
                </a:cxn>
                <a:cxn ang="0">
                  <a:pos x="183" y="1173"/>
                </a:cxn>
                <a:cxn ang="0">
                  <a:pos x="139" y="1121"/>
                </a:cxn>
                <a:cxn ang="0">
                  <a:pos x="101" y="1065"/>
                </a:cxn>
                <a:cxn ang="0">
                  <a:pos x="69" y="1006"/>
                </a:cxn>
                <a:cxn ang="0">
                  <a:pos x="42" y="943"/>
                </a:cxn>
                <a:cxn ang="0">
                  <a:pos x="23" y="877"/>
                </a:cxn>
                <a:cxn ang="0">
                  <a:pos x="9" y="808"/>
                </a:cxn>
                <a:cxn ang="0">
                  <a:pos x="2" y="736"/>
                </a:cxn>
                <a:cxn ang="0">
                  <a:pos x="0" y="701"/>
                </a:cxn>
                <a:cxn ang="0">
                  <a:pos x="2" y="645"/>
                </a:cxn>
                <a:cxn ang="0">
                  <a:pos x="9" y="590"/>
                </a:cxn>
                <a:cxn ang="0">
                  <a:pos x="18" y="538"/>
                </a:cxn>
                <a:cxn ang="0">
                  <a:pos x="34" y="484"/>
                </a:cxn>
              </a:cxnLst>
              <a:rect l="0" t="0" r="r" b="b"/>
              <a:pathLst>
                <a:path w="1404" h="1403">
                  <a:moveTo>
                    <a:pt x="702" y="701"/>
                  </a:moveTo>
                  <a:lnTo>
                    <a:pt x="702" y="0"/>
                  </a:lnTo>
                  <a:lnTo>
                    <a:pt x="702" y="0"/>
                  </a:lnTo>
                  <a:lnTo>
                    <a:pt x="739" y="0"/>
                  </a:lnTo>
                  <a:lnTo>
                    <a:pt x="774" y="2"/>
                  </a:lnTo>
                  <a:lnTo>
                    <a:pt x="809" y="7"/>
                  </a:lnTo>
                  <a:lnTo>
                    <a:pt x="844" y="14"/>
                  </a:lnTo>
                  <a:lnTo>
                    <a:pt x="878" y="21"/>
                  </a:lnTo>
                  <a:lnTo>
                    <a:pt x="911" y="30"/>
                  </a:lnTo>
                  <a:lnTo>
                    <a:pt x="944" y="42"/>
                  </a:lnTo>
                  <a:lnTo>
                    <a:pt x="976" y="54"/>
                  </a:lnTo>
                  <a:lnTo>
                    <a:pt x="1007" y="68"/>
                  </a:lnTo>
                  <a:lnTo>
                    <a:pt x="1038" y="84"/>
                  </a:lnTo>
                  <a:lnTo>
                    <a:pt x="1067" y="101"/>
                  </a:lnTo>
                  <a:lnTo>
                    <a:pt x="1095" y="119"/>
                  </a:lnTo>
                  <a:lnTo>
                    <a:pt x="1122" y="139"/>
                  </a:lnTo>
                  <a:lnTo>
                    <a:pt x="1148" y="160"/>
                  </a:lnTo>
                  <a:lnTo>
                    <a:pt x="1175" y="181"/>
                  </a:lnTo>
                  <a:lnTo>
                    <a:pt x="1199" y="204"/>
                  </a:lnTo>
                  <a:lnTo>
                    <a:pt x="1221" y="228"/>
                  </a:lnTo>
                  <a:lnTo>
                    <a:pt x="1244" y="255"/>
                  </a:lnTo>
                  <a:lnTo>
                    <a:pt x="1265" y="280"/>
                  </a:lnTo>
                  <a:lnTo>
                    <a:pt x="1285" y="308"/>
                  </a:lnTo>
                  <a:lnTo>
                    <a:pt x="1303" y="336"/>
                  </a:lnTo>
                  <a:lnTo>
                    <a:pt x="1320" y="366"/>
                  </a:lnTo>
                  <a:lnTo>
                    <a:pt x="1335" y="397"/>
                  </a:lnTo>
                  <a:lnTo>
                    <a:pt x="1349" y="428"/>
                  </a:lnTo>
                  <a:lnTo>
                    <a:pt x="1362" y="460"/>
                  </a:lnTo>
                  <a:lnTo>
                    <a:pt x="1373" y="492"/>
                  </a:lnTo>
                  <a:lnTo>
                    <a:pt x="1383" y="526"/>
                  </a:lnTo>
                  <a:lnTo>
                    <a:pt x="1390" y="560"/>
                  </a:lnTo>
                  <a:lnTo>
                    <a:pt x="1397" y="595"/>
                  </a:lnTo>
                  <a:lnTo>
                    <a:pt x="1401" y="630"/>
                  </a:lnTo>
                  <a:lnTo>
                    <a:pt x="1404" y="665"/>
                  </a:lnTo>
                  <a:lnTo>
                    <a:pt x="1404" y="701"/>
                  </a:lnTo>
                  <a:lnTo>
                    <a:pt x="1404" y="701"/>
                  </a:lnTo>
                  <a:lnTo>
                    <a:pt x="1404" y="736"/>
                  </a:lnTo>
                  <a:lnTo>
                    <a:pt x="1401" y="773"/>
                  </a:lnTo>
                  <a:lnTo>
                    <a:pt x="1397" y="808"/>
                  </a:lnTo>
                  <a:lnTo>
                    <a:pt x="1390" y="843"/>
                  </a:lnTo>
                  <a:lnTo>
                    <a:pt x="1383" y="877"/>
                  </a:lnTo>
                  <a:lnTo>
                    <a:pt x="1373" y="909"/>
                  </a:lnTo>
                  <a:lnTo>
                    <a:pt x="1362" y="943"/>
                  </a:lnTo>
                  <a:lnTo>
                    <a:pt x="1349" y="973"/>
                  </a:lnTo>
                  <a:lnTo>
                    <a:pt x="1335" y="1006"/>
                  </a:lnTo>
                  <a:lnTo>
                    <a:pt x="1320" y="1035"/>
                  </a:lnTo>
                  <a:lnTo>
                    <a:pt x="1303" y="1065"/>
                  </a:lnTo>
                  <a:lnTo>
                    <a:pt x="1285" y="1093"/>
                  </a:lnTo>
                  <a:lnTo>
                    <a:pt x="1265" y="1121"/>
                  </a:lnTo>
                  <a:lnTo>
                    <a:pt x="1244" y="1147"/>
                  </a:lnTo>
                  <a:lnTo>
                    <a:pt x="1221" y="1173"/>
                  </a:lnTo>
                  <a:lnTo>
                    <a:pt x="1199" y="1197"/>
                  </a:lnTo>
                  <a:lnTo>
                    <a:pt x="1175" y="1220"/>
                  </a:lnTo>
                  <a:lnTo>
                    <a:pt x="1148" y="1243"/>
                  </a:lnTo>
                  <a:lnTo>
                    <a:pt x="1122" y="1264"/>
                  </a:lnTo>
                  <a:lnTo>
                    <a:pt x="1095" y="1284"/>
                  </a:lnTo>
                  <a:lnTo>
                    <a:pt x="1067" y="1302"/>
                  </a:lnTo>
                  <a:lnTo>
                    <a:pt x="1038" y="1319"/>
                  </a:lnTo>
                  <a:lnTo>
                    <a:pt x="1007" y="1334"/>
                  </a:lnTo>
                  <a:lnTo>
                    <a:pt x="976" y="1348"/>
                  </a:lnTo>
                  <a:lnTo>
                    <a:pt x="944" y="1361"/>
                  </a:lnTo>
                  <a:lnTo>
                    <a:pt x="911" y="1371"/>
                  </a:lnTo>
                  <a:lnTo>
                    <a:pt x="878" y="1380"/>
                  </a:lnTo>
                  <a:lnTo>
                    <a:pt x="844" y="1389"/>
                  </a:lnTo>
                  <a:lnTo>
                    <a:pt x="809" y="1394"/>
                  </a:lnTo>
                  <a:lnTo>
                    <a:pt x="774" y="1399"/>
                  </a:lnTo>
                  <a:lnTo>
                    <a:pt x="739" y="1401"/>
                  </a:lnTo>
                  <a:lnTo>
                    <a:pt x="702" y="1403"/>
                  </a:lnTo>
                  <a:lnTo>
                    <a:pt x="702" y="1403"/>
                  </a:lnTo>
                  <a:lnTo>
                    <a:pt x="666" y="1401"/>
                  </a:lnTo>
                  <a:lnTo>
                    <a:pt x="630" y="1399"/>
                  </a:lnTo>
                  <a:lnTo>
                    <a:pt x="595" y="1394"/>
                  </a:lnTo>
                  <a:lnTo>
                    <a:pt x="560" y="1389"/>
                  </a:lnTo>
                  <a:lnTo>
                    <a:pt x="527" y="1380"/>
                  </a:lnTo>
                  <a:lnTo>
                    <a:pt x="493" y="1371"/>
                  </a:lnTo>
                  <a:lnTo>
                    <a:pt x="461" y="1361"/>
                  </a:lnTo>
                  <a:lnTo>
                    <a:pt x="428" y="1348"/>
                  </a:lnTo>
                  <a:lnTo>
                    <a:pt x="397" y="1334"/>
                  </a:lnTo>
                  <a:lnTo>
                    <a:pt x="368" y="1319"/>
                  </a:lnTo>
                  <a:lnTo>
                    <a:pt x="338" y="1302"/>
                  </a:lnTo>
                  <a:lnTo>
                    <a:pt x="310" y="1284"/>
                  </a:lnTo>
                  <a:lnTo>
                    <a:pt x="282" y="1264"/>
                  </a:lnTo>
                  <a:lnTo>
                    <a:pt x="256" y="1243"/>
                  </a:lnTo>
                  <a:lnTo>
                    <a:pt x="230" y="1220"/>
                  </a:lnTo>
                  <a:lnTo>
                    <a:pt x="205" y="1197"/>
                  </a:lnTo>
                  <a:lnTo>
                    <a:pt x="183" y="1173"/>
                  </a:lnTo>
                  <a:lnTo>
                    <a:pt x="160" y="1147"/>
                  </a:lnTo>
                  <a:lnTo>
                    <a:pt x="139" y="1121"/>
                  </a:lnTo>
                  <a:lnTo>
                    <a:pt x="119" y="1093"/>
                  </a:lnTo>
                  <a:lnTo>
                    <a:pt x="101" y="1065"/>
                  </a:lnTo>
                  <a:lnTo>
                    <a:pt x="84" y="1035"/>
                  </a:lnTo>
                  <a:lnTo>
                    <a:pt x="69" y="1006"/>
                  </a:lnTo>
                  <a:lnTo>
                    <a:pt x="55" y="973"/>
                  </a:lnTo>
                  <a:lnTo>
                    <a:pt x="42" y="943"/>
                  </a:lnTo>
                  <a:lnTo>
                    <a:pt x="31" y="909"/>
                  </a:lnTo>
                  <a:lnTo>
                    <a:pt x="23" y="877"/>
                  </a:lnTo>
                  <a:lnTo>
                    <a:pt x="14" y="843"/>
                  </a:lnTo>
                  <a:lnTo>
                    <a:pt x="9" y="808"/>
                  </a:lnTo>
                  <a:lnTo>
                    <a:pt x="4" y="773"/>
                  </a:lnTo>
                  <a:lnTo>
                    <a:pt x="2" y="736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0" y="672"/>
                  </a:lnTo>
                  <a:lnTo>
                    <a:pt x="2" y="645"/>
                  </a:lnTo>
                  <a:lnTo>
                    <a:pt x="4" y="617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8" y="538"/>
                  </a:lnTo>
                  <a:lnTo>
                    <a:pt x="27" y="512"/>
                  </a:lnTo>
                  <a:lnTo>
                    <a:pt x="34" y="484"/>
                  </a:lnTo>
                  <a:lnTo>
                    <a:pt x="702" y="7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8" name="Rectangle 70"/>
          <p:cNvSpPr>
            <a:spLocks noChangeArrowheads="1"/>
          </p:cNvSpPr>
          <p:nvPr/>
        </p:nvSpPr>
        <p:spPr bwMode="auto">
          <a:xfrm>
            <a:off x="7161212" y="4800600"/>
            <a:ext cx="12992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600" b="1" dirty="0">
                <a:solidFill>
                  <a:srgbClr val="E18300"/>
                </a:solidFill>
                <a:latin typeface="Arial"/>
                <a:cs typeface="Arial"/>
              </a:rPr>
              <a:t>Pune city had most observation </a:t>
            </a:r>
          </a:p>
        </p:txBody>
      </p:sp>
      <p:sp>
        <p:nvSpPr>
          <p:cNvPr id="97" name="Oval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6763505" y="3685099"/>
            <a:ext cx="934862" cy="934860"/>
          </a:xfrm>
          <a:prstGeom prst="ellipse">
            <a:avLst/>
          </a:prstGeom>
          <a:gradFill flip="none" rotWithShape="1">
            <a:gsLst>
              <a:gs pos="0">
                <a:srgbClr val="FFAA00"/>
              </a:gs>
              <a:gs pos="100000">
                <a:srgbClr val="E183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00" name="Group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27714" y="3935887"/>
            <a:ext cx="809620" cy="416676"/>
            <a:chOff x="2701926" y="5168900"/>
            <a:chExt cx="2436812" cy="1254125"/>
          </a:xfrm>
          <a:noFill/>
        </p:grpSpPr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701926" y="5238750"/>
              <a:ext cx="758825" cy="609600"/>
            </a:xfrm>
            <a:custGeom>
              <a:avLst/>
              <a:gdLst>
                <a:gd name="T0" fmla="*/ 12 w 153"/>
                <a:gd name="T1" fmla="*/ 15 h 123"/>
                <a:gd name="T2" fmla="*/ 37 w 153"/>
                <a:gd name="T3" fmla="*/ 5 h 123"/>
                <a:gd name="T4" fmla="*/ 88 w 153"/>
                <a:gd name="T5" fmla="*/ 11 h 123"/>
                <a:gd name="T6" fmla="*/ 110 w 153"/>
                <a:gd name="T7" fmla="*/ 10 h 123"/>
                <a:gd name="T8" fmla="*/ 120 w 153"/>
                <a:gd name="T9" fmla="*/ 10 h 123"/>
                <a:gd name="T10" fmla="*/ 133 w 153"/>
                <a:gd name="T11" fmla="*/ 1 h 123"/>
                <a:gd name="T12" fmla="*/ 149 w 153"/>
                <a:gd name="T13" fmla="*/ 14 h 123"/>
                <a:gd name="T14" fmla="*/ 141 w 153"/>
                <a:gd name="T15" fmla="*/ 20 h 123"/>
                <a:gd name="T16" fmla="*/ 136 w 153"/>
                <a:gd name="T17" fmla="*/ 13 h 123"/>
                <a:gd name="T18" fmla="*/ 129 w 153"/>
                <a:gd name="T19" fmla="*/ 7 h 123"/>
                <a:gd name="T20" fmla="*/ 113 w 153"/>
                <a:gd name="T21" fmla="*/ 16 h 123"/>
                <a:gd name="T22" fmla="*/ 110 w 153"/>
                <a:gd name="T23" fmla="*/ 33 h 123"/>
                <a:gd name="T24" fmla="*/ 125 w 153"/>
                <a:gd name="T25" fmla="*/ 20 h 123"/>
                <a:gd name="T26" fmla="*/ 140 w 153"/>
                <a:gd name="T27" fmla="*/ 25 h 123"/>
                <a:gd name="T28" fmla="*/ 147 w 153"/>
                <a:gd name="T29" fmla="*/ 33 h 123"/>
                <a:gd name="T30" fmla="*/ 149 w 153"/>
                <a:gd name="T31" fmla="*/ 46 h 123"/>
                <a:gd name="T32" fmla="*/ 140 w 153"/>
                <a:gd name="T33" fmla="*/ 40 h 123"/>
                <a:gd name="T34" fmla="*/ 131 w 153"/>
                <a:gd name="T35" fmla="*/ 46 h 123"/>
                <a:gd name="T36" fmla="*/ 120 w 153"/>
                <a:gd name="T37" fmla="*/ 53 h 123"/>
                <a:gd name="T38" fmla="*/ 93 w 153"/>
                <a:gd name="T39" fmla="*/ 81 h 123"/>
                <a:gd name="T40" fmla="*/ 83 w 153"/>
                <a:gd name="T41" fmla="*/ 79 h 123"/>
                <a:gd name="T42" fmla="*/ 63 w 153"/>
                <a:gd name="T43" fmla="*/ 95 h 123"/>
                <a:gd name="T44" fmla="*/ 81 w 153"/>
                <a:gd name="T45" fmla="*/ 94 h 123"/>
                <a:gd name="T46" fmla="*/ 85 w 153"/>
                <a:gd name="T47" fmla="*/ 107 h 123"/>
                <a:gd name="T48" fmla="*/ 87 w 153"/>
                <a:gd name="T49" fmla="*/ 122 h 123"/>
                <a:gd name="T50" fmla="*/ 67 w 153"/>
                <a:gd name="T51" fmla="*/ 108 h 123"/>
                <a:gd name="T52" fmla="*/ 48 w 153"/>
                <a:gd name="T53" fmla="*/ 93 h 123"/>
                <a:gd name="T54" fmla="*/ 42 w 153"/>
                <a:gd name="T55" fmla="*/ 91 h 123"/>
                <a:gd name="T56" fmla="*/ 33 w 153"/>
                <a:gd name="T57" fmla="*/ 71 h 123"/>
                <a:gd name="T58" fmla="*/ 39 w 153"/>
                <a:gd name="T59" fmla="*/ 40 h 123"/>
                <a:gd name="T60" fmla="*/ 33 w 153"/>
                <a:gd name="T61" fmla="*/ 23 h 123"/>
                <a:gd name="T62" fmla="*/ 7 w 153"/>
                <a:gd name="T63" fmla="*/ 29 h 123"/>
                <a:gd name="T64" fmla="*/ 14 w 153"/>
                <a:gd name="T6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23">
                  <a:moveTo>
                    <a:pt x="14" y="17"/>
                  </a:moveTo>
                  <a:cubicBezTo>
                    <a:pt x="16" y="17"/>
                    <a:pt x="12" y="18"/>
                    <a:pt x="12" y="15"/>
                  </a:cubicBezTo>
                  <a:cubicBezTo>
                    <a:pt x="12" y="12"/>
                    <a:pt x="20" y="14"/>
                    <a:pt x="21" y="11"/>
                  </a:cubicBezTo>
                  <a:cubicBezTo>
                    <a:pt x="21" y="9"/>
                    <a:pt x="30" y="6"/>
                    <a:pt x="37" y="5"/>
                  </a:cubicBezTo>
                  <a:cubicBezTo>
                    <a:pt x="44" y="4"/>
                    <a:pt x="60" y="9"/>
                    <a:pt x="70" y="7"/>
                  </a:cubicBezTo>
                  <a:cubicBezTo>
                    <a:pt x="80" y="5"/>
                    <a:pt x="82" y="10"/>
                    <a:pt x="88" y="11"/>
                  </a:cubicBezTo>
                  <a:cubicBezTo>
                    <a:pt x="93" y="12"/>
                    <a:pt x="92" y="7"/>
                    <a:pt x="97" y="9"/>
                  </a:cubicBezTo>
                  <a:cubicBezTo>
                    <a:pt x="102" y="11"/>
                    <a:pt x="106" y="14"/>
                    <a:pt x="110" y="10"/>
                  </a:cubicBezTo>
                  <a:cubicBezTo>
                    <a:pt x="115" y="5"/>
                    <a:pt x="115" y="0"/>
                    <a:pt x="118" y="4"/>
                  </a:cubicBezTo>
                  <a:cubicBezTo>
                    <a:pt x="121" y="7"/>
                    <a:pt x="116" y="12"/>
                    <a:pt x="120" y="10"/>
                  </a:cubicBezTo>
                  <a:cubicBezTo>
                    <a:pt x="123" y="9"/>
                    <a:pt x="124" y="10"/>
                    <a:pt x="124" y="6"/>
                  </a:cubicBezTo>
                  <a:cubicBezTo>
                    <a:pt x="124" y="3"/>
                    <a:pt x="128" y="0"/>
                    <a:pt x="133" y="1"/>
                  </a:cubicBezTo>
                  <a:cubicBezTo>
                    <a:pt x="138" y="2"/>
                    <a:pt x="142" y="7"/>
                    <a:pt x="146" y="8"/>
                  </a:cubicBezTo>
                  <a:cubicBezTo>
                    <a:pt x="149" y="8"/>
                    <a:pt x="153" y="13"/>
                    <a:pt x="149" y="14"/>
                  </a:cubicBezTo>
                  <a:cubicBezTo>
                    <a:pt x="146" y="15"/>
                    <a:pt x="143" y="11"/>
                    <a:pt x="143" y="13"/>
                  </a:cubicBezTo>
                  <a:cubicBezTo>
                    <a:pt x="142" y="15"/>
                    <a:pt x="146" y="20"/>
                    <a:pt x="141" y="20"/>
                  </a:cubicBezTo>
                  <a:cubicBezTo>
                    <a:pt x="136" y="20"/>
                    <a:pt x="136" y="15"/>
                    <a:pt x="133" y="16"/>
                  </a:cubicBezTo>
                  <a:cubicBezTo>
                    <a:pt x="130" y="16"/>
                    <a:pt x="132" y="14"/>
                    <a:pt x="136" y="13"/>
                  </a:cubicBezTo>
                  <a:cubicBezTo>
                    <a:pt x="140" y="11"/>
                    <a:pt x="139" y="6"/>
                    <a:pt x="136" y="7"/>
                  </a:cubicBezTo>
                  <a:cubicBezTo>
                    <a:pt x="132" y="7"/>
                    <a:pt x="129" y="4"/>
                    <a:pt x="129" y="7"/>
                  </a:cubicBezTo>
                  <a:cubicBezTo>
                    <a:pt x="128" y="10"/>
                    <a:pt x="129" y="12"/>
                    <a:pt x="125" y="13"/>
                  </a:cubicBezTo>
                  <a:cubicBezTo>
                    <a:pt x="121" y="14"/>
                    <a:pt x="119" y="14"/>
                    <a:pt x="113" y="16"/>
                  </a:cubicBezTo>
                  <a:cubicBezTo>
                    <a:pt x="106" y="19"/>
                    <a:pt x="97" y="21"/>
                    <a:pt x="100" y="28"/>
                  </a:cubicBezTo>
                  <a:cubicBezTo>
                    <a:pt x="103" y="34"/>
                    <a:pt x="111" y="31"/>
                    <a:pt x="110" y="33"/>
                  </a:cubicBezTo>
                  <a:cubicBezTo>
                    <a:pt x="110" y="35"/>
                    <a:pt x="112" y="37"/>
                    <a:pt x="117" y="33"/>
                  </a:cubicBezTo>
                  <a:cubicBezTo>
                    <a:pt x="121" y="28"/>
                    <a:pt x="119" y="23"/>
                    <a:pt x="125" y="20"/>
                  </a:cubicBezTo>
                  <a:cubicBezTo>
                    <a:pt x="131" y="18"/>
                    <a:pt x="135" y="20"/>
                    <a:pt x="135" y="23"/>
                  </a:cubicBezTo>
                  <a:cubicBezTo>
                    <a:pt x="135" y="27"/>
                    <a:pt x="136" y="27"/>
                    <a:pt x="140" y="25"/>
                  </a:cubicBezTo>
                  <a:cubicBezTo>
                    <a:pt x="143" y="22"/>
                    <a:pt x="145" y="26"/>
                    <a:pt x="144" y="30"/>
                  </a:cubicBezTo>
                  <a:cubicBezTo>
                    <a:pt x="143" y="33"/>
                    <a:pt x="145" y="30"/>
                    <a:pt x="147" y="33"/>
                  </a:cubicBezTo>
                  <a:cubicBezTo>
                    <a:pt x="149" y="36"/>
                    <a:pt x="147" y="37"/>
                    <a:pt x="146" y="40"/>
                  </a:cubicBezTo>
                  <a:cubicBezTo>
                    <a:pt x="145" y="44"/>
                    <a:pt x="151" y="43"/>
                    <a:pt x="149" y="46"/>
                  </a:cubicBezTo>
                  <a:cubicBezTo>
                    <a:pt x="146" y="49"/>
                    <a:pt x="146" y="46"/>
                    <a:pt x="141" y="45"/>
                  </a:cubicBezTo>
                  <a:cubicBezTo>
                    <a:pt x="136" y="45"/>
                    <a:pt x="144" y="41"/>
                    <a:pt x="140" y="40"/>
                  </a:cubicBezTo>
                  <a:cubicBezTo>
                    <a:pt x="137" y="40"/>
                    <a:pt x="133" y="38"/>
                    <a:pt x="130" y="41"/>
                  </a:cubicBezTo>
                  <a:cubicBezTo>
                    <a:pt x="126" y="44"/>
                    <a:pt x="128" y="45"/>
                    <a:pt x="131" y="46"/>
                  </a:cubicBezTo>
                  <a:cubicBezTo>
                    <a:pt x="134" y="48"/>
                    <a:pt x="134" y="51"/>
                    <a:pt x="129" y="51"/>
                  </a:cubicBezTo>
                  <a:cubicBezTo>
                    <a:pt x="125" y="52"/>
                    <a:pt x="124" y="47"/>
                    <a:pt x="120" y="53"/>
                  </a:cubicBezTo>
                  <a:cubicBezTo>
                    <a:pt x="115" y="59"/>
                    <a:pt x="106" y="67"/>
                    <a:pt x="100" y="71"/>
                  </a:cubicBezTo>
                  <a:cubicBezTo>
                    <a:pt x="93" y="75"/>
                    <a:pt x="92" y="77"/>
                    <a:pt x="93" y="81"/>
                  </a:cubicBezTo>
                  <a:cubicBezTo>
                    <a:pt x="93" y="85"/>
                    <a:pt x="95" y="89"/>
                    <a:pt x="91" y="89"/>
                  </a:cubicBezTo>
                  <a:cubicBezTo>
                    <a:pt x="88" y="88"/>
                    <a:pt x="91" y="79"/>
                    <a:pt x="83" y="79"/>
                  </a:cubicBezTo>
                  <a:cubicBezTo>
                    <a:pt x="76" y="78"/>
                    <a:pt x="74" y="79"/>
                    <a:pt x="70" y="81"/>
                  </a:cubicBezTo>
                  <a:cubicBezTo>
                    <a:pt x="65" y="82"/>
                    <a:pt x="61" y="89"/>
                    <a:pt x="63" y="95"/>
                  </a:cubicBezTo>
                  <a:cubicBezTo>
                    <a:pt x="66" y="101"/>
                    <a:pt x="68" y="103"/>
                    <a:pt x="72" y="99"/>
                  </a:cubicBezTo>
                  <a:cubicBezTo>
                    <a:pt x="76" y="94"/>
                    <a:pt x="82" y="90"/>
                    <a:pt x="81" y="94"/>
                  </a:cubicBezTo>
                  <a:cubicBezTo>
                    <a:pt x="80" y="99"/>
                    <a:pt x="72" y="104"/>
                    <a:pt x="76" y="105"/>
                  </a:cubicBezTo>
                  <a:cubicBezTo>
                    <a:pt x="80" y="106"/>
                    <a:pt x="84" y="104"/>
                    <a:pt x="85" y="107"/>
                  </a:cubicBezTo>
                  <a:cubicBezTo>
                    <a:pt x="86" y="111"/>
                    <a:pt x="81" y="117"/>
                    <a:pt x="86" y="118"/>
                  </a:cubicBezTo>
                  <a:cubicBezTo>
                    <a:pt x="92" y="119"/>
                    <a:pt x="90" y="123"/>
                    <a:pt x="87" y="122"/>
                  </a:cubicBezTo>
                  <a:cubicBezTo>
                    <a:pt x="84" y="121"/>
                    <a:pt x="82" y="119"/>
                    <a:pt x="78" y="114"/>
                  </a:cubicBezTo>
                  <a:cubicBezTo>
                    <a:pt x="74" y="109"/>
                    <a:pt x="71" y="110"/>
                    <a:pt x="67" y="108"/>
                  </a:cubicBezTo>
                  <a:cubicBezTo>
                    <a:pt x="63" y="106"/>
                    <a:pt x="58" y="107"/>
                    <a:pt x="54" y="104"/>
                  </a:cubicBezTo>
                  <a:cubicBezTo>
                    <a:pt x="51" y="101"/>
                    <a:pt x="51" y="97"/>
                    <a:pt x="48" y="93"/>
                  </a:cubicBezTo>
                  <a:cubicBezTo>
                    <a:pt x="46" y="88"/>
                    <a:pt x="42" y="82"/>
                    <a:pt x="41" y="80"/>
                  </a:cubicBezTo>
                  <a:cubicBezTo>
                    <a:pt x="39" y="79"/>
                    <a:pt x="44" y="87"/>
                    <a:pt x="42" y="91"/>
                  </a:cubicBezTo>
                  <a:cubicBezTo>
                    <a:pt x="41" y="94"/>
                    <a:pt x="39" y="89"/>
                    <a:pt x="37" y="83"/>
                  </a:cubicBezTo>
                  <a:cubicBezTo>
                    <a:pt x="35" y="76"/>
                    <a:pt x="36" y="73"/>
                    <a:pt x="33" y="71"/>
                  </a:cubicBezTo>
                  <a:cubicBezTo>
                    <a:pt x="30" y="69"/>
                    <a:pt x="28" y="64"/>
                    <a:pt x="31" y="59"/>
                  </a:cubicBezTo>
                  <a:cubicBezTo>
                    <a:pt x="34" y="53"/>
                    <a:pt x="41" y="48"/>
                    <a:pt x="39" y="40"/>
                  </a:cubicBezTo>
                  <a:cubicBezTo>
                    <a:pt x="36" y="32"/>
                    <a:pt x="45" y="34"/>
                    <a:pt x="42" y="29"/>
                  </a:cubicBezTo>
                  <a:cubicBezTo>
                    <a:pt x="40" y="24"/>
                    <a:pt x="37" y="22"/>
                    <a:pt x="33" y="23"/>
                  </a:cubicBezTo>
                  <a:cubicBezTo>
                    <a:pt x="29" y="23"/>
                    <a:pt x="23" y="22"/>
                    <a:pt x="20" y="23"/>
                  </a:cubicBezTo>
                  <a:cubicBezTo>
                    <a:pt x="16" y="25"/>
                    <a:pt x="15" y="27"/>
                    <a:pt x="7" y="29"/>
                  </a:cubicBezTo>
                  <a:cubicBezTo>
                    <a:pt x="0" y="30"/>
                    <a:pt x="2" y="28"/>
                    <a:pt x="4" y="25"/>
                  </a:cubicBezTo>
                  <a:cubicBezTo>
                    <a:pt x="6" y="21"/>
                    <a:pt x="3" y="20"/>
                    <a:pt x="14" y="1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1"/>
            <p:cNvSpPr>
              <a:spLocks/>
            </p:cNvSpPr>
            <p:nvPr/>
          </p:nvSpPr>
          <p:spPr bwMode="auto">
            <a:xfrm>
              <a:off x="3122613" y="5788025"/>
              <a:ext cx="411163" cy="635000"/>
            </a:xfrm>
            <a:custGeom>
              <a:avLst/>
              <a:gdLst>
                <a:gd name="T0" fmla="*/ 19 w 83"/>
                <a:gd name="T1" fmla="*/ 1 h 128"/>
                <a:gd name="T2" fmla="*/ 11 w 83"/>
                <a:gd name="T3" fmla="*/ 8 h 128"/>
                <a:gd name="T4" fmla="*/ 7 w 83"/>
                <a:gd name="T5" fmla="*/ 14 h 128"/>
                <a:gd name="T6" fmla="*/ 3 w 83"/>
                <a:gd name="T7" fmla="*/ 28 h 128"/>
                <a:gd name="T8" fmla="*/ 6 w 83"/>
                <a:gd name="T9" fmla="*/ 41 h 128"/>
                <a:gd name="T10" fmla="*/ 16 w 83"/>
                <a:gd name="T11" fmla="*/ 56 h 128"/>
                <a:gd name="T12" fmla="*/ 24 w 83"/>
                <a:gd name="T13" fmla="*/ 76 h 128"/>
                <a:gd name="T14" fmla="*/ 30 w 83"/>
                <a:gd name="T15" fmla="*/ 109 h 128"/>
                <a:gd name="T16" fmla="*/ 46 w 83"/>
                <a:gd name="T17" fmla="*/ 128 h 128"/>
                <a:gd name="T18" fmla="*/ 43 w 83"/>
                <a:gd name="T19" fmla="*/ 118 h 128"/>
                <a:gd name="T20" fmla="*/ 41 w 83"/>
                <a:gd name="T21" fmla="*/ 103 h 128"/>
                <a:gd name="T22" fmla="*/ 51 w 83"/>
                <a:gd name="T23" fmla="*/ 96 h 128"/>
                <a:gd name="T24" fmla="*/ 58 w 83"/>
                <a:gd name="T25" fmla="*/ 87 h 128"/>
                <a:gd name="T26" fmla="*/ 64 w 83"/>
                <a:gd name="T27" fmla="*/ 70 h 128"/>
                <a:gd name="T28" fmla="*/ 75 w 83"/>
                <a:gd name="T29" fmla="*/ 63 h 128"/>
                <a:gd name="T30" fmla="*/ 80 w 83"/>
                <a:gd name="T31" fmla="*/ 44 h 128"/>
                <a:gd name="T32" fmla="*/ 71 w 83"/>
                <a:gd name="T33" fmla="*/ 29 h 128"/>
                <a:gd name="T34" fmla="*/ 55 w 83"/>
                <a:gd name="T35" fmla="*/ 20 h 128"/>
                <a:gd name="T36" fmla="*/ 44 w 83"/>
                <a:gd name="T37" fmla="*/ 12 h 128"/>
                <a:gd name="T38" fmla="*/ 35 w 83"/>
                <a:gd name="T39" fmla="*/ 4 h 128"/>
                <a:gd name="T40" fmla="*/ 19 w 83"/>
                <a:gd name="T4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28">
                  <a:moveTo>
                    <a:pt x="19" y="1"/>
                  </a:moveTo>
                  <a:cubicBezTo>
                    <a:pt x="12" y="3"/>
                    <a:pt x="13" y="5"/>
                    <a:pt x="11" y="8"/>
                  </a:cubicBezTo>
                  <a:cubicBezTo>
                    <a:pt x="8" y="10"/>
                    <a:pt x="7" y="10"/>
                    <a:pt x="7" y="14"/>
                  </a:cubicBezTo>
                  <a:cubicBezTo>
                    <a:pt x="7" y="19"/>
                    <a:pt x="4" y="21"/>
                    <a:pt x="3" y="28"/>
                  </a:cubicBezTo>
                  <a:cubicBezTo>
                    <a:pt x="3" y="35"/>
                    <a:pt x="0" y="33"/>
                    <a:pt x="6" y="41"/>
                  </a:cubicBezTo>
                  <a:cubicBezTo>
                    <a:pt x="11" y="49"/>
                    <a:pt x="8" y="52"/>
                    <a:pt x="16" y="56"/>
                  </a:cubicBezTo>
                  <a:cubicBezTo>
                    <a:pt x="23" y="60"/>
                    <a:pt x="23" y="63"/>
                    <a:pt x="24" y="76"/>
                  </a:cubicBezTo>
                  <a:cubicBezTo>
                    <a:pt x="25" y="90"/>
                    <a:pt x="25" y="101"/>
                    <a:pt x="30" y="109"/>
                  </a:cubicBezTo>
                  <a:cubicBezTo>
                    <a:pt x="34" y="118"/>
                    <a:pt x="41" y="128"/>
                    <a:pt x="46" y="128"/>
                  </a:cubicBezTo>
                  <a:cubicBezTo>
                    <a:pt x="52" y="128"/>
                    <a:pt x="42" y="127"/>
                    <a:pt x="43" y="118"/>
                  </a:cubicBezTo>
                  <a:cubicBezTo>
                    <a:pt x="45" y="108"/>
                    <a:pt x="40" y="108"/>
                    <a:pt x="41" y="103"/>
                  </a:cubicBezTo>
                  <a:cubicBezTo>
                    <a:pt x="41" y="97"/>
                    <a:pt x="50" y="101"/>
                    <a:pt x="51" y="96"/>
                  </a:cubicBezTo>
                  <a:cubicBezTo>
                    <a:pt x="52" y="91"/>
                    <a:pt x="54" y="93"/>
                    <a:pt x="58" y="87"/>
                  </a:cubicBezTo>
                  <a:cubicBezTo>
                    <a:pt x="62" y="81"/>
                    <a:pt x="57" y="75"/>
                    <a:pt x="64" y="70"/>
                  </a:cubicBezTo>
                  <a:cubicBezTo>
                    <a:pt x="71" y="65"/>
                    <a:pt x="72" y="71"/>
                    <a:pt x="75" y="63"/>
                  </a:cubicBezTo>
                  <a:cubicBezTo>
                    <a:pt x="78" y="56"/>
                    <a:pt x="78" y="53"/>
                    <a:pt x="80" y="44"/>
                  </a:cubicBezTo>
                  <a:cubicBezTo>
                    <a:pt x="83" y="35"/>
                    <a:pt x="80" y="31"/>
                    <a:pt x="71" y="29"/>
                  </a:cubicBezTo>
                  <a:cubicBezTo>
                    <a:pt x="61" y="27"/>
                    <a:pt x="58" y="25"/>
                    <a:pt x="55" y="20"/>
                  </a:cubicBezTo>
                  <a:cubicBezTo>
                    <a:pt x="52" y="15"/>
                    <a:pt x="50" y="14"/>
                    <a:pt x="44" y="12"/>
                  </a:cubicBezTo>
                  <a:cubicBezTo>
                    <a:pt x="38" y="10"/>
                    <a:pt x="39" y="3"/>
                    <a:pt x="35" y="4"/>
                  </a:cubicBezTo>
                  <a:cubicBezTo>
                    <a:pt x="31" y="4"/>
                    <a:pt x="23" y="0"/>
                    <a:pt x="19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2"/>
            <p:cNvSpPr>
              <a:spLocks/>
            </p:cNvSpPr>
            <p:nvPr/>
          </p:nvSpPr>
          <p:spPr bwMode="auto">
            <a:xfrm>
              <a:off x="3454401" y="5168900"/>
              <a:ext cx="357188" cy="193675"/>
            </a:xfrm>
            <a:custGeom>
              <a:avLst/>
              <a:gdLst>
                <a:gd name="T0" fmla="*/ 2 w 72"/>
                <a:gd name="T1" fmla="*/ 8 h 39"/>
                <a:gd name="T2" fmla="*/ 9 w 72"/>
                <a:gd name="T3" fmla="*/ 11 h 39"/>
                <a:gd name="T4" fmla="*/ 15 w 72"/>
                <a:gd name="T5" fmla="*/ 20 h 39"/>
                <a:gd name="T6" fmla="*/ 12 w 72"/>
                <a:gd name="T7" fmla="*/ 34 h 39"/>
                <a:gd name="T8" fmla="*/ 28 w 72"/>
                <a:gd name="T9" fmla="*/ 29 h 39"/>
                <a:gd name="T10" fmla="*/ 44 w 72"/>
                <a:gd name="T11" fmla="*/ 23 h 39"/>
                <a:gd name="T12" fmla="*/ 54 w 72"/>
                <a:gd name="T13" fmla="*/ 17 h 39"/>
                <a:gd name="T14" fmla="*/ 66 w 72"/>
                <a:gd name="T15" fmla="*/ 6 h 39"/>
                <a:gd name="T16" fmla="*/ 57 w 72"/>
                <a:gd name="T17" fmla="*/ 3 h 39"/>
                <a:gd name="T18" fmla="*/ 33 w 72"/>
                <a:gd name="T19" fmla="*/ 3 h 39"/>
                <a:gd name="T20" fmla="*/ 13 w 72"/>
                <a:gd name="T21" fmla="*/ 6 h 39"/>
                <a:gd name="T22" fmla="*/ 2 w 72"/>
                <a:gd name="T2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39">
                  <a:moveTo>
                    <a:pt x="2" y="8"/>
                  </a:moveTo>
                  <a:cubicBezTo>
                    <a:pt x="0" y="10"/>
                    <a:pt x="3" y="10"/>
                    <a:pt x="9" y="11"/>
                  </a:cubicBezTo>
                  <a:cubicBezTo>
                    <a:pt x="15" y="12"/>
                    <a:pt x="17" y="16"/>
                    <a:pt x="15" y="20"/>
                  </a:cubicBezTo>
                  <a:cubicBezTo>
                    <a:pt x="13" y="24"/>
                    <a:pt x="9" y="29"/>
                    <a:pt x="12" y="34"/>
                  </a:cubicBezTo>
                  <a:cubicBezTo>
                    <a:pt x="16" y="39"/>
                    <a:pt x="20" y="35"/>
                    <a:pt x="28" y="29"/>
                  </a:cubicBezTo>
                  <a:cubicBezTo>
                    <a:pt x="35" y="24"/>
                    <a:pt x="38" y="24"/>
                    <a:pt x="44" y="23"/>
                  </a:cubicBezTo>
                  <a:cubicBezTo>
                    <a:pt x="51" y="22"/>
                    <a:pt x="52" y="21"/>
                    <a:pt x="54" y="17"/>
                  </a:cubicBezTo>
                  <a:cubicBezTo>
                    <a:pt x="56" y="13"/>
                    <a:pt x="59" y="8"/>
                    <a:pt x="66" y="6"/>
                  </a:cubicBezTo>
                  <a:cubicBezTo>
                    <a:pt x="72" y="4"/>
                    <a:pt x="66" y="5"/>
                    <a:pt x="57" y="3"/>
                  </a:cubicBezTo>
                  <a:cubicBezTo>
                    <a:pt x="48" y="0"/>
                    <a:pt x="40" y="2"/>
                    <a:pt x="33" y="3"/>
                  </a:cubicBezTo>
                  <a:cubicBezTo>
                    <a:pt x="26" y="4"/>
                    <a:pt x="17" y="4"/>
                    <a:pt x="13" y="6"/>
                  </a:cubicBezTo>
                  <a:cubicBezTo>
                    <a:pt x="8" y="8"/>
                    <a:pt x="4" y="6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3678238" y="5208588"/>
              <a:ext cx="1420813" cy="1025525"/>
            </a:xfrm>
            <a:custGeom>
              <a:avLst/>
              <a:gdLst>
                <a:gd name="T0" fmla="*/ 7 w 287"/>
                <a:gd name="T1" fmla="*/ 94 h 207"/>
                <a:gd name="T2" fmla="*/ 21 w 287"/>
                <a:gd name="T3" fmla="*/ 133 h 207"/>
                <a:gd name="T4" fmla="*/ 53 w 287"/>
                <a:gd name="T5" fmla="*/ 157 h 207"/>
                <a:gd name="T6" fmla="*/ 69 w 287"/>
                <a:gd name="T7" fmla="*/ 205 h 207"/>
                <a:gd name="T8" fmla="*/ 100 w 287"/>
                <a:gd name="T9" fmla="*/ 173 h 207"/>
                <a:gd name="T10" fmla="*/ 120 w 287"/>
                <a:gd name="T11" fmla="*/ 120 h 207"/>
                <a:gd name="T12" fmla="*/ 89 w 287"/>
                <a:gd name="T13" fmla="*/ 91 h 207"/>
                <a:gd name="T14" fmla="*/ 117 w 287"/>
                <a:gd name="T15" fmla="*/ 113 h 207"/>
                <a:gd name="T16" fmla="*/ 116 w 287"/>
                <a:gd name="T17" fmla="*/ 90 h 207"/>
                <a:gd name="T18" fmla="*/ 150 w 287"/>
                <a:gd name="T19" fmla="*/ 98 h 207"/>
                <a:gd name="T20" fmla="*/ 170 w 287"/>
                <a:gd name="T21" fmla="*/ 115 h 207"/>
                <a:gd name="T22" fmla="*/ 194 w 287"/>
                <a:gd name="T23" fmla="*/ 112 h 207"/>
                <a:gd name="T24" fmla="*/ 211 w 287"/>
                <a:gd name="T25" fmla="*/ 140 h 207"/>
                <a:gd name="T26" fmla="*/ 206 w 287"/>
                <a:gd name="T27" fmla="*/ 117 h 207"/>
                <a:gd name="T28" fmla="*/ 217 w 287"/>
                <a:gd name="T29" fmla="*/ 110 h 207"/>
                <a:gd name="T30" fmla="*/ 236 w 287"/>
                <a:gd name="T31" fmla="*/ 83 h 207"/>
                <a:gd name="T32" fmla="*/ 234 w 287"/>
                <a:gd name="T33" fmla="*/ 67 h 207"/>
                <a:gd name="T34" fmla="*/ 240 w 287"/>
                <a:gd name="T35" fmla="*/ 68 h 207"/>
                <a:gd name="T36" fmla="*/ 242 w 287"/>
                <a:gd name="T37" fmla="*/ 40 h 207"/>
                <a:gd name="T38" fmla="*/ 250 w 287"/>
                <a:gd name="T39" fmla="*/ 31 h 207"/>
                <a:gd name="T40" fmla="*/ 263 w 287"/>
                <a:gd name="T41" fmla="*/ 41 h 207"/>
                <a:gd name="T42" fmla="*/ 274 w 287"/>
                <a:gd name="T43" fmla="*/ 28 h 207"/>
                <a:gd name="T44" fmla="*/ 279 w 287"/>
                <a:gd name="T45" fmla="*/ 17 h 207"/>
                <a:gd name="T46" fmla="*/ 212 w 287"/>
                <a:gd name="T47" fmla="*/ 9 h 207"/>
                <a:gd name="T48" fmla="*/ 176 w 287"/>
                <a:gd name="T49" fmla="*/ 8 h 207"/>
                <a:gd name="T50" fmla="*/ 138 w 287"/>
                <a:gd name="T51" fmla="*/ 6 h 207"/>
                <a:gd name="T52" fmla="*/ 119 w 287"/>
                <a:gd name="T53" fmla="*/ 12 h 207"/>
                <a:gd name="T54" fmla="*/ 84 w 287"/>
                <a:gd name="T55" fmla="*/ 23 h 207"/>
                <a:gd name="T56" fmla="*/ 81 w 287"/>
                <a:gd name="T57" fmla="*/ 14 h 207"/>
                <a:gd name="T58" fmla="*/ 52 w 287"/>
                <a:gd name="T59" fmla="*/ 20 h 207"/>
                <a:gd name="T60" fmla="*/ 50 w 287"/>
                <a:gd name="T61" fmla="*/ 30 h 207"/>
                <a:gd name="T62" fmla="*/ 60 w 287"/>
                <a:gd name="T63" fmla="*/ 24 h 207"/>
                <a:gd name="T64" fmla="*/ 74 w 287"/>
                <a:gd name="T65" fmla="*/ 29 h 207"/>
                <a:gd name="T66" fmla="*/ 49 w 287"/>
                <a:gd name="T67" fmla="*/ 39 h 207"/>
                <a:gd name="T68" fmla="*/ 30 w 287"/>
                <a:gd name="T69" fmla="*/ 50 h 207"/>
                <a:gd name="T70" fmla="*/ 19 w 287"/>
                <a:gd name="T71" fmla="*/ 63 h 207"/>
                <a:gd name="T72" fmla="*/ 35 w 287"/>
                <a:gd name="T73" fmla="*/ 64 h 207"/>
                <a:gd name="T74" fmla="*/ 54 w 287"/>
                <a:gd name="T75" fmla="*/ 64 h 207"/>
                <a:gd name="T76" fmla="*/ 53 w 287"/>
                <a:gd name="T77" fmla="*/ 56 h 207"/>
                <a:gd name="T78" fmla="*/ 72 w 287"/>
                <a:gd name="T79" fmla="*/ 68 h 207"/>
                <a:gd name="T80" fmla="*/ 80 w 287"/>
                <a:gd name="T81" fmla="*/ 55 h 207"/>
                <a:gd name="T82" fmla="*/ 95 w 287"/>
                <a:gd name="T83" fmla="*/ 64 h 207"/>
                <a:gd name="T84" fmla="*/ 88 w 287"/>
                <a:gd name="T85" fmla="*/ 73 h 207"/>
                <a:gd name="T86" fmla="*/ 69 w 287"/>
                <a:gd name="T87" fmla="*/ 80 h 207"/>
                <a:gd name="T88" fmla="*/ 51 w 287"/>
                <a:gd name="T89" fmla="*/ 7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" h="207">
                  <a:moveTo>
                    <a:pt x="23" y="74"/>
                  </a:moveTo>
                  <a:cubicBezTo>
                    <a:pt x="20" y="74"/>
                    <a:pt x="16" y="77"/>
                    <a:pt x="15" y="81"/>
                  </a:cubicBezTo>
                  <a:cubicBezTo>
                    <a:pt x="14" y="86"/>
                    <a:pt x="10" y="88"/>
                    <a:pt x="7" y="94"/>
                  </a:cubicBezTo>
                  <a:cubicBezTo>
                    <a:pt x="3" y="100"/>
                    <a:pt x="2" y="100"/>
                    <a:pt x="3" y="106"/>
                  </a:cubicBezTo>
                  <a:cubicBezTo>
                    <a:pt x="4" y="112"/>
                    <a:pt x="0" y="118"/>
                    <a:pt x="6" y="123"/>
                  </a:cubicBezTo>
                  <a:cubicBezTo>
                    <a:pt x="12" y="129"/>
                    <a:pt x="14" y="135"/>
                    <a:pt x="21" y="133"/>
                  </a:cubicBezTo>
                  <a:cubicBezTo>
                    <a:pt x="28" y="131"/>
                    <a:pt x="32" y="128"/>
                    <a:pt x="38" y="130"/>
                  </a:cubicBezTo>
                  <a:cubicBezTo>
                    <a:pt x="45" y="132"/>
                    <a:pt x="48" y="135"/>
                    <a:pt x="48" y="141"/>
                  </a:cubicBezTo>
                  <a:cubicBezTo>
                    <a:pt x="49" y="148"/>
                    <a:pt x="51" y="150"/>
                    <a:pt x="53" y="157"/>
                  </a:cubicBezTo>
                  <a:cubicBezTo>
                    <a:pt x="55" y="165"/>
                    <a:pt x="51" y="166"/>
                    <a:pt x="52" y="174"/>
                  </a:cubicBezTo>
                  <a:cubicBezTo>
                    <a:pt x="53" y="182"/>
                    <a:pt x="56" y="185"/>
                    <a:pt x="58" y="191"/>
                  </a:cubicBezTo>
                  <a:cubicBezTo>
                    <a:pt x="59" y="198"/>
                    <a:pt x="59" y="207"/>
                    <a:pt x="69" y="205"/>
                  </a:cubicBezTo>
                  <a:cubicBezTo>
                    <a:pt x="78" y="204"/>
                    <a:pt x="84" y="199"/>
                    <a:pt x="87" y="193"/>
                  </a:cubicBezTo>
                  <a:cubicBezTo>
                    <a:pt x="90" y="187"/>
                    <a:pt x="92" y="188"/>
                    <a:pt x="93" y="183"/>
                  </a:cubicBezTo>
                  <a:cubicBezTo>
                    <a:pt x="93" y="179"/>
                    <a:pt x="95" y="178"/>
                    <a:pt x="100" y="173"/>
                  </a:cubicBezTo>
                  <a:cubicBezTo>
                    <a:pt x="104" y="168"/>
                    <a:pt x="100" y="165"/>
                    <a:pt x="101" y="157"/>
                  </a:cubicBezTo>
                  <a:cubicBezTo>
                    <a:pt x="101" y="150"/>
                    <a:pt x="102" y="145"/>
                    <a:pt x="109" y="138"/>
                  </a:cubicBezTo>
                  <a:cubicBezTo>
                    <a:pt x="116" y="132"/>
                    <a:pt x="123" y="122"/>
                    <a:pt x="120" y="120"/>
                  </a:cubicBezTo>
                  <a:cubicBezTo>
                    <a:pt x="116" y="118"/>
                    <a:pt x="112" y="123"/>
                    <a:pt x="107" y="120"/>
                  </a:cubicBezTo>
                  <a:cubicBezTo>
                    <a:pt x="103" y="117"/>
                    <a:pt x="105" y="115"/>
                    <a:pt x="99" y="109"/>
                  </a:cubicBezTo>
                  <a:cubicBezTo>
                    <a:pt x="94" y="104"/>
                    <a:pt x="89" y="98"/>
                    <a:pt x="89" y="91"/>
                  </a:cubicBezTo>
                  <a:cubicBezTo>
                    <a:pt x="89" y="85"/>
                    <a:pt x="94" y="92"/>
                    <a:pt x="97" y="97"/>
                  </a:cubicBezTo>
                  <a:cubicBezTo>
                    <a:pt x="99" y="102"/>
                    <a:pt x="103" y="106"/>
                    <a:pt x="105" y="110"/>
                  </a:cubicBezTo>
                  <a:cubicBezTo>
                    <a:pt x="107" y="114"/>
                    <a:pt x="105" y="118"/>
                    <a:pt x="117" y="113"/>
                  </a:cubicBezTo>
                  <a:cubicBezTo>
                    <a:pt x="129" y="108"/>
                    <a:pt x="129" y="106"/>
                    <a:pt x="132" y="103"/>
                  </a:cubicBezTo>
                  <a:cubicBezTo>
                    <a:pt x="135" y="99"/>
                    <a:pt x="135" y="97"/>
                    <a:pt x="128" y="96"/>
                  </a:cubicBezTo>
                  <a:cubicBezTo>
                    <a:pt x="121" y="95"/>
                    <a:pt x="117" y="95"/>
                    <a:pt x="116" y="90"/>
                  </a:cubicBezTo>
                  <a:cubicBezTo>
                    <a:pt x="115" y="86"/>
                    <a:pt x="113" y="86"/>
                    <a:pt x="120" y="90"/>
                  </a:cubicBezTo>
                  <a:cubicBezTo>
                    <a:pt x="127" y="95"/>
                    <a:pt x="125" y="93"/>
                    <a:pt x="134" y="94"/>
                  </a:cubicBezTo>
                  <a:cubicBezTo>
                    <a:pt x="143" y="95"/>
                    <a:pt x="148" y="94"/>
                    <a:pt x="150" y="98"/>
                  </a:cubicBezTo>
                  <a:cubicBezTo>
                    <a:pt x="153" y="102"/>
                    <a:pt x="153" y="99"/>
                    <a:pt x="156" y="105"/>
                  </a:cubicBezTo>
                  <a:cubicBezTo>
                    <a:pt x="159" y="110"/>
                    <a:pt x="162" y="125"/>
                    <a:pt x="165" y="125"/>
                  </a:cubicBezTo>
                  <a:cubicBezTo>
                    <a:pt x="168" y="126"/>
                    <a:pt x="169" y="120"/>
                    <a:pt x="170" y="115"/>
                  </a:cubicBezTo>
                  <a:cubicBezTo>
                    <a:pt x="171" y="109"/>
                    <a:pt x="172" y="111"/>
                    <a:pt x="178" y="105"/>
                  </a:cubicBezTo>
                  <a:cubicBezTo>
                    <a:pt x="183" y="99"/>
                    <a:pt x="186" y="96"/>
                    <a:pt x="189" y="100"/>
                  </a:cubicBezTo>
                  <a:cubicBezTo>
                    <a:pt x="192" y="103"/>
                    <a:pt x="191" y="111"/>
                    <a:pt x="194" y="112"/>
                  </a:cubicBezTo>
                  <a:cubicBezTo>
                    <a:pt x="198" y="113"/>
                    <a:pt x="200" y="111"/>
                    <a:pt x="202" y="116"/>
                  </a:cubicBezTo>
                  <a:cubicBezTo>
                    <a:pt x="203" y="121"/>
                    <a:pt x="199" y="124"/>
                    <a:pt x="203" y="128"/>
                  </a:cubicBezTo>
                  <a:cubicBezTo>
                    <a:pt x="207" y="132"/>
                    <a:pt x="208" y="139"/>
                    <a:pt x="211" y="140"/>
                  </a:cubicBezTo>
                  <a:cubicBezTo>
                    <a:pt x="213" y="141"/>
                    <a:pt x="214" y="138"/>
                    <a:pt x="212" y="134"/>
                  </a:cubicBezTo>
                  <a:cubicBezTo>
                    <a:pt x="210" y="130"/>
                    <a:pt x="206" y="131"/>
                    <a:pt x="206" y="127"/>
                  </a:cubicBezTo>
                  <a:cubicBezTo>
                    <a:pt x="207" y="123"/>
                    <a:pt x="202" y="120"/>
                    <a:pt x="206" y="117"/>
                  </a:cubicBezTo>
                  <a:cubicBezTo>
                    <a:pt x="210" y="115"/>
                    <a:pt x="209" y="121"/>
                    <a:pt x="213" y="124"/>
                  </a:cubicBezTo>
                  <a:cubicBezTo>
                    <a:pt x="216" y="126"/>
                    <a:pt x="218" y="121"/>
                    <a:pt x="220" y="119"/>
                  </a:cubicBezTo>
                  <a:cubicBezTo>
                    <a:pt x="223" y="117"/>
                    <a:pt x="221" y="115"/>
                    <a:pt x="217" y="110"/>
                  </a:cubicBezTo>
                  <a:cubicBezTo>
                    <a:pt x="213" y="105"/>
                    <a:pt x="211" y="101"/>
                    <a:pt x="218" y="101"/>
                  </a:cubicBezTo>
                  <a:cubicBezTo>
                    <a:pt x="225" y="101"/>
                    <a:pt x="230" y="100"/>
                    <a:pt x="234" y="94"/>
                  </a:cubicBezTo>
                  <a:cubicBezTo>
                    <a:pt x="238" y="88"/>
                    <a:pt x="238" y="86"/>
                    <a:pt x="236" y="83"/>
                  </a:cubicBezTo>
                  <a:cubicBezTo>
                    <a:pt x="234" y="80"/>
                    <a:pt x="229" y="78"/>
                    <a:pt x="230" y="75"/>
                  </a:cubicBezTo>
                  <a:cubicBezTo>
                    <a:pt x="230" y="71"/>
                    <a:pt x="223" y="72"/>
                    <a:pt x="225" y="69"/>
                  </a:cubicBezTo>
                  <a:cubicBezTo>
                    <a:pt x="227" y="66"/>
                    <a:pt x="231" y="63"/>
                    <a:pt x="234" y="67"/>
                  </a:cubicBezTo>
                  <a:cubicBezTo>
                    <a:pt x="238" y="72"/>
                    <a:pt x="234" y="68"/>
                    <a:pt x="238" y="72"/>
                  </a:cubicBezTo>
                  <a:cubicBezTo>
                    <a:pt x="242" y="76"/>
                    <a:pt x="244" y="77"/>
                    <a:pt x="246" y="74"/>
                  </a:cubicBezTo>
                  <a:cubicBezTo>
                    <a:pt x="247" y="71"/>
                    <a:pt x="241" y="70"/>
                    <a:pt x="240" y="68"/>
                  </a:cubicBezTo>
                  <a:cubicBezTo>
                    <a:pt x="239" y="65"/>
                    <a:pt x="238" y="65"/>
                    <a:pt x="242" y="62"/>
                  </a:cubicBezTo>
                  <a:cubicBezTo>
                    <a:pt x="246" y="60"/>
                    <a:pt x="248" y="60"/>
                    <a:pt x="248" y="52"/>
                  </a:cubicBezTo>
                  <a:cubicBezTo>
                    <a:pt x="247" y="45"/>
                    <a:pt x="246" y="42"/>
                    <a:pt x="242" y="40"/>
                  </a:cubicBezTo>
                  <a:cubicBezTo>
                    <a:pt x="238" y="37"/>
                    <a:pt x="232" y="41"/>
                    <a:pt x="232" y="37"/>
                  </a:cubicBezTo>
                  <a:cubicBezTo>
                    <a:pt x="232" y="34"/>
                    <a:pt x="233" y="29"/>
                    <a:pt x="238" y="30"/>
                  </a:cubicBezTo>
                  <a:cubicBezTo>
                    <a:pt x="243" y="30"/>
                    <a:pt x="247" y="34"/>
                    <a:pt x="250" y="31"/>
                  </a:cubicBezTo>
                  <a:cubicBezTo>
                    <a:pt x="254" y="29"/>
                    <a:pt x="249" y="26"/>
                    <a:pt x="255" y="26"/>
                  </a:cubicBezTo>
                  <a:cubicBezTo>
                    <a:pt x="262" y="26"/>
                    <a:pt x="260" y="29"/>
                    <a:pt x="259" y="32"/>
                  </a:cubicBezTo>
                  <a:cubicBezTo>
                    <a:pt x="259" y="36"/>
                    <a:pt x="258" y="36"/>
                    <a:pt x="263" y="41"/>
                  </a:cubicBezTo>
                  <a:cubicBezTo>
                    <a:pt x="268" y="45"/>
                    <a:pt x="269" y="47"/>
                    <a:pt x="269" y="40"/>
                  </a:cubicBezTo>
                  <a:cubicBezTo>
                    <a:pt x="269" y="32"/>
                    <a:pt x="261" y="31"/>
                    <a:pt x="265" y="29"/>
                  </a:cubicBezTo>
                  <a:cubicBezTo>
                    <a:pt x="269" y="27"/>
                    <a:pt x="270" y="31"/>
                    <a:pt x="274" y="28"/>
                  </a:cubicBezTo>
                  <a:cubicBezTo>
                    <a:pt x="278" y="25"/>
                    <a:pt x="276" y="26"/>
                    <a:pt x="273" y="22"/>
                  </a:cubicBezTo>
                  <a:cubicBezTo>
                    <a:pt x="271" y="18"/>
                    <a:pt x="275" y="20"/>
                    <a:pt x="279" y="21"/>
                  </a:cubicBezTo>
                  <a:cubicBezTo>
                    <a:pt x="283" y="23"/>
                    <a:pt x="287" y="20"/>
                    <a:pt x="279" y="17"/>
                  </a:cubicBezTo>
                  <a:cubicBezTo>
                    <a:pt x="272" y="15"/>
                    <a:pt x="253" y="11"/>
                    <a:pt x="248" y="12"/>
                  </a:cubicBezTo>
                  <a:cubicBezTo>
                    <a:pt x="242" y="13"/>
                    <a:pt x="240" y="16"/>
                    <a:pt x="233" y="12"/>
                  </a:cubicBezTo>
                  <a:cubicBezTo>
                    <a:pt x="227" y="8"/>
                    <a:pt x="217" y="9"/>
                    <a:pt x="212" y="9"/>
                  </a:cubicBezTo>
                  <a:cubicBezTo>
                    <a:pt x="208" y="9"/>
                    <a:pt x="209" y="11"/>
                    <a:pt x="203" y="11"/>
                  </a:cubicBezTo>
                  <a:cubicBezTo>
                    <a:pt x="198" y="11"/>
                    <a:pt x="196" y="8"/>
                    <a:pt x="192" y="7"/>
                  </a:cubicBezTo>
                  <a:cubicBezTo>
                    <a:pt x="187" y="6"/>
                    <a:pt x="181" y="10"/>
                    <a:pt x="176" y="8"/>
                  </a:cubicBezTo>
                  <a:cubicBezTo>
                    <a:pt x="172" y="6"/>
                    <a:pt x="165" y="7"/>
                    <a:pt x="168" y="4"/>
                  </a:cubicBezTo>
                  <a:cubicBezTo>
                    <a:pt x="172" y="0"/>
                    <a:pt x="160" y="1"/>
                    <a:pt x="154" y="2"/>
                  </a:cubicBezTo>
                  <a:cubicBezTo>
                    <a:pt x="148" y="3"/>
                    <a:pt x="141" y="4"/>
                    <a:pt x="138" y="6"/>
                  </a:cubicBezTo>
                  <a:cubicBezTo>
                    <a:pt x="135" y="9"/>
                    <a:pt x="134" y="10"/>
                    <a:pt x="130" y="10"/>
                  </a:cubicBezTo>
                  <a:cubicBezTo>
                    <a:pt x="126" y="10"/>
                    <a:pt x="126" y="6"/>
                    <a:pt x="123" y="7"/>
                  </a:cubicBezTo>
                  <a:cubicBezTo>
                    <a:pt x="120" y="8"/>
                    <a:pt x="121" y="9"/>
                    <a:pt x="119" y="12"/>
                  </a:cubicBezTo>
                  <a:cubicBezTo>
                    <a:pt x="117" y="15"/>
                    <a:pt x="113" y="12"/>
                    <a:pt x="110" y="14"/>
                  </a:cubicBezTo>
                  <a:cubicBezTo>
                    <a:pt x="107" y="15"/>
                    <a:pt x="103" y="13"/>
                    <a:pt x="99" y="16"/>
                  </a:cubicBezTo>
                  <a:cubicBezTo>
                    <a:pt x="96" y="20"/>
                    <a:pt x="87" y="25"/>
                    <a:pt x="84" y="23"/>
                  </a:cubicBezTo>
                  <a:cubicBezTo>
                    <a:pt x="81" y="21"/>
                    <a:pt x="78" y="19"/>
                    <a:pt x="81" y="19"/>
                  </a:cubicBezTo>
                  <a:cubicBezTo>
                    <a:pt x="83" y="20"/>
                    <a:pt x="89" y="21"/>
                    <a:pt x="88" y="17"/>
                  </a:cubicBezTo>
                  <a:cubicBezTo>
                    <a:pt x="88" y="13"/>
                    <a:pt x="84" y="14"/>
                    <a:pt x="81" y="14"/>
                  </a:cubicBezTo>
                  <a:cubicBezTo>
                    <a:pt x="77" y="14"/>
                    <a:pt x="76" y="11"/>
                    <a:pt x="71" y="12"/>
                  </a:cubicBezTo>
                  <a:cubicBezTo>
                    <a:pt x="66" y="13"/>
                    <a:pt x="61" y="12"/>
                    <a:pt x="58" y="15"/>
                  </a:cubicBezTo>
                  <a:cubicBezTo>
                    <a:pt x="54" y="17"/>
                    <a:pt x="55" y="18"/>
                    <a:pt x="52" y="20"/>
                  </a:cubicBezTo>
                  <a:cubicBezTo>
                    <a:pt x="49" y="22"/>
                    <a:pt x="45" y="22"/>
                    <a:pt x="44" y="25"/>
                  </a:cubicBezTo>
                  <a:cubicBezTo>
                    <a:pt x="43" y="28"/>
                    <a:pt x="40" y="31"/>
                    <a:pt x="43" y="31"/>
                  </a:cubicBezTo>
                  <a:cubicBezTo>
                    <a:pt x="47" y="31"/>
                    <a:pt x="48" y="27"/>
                    <a:pt x="50" y="30"/>
                  </a:cubicBezTo>
                  <a:cubicBezTo>
                    <a:pt x="52" y="32"/>
                    <a:pt x="51" y="37"/>
                    <a:pt x="54" y="36"/>
                  </a:cubicBezTo>
                  <a:cubicBezTo>
                    <a:pt x="58" y="36"/>
                    <a:pt x="56" y="35"/>
                    <a:pt x="59" y="31"/>
                  </a:cubicBezTo>
                  <a:cubicBezTo>
                    <a:pt x="62" y="28"/>
                    <a:pt x="57" y="27"/>
                    <a:pt x="60" y="24"/>
                  </a:cubicBezTo>
                  <a:cubicBezTo>
                    <a:pt x="64" y="21"/>
                    <a:pt x="68" y="17"/>
                    <a:pt x="68" y="21"/>
                  </a:cubicBezTo>
                  <a:cubicBezTo>
                    <a:pt x="68" y="24"/>
                    <a:pt x="62" y="27"/>
                    <a:pt x="64" y="29"/>
                  </a:cubicBezTo>
                  <a:cubicBezTo>
                    <a:pt x="67" y="31"/>
                    <a:pt x="79" y="26"/>
                    <a:pt x="74" y="29"/>
                  </a:cubicBezTo>
                  <a:cubicBezTo>
                    <a:pt x="70" y="32"/>
                    <a:pt x="66" y="32"/>
                    <a:pt x="64" y="36"/>
                  </a:cubicBezTo>
                  <a:cubicBezTo>
                    <a:pt x="63" y="39"/>
                    <a:pt x="63" y="40"/>
                    <a:pt x="58" y="40"/>
                  </a:cubicBezTo>
                  <a:cubicBezTo>
                    <a:pt x="53" y="40"/>
                    <a:pt x="48" y="41"/>
                    <a:pt x="49" y="39"/>
                  </a:cubicBezTo>
                  <a:cubicBezTo>
                    <a:pt x="49" y="36"/>
                    <a:pt x="47" y="37"/>
                    <a:pt x="44" y="40"/>
                  </a:cubicBezTo>
                  <a:cubicBezTo>
                    <a:pt x="41" y="43"/>
                    <a:pt x="39" y="44"/>
                    <a:pt x="36" y="46"/>
                  </a:cubicBezTo>
                  <a:cubicBezTo>
                    <a:pt x="33" y="49"/>
                    <a:pt x="35" y="50"/>
                    <a:pt x="30" y="50"/>
                  </a:cubicBezTo>
                  <a:cubicBezTo>
                    <a:pt x="25" y="50"/>
                    <a:pt x="28" y="50"/>
                    <a:pt x="30" y="53"/>
                  </a:cubicBezTo>
                  <a:cubicBezTo>
                    <a:pt x="32" y="56"/>
                    <a:pt x="32" y="56"/>
                    <a:pt x="28" y="58"/>
                  </a:cubicBezTo>
                  <a:cubicBezTo>
                    <a:pt x="24" y="60"/>
                    <a:pt x="19" y="60"/>
                    <a:pt x="19" y="63"/>
                  </a:cubicBezTo>
                  <a:cubicBezTo>
                    <a:pt x="18" y="66"/>
                    <a:pt x="17" y="70"/>
                    <a:pt x="19" y="71"/>
                  </a:cubicBezTo>
                  <a:cubicBezTo>
                    <a:pt x="22" y="72"/>
                    <a:pt x="23" y="72"/>
                    <a:pt x="28" y="70"/>
                  </a:cubicBezTo>
                  <a:cubicBezTo>
                    <a:pt x="33" y="69"/>
                    <a:pt x="33" y="67"/>
                    <a:pt x="35" y="64"/>
                  </a:cubicBezTo>
                  <a:cubicBezTo>
                    <a:pt x="38" y="61"/>
                    <a:pt x="38" y="59"/>
                    <a:pt x="42" y="59"/>
                  </a:cubicBezTo>
                  <a:cubicBezTo>
                    <a:pt x="46" y="60"/>
                    <a:pt x="46" y="56"/>
                    <a:pt x="48" y="59"/>
                  </a:cubicBezTo>
                  <a:cubicBezTo>
                    <a:pt x="51" y="62"/>
                    <a:pt x="52" y="61"/>
                    <a:pt x="54" y="64"/>
                  </a:cubicBezTo>
                  <a:cubicBezTo>
                    <a:pt x="57" y="67"/>
                    <a:pt x="57" y="72"/>
                    <a:pt x="59" y="69"/>
                  </a:cubicBezTo>
                  <a:cubicBezTo>
                    <a:pt x="61" y="66"/>
                    <a:pt x="62" y="66"/>
                    <a:pt x="59" y="64"/>
                  </a:cubicBezTo>
                  <a:cubicBezTo>
                    <a:pt x="56" y="61"/>
                    <a:pt x="51" y="58"/>
                    <a:pt x="53" y="56"/>
                  </a:cubicBezTo>
                  <a:cubicBezTo>
                    <a:pt x="55" y="55"/>
                    <a:pt x="57" y="60"/>
                    <a:pt x="61" y="61"/>
                  </a:cubicBezTo>
                  <a:cubicBezTo>
                    <a:pt x="64" y="61"/>
                    <a:pt x="61" y="62"/>
                    <a:pt x="65" y="66"/>
                  </a:cubicBezTo>
                  <a:cubicBezTo>
                    <a:pt x="68" y="70"/>
                    <a:pt x="71" y="70"/>
                    <a:pt x="72" y="68"/>
                  </a:cubicBezTo>
                  <a:cubicBezTo>
                    <a:pt x="72" y="65"/>
                    <a:pt x="69" y="61"/>
                    <a:pt x="73" y="63"/>
                  </a:cubicBezTo>
                  <a:cubicBezTo>
                    <a:pt x="77" y="64"/>
                    <a:pt x="78" y="66"/>
                    <a:pt x="79" y="63"/>
                  </a:cubicBezTo>
                  <a:cubicBezTo>
                    <a:pt x="80" y="61"/>
                    <a:pt x="76" y="58"/>
                    <a:pt x="80" y="55"/>
                  </a:cubicBezTo>
                  <a:cubicBezTo>
                    <a:pt x="83" y="52"/>
                    <a:pt x="84" y="56"/>
                    <a:pt x="88" y="54"/>
                  </a:cubicBezTo>
                  <a:cubicBezTo>
                    <a:pt x="93" y="51"/>
                    <a:pt x="89" y="55"/>
                    <a:pt x="94" y="58"/>
                  </a:cubicBezTo>
                  <a:cubicBezTo>
                    <a:pt x="99" y="61"/>
                    <a:pt x="103" y="65"/>
                    <a:pt x="95" y="64"/>
                  </a:cubicBezTo>
                  <a:cubicBezTo>
                    <a:pt x="87" y="63"/>
                    <a:pt x="86" y="62"/>
                    <a:pt x="83" y="65"/>
                  </a:cubicBezTo>
                  <a:cubicBezTo>
                    <a:pt x="79" y="68"/>
                    <a:pt x="76" y="63"/>
                    <a:pt x="79" y="68"/>
                  </a:cubicBezTo>
                  <a:cubicBezTo>
                    <a:pt x="82" y="74"/>
                    <a:pt x="86" y="70"/>
                    <a:pt x="88" y="73"/>
                  </a:cubicBezTo>
                  <a:cubicBezTo>
                    <a:pt x="91" y="76"/>
                    <a:pt x="92" y="77"/>
                    <a:pt x="88" y="80"/>
                  </a:cubicBezTo>
                  <a:cubicBezTo>
                    <a:pt x="84" y="82"/>
                    <a:pt x="82" y="84"/>
                    <a:pt x="79" y="84"/>
                  </a:cubicBezTo>
                  <a:cubicBezTo>
                    <a:pt x="77" y="84"/>
                    <a:pt x="74" y="80"/>
                    <a:pt x="69" y="80"/>
                  </a:cubicBezTo>
                  <a:cubicBezTo>
                    <a:pt x="63" y="80"/>
                    <a:pt x="66" y="83"/>
                    <a:pt x="61" y="82"/>
                  </a:cubicBezTo>
                  <a:cubicBezTo>
                    <a:pt x="55" y="81"/>
                    <a:pt x="52" y="82"/>
                    <a:pt x="50" y="79"/>
                  </a:cubicBezTo>
                  <a:cubicBezTo>
                    <a:pt x="48" y="76"/>
                    <a:pt x="53" y="76"/>
                    <a:pt x="51" y="73"/>
                  </a:cubicBezTo>
                  <a:cubicBezTo>
                    <a:pt x="49" y="70"/>
                    <a:pt x="43" y="70"/>
                    <a:pt x="38" y="72"/>
                  </a:cubicBezTo>
                  <a:cubicBezTo>
                    <a:pt x="34" y="73"/>
                    <a:pt x="28" y="73"/>
                    <a:pt x="23" y="74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757738" y="6016625"/>
              <a:ext cx="366713" cy="271463"/>
            </a:xfrm>
            <a:custGeom>
              <a:avLst/>
              <a:gdLst>
                <a:gd name="T0" fmla="*/ 44 w 74"/>
                <a:gd name="T1" fmla="*/ 2 h 55"/>
                <a:gd name="T2" fmla="*/ 25 w 74"/>
                <a:gd name="T3" fmla="*/ 10 h 55"/>
                <a:gd name="T4" fmla="*/ 11 w 74"/>
                <a:gd name="T5" fmla="*/ 20 h 55"/>
                <a:gd name="T6" fmla="*/ 5 w 74"/>
                <a:gd name="T7" fmla="*/ 32 h 55"/>
                <a:gd name="T8" fmla="*/ 5 w 74"/>
                <a:gd name="T9" fmla="*/ 46 h 55"/>
                <a:gd name="T10" fmla="*/ 21 w 74"/>
                <a:gd name="T11" fmla="*/ 41 h 55"/>
                <a:gd name="T12" fmla="*/ 37 w 74"/>
                <a:gd name="T13" fmla="*/ 40 h 55"/>
                <a:gd name="T14" fmla="*/ 44 w 74"/>
                <a:gd name="T15" fmla="*/ 52 h 55"/>
                <a:gd name="T16" fmla="*/ 60 w 74"/>
                <a:gd name="T17" fmla="*/ 48 h 55"/>
                <a:gd name="T18" fmla="*/ 72 w 74"/>
                <a:gd name="T19" fmla="*/ 31 h 55"/>
                <a:gd name="T20" fmla="*/ 69 w 74"/>
                <a:gd name="T21" fmla="*/ 16 h 55"/>
                <a:gd name="T22" fmla="*/ 61 w 74"/>
                <a:gd name="T23" fmla="*/ 5 h 55"/>
                <a:gd name="T24" fmla="*/ 55 w 74"/>
                <a:gd name="T25" fmla="*/ 8 h 55"/>
                <a:gd name="T26" fmla="*/ 44 w 74"/>
                <a:gd name="T27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55">
                  <a:moveTo>
                    <a:pt x="44" y="2"/>
                  </a:moveTo>
                  <a:cubicBezTo>
                    <a:pt x="38" y="2"/>
                    <a:pt x="31" y="2"/>
                    <a:pt x="25" y="10"/>
                  </a:cubicBezTo>
                  <a:cubicBezTo>
                    <a:pt x="18" y="17"/>
                    <a:pt x="17" y="17"/>
                    <a:pt x="11" y="20"/>
                  </a:cubicBezTo>
                  <a:cubicBezTo>
                    <a:pt x="6" y="23"/>
                    <a:pt x="5" y="24"/>
                    <a:pt x="5" y="32"/>
                  </a:cubicBezTo>
                  <a:cubicBezTo>
                    <a:pt x="6" y="39"/>
                    <a:pt x="0" y="45"/>
                    <a:pt x="5" y="46"/>
                  </a:cubicBezTo>
                  <a:cubicBezTo>
                    <a:pt x="9" y="46"/>
                    <a:pt x="13" y="43"/>
                    <a:pt x="21" y="41"/>
                  </a:cubicBezTo>
                  <a:cubicBezTo>
                    <a:pt x="30" y="38"/>
                    <a:pt x="34" y="35"/>
                    <a:pt x="37" y="40"/>
                  </a:cubicBezTo>
                  <a:cubicBezTo>
                    <a:pt x="39" y="45"/>
                    <a:pt x="38" y="51"/>
                    <a:pt x="44" y="52"/>
                  </a:cubicBezTo>
                  <a:cubicBezTo>
                    <a:pt x="51" y="52"/>
                    <a:pt x="55" y="55"/>
                    <a:pt x="60" y="48"/>
                  </a:cubicBezTo>
                  <a:cubicBezTo>
                    <a:pt x="66" y="41"/>
                    <a:pt x="70" y="39"/>
                    <a:pt x="72" y="31"/>
                  </a:cubicBezTo>
                  <a:cubicBezTo>
                    <a:pt x="74" y="23"/>
                    <a:pt x="74" y="23"/>
                    <a:pt x="69" y="16"/>
                  </a:cubicBezTo>
                  <a:cubicBezTo>
                    <a:pt x="64" y="9"/>
                    <a:pt x="62" y="11"/>
                    <a:pt x="61" y="5"/>
                  </a:cubicBezTo>
                  <a:cubicBezTo>
                    <a:pt x="60" y="0"/>
                    <a:pt x="58" y="7"/>
                    <a:pt x="55" y="8"/>
                  </a:cubicBezTo>
                  <a:cubicBezTo>
                    <a:pt x="52" y="10"/>
                    <a:pt x="47" y="2"/>
                    <a:pt x="4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633913" y="5853113"/>
              <a:ext cx="242888" cy="153988"/>
            </a:xfrm>
            <a:custGeom>
              <a:avLst/>
              <a:gdLst>
                <a:gd name="T0" fmla="*/ 3 w 49"/>
                <a:gd name="T1" fmla="*/ 2 h 31"/>
                <a:gd name="T2" fmla="*/ 14 w 49"/>
                <a:gd name="T3" fmla="*/ 8 h 31"/>
                <a:gd name="T4" fmla="*/ 23 w 49"/>
                <a:gd name="T5" fmla="*/ 17 h 31"/>
                <a:gd name="T6" fmla="*/ 26 w 49"/>
                <a:gd name="T7" fmla="*/ 24 h 31"/>
                <a:gd name="T8" fmla="*/ 45 w 49"/>
                <a:gd name="T9" fmla="*/ 27 h 31"/>
                <a:gd name="T10" fmla="*/ 37 w 49"/>
                <a:gd name="T11" fmla="*/ 29 h 31"/>
                <a:gd name="T12" fmla="*/ 18 w 49"/>
                <a:gd name="T13" fmla="*/ 21 h 31"/>
                <a:gd name="T14" fmla="*/ 9 w 49"/>
                <a:gd name="T15" fmla="*/ 12 h 31"/>
                <a:gd name="T16" fmla="*/ 3 w 49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1">
                  <a:moveTo>
                    <a:pt x="3" y="2"/>
                  </a:moveTo>
                  <a:cubicBezTo>
                    <a:pt x="5" y="0"/>
                    <a:pt x="10" y="3"/>
                    <a:pt x="14" y="8"/>
                  </a:cubicBezTo>
                  <a:cubicBezTo>
                    <a:pt x="18" y="13"/>
                    <a:pt x="21" y="14"/>
                    <a:pt x="23" y="17"/>
                  </a:cubicBezTo>
                  <a:cubicBezTo>
                    <a:pt x="24" y="20"/>
                    <a:pt x="22" y="22"/>
                    <a:pt x="26" y="24"/>
                  </a:cubicBezTo>
                  <a:cubicBezTo>
                    <a:pt x="31" y="26"/>
                    <a:pt x="41" y="27"/>
                    <a:pt x="45" y="27"/>
                  </a:cubicBezTo>
                  <a:cubicBezTo>
                    <a:pt x="49" y="28"/>
                    <a:pt x="46" y="31"/>
                    <a:pt x="37" y="29"/>
                  </a:cubicBezTo>
                  <a:cubicBezTo>
                    <a:pt x="27" y="26"/>
                    <a:pt x="23" y="29"/>
                    <a:pt x="18" y="21"/>
                  </a:cubicBezTo>
                  <a:cubicBezTo>
                    <a:pt x="12" y="14"/>
                    <a:pt x="12" y="17"/>
                    <a:pt x="9" y="12"/>
                  </a:cubicBezTo>
                  <a:cubicBezTo>
                    <a:pt x="6" y="7"/>
                    <a:pt x="0" y="4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772026" y="5843588"/>
              <a:ext cx="84138" cy="112713"/>
            </a:xfrm>
            <a:custGeom>
              <a:avLst/>
              <a:gdLst>
                <a:gd name="T0" fmla="*/ 6 w 17"/>
                <a:gd name="T1" fmla="*/ 7 h 23"/>
                <a:gd name="T2" fmla="*/ 0 w 17"/>
                <a:gd name="T3" fmla="*/ 11 h 23"/>
                <a:gd name="T4" fmla="*/ 3 w 17"/>
                <a:gd name="T5" fmla="*/ 20 h 23"/>
                <a:gd name="T6" fmla="*/ 12 w 17"/>
                <a:gd name="T7" fmla="*/ 22 h 23"/>
                <a:gd name="T8" fmla="*/ 15 w 17"/>
                <a:gd name="T9" fmla="*/ 15 h 23"/>
                <a:gd name="T10" fmla="*/ 16 w 17"/>
                <a:gd name="T11" fmla="*/ 7 h 23"/>
                <a:gd name="T12" fmla="*/ 13 w 17"/>
                <a:gd name="T13" fmla="*/ 1 h 23"/>
                <a:gd name="T14" fmla="*/ 6 w 17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3">
                  <a:moveTo>
                    <a:pt x="6" y="7"/>
                  </a:moveTo>
                  <a:cubicBezTo>
                    <a:pt x="3" y="9"/>
                    <a:pt x="0" y="8"/>
                    <a:pt x="0" y="11"/>
                  </a:cubicBezTo>
                  <a:cubicBezTo>
                    <a:pt x="0" y="14"/>
                    <a:pt x="0" y="20"/>
                    <a:pt x="3" y="20"/>
                  </a:cubicBezTo>
                  <a:cubicBezTo>
                    <a:pt x="6" y="20"/>
                    <a:pt x="11" y="23"/>
                    <a:pt x="12" y="22"/>
                  </a:cubicBezTo>
                  <a:cubicBezTo>
                    <a:pt x="13" y="20"/>
                    <a:pt x="13" y="17"/>
                    <a:pt x="15" y="15"/>
                  </a:cubicBezTo>
                  <a:cubicBezTo>
                    <a:pt x="17" y="12"/>
                    <a:pt x="14" y="12"/>
                    <a:pt x="16" y="7"/>
                  </a:cubicBezTo>
                  <a:cubicBezTo>
                    <a:pt x="17" y="2"/>
                    <a:pt x="16" y="0"/>
                    <a:pt x="13" y="1"/>
                  </a:cubicBezTo>
                  <a:cubicBezTo>
                    <a:pt x="11" y="1"/>
                    <a:pt x="9" y="5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4960938" y="5916613"/>
              <a:ext cx="177800" cy="95250"/>
            </a:xfrm>
            <a:custGeom>
              <a:avLst/>
              <a:gdLst>
                <a:gd name="T0" fmla="*/ 4 w 36"/>
                <a:gd name="T1" fmla="*/ 2 h 19"/>
                <a:gd name="T2" fmla="*/ 13 w 36"/>
                <a:gd name="T3" fmla="*/ 2 h 19"/>
                <a:gd name="T4" fmla="*/ 28 w 36"/>
                <a:gd name="T5" fmla="*/ 7 h 19"/>
                <a:gd name="T6" fmla="*/ 31 w 36"/>
                <a:gd name="T7" fmla="*/ 13 h 19"/>
                <a:gd name="T8" fmla="*/ 30 w 36"/>
                <a:gd name="T9" fmla="*/ 17 h 19"/>
                <a:gd name="T10" fmla="*/ 22 w 36"/>
                <a:gd name="T11" fmla="*/ 14 h 19"/>
                <a:gd name="T12" fmla="*/ 13 w 36"/>
                <a:gd name="T13" fmla="*/ 14 h 19"/>
                <a:gd name="T14" fmla="*/ 9 w 36"/>
                <a:gd name="T15" fmla="*/ 7 h 19"/>
                <a:gd name="T16" fmla="*/ 4 w 36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9">
                  <a:moveTo>
                    <a:pt x="4" y="2"/>
                  </a:moveTo>
                  <a:cubicBezTo>
                    <a:pt x="8" y="0"/>
                    <a:pt x="10" y="0"/>
                    <a:pt x="13" y="2"/>
                  </a:cubicBezTo>
                  <a:cubicBezTo>
                    <a:pt x="17" y="3"/>
                    <a:pt x="24" y="4"/>
                    <a:pt x="28" y="7"/>
                  </a:cubicBezTo>
                  <a:cubicBezTo>
                    <a:pt x="31" y="10"/>
                    <a:pt x="28" y="11"/>
                    <a:pt x="31" y="13"/>
                  </a:cubicBezTo>
                  <a:cubicBezTo>
                    <a:pt x="34" y="16"/>
                    <a:pt x="36" y="19"/>
                    <a:pt x="30" y="17"/>
                  </a:cubicBezTo>
                  <a:cubicBezTo>
                    <a:pt x="23" y="15"/>
                    <a:pt x="25" y="13"/>
                    <a:pt x="22" y="14"/>
                  </a:cubicBezTo>
                  <a:cubicBezTo>
                    <a:pt x="18" y="14"/>
                    <a:pt x="18" y="17"/>
                    <a:pt x="13" y="14"/>
                  </a:cubicBezTo>
                  <a:cubicBezTo>
                    <a:pt x="9" y="10"/>
                    <a:pt x="12" y="8"/>
                    <a:pt x="9" y="7"/>
                  </a:cubicBezTo>
                  <a:cubicBezTo>
                    <a:pt x="6" y="6"/>
                    <a:pt x="0" y="5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4187826" y="6016625"/>
              <a:ext cx="104775" cy="138113"/>
            </a:xfrm>
            <a:custGeom>
              <a:avLst/>
              <a:gdLst>
                <a:gd name="T0" fmla="*/ 14 w 21"/>
                <a:gd name="T1" fmla="*/ 2 h 28"/>
                <a:gd name="T2" fmla="*/ 6 w 21"/>
                <a:gd name="T3" fmla="*/ 10 h 28"/>
                <a:gd name="T4" fmla="*/ 4 w 21"/>
                <a:gd name="T5" fmla="*/ 16 h 28"/>
                <a:gd name="T6" fmla="*/ 5 w 21"/>
                <a:gd name="T7" fmla="*/ 27 h 28"/>
                <a:gd name="T8" fmla="*/ 14 w 21"/>
                <a:gd name="T9" fmla="*/ 12 h 28"/>
                <a:gd name="T10" fmla="*/ 14 w 21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14" y="2"/>
                  </a:moveTo>
                  <a:cubicBezTo>
                    <a:pt x="10" y="4"/>
                    <a:pt x="9" y="7"/>
                    <a:pt x="6" y="10"/>
                  </a:cubicBezTo>
                  <a:cubicBezTo>
                    <a:pt x="4" y="12"/>
                    <a:pt x="5" y="12"/>
                    <a:pt x="4" y="16"/>
                  </a:cubicBezTo>
                  <a:cubicBezTo>
                    <a:pt x="3" y="20"/>
                    <a:pt x="0" y="27"/>
                    <a:pt x="5" y="27"/>
                  </a:cubicBezTo>
                  <a:cubicBezTo>
                    <a:pt x="11" y="28"/>
                    <a:pt x="12" y="17"/>
                    <a:pt x="14" y="12"/>
                  </a:cubicBezTo>
                  <a:cubicBezTo>
                    <a:pt x="16" y="8"/>
                    <a:pt x="21" y="0"/>
                    <a:pt x="1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7" name="Rectangle 70"/>
          <p:cNvSpPr>
            <a:spLocks noChangeArrowheads="1"/>
          </p:cNvSpPr>
          <p:nvPr/>
        </p:nvSpPr>
        <p:spPr bwMode="auto">
          <a:xfrm>
            <a:off x="7923212" y="1630530"/>
            <a:ext cx="3124200" cy="9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CE5200"/>
                </a:solidFill>
                <a:latin typeface="Arial"/>
                <a:cs typeface="Arial"/>
              </a:rPr>
              <a:t>Salaried profession 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Place              Are willing to buy the insurance             </a:t>
            </a:r>
            <a:r>
              <a:rPr lang="en-US" sz="1200" dirty="0" err="1">
                <a:solidFill>
                  <a:srgbClr val="6C6C6C"/>
                </a:solidFill>
                <a:latin typeface="Arial"/>
                <a:cs typeface="Arial"/>
              </a:rPr>
              <a:t>insurance</a:t>
            </a: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13" name="Oval 1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7717959" y="2650199"/>
            <a:ext cx="1120779" cy="1120777"/>
          </a:xfrm>
          <a:prstGeom prst="ellipse">
            <a:avLst/>
          </a:prstGeom>
          <a:gradFill flip="none" rotWithShape="1">
            <a:gsLst>
              <a:gs pos="0">
                <a:srgbClr val="E76300"/>
              </a:gs>
              <a:gs pos="100000">
                <a:srgbClr val="CE52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18" name="Freeform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996714" y="2869710"/>
            <a:ext cx="548912" cy="618897"/>
          </a:xfrm>
          <a:custGeom>
            <a:avLst/>
            <a:gdLst>
              <a:gd name="T0" fmla="*/ 250 w 273"/>
              <a:gd name="T1" fmla="*/ 122 h 308"/>
              <a:gd name="T2" fmla="*/ 229 w 273"/>
              <a:gd name="T3" fmla="*/ 136 h 308"/>
              <a:gd name="T4" fmla="*/ 227 w 273"/>
              <a:gd name="T5" fmla="*/ 136 h 308"/>
              <a:gd name="T6" fmla="*/ 204 w 273"/>
              <a:gd name="T7" fmla="*/ 114 h 308"/>
              <a:gd name="T8" fmla="*/ 181 w 273"/>
              <a:gd name="T9" fmla="*/ 132 h 308"/>
              <a:gd name="T10" fmla="*/ 180 w 273"/>
              <a:gd name="T11" fmla="*/ 132 h 308"/>
              <a:gd name="T12" fmla="*/ 180 w 273"/>
              <a:gd name="T13" fmla="*/ 128 h 308"/>
              <a:gd name="T14" fmla="*/ 157 w 273"/>
              <a:gd name="T15" fmla="*/ 105 h 308"/>
              <a:gd name="T16" fmla="*/ 134 w 273"/>
              <a:gd name="T17" fmla="*/ 128 h 308"/>
              <a:gd name="T18" fmla="*/ 134 w 273"/>
              <a:gd name="T19" fmla="*/ 27 h 308"/>
              <a:gd name="T20" fmla="*/ 110 w 273"/>
              <a:gd name="T21" fmla="*/ 0 h 308"/>
              <a:gd name="T22" fmla="*/ 87 w 273"/>
              <a:gd name="T23" fmla="*/ 27 h 308"/>
              <a:gd name="T24" fmla="*/ 87 w 273"/>
              <a:gd name="T25" fmla="*/ 158 h 308"/>
              <a:gd name="T26" fmla="*/ 87 w 273"/>
              <a:gd name="T27" fmla="*/ 168 h 308"/>
              <a:gd name="T28" fmla="*/ 87 w 273"/>
              <a:gd name="T29" fmla="*/ 206 h 308"/>
              <a:gd name="T30" fmla="*/ 48 w 273"/>
              <a:gd name="T31" fmla="*/ 167 h 308"/>
              <a:gd name="T32" fmla="*/ 10 w 273"/>
              <a:gd name="T33" fmla="*/ 167 h 308"/>
              <a:gd name="T34" fmla="*/ 10 w 273"/>
              <a:gd name="T35" fmla="*/ 205 h 308"/>
              <a:gd name="T36" fmla="*/ 87 w 273"/>
              <a:gd name="T37" fmla="*/ 282 h 308"/>
              <a:gd name="T38" fmla="*/ 180 w 273"/>
              <a:gd name="T39" fmla="*/ 308 h 308"/>
              <a:gd name="T40" fmla="*/ 273 w 273"/>
              <a:gd name="T41" fmla="*/ 223 h 308"/>
              <a:gd name="T42" fmla="*/ 273 w 273"/>
              <a:gd name="T43" fmla="*/ 158 h 308"/>
              <a:gd name="T44" fmla="*/ 273 w 273"/>
              <a:gd name="T45" fmla="*/ 146 h 308"/>
              <a:gd name="T46" fmla="*/ 250 w 273"/>
              <a:gd name="T47" fmla="*/ 12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3" h="308">
                <a:moveTo>
                  <a:pt x="250" y="122"/>
                </a:moveTo>
                <a:cubicBezTo>
                  <a:pt x="241" y="122"/>
                  <a:pt x="233" y="128"/>
                  <a:pt x="229" y="136"/>
                </a:cubicBezTo>
                <a:cubicBezTo>
                  <a:pt x="228" y="136"/>
                  <a:pt x="227" y="136"/>
                  <a:pt x="227" y="136"/>
                </a:cubicBezTo>
                <a:cubicBezTo>
                  <a:pt x="226" y="123"/>
                  <a:pt x="216" y="114"/>
                  <a:pt x="204" y="114"/>
                </a:cubicBezTo>
                <a:cubicBezTo>
                  <a:pt x="192" y="114"/>
                  <a:pt x="183" y="122"/>
                  <a:pt x="181" y="132"/>
                </a:cubicBezTo>
                <a:cubicBezTo>
                  <a:pt x="181" y="132"/>
                  <a:pt x="180" y="132"/>
                  <a:pt x="180" y="132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16"/>
                  <a:pt x="170" y="105"/>
                  <a:pt x="157" y="105"/>
                </a:cubicBezTo>
                <a:cubicBezTo>
                  <a:pt x="144" y="105"/>
                  <a:pt x="134" y="116"/>
                  <a:pt x="134" y="128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4" y="12"/>
                  <a:pt x="123" y="0"/>
                  <a:pt x="110" y="0"/>
                </a:cubicBezTo>
                <a:cubicBezTo>
                  <a:pt x="97" y="0"/>
                  <a:pt x="87" y="12"/>
                  <a:pt x="87" y="2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206"/>
                  <a:pt x="87" y="206"/>
                  <a:pt x="87" y="206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38" y="156"/>
                  <a:pt x="21" y="156"/>
                  <a:pt x="10" y="167"/>
                </a:cubicBezTo>
                <a:cubicBezTo>
                  <a:pt x="0" y="178"/>
                  <a:pt x="0" y="195"/>
                  <a:pt x="10" y="205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7" y="282"/>
                  <a:pt x="102" y="308"/>
                  <a:pt x="180" y="308"/>
                </a:cubicBezTo>
                <a:cubicBezTo>
                  <a:pt x="273" y="308"/>
                  <a:pt x="273" y="223"/>
                  <a:pt x="273" y="22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3" y="133"/>
                  <a:pt x="263" y="122"/>
                  <a:pt x="250" y="122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9839339" y="407755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Term guide was useful for everyone </a:t>
            </a:r>
          </a:p>
        </p:txBody>
      </p:sp>
      <p:sp>
        <p:nvSpPr>
          <p:cNvPr id="105" name="Oval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8405768" y="3971573"/>
            <a:ext cx="1174198" cy="1174196"/>
          </a:xfrm>
          <a:prstGeom prst="ellipse">
            <a:avLst/>
          </a:prstGeom>
          <a:gradFill flip="none" rotWithShape="1">
            <a:gsLst>
              <a:gs pos="0">
                <a:srgbClr val="EB1000"/>
              </a:gs>
              <a:gs pos="100000">
                <a:srgbClr val="BB00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08" name="Freeform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8581660" y="4221455"/>
            <a:ext cx="822763" cy="591361"/>
          </a:xfrm>
          <a:custGeom>
            <a:avLst/>
            <a:gdLst>
              <a:gd name="T0" fmla="*/ 446 w 448"/>
              <a:gd name="T1" fmla="*/ 296 h 322"/>
              <a:gd name="T2" fmla="*/ 421 w 448"/>
              <a:gd name="T3" fmla="*/ 245 h 322"/>
              <a:gd name="T4" fmla="*/ 415 w 448"/>
              <a:gd name="T5" fmla="*/ 235 h 322"/>
              <a:gd name="T6" fmla="*/ 418 w 448"/>
              <a:gd name="T7" fmla="*/ 227 h 322"/>
              <a:gd name="T8" fmla="*/ 418 w 448"/>
              <a:gd name="T9" fmla="*/ 10 h 322"/>
              <a:gd name="T10" fmla="*/ 408 w 448"/>
              <a:gd name="T11" fmla="*/ 0 h 322"/>
              <a:gd name="T12" fmla="*/ 43 w 448"/>
              <a:gd name="T13" fmla="*/ 0 h 322"/>
              <a:gd name="T14" fmla="*/ 33 w 448"/>
              <a:gd name="T15" fmla="*/ 10 h 322"/>
              <a:gd name="T16" fmla="*/ 33 w 448"/>
              <a:gd name="T17" fmla="*/ 227 h 322"/>
              <a:gd name="T18" fmla="*/ 36 w 448"/>
              <a:gd name="T19" fmla="*/ 236 h 322"/>
              <a:gd name="T20" fmla="*/ 28 w 448"/>
              <a:gd name="T21" fmla="*/ 246 h 322"/>
              <a:gd name="T22" fmla="*/ 1 w 448"/>
              <a:gd name="T23" fmla="*/ 296 h 322"/>
              <a:gd name="T24" fmla="*/ 3 w 448"/>
              <a:gd name="T25" fmla="*/ 315 h 322"/>
              <a:gd name="T26" fmla="*/ 4 w 448"/>
              <a:gd name="T27" fmla="*/ 316 h 322"/>
              <a:gd name="T28" fmla="*/ 9 w 448"/>
              <a:gd name="T29" fmla="*/ 321 h 322"/>
              <a:gd name="T30" fmla="*/ 62 w 448"/>
              <a:gd name="T31" fmla="*/ 321 h 322"/>
              <a:gd name="T32" fmla="*/ 440 w 448"/>
              <a:gd name="T33" fmla="*/ 321 h 322"/>
              <a:gd name="T34" fmla="*/ 441 w 448"/>
              <a:gd name="T35" fmla="*/ 321 h 322"/>
              <a:gd name="T36" fmla="*/ 444 w 448"/>
              <a:gd name="T37" fmla="*/ 319 h 322"/>
              <a:gd name="T38" fmla="*/ 447 w 448"/>
              <a:gd name="T39" fmla="*/ 314 h 322"/>
              <a:gd name="T40" fmla="*/ 446 w 448"/>
              <a:gd name="T41" fmla="*/ 296 h 322"/>
              <a:gd name="T42" fmla="*/ 390 w 448"/>
              <a:gd name="T43" fmla="*/ 38 h 322"/>
              <a:gd name="T44" fmla="*/ 390 w 448"/>
              <a:gd name="T45" fmla="*/ 212 h 322"/>
              <a:gd name="T46" fmla="*/ 381 w 448"/>
              <a:gd name="T47" fmla="*/ 221 h 322"/>
              <a:gd name="T48" fmla="*/ 380 w 448"/>
              <a:gd name="T49" fmla="*/ 221 h 322"/>
              <a:gd name="T50" fmla="*/ 313 w 448"/>
              <a:gd name="T51" fmla="*/ 221 h 322"/>
              <a:gd name="T52" fmla="*/ 112 w 448"/>
              <a:gd name="T53" fmla="*/ 221 h 322"/>
              <a:gd name="T54" fmla="*/ 89 w 448"/>
              <a:gd name="T55" fmla="*/ 221 h 322"/>
              <a:gd name="T56" fmla="*/ 70 w 448"/>
              <a:gd name="T57" fmla="*/ 221 h 322"/>
              <a:gd name="T58" fmla="*/ 64 w 448"/>
              <a:gd name="T59" fmla="*/ 219 h 322"/>
              <a:gd name="T60" fmla="*/ 62 w 448"/>
              <a:gd name="T61" fmla="*/ 216 h 322"/>
              <a:gd name="T62" fmla="*/ 61 w 448"/>
              <a:gd name="T63" fmla="*/ 212 h 322"/>
              <a:gd name="T64" fmla="*/ 61 w 448"/>
              <a:gd name="T65" fmla="*/ 201 h 322"/>
              <a:gd name="T66" fmla="*/ 61 w 448"/>
              <a:gd name="T67" fmla="*/ 195 h 322"/>
              <a:gd name="T68" fmla="*/ 61 w 448"/>
              <a:gd name="T69" fmla="*/ 195 h 322"/>
              <a:gd name="T70" fmla="*/ 61 w 448"/>
              <a:gd name="T71" fmla="*/ 35 h 322"/>
              <a:gd name="T72" fmla="*/ 70 w 448"/>
              <a:gd name="T73" fmla="*/ 26 h 322"/>
              <a:gd name="T74" fmla="*/ 381 w 448"/>
              <a:gd name="T75" fmla="*/ 26 h 322"/>
              <a:gd name="T76" fmla="*/ 383 w 448"/>
              <a:gd name="T77" fmla="*/ 26 h 322"/>
              <a:gd name="T78" fmla="*/ 390 w 448"/>
              <a:gd name="T79" fmla="*/ 3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322">
                <a:moveTo>
                  <a:pt x="446" y="296"/>
                </a:moveTo>
                <a:cubicBezTo>
                  <a:pt x="421" y="245"/>
                  <a:pt x="421" y="245"/>
                  <a:pt x="421" y="245"/>
                </a:cubicBezTo>
                <a:cubicBezTo>
                  <a:pt x="419" y="240"/>
                  <a:pt x="417" y="237"/>
                  <a:pt x="415" y="235"/>
                </a:cubicBezTo>
                <a:cubicBezTo>
                  <a:pt x="417" y="233"/>
                  <a:pt x="418" y="231"/>
                  <a:pt x="418" y="227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8" y="4"/>
                  <a:pt x="414" y="0"/>
                  <a:pt x="40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7" y="0"/>
                  <a:pt x="33" y="4"/>
                  <a:pt x="33" y="10"/>
                </a:cubicBezTo>
                <a:cubicBezTo>
                  <a:pt x="33" y="227"/>
                  <a:pt x="33" y="227"/>
                  <a:pt x="33" y="227"/>
                </a:cubicBezTo>
                <a:cubicBezTo>
                  <a:pt x="33" y="231"/>
                  <a:pt x="34" y="234"/>
                  <a:pt x="36" y="236"/>
                </a:cubicBezTo>
                <a:cubicBezTo>
                  <a:pt x="32" y="236"/>
                  <a:pt x="30" y="239"/>
                  <a:pt x="28" y="246"/>
                </a:cubicBezTo>
                <a:cubicBezTo>
                  <a:pt x="1" y="296"/>
                  <a:pt x="1" y="296"/>
                  <a:pt x="1" y="296"/>
                </a:cubicBezTo>
                <a:cubicBezTo>
                  <a:pt x="0" y="301"/>
                  <a:pt x="1" y="310"/>
                  <a:pt x="3" y="315"/>
                </a:cubicBezTo>
                <a:cubicBezTo>
                  <a:pt x="4" y="316"/>
                  <a:pt x="4" y="316"/>
                  <a:pt x="4" y="316"/>
                </a:cubicBezTo>
                <a:cubicBezTo>
                  <a:pt x="5" y="319"/>
                  <a:pt x="7" y="321"/>
                  <a:pt x="9" y="321"/>
                </a:cubicBezTo>
                <a:cubicBezTo>
                  <a:pt x="62" y="321"/>
                  <a:pt x="62" y="321"/>
                  <a:pt x="62" y="321"/>
                </a:cubicBezTo>
                <a:cubicBezTo>
                  <a:pt x="174" y="321"/>
                  <a:pt x="424" y="322"/>
                  <a:pt x="440" y="321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2" y="321"/>
                  <a:pt x="443" y="320"/>
                  <a:pt x="444" y="319"/>
                </a:cubicBezTo>
                <a:cubicBezTo>
                  <a:pt x="445" y="317"/>
                  <a:pt x="446" y="316"/>
                  <a:pt x="447" y="314"/>
                </a:cubicBezTo>
                <a:cubicBezTo>
                  <a:pt x="448" y="308"/>
                  <a:pt x="448" y="301"/>
                  <a:pt x="446" y="296"/>
                </a:cubicBezTo>
                <a:close/>
                <a:moveTo>
                  <a:pt x="390" y="38"/>
                </a:moveTo>
                <a:cubicBezTo>
                  <a:pt x="390" y="212"/>
                  <a:pt x="390" y="212"/>
                  <a:pt x="390" y="212"/>
                </a:cubicBezTo>
                <a:cubicBezTo>
                  <a:pt x="390" y="217"/>
                  <a:pt x="386" y="221"/>
                  <a:pt x="381" y="221"/>
                </a:cubicBezTo>
                <a:cubicBezTo>
                  <a:pt x="380" y="221"/>
                  <a:pt x="380" y="221"/>
                  <a:pt x="380" y="221"/>
                </a:cubicBezTo>
                <a:cubicBezTo>
                  <a:pt x="375" y="221"/>
                  <a:pt x="348" y="221"/>
                  <a:pt x="313" y="221"/>
                </a:cubicBezTo>
                <a:cubicBezTo>
                  <a:pt x="112" y="221"/>
                  <a:pt x="112" y="221"/>
                  <a:pt x="112" y="221"/>
                </a:cubicBezTo>
                <a:cubicBezTo>
                  <a:pt x="99" y="221"/>
                  <a:pt x="91" y="221"/>
                  <a:pt x="89" y="221"/>
                </a:cubicBezTo>
                <a:cubicBezTo>
                  <a:pt x="80" y="222"/>
                  <a:pt x="74" y="222"/>
                  <a:pt x="70" y="221"/>
                </a:cubicBezTo>
                <a:cubicBezTo>
                  <a:pt x="68" y="221"/>
                  <a:pt x="66" y="220"/>
                  <a:pt x="64" y="219"/>
                </a:cubicBezTo>
                <a:cubicBezTo>
                  <a:pt x="63" y="218"/>
                  <a:pt x="62" y="217"/>
                  <a:pt x="62" y="216"/>
                </a:cubicBezTo>
                <a:cubicBezTo>
                  <a:pt x="62" y="215"/>
                  <a:pt x="61" y="213"/>
                  <a:pt x="61" y="212"/>
                </a:cubicBezTo>
                <a:cubicBezTo>
                  <a:pt x="61" y="201"/>
                  <a:pt x="61" y="201"/>
                  <a:pt x="61" y="201"/>
                </a:cubicBezTo>
                <a:cubicBezTo>
                  <a:pt x="61" y="198"/>
                  <a:pt x="61" y="195"/>
                  <a:pt x="61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0"/>
                  <a:pt x="65" y="26"/>
                  <a:pt x="70" y="26"/>
                </a:cubicBezTo>
                <a:cubicBezTo>
                  <a:pt x="381" y="26"/>
                  <a:pt x="381" y="26"/>
                  <a:pt x="381" y="26"/>
                </a:cubicBezTo>
                <a:cubicBezTo>
                  <a:pt x="382" y="26"/>
                  <a:pt x="383" y="26"/>
                  <a:pt x="383" y="26"/>
                </a:cubicBezTo>
                <a:cubicBezTo>
                  <a:pt x="390" y="28"/>
                  <a:pt x="390" y="33"/>
                  <a:pt x="390" y="38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8" name="Group 1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4701450" y="501393"/>
            <a:ext cx="2766476" cy="7024808"/>
            <a:chOff x="1981200" y="1524000"/>
            <a:chExt cx="2766476" cy="7024808"/>
          </a:xfrm>
          <a:effectLst>
            <a:outerShdw blurRad="22225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9" name="Oval 148"/>
            <p:cNvSpPr/>
            <p:nvPr/>
          </p:nvSpPr>
          <p:spPr>
            <a:xfrm>
              <a:off x="2744207" y="5697671"/>
              <a:ext cx="966050" cy="96604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215894" y="7335440"/>
              <a:ext cx="1213370" cy="121336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589507" y="6648634"/>
              <a:ext cx="1158169" cy="115816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695170" y="1524000"/>
              <a:ext cx="695612" cy="695610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3008363" y="2290053"/>
              <a:ext cx="792471" cy="79246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981200" y="4717245"/>
              <a:ext cx="912138" cy="91213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800833" y="3056107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08363" y="4059901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 rot="19922543">
              <a:off x="3381373" y="7455467"/>
              <a:ext cx="300653" cy="254939"/>
              <a:chOff x="1548696" y="4168388"/>
              <a:chExt cx="300653" cy="254939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7" name="AutoShape 110"/>
              <p:cNvSpPr>
                <a:spLocks noChangeArrowheads="1"/>
              </p:cNvSpPr>
              <p:nvPr/>
            </p:nvSpPr>
            <p:spPr bwMode="auto">
              <a:xfrm rot="10776071">
                <a:off x="1581538" y="4168388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3699014">
              <a:off x="3508372" y="6524134"/>
              <a:ext cx="300653" cy="254939"/>
              <a:chOff x="1548696" y="4168387"/>
              <a:chExt cx="300653" cy="25493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5" name="AutoShape 110"/>
              <p:cNvSpPr>
                <a:spLocks noChangeArrowheads="1"/>
              </p:cNvSpPr>
              <p:nvPr/>
            </p:nvSpPr>
            <p:spPr bwMode="auto">
              <a:xfrm rot="1081613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3699014">
              <a:off x="2670172" y="5525067"/>
              <a:ext cx="300653" cy="254939"/>
              <a:chOff x="1548696" y="4168387"/>
              <a:chExt cx="300653" cy="254939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AutoShape 110"/>
              <p:cNvSpPr>
                <a:spLocks noChangeArrowheads="1"/>
              </p:cNvSpPr>
              <p:nvPr/>
            </p:nvSpPr>
            <p:spPr bwMode="auto">
              <a:xfrm rot="10920849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9562082">
              <a:off x="2788706" y="4720733"/>
              <a:ext cx="300653" cy="254939"/>
              <a:chOff x="1548696" y="4168387"/>
              <a:chExt cx="300653" cy="254939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1" name="AutoShape 110"/>
              <p:cNvSpPr>
                <a:spLocks noChangeArrowheads="1"/>
              </p:cNvSpPr>
              <p:nvPr/>
            </p:nvSpPr>
            <p:spPr bwMode="auto">
              <a:xfrm rot="10766713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8448659">
              <a:off x="3685888" y="3859456"/>
              <a:ext cx="321553" cy="260746"/>
              <a:chOff x="1572290" y="4162580"/>
              <a:chExt cx="321553" cy="260746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3124413" flipV="1">
                <a:off x="1606144" y="4128726"/>
                <a:ext cx="253845" cy="321553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9" name="AutoShape 110"/>
              <p:cNvSpPr>
                <a:spLocks noChangeArrowheads="1"/>
              </p:cNvSpPr>
              <p:nvPr/>
            </p:nvSpPr>
            <p:spPr bwMode="auto">
              <a:xfrm rot="1095219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3506062">
              <a:off x="3635371" y="2934269"/>
              <a:ext cx="300653" cy="254939"/>
              <a:chOff x="1548696" y="4168387"/>
              <a:chExt cx="300653" cy="254939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7" name="AutoShape 110"/>
              <p:cNvSpPr>
                <a:spLocks noChangeArrowheads="1"/>
              </p:cNvSpPr>
              <p:nvPr/>
            </p:nvSpPr>
            <p:spPr bwMode="auto">
              <a:xfrm rot="1079393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8455992">
              <a:off x="3593039" y="2129933"/>
              <a:ext cx="300653" cy="254939"/>
              <a:chOff x="1548696" y="4168387"/>
              <a:chExt cx="300653" cy="254939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5" name="AutoShape 110"/>
              <p:cNvSpPr>
                <a:spLocks noChangeArrowheads="1"/>
              </p:cNvSpPr>
              <p:nvPr/>
            </p:nvSpPr>
            <p:spPr bwMode="auto">
              <a:xfrm rot="1124400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119" grpId="0" animBg="1"/>
      <p:bldP spid="212" grpId="0"/>
      <p:bldP spid="130" grpId="0" animBg="1"/>
      <p:bldP spid="211" grpId="0"/>
      <p:bldP spid="144" grpId="0" animBg="1"/>
      <p:bldP spid="210" grpId="0"/>
      <p:bldP spid="146" grpId="0" animBg="1"/>
      <p:bldP spid="209" grpId="0"/>
      <p:bldP spid="136" grpId="0" animBg="1"/>
      <p:bldP spid="208" grpId="0"/>
      <p:bldP spid="97" grpId="0" animBg="1"/>
      <p:bldP spid="207" grpId="0"/>
      <p:bldP spid="113" grpId="1" animBg="1"/>
      <p:bldP spid="206" grpId="0"/>
      <p:bldP spid="10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64B0-DE88-CFF1-4881-0DD44F4D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YOU&gt;&gt;&gt;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BC7F-9D93-752B-9713-86CCF5D1C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8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win32_fixed.potx" id="{79224A1A-576E-4E8E-97B9-9589E724BE2C}" vid="{26705E45-EC6F-4CC2-8A71-CE3DC0029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F2210"/>
    </a:accent1>
    <a:accent2>
      <a:srgbClr val="245227"/>
    </a:accent2>
    <a:accent3>
      <a:srgbClr val="488862"/>
    </a:accent3>
    <a:accent4>
      <a:srgbClr val="59AA7A"/>
    </a:accent4>
    <a:accent5>
      <a:srgbClr val="9ED2AE"/>
    </a:accent5>
    <a:accent6>
      <a:srgbClr val="C2ECC9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F2210"/>
    </a:accent1>
    <a:accent2>
      <a:srgbClr val="245227"/>
    </a:accent2>
    <a:accent3>
      <a:srgbClr val="488862"/>
    </a:accent3>
    <a:accent4>
      <a:srgbClr val="59AA7A"/>
    </a:accent4>
    <a:accent5>
      <a:srgbClr val="9ED2AE"/>
    </a:accent5>
    <a:accent6>
      <a:srgbClr val="C2ECC9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100</TotalTime>
  <Words>323</Words>
  <Application>Microsoft Office PowerPoint</Application>
  <PresentationFormat>Custom</PresentationFormat>
  <Paragraphs>63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Times</vt:lpstr>
      <vt:lpstr>Office Theme</vt:lpstr>
      <vt:lpstr>PowerPoint Infographics Sampler</vt:lpstr>
      <vt:lpstr>Sample 4</vt:lpstr>
      <vt:lpstr>Sample 1</vt:lpstr>
      <vt:lpstr>Sample 2</vt:lpstr>
      <vt:lpstr>THANK YOU&gt;&gt;&gt;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Heeta Parmar</dc:creator>
  <cp:keywords/>
  <dc:description/>
  <cp:lastModifiedBy>Heeta Parmar</cp:lastModifiedBy>
  <cp:revision>3</cp:revision>
  <dcterms:created xsi:type="dcterms:W3CDTF">2023-12-30T12:28:05Z</dcterms:created>
  <dcterms:modified xsi:type="dcterms:W3CDTF">2024-01-02T10:32:11Z</dcterms:modified>
  <cp:category/>
</cp:coreProperties>
</file>