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1" r:id="rId4"/>
    <p:sldId id="268" r:id="rId5"/>
    <p:sldId id="267" r:id="rId6"/>
    <p:sldId id="271" r:id="rId7"/>
    <p:sldId id="274" r:id="rId8"/>
    <p:sldId id="275" r:id="rId9"/>
    <p:sldId id="269" r:id="rId10"/>
    <p:sldId id="270" r:id="rId11"/>
    <p:sldId id="272" r:id="rId12"/>
    <p:sldId id="273" r:id="rId13"/>
    <p:sldId id="266" r:id="rId14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-윤고딕310" panose="02030504000101010101" pitchFamily="18" charset="-127"/>
      <p:regular r:id="rId18"/>
    </p:embeddedFont>
    <p:embeddedFont>
      <p:font typeface="-윤고딕330" panose="02030504000101010101" pitchFamily="18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3866" autoAdjust="0"/>
  </p:normalViewPr>
  <p:slideViewPr>
    <p:cSldViewPr showGuides="1">
      <p:cViewPr varScale="1">
        <p:scale>
          <a:sx n="69" d="100"/>
          <a:sy n="69" d="100"/>
        </p:scale>
        <p:origin x="720" y="60"/>
      </p:cViewPr>
      <p:guideLst>
        <p:guide orient="horz" pos="211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5399E-E8CA-46D8-95AC-1C4D16130E0A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ADB58-2733-4D1E-8B89-A5E722C84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566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ADB58-2733-4D1E-8B89-A5E722C84716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384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ADB58-2733-4D1E-8B89-A5E722C8471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113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ADB58-2733-4D1E-8B89-A5E722C8471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06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ADB58-2733-4D1E-8B89-A5E722C8471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857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ADB58-2733-4D1E-8B89-A5E722C8471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888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ADB58-2733-4D1E-8B89-A5E722C847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033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ADB58-2733-4D1E-8B89-A5E722C8471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324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ADB58-2733-4D1E-8B89-A5E722C8471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96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ADB58-2733-4D1E-8B89-A5E722C8471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377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ADB58-2733-4D1E-8B89-A5E722C8471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90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ADB58-2733-4D1E-8B89-A5E722C8471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164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ADB58-2733-4D1E-8B89-A5E722C8471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337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FA43E-F4D1-45DD-A03A-9B94403A8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238974-4EEF-44A6-93DA-9F325472D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C74AA3-7EE6-460C-BB83-76C262AD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6E38-2A43-4ECC-8AA6-93C682D224F9}" type="datetime1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2AF16-1488-4F2C-BF66-A0A57AFB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FD5FB-0870-49ED-9C86-C0900B604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/>
            </a:lvl1pPr>
          </a:lstStyle>
          <a:p>
            <a:fld id="{458804D3-4A6C-4F20-85FB-D9C107A09C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03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FF0F-6AD4-4208-B3FC-DDA53880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7F1778-6B18-4FDD-BB0D-06A11721D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65B49-07CC-457C-81DD-4E944FBE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6E23-78E2-47B9-B00E-D6A220DB341E}" type="datetime1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184FE-65F9-41A8-9EFC-989A64FE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36960-CB94-4BD3-90C8-4D2E48DF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04D3-4A6C-4F20-85FB-D9C107A09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23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000159-1E04-42E4-A02F-83554834B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98137B-1B08-42F8-B8E6-EF14B3644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69A861-7DA9-4E43-8D86-83B02CC0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C6EC-A212-4F1F-96F5-BE731140C4B0}" type="datetime1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8A74DA-6D95-4EDB-9F79-ADA180F9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9E759-A695-4CD4-8846-3F0EC20D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04D3-4A6C-4F20-85FB-D9C107A09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66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D0E64-2328-4A9B-825A-F9EBFC94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F6CBA-E739-42E7-AA0F-24DDC461A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15934-DA11-4F60-AF39-AABB093E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844C-9C5A-4764-93C2-06F67551E103}" type="datetime1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FA8F1-BF82-4202-8D63-B60D2395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19B06-4056-4522-BD80-D5B40CCF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7197" y="6356350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fld id="{458804D3-4A6C-4F20-85FB-D9C107A09C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99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115A1-179B-4806-8A59-626785A7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9D6FC4-8219-4F7F-8E2A-A141B6FCF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4CBC4-8057-4AB6-B9C7-86F8BA46A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6FAB-1D9E-4A9C-9178-089EAE89F8F6}" type="datetime1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CDAD3B-3ADF-4C63-B9FD-28A95BBE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D552F-FC6B-4A0D-A004-07D79A9C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04D3-4A6C-4F20-85FB-D9C107A09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97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32276-2B53-42CD-A1DD-E383C031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586DE8-F0DB-409D-9742-A08C967AE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093ED5-E278-4B97-A4EC-81852AD4A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BC583-FC84-4079-A3E7-4B43D93D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D5FA-2653-4BE9-A31D-AF87DFE7C6CB}" type="datetime1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5B4D6C-DB61-4562-AF6E-0144246C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2DBE1-EB46-40F6-B719-A06C22DA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04D3-4A6C-4F20-85FB-D9C107A09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07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EB442-74CA-4A15-9308-A8AC3D848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315F04-5E15-4BD8-B452-AFC28FEA7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E3DA5D-AF63-4812-AF98-F49FC0053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835356-C004-4FA4-A76A-CE68ADF74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E46040-FFA8-424F-A81A-F816CFDDA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4E1A81-A997-4731-BC22-5848373E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F7C5-FDDE-418C-8DF4-72EFF872DCFB}" type="datetime1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9B7F08-BE7A-4EB7-836D-EC6F92BF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C10967-DD91-4401-9CC7-32FBB05D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04D3-4A6C-4F20-85FB-D9C107A09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98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36B7D-1250-4258-99F5-BD2BB3A02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AE46E8-55B3-4733-B14A-7C471D55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59CC-B967-4875-BD7A-827218B41D6E}" type="datetime1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1ACD82-64DD-4809-BA0D-55F720CB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56DE1C-256B-43A3-8A4D-469E6391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04D3-4A6C-4F20-85FB-D9C107A09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80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9FD0F0-7B22-4A46-B450-81AE6973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306F-D383-4B68-AFE6-8E0E61784D4D}" type="datetime1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15F139-A80A-4F92-947F-127CA28F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CF04CA-213A-42EB-A77A-06BBC11A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04D3-4A6C-4F20-85FB-D9C107A09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09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315FB-B546-4CA6-A1FE-F601815DA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54E466-185B-479A-AAC1-C04835500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170A70-3264-484A-8D4B-C072DD099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4F4408-EA1B-4DD9-AD97-1E251C0E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8C8B-4801-4CC0-A25C-6FF49EE8163F}" type="datetime1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1D5E40-B1E9-48D2-B262-7C0540478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81B058-4F26-443D-B3F6-4312BF36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04D3-4A6C-4F20-85FB-D9C107A09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9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DBCED-B0C8-456C-8415-6D97DDEF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4DEADC-51FF-4A68-9F15-F98339B42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4D8A2A-9C9D-48B0-9E0C-95FF92139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F5182F-5B2E-4DB3-A7A6-51A1082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463F-82E6-479B-BCAA-62A097B9C2ED}" type="datetime1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BAFDFD-723D-4173-915F-065D86B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999B47-E4A2-4C60-B4CF-DBD901C9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04D3-4A6C-4F20-85FB-D9C107A09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3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ABA46-F660-42F4-BDF1-76CD16395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F5D69C-529C-4C06-AC16-62B49C4C2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D6E8E3-AFDC-4D82-82AE-62DADA197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A6A7A-A3AA-46B4-B40D-DDAE0F780888}" type="datetime1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66FF2-BD3C-43EA-AA6A-940FD454A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AE6B44-F3B9-469A-BF55-6A5BF7E52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804D3-4A6C-4F20-85FB-D9C107A09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1923690"/>
            <a:ext cx="617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03 </a:t>
            </a:r>
          </a:p>
          <a:p>
            <a:pPr algn="ctr"/>
            <a:r>
              <a:rPr lang="en-US" altLang="ko-KR" sz="4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DFS</a:t>
            </a:r>
          </a:p>
          <a:p>
            <a:pPr algn="ctr"/>
            <a:r>
              <a:rPr lang="en-US" altLang="ko-KR" sz="4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BFS</a:t>
            </a: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8299" y="18726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86743D-6835-4787-87C5-4C103313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04D3-4A6C-4F20-85FB-D9C107A09C4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CA3A0C-A0F7-431D-9076-A9D0D8BFD508}"/>
              </a:ext>
            </a:extLst>
          </p:cNvPr>
          <p:cNvSpPr/>
          <p:nvPr/>
        </p:nvSpPr>
        <p:spPr>
          <a:xfrm>
            <a:off x="776074" y="1795187"/>
            <a:ext cx="4684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Breadth First Search</a:t>
            </a:r>
            <a:endParaRPr lang="ko-KR" altLang="en-US" sz="2000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85E6CE-64D9-4B77-89B4-5D4948E650A9}"/>
              </a:ext>
            </a:extLst>
          </p:cNvPr>
          <p:cNvSpPr txBox="1"/>
          <p:nvPr/>
        </p:nvSpPr>
        <p:spPr>
          <a:xfrm>
            <a:off x="400049" y="715775"/>
            <a:ext cx="70854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DFS /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                    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  </a:t>
            </a:r>
            <a:b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2) BFS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3EC412-98A6-4200-BC9F-FF46706CBFFA}"/>
              </a:ext>
            </a:extLst>
          </p:cNvPr>
          <p:cNvSpPr/>
          <p:nvPr/>
        </p:nvSpPr>
        <p:spPr>
          <a:xfrm>
            <a:off x="1051048" y="2195297"/>
            <a:ext cx="4684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너비 우선 탐색</a:t>
            </a:r>
            <a:endParaRPr lang="en-US" altLang="ko-KR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F90F4E-CC76-48DF-B70A-E27E1AB70EDD}"/>
              </a:ext>
            </a:extLst>
          </p:cNvPr>
          <p:cNvSpPr/>
          <p:nvPr/>
        </p:nvSpPr>
        <p:spPr>
          <a:xfrm>
            <a:off x="1051048" y="2550950"/>
            <a:ext cx="4684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큐 구조 사용</a:t>
            </a:r>
            <a:endParaRPr lang="en-US" altLang="ko-KR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071BF47-3F6C-45A5-A610-45095A8743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2325"/>
          <a:stretch/>
        </p:blipFill>
        <p:spPr>
          <a:xfrm>
            <a:off x="753050" y="2901906"/>
            <a:ext cx="3048000" cy="309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27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8299" y="18726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86743D-6835-4787-87C5-4C103313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04D3-4A6C-4F20-85FB-D9C107A09C4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85E6CE-64D9-4B77-89B4-5D4948E650A9}"/>
              </a:ext>
            </a:extLst>
          </p:cNvPr>
          <p:cNvSpPr txBox="1"/>
          <p:nvPr/>
        </p:nvSpPr>
        <p:spPr>
          <a:xfrm>
            <a:off x="400049" y="715775"/>
            <a:ext cx="70854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DFS /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                    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  </a:t>
            </a:r>
            <a:b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3)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음료수 </a:t>
            </a:r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얼려먹기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ADB1C0-A048-4F4C-96AF-AEEADAF24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575535"/>
            <a:ext cx="4319548" cy="43686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1DF629-E307-47B2-B0AC-7628F15FA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050" y="1462472"/>
            <a:ext cx="5067432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35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8299" y="18726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86743D-6835-4787-87C5-4C103313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04D3-4A6C-4F20-85FB-D9C107A09C4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85E6CE-64D9-4B77-89B4-5D4948E650A9}"/>
              </a:ext>
            </a:extLst>
          </p:cNvPr>
          <p:cNvSpPr txBox="1"/>
          <p:nvPr/>
        </p:nvSpPr>
        <p:spPr>
          <a:xfrm>
            <a:off x="400049" y="715775"/>
            <a:ext cx="70854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DFS /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                    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  </a:t>
            </a:r>
            <a:b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4)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미로탈출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CCFA89-936B-4DF5-801D-84CCFFA27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0" y="2119326"/>
            <a:ext cx="3899819" cy="393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6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62320" y="3754149"/>
            <a:ext cx="3067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715775"/>
            <a:ext cx="1250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b="1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I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NDEX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14160" y="1997218"/>
            <a:ext cx="67734" cy="3396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4767B8-A761-40C3-A058-3381272B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04D3-4A6C-4F20-85FB-D9C107A09C43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DB08CD-473E-484B-88E2-739C75C3AE9A}"/>
              </a:ext>
            </a:extLst>
          </p:cNvPr>
          <p:cNvSpPr/>
          <p:nvPr/>
        </p:nvSpPr>
        <p:spPr>
          <a:xfrm>
            <a:off x="3539130" y="2354227"/>
            <a:ext cx="3067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1. DFS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/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BFS</a:t>
            </a:r>
            <a:endParaRPr lang="ko-KR" altLang="en-US" sz="2000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DB08CD-473E-484B-88E2-739C75C3AE9A}"/>
              </a:ext>
            </a:extLst>
          </p:cNvPr>
          <p:cNvSpPr/>
          <p:nvPr/>
        </p:nvSpPr>
        <p:spPr>
          <a:xfrm>
            <a:off x="3961543" y="3531886"/>
            <a:ext cx="306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2) BFS </a:t>
            </a:r>
            <a:endParaRPr lang="ko-KR" altLang="en-US" sz="1600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57686A-A213-4176-A8A8-B067EFF13C63}"/>
              </a:ext>
            </a:extLst>
          </p:cNvPr>
          <p:cNvSpPr/>
          <p:nvPr/>
        </p:nvSpPr>
        <p:spPr>
          <a:xfrm>
            <a:off x="3961543" y="3064210"/>
            <a:ext cx="306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1) DFS</a:t>
            </a:r>
            <a:endParaRPr lang="ko-KR" altLang="en-US" sz="1600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A331BD-739A-45CC-B9F8-ACD27101A6AA}"/>
              </a:ext>
            </a:extLst>
          </p:cNvPr>
          <p:cNvSpPr/>
          <p:nvPr/>
        </p:nvSpPr>
        <p:spPr>
          <a:xfrm>
            <a:off x="3961543" y="4467237"/>
            <a:ext cx="306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4) </a:t>
            </a:r>
            <a:r>
              <a:rPr lang="ko-KR" altLang="en-US" sz="16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미로 탈출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97F225-BA34-472B-8595-707858848BF9}"/>
              </a:ext>
            </a:extLst>
          </p:cNvPr>
          <p:cNvSpPr/>
          <p:nvPr/>
        </p:nvSpPr>
        <p:spPr>
          <a:xfrm>
            <a:off x="3961543" y="3999562"/>
            <a:ext cx="306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3) </a:t>
            </a:r>
            <a:r>
              <a:rPr lang="ko-KR" altLang="en-US" sz="16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음료수 </a:t>
            </a:r>
            <a:r>
              <a:rPr lang="ko-KR" altLang="en-US" sz="1600" b="1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얼려먹기</a:t>
            </a:r>
            <a:endParaRPr lang="ko-KR" altLang="en-US" sz="1600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51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8299" y="18726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86743D-6835-4787-87C5-4C103313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04D3-4A6C-4F20-85FB-D9C107A09C43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CA3A0C-A0F7-431D-9076-A9D0D8BFD508}"/>
              </a:ext>
            </a:extLst>
          </p:cNvPr>
          <p:cNvSpPr/>
          <p:nvPr/>
        </p:nvSpPr>
        <p:spPr>
          <a:xfrm>
            <a:off x="776074" y="1795187"/>
            <a:ext cx="4684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탐색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85E6CE-64D9-4B77-89B4-5D4948E650A9}"/>
              </a:ext>
            </a:extLst>
          </p:cNvPr>
          <p:cNvSpPr txBox="1"/>
          <p:nvPr/>
        </p:nvSpPr>
        <p:spPr>
          <a:xfrm>
            <a:off x="400049" y="715775"/>
            <a:ext cx="70854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DFS /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                    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  </a:t>
            </a:r>
            <a:b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자료구조 기초 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F6FD38-E9D7-44EF-A3E6-1DF0C8D5CBFE}"/>
              </a:ext>
            </a:extLst>
          </p:cNvPr>
          <p:cNvSpPr/>
          <p:nvPr/>
        </p:nvSpPr>
        <p:spPr>
          <a:xfrm>
            <a:off x="1055440" y="2136838"/>
            <a:ext cx="5472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많은 양의 데이터 중에서 원하는 데이터를 찾는 과정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3C3AAA-ECD1-44F4-A59E-B3CDF1671AE1}"/>
              </a:ext>
            </a:extLst>
          </p:cNvPr>
          <p:cNvSpPr/>
          <p:nvPr/>
        </p:nvSpPr>
        <p:spPr>
          <a:xfrm>
            <a:off x="1055440" y="2478489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프로그래밍에서는 그래프</a:t>
            </a:r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트리 등의 자료구조 안에서 탐색을 하는 문제 출제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8357FB-C6EE-41F5-BA49-8F59494D97A9}"/>
              </a:ext>
            </a:extLst>
          </p:cNvPr>
          <p:cNvSpPr/>
          <p:nvPr/>
        </p:nvSpPr>
        <p:spPr>
          <a:xfrm>
            <a:off x="776074" y="3376332"/>
            <a:ext cx="4684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자료구조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3C8070-ED34-4A5D-ADEF-51CB63AE9F68}"/>
              </a:ext>
            </a:extLst>
          </p:cNvPr>
          <p:cNvSpPr/>
          <p:nvPr/>
        </p:nvSpPr>
        <p:spPr>
          <a:xfrm>
            <a:off x="1055440" y="3774403"/>
            <a:ext cx="5472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데이터를 표현하고 관리하고 처리하기 위한 구조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26ADDC-D55B-434E-B86B-0874A934F37E}"/>
              </a:ext>
            </a:extLst>
          </p:cNvPr>
          <p:cNvSpPr/>
          <p:nvPr/>
        </p:nvSpPr>
        <p:spPr>
          <a:xfrm>
            <a:off x="1055440" y="4190035"/>
            <a:ext cx="5472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삽입</a:t>
            </a:r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(Push) : </a:t>
            </a:r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데이터 삽입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449152C-7F11-4DD9-A9B6-3F08E1439CB8}"/>
              </a:ext>
            </a:extLst>
          </p:cNvPr>
          <p:cNvSpPr/>
          <p:nvPr/>
        </p:nvSpPr>
        <p:spPr>
          <a:xfrm>
            <a:off x="1097468" y="4588145"/>
            <a:ext cx="5472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삭제</a:t>
            </a:r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(Pop)  : </a:t>
            </a:r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데이터 삭제</a:t>
            </a:r>
          </a:p>
        </p:txBody>
      </p:sp>
    </p:spTree>
    <p:extLst>
      <p:ext uri="{BB962C8B-B14F-4D97-AF65-F5344CB8AC3E}">
        <p14:creationId xmlns:p14="http://schemas.microsoft.com/office/powerpoint/2010/main" val="245383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8299" y="18726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86743D-6835-4787-87C5-4C103313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04D3-4A6C-4F20-85FB-D9C107A09C4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CA3A0C-A0F7-431D-9076-A9D0D8BFD508}"/>
              </a:ext>
            </a:extLst>
          </p:cNvPr>
          <p:cNvSpPr/>
          <p:nvPr/>
        </p:nvSpPr>
        <p:spPr>
          <a:xfrm>
            <a:off x="776074" y="1795187"/>
            <a:ext cx="4684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스택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85E6CE-64D9-4B77-89B4-5D4948E650A9}"/>
              </a:ext>
            </a:extLst>
          </p:cNvPr>
          <p:cNvSpPr txBox="1"/>
          <p:nvPr/>
        </p:nvSpPr>
        <p:spPr>
          <a:xfrm>
            <a:off x="400049" y="715775"/>
            <a:ext cx="70854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DFS /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                    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  </a:t>
            </a:r>
            <a:b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자료구조 기초 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E8712F-65A8-4DFD-BC9A-A4A72BB3DB29}"/>
              </a:ext>
            </a:extLst>
          </p:cNvPr>
          <p:cNvSpPr/>
          <p:nvPr/>
        </p:nvSpPr>
        <p:spPr>
          <a:xfrm>
            <a:off x="767408" y="2708920"/>
            <a:ext cx="2232248" cy="3155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4843FD-DE4D-4ACD-9311-78ECF796E783}"/>
              </a:ext>
            </a:extLst>
          </p:cNvPr>
          <p:cNvSpPr/>
          <p:nvPr/>
        </p:nvSpPr>
        <p:spPr>
          <a:xfrm>
            <a:off x="3619468" y="2708920"/>
            <a:ext cx="2232248" cy="3155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F2F0D5-28C2-4A1A-85EC-AD0775777B6B}"/>
              </a:ext>
            </a:extLst>
          </p:cNvPr>
          <p:cNvSpPr/>
          <p:nvPr/>
        </p:nvSpPr>
        <p:spPr>
          <a:xfrm>
            <a:off x="6471528" y="2708920"/>
            <a:ext cx="2232248" cy="3155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9CE6BB-8A30-49C3-A624-886B692A4D11}"/>
              </a:ext>
            </a:extLst>
          </p:cNvPr>
          <p:cNvSpPr/>
          <p:nvPr/>
        </p:nvSpPr>
        <p:spPr>
          <a:xfrm>
            <a:off x="9348109" y="2708920"/>
            <a:ext cx="2232248" cy="3155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6DDD73F-012A-4429-B533-7D14D1FD7F47}"/>
              </a:ext>
            </a:extLst>
          </p:cNvPr>
          <p:cNvSpPr/>
          <p:nvPr/>
        </p:nvSpPr>
        <p:spPr>
          <a:xfrm>
            <a:off x="3118530" y="4450946"/>
            <a:ext cx="313174" cy="211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C19B40D-B13E-448A-B275-69604A122930}"/>
              </a:ext>
            </a:extLst>
          </p:cNvPr>
          <p:cNvSpPr/>
          <p:nvPr/>
        </p:nvSpPr>
        <p:spPr>
          <a:xfrm>
            <a:off x="5948378" y="4450946"/>
            <a:ext cx="313174" cy="211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C946466-1085-45A0-9D83-D58542875F1D}"/>
              </a:ext>
            </a:extLst>
          </p:cNvPr>
          <p:cNvSpPr/>
          <p:nvPr/>
        </p:nvSpPr>
        <p:spPr>
          <a:xfrm>
            <a:off x="8870822" y="4450946"/>
            <a:ext cx="313174" cy="211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A2D055-73F7-44A9-AEED-EA0AF296C148}"/>
              </a:ext>
            </a:extLst>
          </p:cNvPr>
          <p:cNvSpPr/>
          <p:nvPr/>
        </p:nvSpPr>
        <p:spPr>
          <a:xfrm>
            <a:off x="1055440" y="2136838"/>
            <a:ext cx="5472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Last In First Out (LIFO)</a:t>
            </a:r>
            <a:endParaRPr lang="ko-KR" altLang="en-US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2D1080-CDB4-4971-ABF7-F9C23378EC18}"/>
              </a:ext>
            </a:extLst>
          </p:cNvPr>
          <p:cNvSpPr/>
          <p:nvPr/>
        </p:nvSpPr>
        <p:spPr>
          <a:xfrm>
            <a:off x="6863090" y="5013176"/>
            <a:ext cx="14491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318753-7B63-406D-BD29-13BA02C67FC9}"/>
              </a:ext>
            </a:extLst>
          </p:cNvPr>
          <p:cNvSpPr/>
          <p:nvPr/>
        </p:nvSpPr>
        <p:spPr>
          <a:xfrm>
            <a:off x="4011862" y="5013176"/>
            <a:ext cx="14491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275DD3-D158-4D1D-B430-EA5ADD574869}"/>
              </a:ext>
            </a:extLst>
          </p:cNvPr>
          <p:cNvSpPr/>
          <p:nvPr/>
        </p:nvSpPr>
        <p:spPr>
          <a:xfrm>
            <a:off x="9739671" y="5013176"/>
            <a:ext cx="14491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52130E-1CB2-4DF2-92FF-1699F7FD9342}"/>
              </a:ext>
            </a:extLst>
          </p:cNvPr>
          <p:cNvSpPr/>
          <p:nvPr/>
        </p:nvSpPr>
        <p:spPr>
          <a:xfrm>
            <a:off x="6863090" y="4304797"/>
            <a:ext cx="14491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77603B-5066-44C0-94AB-92E940F079F6}"/>
              </a:ext>
            </a:extLst>
          </p:cNvPr>
          <p:cNvSpPr/>
          <p:nvPr/>
        </p:nvSpPr>
        <p:spPr>
          <a:xfrm>
            <a:off x="1187944" y="5957559"/>
            <a:ext cx="1391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Empty Stack</a:t>
            </a:r>
            <a:endParaRPr lang="ko-KR" altLang="en-US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8D3842-4512-411B-884C-5D535E75F148}"/>
              </a:ext>
            </a:extLst>
          </p:cNvPr>
          <p:cNvSpPr/>
          <p:nvPr/>
        </p:nvSpPr>
        <p:spPr>
          <a:xfrm>
            <a:off x="4040004" y="5957559"/>
            <a:ext cx="1623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Stack.push</a:t>
            </a:r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(1)</a:t>
            </a:r>
            <a:endParaRPr lang="ko-KR" altLang="en-US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B92B66-17BB-4634-85C2-CDFFE8F3F968}"/>
              </a:ext>
            </a:extLst>
          </p:cNvPr>
          <p:cNvSpPr/>
          <p:nvPr/>
        </p:nvSpPr>
        <p:spPr>
          <a:xfrm>
            <a:off x="6673554" y="5957559"/>
            <a:ext cx="1623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Stack.push</a:t>
            </a:r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(2)</a:t>
            </a:r>
            <a:endParaRPr lang="ko-KR" altLang="en-US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3E5757-BD3C-4767-B795-C6946679613D}"/>
              </a:ext>
            </a:extLst>
          </p:cNvPr>
          <p:cNvSpPr/>
          <p:nvPr/>
        </p:nvSpPr>
        <p:spPr>
          <a:xfrm>
            <a:off x="9756823" y="5957559"/>
            <a:ext cx="1623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Stack.pop</a:t>
            </a:r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()</a:t>
            </a:r>
            <a:endParaRPr lang="ko-KR" altLang="en-US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14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8299" y="18726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86743D-6835-4787-87C5-4C103313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04D3-4A6C-4F20-85FB-D9C107A09C4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CA3A0C-A0F7-431D-9076-A9D0D8BFD508}"/>
              </a:ext>
            </a:extLst>
          </p:cNvPr>
          <p:cNvSpPr/>
          <p:nvPr/>
        </p:nvSpPr>
        <p:spPr>
          <a:xfrm>
            <a:off x="776074" y="1795187"/>
            <a:ext cx="4684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85E6CE-64D9-4B77-89B4-5D4948E650A9}"/>
              </a:ext>
            </a:extLst>
          </p:cNvPr>
          <p:cNvSpPr txBox="1"/>
          <p:nvPr/>
        </p:nvSpPr>
        <p:spPr>
          <a:xfrm>
            <a:off x="400049" y="715775"/>
            <a:ext cx="70854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DFS /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                    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  </a:t>
            </a:r>
            <a:b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자료구조 기초 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EDB66D-43BF-44B9-943C-BC3715FC5474}"/>
              </a:ext>
            </a:extLst>
          </p:cNvPr>
          <p:cNvSpPr/>
          <p:nvPr/>
        </p:nvSpPr>
        <p:spPr>
          <a:xfrm>
            <a:off x="3431704" y="2969803"/>
            <a:ext cx="3745498" cy="738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30A693-0A10-4813-8E28-5EFF5805D269}"/>
              </a:ext>
            </a:extLst>
          </p:cNvPr>
          <p:cNvSpPr/>
          <p:nvPr/>
        </p:nvSpPr>
        <p:spPr>
          <a:xfrm>
            <a:off x="1055440" y="2136838"/>
            <a:ext cx="5472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Frist In First Out (FIFO)</a:t>
            </a:r>
            <a:endParaRPr lang="ko-KR" altLang="en-US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F6BE0F-2BF9-4188-B532-B7DB5C51A67F}"/>
              </a:ext>
            </a:extLst>
          </p:cNvPr>
          <p:cNvSpPr/>
          <p:nvPr/>
        </p:nvSpPr>
        <p:spPr>
          <a:xfrm>
            <a:off x="4460626" y="3047712"/>
            <a:ext cx="614570" cy="58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6E07FF-5156-471F-B424-EB18E2A367BE}"/>
              </a:ext>
            </a:extLst>
          </p:cNvPr>
          <p:cNvSpPr/>
          <p:nvPr/>
        </p:nvSpPr>
        <p:spPr>
          <a:xfrm>
            <a:off x="5431130" y="3047712"/>
            <a:ext cx="614570" cy="58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B59064-2BEE-4359-99A4-BC69C97552EC}"/>
              </a:ext>
            </a:extLst>
          </p:cNvPr>
          <p:cNvSpPr/>
          <p:nvPr/>
        </p:nvSpPr>
        <p:spPr>
          <a:xfrm>
            <a:off x="6371515" y="3052704"/>
            <a:ext cx="614570" cy="58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167179-89DE-4A14-B1FC-88CB3F4AC8CD}"/>
              </a:ext>
            </a:extLst>
          </p:cNvPr>
          <p:cNvSpPr/>
          <p:nvPr/>
        </p:nvSpPr>
        <p:spPr>
          <a:xfrm>
            <a:off x="3431704" y="4099463"/>
            <a:ext cx="3745498" cy="738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9187AAB-C833-4399-953C-641A656AD051}"/>
              </a:ext>
            </a:extLst>
          </p:cNvPr>
          <p:cNvSpPr/>
          <p:nvPr/>
        </p:nvSpPr>
        <p:spPr>
          <a:xfrm>
            <a:off x="3520241" y="4190167"/>
            <a:ext cx="614570" cy="58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C98A76-E9A0-4BB5-B007-991FF8E7ACF2}"/>
              </a:ext>
            </a:extLst>
          </p:cNvPr>
          <p:cNvSpPr/>
          <p:nvPr/>
        </p:nvSpPr>
        <p:spPr>
          <a:xfrm>
            <a:off x="4460626" y="4177372"/>
            <a:ext cx="614570" cy="58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DA622D-09B4-4DB9-BA35-7A844A435080}"/>
              </a:ext>
            </a:extLst>
          </p:cNvPr>
          <p:cNvSpPr/>
          <p:nvPr/>
        </p:nvSpPr>
        <p:spPr>
          <a:xfrm>
            <a:off x="5431130" y="4177372"/>
            <a:ext cx="614570" cy="58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E4067B-DF5C-4510-A7E6-8040FAFAFE2F}"/>
              </a:ext>
            </a:extLst>
          </p:cNvPr>
          <p:cNvSpPr/>
          <p:nvPr/>
        </p:nvSpPr>
        <p:spPr>
          <a:xfrm>
            <a:off x="6371515" y="4182364"/>
            <a:ext cx="614570" cy="58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00180A-A37E-476A-96F7-EF05F9F47E0A}"/>
              </a:ext>
            </a:extLst>
          </p:cNvPr>
          <p:cNvSpPr/>
          <p:nvPr/>
        </p:nvSpPr>
        <p:spPr>
          <a:xfrm>
            <a:off x="3431704" y="5229123"/>
            <a:ext cx="3745498" cy="738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7813A91-3E27-4BAC-8F09-1C27FAE346D7}"/>
              </a:ext>
            </a:extLst>
          </p:cNvPr>
          <p:cNvSpPr/>
          <p:nvPr/>
        </p:nvSpPr>
        <p:spPr>
          <a:xfrm>
            <a:off x="3520241" y="5319827"/>
            <a:ext cx="614570" cy="58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C735D4-9E23-4B3B-81BA-E9E1C581B02A}"/>
              </a:ext>
            </a:extLst>
          </p:cNvPr>
          <p:cNvSpPr/>
          <p:nvPr/>
        </p:nvSpPr>
        <p:spPr>
          <a:xfrm>
            <a:off x="4460626" y="5307032"/>
            <a:ext cx="614570" cy="58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3D91492-2703-4BD0-A0BD-2D6D9E362809}"/>
              </a:ext>
            </a:extLst>
          </p:cNvPr>
          <p:cNvSpPr/>
          <p:nvPr/>
        </p:nvSpPr>
        <p:spPr>
          <a:xfrm>
            <a:off x="5431130" y="5307032"/>
            <a:ext cx="614570" cy="58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E18477-39AB-4B07-A702-D08961F74446}"/>
              </a:ext>
            </a:extLst>
          </p:cNvPr>
          <p:cNvSpPr/>
          <p:nvPr/>
        </p:nvSpPr>
        <p:spPr>
          <a:xfrm>
            <a:off x="7770950" y="3154505"/>
            <a:ext cx="1391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Queue</a:t>
            </a:r>
            <a:endParaRPr lang="ko-KR" altLang="en-US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3BB090-54B5-4AA0-B864-D3CC2674BA14}"/>
              </a:ext>
            </a:extLst>
          </p:cNvPr>
          <p:cNvSpPr/>
          <p:nvPr/>
        </p:nvSpPr>
        <p:spPr>
          <a:xfrm>
            <a:off x="7770950" y="4284165"/>
            <a:ext cx="1642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Queue.push</a:t>
            </a:r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(4)</a:t>
            </a:r>
            <a:endParaRPr lang="ko-KR" altLang="en-US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A68DCC-9254-411E-A968-D937F375DC56}"/>
              </a:ext>
            </a:extLst>
          </p:cNvPr>
          <p:cNvSpPr/>
          <p:nvPr/>
        </p:nvSpPr>
        <p:spPr>
          <a:xfrm>
            <a:off x="7770950" y="5413825"/>
            <a:ext cx="1642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Queue.pop</a:t>
            </a:r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()</a:t>
            </a:r>
            <a:endParaRPr lang="ko-KR" altLang="en-US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45CE78C7-90D3-45B2-BA82-E917B1D9B063}"/>
              </a:ext>
            </a:extLst>
          </p:cNvPr>
          <p:cNvSpPr/>
          <p:nvPr/>
        </p:nvSpPr>
        <p:spPr>
          <a:xfrm rot="5400000">
            <a:off x="5189975" y="3785589"/>
            <a:ext cx="270552" cy="211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02C1F560-5E3C-4472-BF6E-10EF9A4EAB26}"/>
              </a:ext>
            </a:extLst>
          </p:cNvPr>
          <p:cNvSpPr/>
          <p:nvPr/>
        </p:nvSpPr>
        <p:spPr>
          <a:xfrm rot="5400000">
            <a:off x="5189975" y="4912270"/>
            <a:ext cx="270552" cy="211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98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8299" y="18726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86743D-6835-4787-87C5-4C103313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04D3-4A6C-4F20-85FB-D9C107A09C4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CA3A0C-A0F7-431D-9076-A9D0D8BFD508}"/>
              </a:ext>
            </a:extLst>
          </p:cNvPr>
          <p:cNvSpPr/>
          <p:nvPr/>
        </p:nvSpPr>
        <p:spPr>
          <a:xfrm>
            <a:off x="776074" y="1795187"/>
            <a:ext cx="4684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그래프 표현 방식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85E6CE-64D9-4B77-89B4-5D4948E650A9}"/>
              </a:ext>
            </a:extLst>
          </p:cNvPr>
          <p:cNvSpPr txBox="1"/>
          <p:nvPr/>
        </p:nvSpPr>
        <p:spPr>
          <a:xfrm>
            <a:off x="400049" y="715775"/>
            <a:ext cx="70854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DFS /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                    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  </a:t>
            </a:r>
            <a:b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자료구조 기초 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6136990-360C-49CE-AB29-A93F5A7B8A0D}"/>
              </a:ext>
            </a:extLst>
          </p:cNvPr>
          <p:cNvGrpSpPr/>
          <p:nvPr/>
        </p:nvGrpSpPr>
        <p:grpSpPr>
          <a:xfrm>
            <a:off x="753238" y="2414014"/>
            <a:ext cx="3513586" cy="3535266"/>
            <a:chOff x="753238" y="2414014"/>
            <a:chExt cx="3513586" cy="3535266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D17C955C-3DE2-4DC9-9676-C1887521A76B}"/>
                </a:ext>
              </a:extLst>
            </p:cNvPr>
            <p:cNvSpPr/>
            <p:nvPr/>
          </p:nvSpPr>
          <p:spPr>
            <a:xfrm>
              <a:off x="2135560" y="2414014"/>
              <a:ext cx="648072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D3A02FD-DD33-409D-86C0-12106BAD0B82}"/>
                </a:ext>
              </a:extLst>
            </p:cNvPr>
            <p:cNvSpPr/>
            <p:nvPr/>
          </p:nvSpPr>
          <p:spPr>
            <a:xfrm>
              <a:off x="2156756" y="5301208"/>
              <a:ext cx="648072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DF79C1A-C90E-4BF2-8C26-6AC38C142A90}"/>
                </a:ext>
              </a:extLst>
            </p:cNvPr>
            <p:cNvSpPr/>
            <p:nvPr/>
          </p:nvSpPr>
          <p:spPr>
            <a:xfrm>
              <a:off x="753238" y="3833426"/>
              <a:ext cx="648072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D2DDC24-65D3-471A-A43C-35A4C5AEAC59}"/>
                </a:ext>
              </a:extLst>
            </p:cNvPr>
            <p:cNvSpPr/>
            <p:nvPr/>
          </p:nvSpPr>
          <p:spPr>
            <a:xfrm>
              <a:off x="3618752" y="3802490"/>
              <a:ext cx="648072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BDFFC1D-4212-4551-B01B-4D69F01BF132}"/>
                </a:ext>
              </a:extLst>
            </p:cNvPr>
            <p:cNvCxnSpPr>
              <a:stCxn id="3" idx="5"/>
              <a:endCxn id="13" idx="1"/>
            </p:cNvCxnSpPr>
            <p:nvPr/>
          </p:nvCxnSpPr>
          <p:spPr>
            <a:xfrm>
              <a:off x="2688724" y="2967178"/>
              <a:ext cx="1024936" cy="93022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0B8B8D8-43BD-4C16-BC0D-28F4F4EC155B}"/>
                </a:ext>
              </a:extLst>
            </p:cNvPr>
            <p:cNvCxnSpPr>
              <a:cxnSpLocks/>
              <a:stCxn id="10" idx="1"/>
              <a:endCxn id="11" idx="5"/>
            </p:cNvCxnSpPr>
            <p:nvPr/>
          </p:nvCxnSpPr>
          <p:spPr>
            <a:xfrm flipH="1" flipV="1">
              <a:off x="1306402" y="4386590"/>
              <a:ext cx="945262" cy="100952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121820C8-7971-4CD2-B093-EF3B15D82E95}"/>
                </a:ext>
              </a:extLst>
            </p:cNvPr>
            <p:cNvCxnSpPr>
              <a:cxnSpLocks/>
              <a:stCxn id="10" idx="7"/>
              <a:endCxn id="13" idx="3"/>
            </p:cNvCxnSpPr>
            <p:nvPr/>
          </p:nvCxnSpPr>
          <p:spPr>
            <a:xfrm flipV="1">
              <a:off x="2709920" y="4355654"/>
              <a:ext cx="1003740" cy="104046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5F68B621-2119-4CD0-9373-D8D55090958A}"/>
                </a:ext>
              </a:extLst>
            </p:cNvPr>
            <p:cNvCxnSpPr>
              <a:cxnSpLocks/>
              <a:stCxn id="13" idx="2"/>
              <a:endCxn id="11" idx="6"/>
            </p:cNvCxnSpPr>
            <p:nvPr/>
          </p:nvCxnSpPr>
          <p:spPr>
            <a:xfrm flipH="1">
              <a:off x="1401310" y="4126526"/>
              <a:ext cx="2217442" cy="309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D05B02C-91BF-4CC6-9CAD-85FEE5B3D60D}"/>
              </a:ext>
            </a:extLst>
          </p:cNvPr>
          <p:cNvCxnSpPr>
            <a:cxnSpLocks/>
            <a:endCxn id="3" idx="6"/>
          </p:cNvCxnSpPr>
          <p:nvPr/>
        </p:nvCxnSpPr>
        <p:spPr>
          <a:xfrm flipH="1">
            <a:off x="2783632" y="2574326"/>
            <a:ext cx="648072" cy="1637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A8D1CDC-8C23-4205-B218-83DFACC4159F}"/>
              </a:ext>
            </a:extLst>
          </p:cNvPr>
          <p:cNvCxnSpPr>
            <a:cxnSpLocks/>
          </p:cNvCxnSpPr>
          <p:nvPr/>
        </p:nvCxnSpPr>
        <p:spPr>
          <a:xfrm flipH="1" flipV="1">
            <a:off x="3118530" y="4978252"/>
            <a:ext cx="824258" cy="1947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E27FB8-C7A2-43CC-8573-E3BE2D14894B}"/>
              </a:ext>
            </a:extLst>
          </p:cNvPr>
          <p:cNvSpPr/>
          <p:nvPr/>
        </p:nvSpPr>
        <p:spPr>
          <a:xfrm>
            <a:off x="3407443" y="2374271"/>
            <a:ext cx="859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노드</a:t>
            </a:r>
            <a:endParaRPr lang="ko-KR" altLang="en-US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6B993D1-A471-4EA8-9A6C-332858E30DAD}"/>
              </a:ext>
            </a:extLst>
          </p:cNvPr>
          <p:cNvSpPr/>
          <p:nvPr/>
        </p:nvSpPr>
        <p:spPr>
          <a:xfrm>
            <a:off x="3921707" y="4988306"/>
            <a:ext cx="859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간선</a:t>
            </a:r>
          </a:p>
        </p:txBody>
      </p:sp>
    </p:spTree>
    <p:extLst>
      <p:ext uri="{BB962C8B-B14F-4D97-AF65-F5344CB8AC3E}">
        <p14:creationId xmlns:p14="http://schemas.microsoft.com/office/powerpoint/2010/main" val="57319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8299" y="18726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86743D-6835-4787-87C5-4C103313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04D3-4A6C-4F20-85FB-D9C107A09C4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85E6CE-64D9-4B77-89B4-5D4948E650A9}"/>
              </a:ext>
            </a:extLst>
          </p:cNvPr>
          <p:cNvSpPr txBox="1"/>
          <p:nvPr/>
        </p:nvSpPr>
        <p:spPr>
          <a:xfrm>
            <a:off x="400049" y="715775"/>
            <a:ext cx="70854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DFS /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                    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  </a:t>
            </a:r>
            <a:b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자료구조 기초 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071B90-53D8-4C10-BDC4-C2F8606174BF}"/>
              </a:ext>
            </a:extLst>
          </p:cNvPr>
          <p:cNvSpPr/>
          <p:nvPr/>
        </p:nvSpPr>
        <p:spPr>
          <a:xfrm>
            <a:off x="776074" y="1916832"/>
            <a:ext cx="4684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인접 행렬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B94AFFF-B3E2-4054-A868-A54F946B21E3}"/>
              </a:ext>
            </a:extLst>
          </p:cNvPr>
          <p:cNvGrpSpPr/>
          <p:nvPr/>
        </p:nvGrpSpPr>
        <p:grpSpPr>
          <a:xfrm>
            <a:off x="2135794" y="1405186"/>
            <a:ext cx="1454330" cy="1463304"/>
            <a:chOff x="753238" y="2414014"/>
            <a:chExt cx="3513586" cy="353526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02BEEA5-EF50-4556-8359-23B5078E45D7}"/>
                </a:ext>
              </a:extLst>
            </p:cNvPr>
            <p:cNvSpPr/>
            <p:nvPr/>
          </p:nvSpPr>
          <p:spPr>
            <a:xfrm>
              <a:off x="2135560" y="2414014"/>
              <a:ext cx="648072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9FBB384-61C8-4B5A-BBD4-5CEA972292CB}"/>
                </a:ext>
              </a:extLst>
            </p:cNvPr>
            <p:cNvSpPr/>
            <p:nvPr/>
          </p:nvSpPr>
          <p:spPr>
            <a:xfrm>
              <a:off x="2156756" y="5301208"/>
              <a:ext cx="648072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4B865C9-C6EC-48E3-B8EE-04360E273969}"/>
                </a:ext>
              </a:extLst>
            </p:cNvPr>
            <p:cNvSpPr/>
            <p:nvPr/>
          </p:nvSpPr>
          <p:spPr>
            <a:xfrm>
              <a:off x="753238" y="3833426"/>
              <a:ext cx="648072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C60E1C1-5364-4CD4-8F61-BE15271784E9}"/>
                </a:ext>
              </a:extLst>
            </p:cNvPr>
            <p:cNvSpPr/>
            <p:nvPr/>
          </p:nvSpPr>
          <p:spPr>
            <a:xfrm>
              <a:off x="3618752" y="3802490"/>
              <a:ext cx="648072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0B409BD-3BF9-49D7-AE94-3FD6A910E9D2}"/>
                </a:ext>
              </a:extLst>
            </p:cNvPr>
            <p:cNvCxnSpPr>
              <a:stCxn id="10" idx="5"/>
              <a:endCxn id="14" idx="1"/>
            </p:cNvCxnSpPr>
            <p:nvPr/>
          </p:nvCxnSpPr>
          <p:spPr>
            <a:xfrm>
              <a:off x="2688724" y="2967178"/>
              <a:ext cx="1024936" cy="93022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4ADD3EB-252C-4200-B8B5-E72467644802}"/>
                </a:ext>
              </a:extLst>
            </p:cNvPr>
            <p:cNvCxnSpPr>
              <a:cxnSpLocks/>
              <a:stCxn id="11" idx="1"/>
              <a:endCxn id="13" idx="5"/>
            </p:cNvCxnSpPr>
            <p:nvPr/>
          </p:nvCxnSpPr>
          <p:spPr>
            <a:xfrm flipH="1" flipV="1">
              <a:off x="1306402" y="4386590"/>
              <a:ext cx="945262" cy="100952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E8C72D8-6FA7-4CA1-9A83-696F0FF9E4C2}"/>
                </a:ext>
              </a:extLst>
            </p:cNvPr>
            <p:cNvCxnSpPr>
              <a:cxnSpLocks/>
              <a:stCxn id="11" idx="7"/>
              <a:endCxn id="14" idx="3"/>
            </p:cNvCxnSpPr>
            <p:nvPr/>
          </p:nvCxnSpPr>
          <p:spPr>
            <a:xfrm flipV="1">
              <a:off x="2709920" y="4355654"/>
              <a:ext cx="1003740" cy="104046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A68B4B2-E2FC-4138-8AD4-B21E25361FA0}"/>
                </a:ext>
              </a:extLst>
            </p:cNvPr>
            <p:cNvCxnSpPr>
              <a:cxnSpLocks/>
              <a:stCxn id="14" idx="2"/>
              <a:endCxn id="13" idx="6"/>
            </p:cNvCxnSpPr>
            <p:nvPr/>
          </p:nvCxnSpPr>
          <p:spPr>
            <a:xfrm flipH="1">
              <a:off x="1401310" y="4126526"/>
              <a:ext cx="2217442" cy="309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276F893-5653-44D8-90E7-13CFD4A68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632798"/>
              </p:ext>
            </p:extLst>
          </p:nvPr>
        </p:nvGraphicFramePr>
        <p:xfrm>
          <a:off x="1052944" y="3422073"/>
          <a:ext cx="2882816" cy="2826328"/>
        </p:xfrm>
        <a:graphic>
          <a:graphicData uri="http://schemas.openxmlformats.org/drawingml/2006/table">
            <a:tbl>
              <a:tblPr/>
              <a:tblGrid>
                <a:gridCol w="720704">
                  <a:extLst>
                    <a:ext uri="{9D8B030D-6E8A-4147-A177-3AD203B41FA5}">
                      <a16:colId xmlns:a16="http://schemas.microsoft.com/office/drawing/2014/main" val="4195176523"/>
                    </a:ext>
                  </a:extLst>
                </a:gridCol>
                <a:gridCol w="720704">
                  <a:extLst>
                    <a:ext uri="{9D8B030D-6E8A-4147-A177-3AD203B41FA5}">
                      <a16:colId xmlns:a16="http://schemas.microsoft.com/office/drawing/2014/main" val="426553760"/>
                    </a:ext>
                  </a:extLst>
                </a:gridCol>
                <a:gridCol w="720704">
                  <a:extLst>
                    <a:ext uri="{9D8B030D-6E8A-4147-A177-3AD203B41FA5}">
                      <a16:colId xmlns:a16="http://schemas.microsoft.com/office/drawing/2014/main" val="1270108872"/>
                    </a:ext>
                  </a:extLst>
                </a:gridCol>
                <a:gridCol w="720704">
                  <a:extLst>
                    <a:ext uri="{9D8B030D-6E8A-4147-A177-3AD203B41FA5}">
                      <a16:colId xmlns:a16="http://schemas.microsoft.com/office/drawing/2014/main" val="174562613"/>
                    </a:ext>
                  </a:extLst>
                </a:gridCol>
              </a:tblGrid>
              <a:tr h="7065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-윤고딕360" panose="02030504000101010101" pitchFamily="18" charset="-127"/>
                          <a:ea typeface="-윤고딕360" panose="02030504000101010101" pitchFamily="18" charset="-127"/>
                        </a:rPr>
                        <a:t>0</a:t>
                      </a:r>
                      <a:endParaRPr lang="ko-KR" altLang="en-US" dirty="0">
                        <a:latin typeface="-윤고딕360" panose="02030504000101010101" pitchFamily="18" charset="-127"/>
                        <a:ea typeface="-윤고딕360" panose="02030504000101010101" pitchFamily="18" charset="-127"/>
                      </a:endParaRPr>
                    </a:p>
                  </a:txBody>
                  <a:tcPr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-윤고딕360" panose="02030504000101010101" pitchFamily="18" charset="-127"/>
                          <a:ea typeface="-윤고딕360" panose="02030504000101010101" pitchFamily="18" charset="-127"/>
                        </a:rPr>
                        <a:t>0</a:t>
                      </a:r>
                      <a:endParaRPr lang="ko-KR" altLang="en-US" dirty="0">
                        <a:latin typeface="-윤고딕360" panose="02030504000101010101" pitchFamily="18" charset="-127"/>
                        <a:ea typeface="-윤고딕360" panose="02030504000101010101" pitchFamily="18" charset="-127"/>
                      </a:endParaRPr>
                    </a:p>
                  </a:txBody>
                  <a:tcPr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-윤고딕360" panose="02030504000101010101" pitchFamily="18" charset="-127"/>
                          <a:ea typeface="-윤고딕360" panose="02030504000101010101" pitchFamily="18" charset="-127"/>
                        </a:rPr>
                        <a:t>0</a:t>
                      </a:r>
                      <a:endParaRPr lang="ko-KR" altLang="en-US" dirty="0">
                        <a:latin typeface="-윤고딕360" panose="02030504000101010101" pitchFamily="18" charset="-127"/>
                        <a:ea typeface="-윤고딕360" panose="02030504000101010101" pitchFamily="18" charset="-127"/>
                      </a:endParaRPr>
                    </a:p>
                  </a:txBody>
                  <a:tcPr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-윤고딕360" panose="02030504000101010101" pitchFamily="18" charset="-127"/>
                          <a:ea typeface="-윤고딕360" panose="02030504000101010101" pitchFamily="18" charset="-127"/>
                        </a:rPr>
                        <a:t>1</a:t>
                      </a:r>
                      <a:endParaRPr lang="ko-KR" altLang="en-US" dirty="0">
                        <a:latin typeface="-윤고딕360" panose="02030504000101010101" pitchFamily="18" charset="-127"/>
                        <a:ea typeface="-윤고딕360" panose="02030504000101010101" pitchFamily="18" charset="-127"/>
                      </a:endParaRPr>
                    </a:p>
                  </a:txBody>
                  <a:tcPr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408094"/>
                  </a:ext>
                </a:extLst>
              </a:tr>
              <a:tr h="7065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-윤고딕360" panose="02030504000101010101" pitchFamily="18" charset="-127"/>
                          <a:ea typeface="-윤고딕360" panose="02030504000101010101" pitchFamily="18" charset="-127"/>
                        </a:rPr>
                        <a:t>0</a:t>
                      </a:r>
                      <a:endParaRPr lang="ko-KR" altLang="en-US" dirty="0">
                        <a:latin typeface="-윤고딕360" panose="02030504000101010101" pitchFamily="18" charset="-127"/>
                        <a:ea typeface="-윤고딕360" panose="02030504000101010101" pitchFamily="18" charset="-127"/>
                      </a:endParaRPr>
                    </a:p>
                  </a:txBody>
                  <a:tcPr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-윤고딕360" panose="02030504000101010101" pitchFamily="18" charset="-127"/>
                          <a:ea typeface="-윤고딕360" panose="02030504000101010101" pitchFamily="18" charset="-127"/>
                        </a:rPr>
                        <a:t>0</a:t>
                      </a:r>
                      <a:endParaRPr lang="ko-KR" altLang="en-US" dirty="0">
                        <a:latin typeface="-윤고딕360" panose="02030504000101010101" pitchFamily="18" charset="-127"/>
                        <a:ea typeface="-윤고딕360" panose="0203050400010101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-윤고딕360" panose="02030504000101010101" pitchFamily="18" charset="-127"/>
                          <a:ea typeface="-윤고딕360" panose="02030504000101010101" pitchFamily="18" charset="-127"/>
                        </a:rPr>
                        <a:t>1</a:t>
                      </a:r>
                      <a:endParaRPr lang="ko-KR" altLang="en-US" dirty="0">
                        <a:latin typeface="-윤고딕360" panose="02030504000101010101" pitchFamily="18" charset="-127"/>
                        <a:ea typeface="-윤고딕360" panose="0203050400010101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-윤고딕360" panose="02030504000101010101" pitchFamily="18" charset="-127"/>
                          <a:ea typeface="-윤고딕360" panose="02030504000101010101" pitchFamily="18" charset="-127"/>
                        </a:rPr>
                        <a:t>1</a:t>
                      </a:r>
                      <a:endParaRPr lang="ko-KR" altLang="en-US" dirty="0">
                        <a:latin typeface="-윤고딕360" panose="02030504000101010101" pitchFamily="18" charset="-127"/>
                        <a:ea typeface="-윤고딕360" panose="0203050400010101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078429"/>
                  </a:ext>
                </a:extLst>
              </a:tr>
              <a:tr h="7065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-윤고딕360" panose="02030504000101010101" pitchFamily="18" charset="-127"/>
                          <a:ea typeface="-윤고딕360" panose="02030504000101010101" pitchFamily="18" charset="-127"/>
                        </a:rPr>
                        <a:t>0</a:t>
                      </a:r>
                      <a:endParaRPr lang="ko-KR" altLang="en-US" dirty="0">
                        <a:latin typeface="-윤고딕360" panose="02030504000101010101" pitchFamily="18" charset="-127"/>
                        <a:ea typeface="-윤고딕360" panose="02030504000101010101" pitchFamily="18" charset="-127"/>
                      </a:endParaRPr>
                    </a:p>
                  </a:txBody>
                  <a:tcPr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-윤고딕360" panose="02030504000101010101" pitchFamily="18" charset="-127"/>
                          <a:ea typeface="-윤고딕360" panose="02030504000101010101" pitchFamily="18" charset="-127"/>
                        </a:rPr>
                        <a:t>1</a:t>
                      </a:r>
                      <a:endParaRPr lang="ko-KR" altLang="en-US" dirty="0">
                        <a:latin typeface="-윤고딕360" panose="02030504000101010101" pitchFamily="18" charset="-127"/>
                        <a:ea typeface="-윤고딕360" panose="0203050400010101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-윤고딕360" panose="02030504000101010101" pitchFamily="18" charset="-127"/>
                          <a:ea typeface="-윤고딕360" panose="02030504000101010101" pitchFamily="18" charset="-127"/>
                        </a:rPr>
                        <a:t>0</a:t>
                      </a:r>
                      <a:endParaRPr lang="ko-KR" altLang="en-US" dirty="0">
                        <a:latin typeface="-윤고딕360" panose="02030504000101010101" pitchFamily="18" charset="-127"/>
                        <a:ea typeface="-윤고딕360" panose="0203050400010101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-윤고딕360" panose="02030504000101010101" pitchFamily="18" charset="-127"/>
                          <a:ea typeface="-윤고딕360" panose="02030504000101010101" pitchFamily="18" charset="-127"/>
                        </a:rPr>
                        <a:t>1</a:t>
                      </a:r>
                      <a:endParaRPr lang="ko-KR" altLang="en-US" dirty="0">
                        <a:latin typeface="-윤고딕360" panose="02030504000101010101" pitchFamily="18" charset="-127"/>
                        <a:ea typeface="-윤고딕360" panose="0203050400010101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405708"/>
                  </a:ext>
                </a:extLst>
              </a:tr>
              <a:tr h="7065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-윤고딕360" panose="02030504000101010101" pitchFamily="18" charset="-127"/>
                          <a:ea typeface="-윤고딕360" panose="02030504000101010101" pitchFamily="18" charset="-127"/>
                        </a:rPr>
                        <a:t>1</a:t>
                      </a:r>
                      <a:endParaRPr lang="ko-KR" altLang="en-US" dirty="0">
                        <a:latin typeface="-윤고딕360" panose="02030504000101010101" pitchFamily="18" charset="-127"/>
                        <a:ea typeface="-윤고딕360" panose="02030504000101010101" pitchFamily="18" charset="-127"/>
                      </a:endParaRPr>
                    </a:p>
                  </a:txBody>
                  <a:tcPr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-윤고딕360" panose="02030504000101010101" pitchFamily="18" charset="-127"/>
                          <a:ea typeface="-윤고딕360" panose="02030504000101010101" pitchFamily="18" charset="-127"/>
                        </a:rPr>
                        <a:t>1</a:t>
                      </a:r>
                      <a:endParaRPr lang="ko-KR" altLang="en-US" dirty="0">
                        <a:latin typeface="-윤고딕360" panose="02030504000101010101" pitchFamily="18" charset="-127"/>
                        <a:ea typeface="-윤고딕360" panose="0203050400010101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-윤고딕360" panose="02030504000101010101" pitchFamily="18" charset="-127"/>
                          <a:ea typeface="-윤고딕360" panose="02030504000101010101" pitchFamily="18" charset="-127"/>
                        </a:rPr>
                        <a:t>1</a:t>
                      </a:r>
                      <a:endParaRPr lang="ko-KR" altLang="en-US" dirty="0">
                        <a:latin typeface="-윤고딕360" panose="02030504000101010101" pitchFamily="18" charset="-127"/>
                        <a:ea typeface="-윤고딕360" panose="0203050400010101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-윤고딕360" panose="02030504000101010101" pitchFamily="18" charset="-127"/>
                          <a:ea typeface="-윤고딕360" panose="02030504000101010101" pitchFamily="18" charset="-127"/>
                        </a:rPr>
                        <a:t>0</a:t>
                      </a:r>
                      <a:endParaRPr lang="ko-KR" altLang="en-US" dirty="0">
                        <a:latin typeface="-윤고딕360" panose="02030504000101010101" pitchFamily="18" charset="-127"/>
                        <a:ea typeface="-윤고딕360" panose="0203050400010101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014426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14CAC8-9D4C-4F0A-9261-DB97FD730737}"/>
              </a:ext>
            </a:extLst>
          </p:cNvPr>
          <p:cNvSpPr/>
          <p:nvPr/>
        </p:nvSpPr>
        <p:spPr>
          <a:xfrm>
            <a:off x="258377" y="4039725"/>
            <a:ext cx="714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A[</a:t>
            </a:r>
            <a:r>
              <a:rPr lang="en-US" altLang="ko-KR" b="1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i</a:t>
            </a:r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][j]</a:t>
            </a:r>
            <a:endParaRPr lang="ko-KR" altLang="en-US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2DED2F-2B26-4F14-8C92-3115F0C36253}"/>
              </a:ext>
            </a:extLst>
          </p:cNvPr>
          <p:cNvSpPr/>
          <p:nvPr/>
        </p:nvSpPr>
        <p:spPr>
          <a:xfrm>
            <a:off x="6135623" y="2332390"/>
            <a:ext cx="714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장점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05DA4E5-345F-489E-82EA-83D40788ACA2}"/>
              </a:ext>
            </a:extLst>
          </p:cNvPr>
          <p:cNvSpPr/>
          <p:nvPr/>
        </p:nvSpPr>
        <p:spPr>
          <a:xfrm>
            <a:off x="6317615" y="2739819"/>
            <a:ext cx="5034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하나의 경로의 연결 여부를 확인할 때 시간 효율적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D07466-0F52-4594-9791-A863F0057687}"/>
              </a:ext>
            </a:extLst>
          </p:cNvPr>
          <p:cNvSpPr/>
          <p:nvPr/>
        </p:nvSpPr>
        <p:spPr>
          <a:xfrm>
            <a:off x="6135623" y="3904285"/>
            <a:ext cx="714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단점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C40224F-0610-428D-8A6B-3F4A2D3EF867}"/>
              </a:ext>
            </a:extLst>
          </p:cNvPr>
          <p:cNvSpPr/>
          <p:nvPr/>
        </p:nvSpPr>
        <p:spPr>
          <a:xfrm>
            <a:off x="6317615" y="4311714"/>
            <a:ext cx="5034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비효율적인 메모리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F206D45-FD56-4CD1-B626-22CCED9AB04F}"/>
              </a:ext>
            </a:extLst>
          </p:cNvPr>
          <p:cNvSpPr/>
          <p:nvPr/>
        </p:nvSpPr>
        <p:spPr>
          <a:xfrm>
            <a:off x="6317615" y="4699419"/>
            <a:ext cx="5034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전체 간선을 전부 탐색할 때 시간 비효율적</a:t>
            </a:r>
          </a:p>
        </p:txBody>
      </p:sp>
    </p:spTree>
    <p:extLst>
      <p:ext uri="{BB962C8B-B14F-4D97-AF65-F5344CB8AC3E}">
        <p14:creationId xmlns:p14="http://schemas.microsoft.com/office/powerpoint/2010/main" val="35306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8299" y="18726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86743D-6835-4787-87C5-4C103313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04D3-4A6C-4F20-85FB-D9C107A09C4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85E6CE-64D9-4B77-89B4-5D4948E650A9}"/>
              </a:ext>
            </a:extLst>
          </p:cNvPr>
          <p:cNvSpPr txBox="1"/>
          <p:nvPr/>
        </p:nvSpPr>
        <p:spPr>
          <a:xfrm>
            <a:off x="400049" y="715775"/>
            <a:ext cx="70854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DFS /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                    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  </a:t>
            </a:r>
            <a:b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자료구조 기초 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071B90-53D8-4C10-BDC4-C2F8606174BF}"/>
              </a:ext>
            </a:extLst>
          </p:cNvPr>
          <p:cNvSpPr/>
          <p:nvPr/>
        </p:nvSpPr>
        <p:spPr>
          <a:xfrm>
            <a:off x="776074" y="1916832"/>
            <a:ext cx="4684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인접 리스트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4A51D0-D6F1-4BED-A525-888C6877B0B5}"/>
              </a:ext>
            </a:extLst>
          </p:cNvPr>
          <p:cNvGrpSpPr/>
          <p:nvPr/>
        </p:nvGrpSpPr>
        <p:grpSpPr>
          <a:xfrm>
            <a:off x="2135794" y="1405186"/>
            <a:ext cx="1454330" cy="1463304"/>
            <a:chOff x="753238" y="2414014"/>
            <a:chExt cx="3513586" cy="353526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CF1C538-98B8-4703-9EA9-DFF2FAD4F771}"/>
                </a:ext>
              </a:extLst>
            </p:cNvPr>
            <p:cNvSpPr/>
            <p:nvPr/>
          </p:nvSpPr>
          <p:spPr>
            <a:xfrm>
              <a:off x="2135560" y="2414014"/>
              <a:ext cx="648072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56720EA-CAF4-4929-A058-54016E644B28}"/>
                </a:ext>
              </a:extLst>
            </p:cNvPr>
            <p:cNvSpPr/>
            <p:nvPr/>
          </p:nvSpPr>
          <p:spPr>
            <a:xfrm>
              <a:off x="2156756" y="5301208"/>
              <a:ext cx="648072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4221A9E-FEDC-4F65-A32B-1F79DBE27112}"/>
                </a:ext>
              </a:extLst>
            </p:cNvPr>
            <p:cNvSpPr/>
            <p:nvPr/>
          </p:nvSpPr>
          <p:spPr>
            <a:xfrm>
              <a:off x="753238" y="3833426"/>
              <a:ext cx="648072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2630EA1-BB4A-42C9-933E-63E2A7CBA7DC}"/>
                </a:ext>
              </a:extLst>
            </p:cNvPr>
            <p:cNvSpPr/>
            <p:nvPr/>
          </p:nvSpPr>
          <p:spPr>
            <a:xfrm>
              <a:off x="3618752" y="3802490"/>
              <a:ext cx="648072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26DDB65-6872-4748-9BFE-530EC7BA198E}"/>
                </a:ext>
              </a:extLst>
            </p:cNvPr>
            <p:cNvCxnSpPr>
              <a:stCxn id="10" idx="5"/>
              <a:endCxn id="14" idx="1"/>
            </p:cNvCxnSpPr>
            <p:nvPr/>
          </p:nvCxnSpPr>
          <p:spPr>
            <a:xfrm>
              <a:off x="2688724" y="2967178"/>
              <a:ext cx="1024936" cy="93022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D6E237C-1A6C-433B-A869-F25124B9627A}"/>
                </a:ext>
              </a:extLst>
            </p:cNvPr>
            <p:cNvCxnSpPr>
              <a:cxnSpLocks/>
              <a:stCxn id="11" idx="1"/>
              <a:endCxn id="13" idx="5"/>
            </p:cNvCxnSpPr>
            <p:nvPr/>
          </p:nvCxnSpPr>
          <p:spPr>
            <a:xfrm flipH="1" flipV="1">
              <a:off x="1306402" y="4386590"/>
              <a:ext cx="945262" cy="100952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5BB6B7A-C8C6-40D8-9861-FCB8A11035AF}"/>
                </a:ext>
              </a:extLst>
            </p:cNvPr>
            <p:cNvCxnSpPr>
              <a:cxnSpLocks/>
              <a:stCxn id="11" idx="7"/>
              <a:endCxn id="14" idx="3"/>
            </p:cNvCxnSpPr>
            <p:nvPr/>
          </p:nvCxnSpPr>
          <p:spPr>
            <a:xfrm flipV="1">
              <a:off x="2709920" y="4355654"/>
              <a:ext cx="1003740" cy="104046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6967AB4-7390-4146-8874-E8BC7DC647E9}"/>
                </a:ext>
              </a:extLst>
            </p:cNvPr>
            <p:cNvCxnSpPr>
              <a:cxnSpLocks/>
              <a:stCxn id="14" idx="2"/>
              <a:endCxn id="13" idx="6"/>
            </p:cNvCxnSpPr>
            <p:nvPr/>
          </p:nvCxnSpPr>
          <p:spPr>
            <a:xfrm flipH="1">
              <a:off x="1401310" y="4126526"/>
              <a:ext cx="2217442" cy="309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4DE11C-437A-4460-A8DE-FE0FDE8B2078}"/>
              </a:ext>
            </a:extLst>
          </p:cNvPr>
          <p:cNvSpPr/>
          <p:nvPr/>
        </p:nvSpPr>
        <p:spPr>
          <a:xfrm>
            <a:off x="1024577" y="3788130"/>
            <a:ext cx="714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A[]</a:t>
            </a:r>
            <a:endParaRPr lang="ko-KR" altLang="en-US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81909CD-53E8-4D3A-8939-942A72C81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270606"/>
              </p:ext>
            </p:extLst>
          </p:nvPr>
        </p:nvGraphicFramePr>
        <p:xfrm>
          <a:off x="1689129" y="3530022"/>
          <a:ext cx="720704" cy="2826328"/>
        </p:xfrm>
        <a:graphic>
          <a:graphicData uri="http://schemas.openxmlformats.org/drawingml/2006/table">
            <a:tbl>
              <a:tblPr/>
              <a:tblGrid>
                <a:gridCol w="720704">
                  <a:extLst>
                    <a:ext uri="{9D8B030D-6E8A-4147-A177-3AD203B41FA5}">
                      <a16:colId xmlns:a16="http://schemas.microsoft.com/office/drawing/2014/main" val="4195176523"/>
                    </a:ext>
                  </a:extLst>
                </a:gridCol>
              </a:tblGrid>
              <a:tr h="7065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-윤고딕360" panose="02030504000101010101" pitchFamily="18" charset="-127"/>
                        <a:ea typeface="-윤고딕360" panose="02030504000101010101" pitchFamily="18" charset="-127"/>
                      </a:endParaRPr>
                    </a:p>
                  </a:txBody>
                  <a:tcPr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408094"/>
                  </a:ext>
                </a:extLst>
              </a:tr>
              <a:tr h="7065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-윤고딕360" panose="02030504000101010101" pitchFamily="18" charset="-127"/>
                        <a:ea typeface="-윤고딕360" panose="02030504000101010101" pitchFamily="18" charset="-127"/>
                      </a:endParaRPr>
                    </a:p>
                  </a:txBody>
                  <a:tcPr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078429"/>
                  </a:ext>
                </a:extLst>
              </a:tr>
              <a:tr h="7065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-윤고딕360" panose="02030504000101010101" pitchFamily="18" charset="-127"/>
                        <a:ea typeface="-윤고딕360" panose="02030504000101010101" pitchFamily="18" charset="-127"/>
                      </a:endParaRPr>
                    </a:p>
                  </a:txBody>
                  <a:tcPr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405708"/>
                  </a:ext>
                </a:extLst>
              </a:tr>
              <a:tr h="7065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-윤고딕360" panose="02030504000101010101" pitchFamily="18" charset="-127"/>
                        <a:ea typeface="-윤고딕360" panose="02030504000101010101" pitchFamily="18" charset="-127"/>
                      </a:endParaRPr>
                    </a:p>
                  </a:txBody>
                  <a:tcPr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014426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92BACF-69F4-4D68-B267-FCB3E0CC137F}"/>
              </a:ext>
            </a:extLst>
          </p:cNvPr>
          <p:cNvSpPr/>
          <p:nvPr/>
        </p:nvSpPr>
        <p:spPr>
          <a:xfrm>
            <a:off x="2560387" y="3675401"/>
            <a:ext cx="714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[4]</a:t>
            </a:r>
            <a:endParaRPr lang="ko-KR" altLang="en-US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33639E0-8D0F-49D6-A4AF-7FBF92A5BEE0}"/>
              </a:ext>
            </a:extLst>
          </p:cNvPr>
          <p:cNvSpPr/>
          <p:nvPr/>
        </p:nvSpPr>
        <p:spPr>
          <a:xfrm>
            <a:off x="2560387" y="4311714"/>
            <a:ext cx="714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[3,4]</a:t>
            </a:r>
            <a:endParaRPr lang="ko-KR" altLang="en-US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B3856E-1244-4015-BF27-3DB479EC6902}"/>
              </a:ext>
            </a:extLst>
          </p:cNvPr>
          <p:cNvSpPr/>
          <p:nvPr/>
        </p:nvSpPr>
        <p:spPr>
          <a:xfrm>
            <a:off x="2560387" y="5083482"/>
            <a:ext cx="714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[2,4]</a:t>
            </a:r>
            <a:endParaRPr lang="ko-KR" altLang="en-US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5D4ADD-52FE-434A-94A1-32F596AA815F}"/>
              </a:ext>
            </a:extLst>
          </p:cNvPr>
          <p:cNvSpPr/>
          <p:nvPr/>
        </p:nvSpPr>
        <p:spPr>
          <a:xfrm>
            <a:off x="2560387" y="5832878"/>
            <a:ext cx="1029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[1,2,3]</a:t>
            </a:r>
            <a:endParaRPr lang="ko-KR" altLang="en-US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5D73F10-D7D2-4903-9464-E8CBCD63A1E5}"/>
              </a:ext>
            </a:extLst>
          </p:cNvPr>
          <p:cNvSpPr/>
          <p:nvPr/>
        </p:nvSpPr>
        <p:spPr>
          <a:xfrm>
            <a:off x="6135623" y="2332390"/>
            <a:ext cx="714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장점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2CF40B-D2FA-4AC7-9496-3B922C46F1BD}"/>
              </a:ext>
            </a:extLst>
          </p:cNvPr>
          <p:cNvSpPr/>
          <p:nvPr/>
        </p:nvSpPr>
        <p:spPr>
          <a:xfrm>
            <a:off x="6317615" y="2739819"/>
            <a:ext cx="5034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효율적인 메모리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A52C49D-F708-4FD9-AB24-53FBB71239CE}"/>
              </a:ext>
            </a:extLst>
          </p:cNvPr>
          <p:cNvSpPr/>
          <p:nvPr/>
        </p:nvSpPr>
        <p:spPr>
          <a:xfrm>
            <a:off x="6317615" y="3184078"/>
            <a:ext cx="5034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전체 간선을 전부 탐색할 때 시간 효율적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E20E6E-BA3C-439A-A63A-F8DBD480CE28}"/>
              </a:ext>
            </a:extLst>
          </p:cNvPr>
          <p:cNvSpPr/>
          <p:nvPr/>
        </p:nvSpPr>
        <p:spPr>
          <a:xfrm>
            <a:off x="6135623" y="3904285"/>
            <a:ext cx="714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단점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45A39FE-D5F1-4CDA-85D6-9AF8C6FFC29C}"/>
              </a:ext>
            </a:extLst>
          </p:cNvPr>
          <p:cNvSpPr/>
          <p:nvPr/>
        </p:nvSpPr>
        <p:spPr>
          <a:xfrm>
            <a:off x="6317615" y="4311714"/>
            <a:ext cx="5178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하나의 경로의 연결 여부를 확인할 때 </a:t>
            </a:r>
            <a:r>
              <a:rPr lang="ko-KR" altLang="en-US" b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시간 비효율적</a:t>
            </a:r>
            <a:endParaRPr lang="ko-KR" altLang="en-US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63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8299" y="18726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86743D-6835-4787-87C5-4C103313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04D3-4A6C-4F20-85FB-D9C107A09C4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CA3A0C-A0F7-431D-9076-A9D0D8BFD508}"/>
              </a:ext>
            </a:extLst>
          </p:cNvPr>
          <p:cNvSpPr/>
          <p:nvPr/>
        </p:nvSpPr>
        <p:spPr>
          <a:xfrm>
            <a:off x="776074" y="1795187"/>
            <a:ext cx="4684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Depth First Search</a:t>
            </a:r>
            <a:endParaRPr lang="ko-KR" altLang="en-US" sz="2000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85E6CE-64D9-4B77-89B4-5D4948E650A9}"/>
              </a:ext>
            </a:extLst>
          </p:cNvPr>
          <p:cNvSpPr txBox="1"/>
          <p:nvPr/>
        </p:nvSpPr>
        <p:spPr>
          <a:xfrm>
            <a:off x="400049" y="715775"/>
            <a:ext cx="70854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DFS /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                    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  </a:t>
            </a:r>
            <a:b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1) DFS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937BF4-CE58-4C69-B687-FEE89F0360A6}"/>
              </a:ext>
            </a:extLst>
          </p:cNvPr>
          <p:cNvSpPr/>
          <p:nvPr/>
        </p:nvSpPr>
        <p:spPr>
          <a:xfrm>
            <a:off x="1051048" y="2195297"/>
            <a:ext cx="4684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깊이 우선 탐색</a:t>
            </a:r>
            <a:endParaRPr lang="en-US" altLang="ko-KR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41C09F-E43D-4FE2-B4D2-4E2F8782D69B}"/>
              </a:ext>
            </a:extLst>
          </p:cNvPr>
          <p:cNvSpPr/>
          <p:nvPr/>
        </p:nvSpPr>
        <p:spPr>
          <a:xfrm>
            <a:off x="1051048" y="2550950"/>
            <a:ext cx="4684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스택 구조 사용</a:t>
            </a:r>
            <a:endParaRPr lang="en-US" altLang="ko-KR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D4A03A-90FC-4A32-A3D5-DCAA6F4CAD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70" b="-5652"/>
          <a:stretch/>
        </p:blipFill>
        <p:spPr>
          <a:xfrm>
            <a:off x="979760" y="3005251"/>
            <a:ext cx="2952328" cy="335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7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336</Words>
  <Application>Microsoft Office PowerPoint</Application>
  <PresentationFormat>와이드스크린</PresentationFormat>
  <Paragraphs>131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Arial</vt:lpstr>
      <vt:lpstr>맑은 고딕</vt:lpstr>
      <vt:lpstr>-윤고딕360</vt:lpstr>
      <vt:lpstr>-윤고딕330</vt:lpstr>
      <vt:lpstr>-윤고딕310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장기현장실습 2차 중간 발표</dc:title>
  <dc:creator>신희태</dc:creator>
  <cp:lastModifiedBy>somuzxc@liveuou.kr</cp:lastModifiedBy>
  <cp:revision>45</cp:revision>
  <dcterms:created xsi:type="dcterms:W3CDTF">2020-06-07T03:18:12Z</dcterms:created>
  <dcterms:modified xsi:type="dcterms:W3CDTF">2020-09-19T05:27:12Z</dcterms:modified>
</cp:coreProperties>
</file>